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6/26/2023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6/26/2023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76785-8B23-4400-C558-7B1DD730793F}"/>
              </a:ext>
            </a:extLst>
          </p:cNvPr>
          <p:cNvSpPr>
            <a:spLocks noGrp="1"/>
          </p:cNvSpPr>
          <p:nvPr>
            <p:ph type="ctrTitle"/>
          </p:nvPr>
        </p:nvSpPr>
        <p:spPr>
          <a:xfrm>
            <a:off x="483046" y="1436034"/>
            <a:ext cx="10295466" cy="3403600"/>
          </a:xfrm>
        </p:spPr>
        <p:txBody>
          <a:bodyPr>
            <a:normAutofit fontScale="90000"/>
          </a:bodyPr>
          <a:lstStyle/>
          <a:p>
            <a:pPr algn="ctr"/>
            <a:r>
              <a:rPr lang="en-US" sz="7200" b="0" i="0" dirty="0">
                <a:solidFill>
                  <a:srgbClr val="E3E3E3"/>
                </a:solidFill>
                <a:effectLst/>
                <a:latin typeface="Rockwell Extra Bold" panose="02060903040505020403" pitchFamily="18" charset="0"/>
              </a:rPr>
              <a:t>RPA for</a:t>
            </a:r>
            <a:br>
              <a:rPr lang="en-US" sz="7200" b="0" i="0" dirty="0">
                <a:solidFill>
                  <a:srgbClr val="E3E3E3"/>
                </a:solidFill>
                <a:effectLst/>
                <a:latin typeface="Rockwell Extra Bold" panose="02060903040505020403" pitchFamily="18" charset="0"/>
              </a:rPr>
            </a:br>
            <a:r>
              <a:rPr lang="en-US" sz="7200" b="0" i="0" dirty="0">
                <a:solidFill>
                  <a:srgbClr val="E3E3E3"/>
                </a:solidFill>
                <a:effectLst/>
                <a:latin typeface="Rockwell Extra Bold" panose="02060903040505020403" pitchFamily="18" charset="0"/>
              </a:rPr>
              <a:t>easy apply</a:t>
            </a:r>
            <a:br>
              <a:rPr lang="en-US" sz="7200" b="0" i="0" dirty="0">
                <a:solidFill>
                  <a:srgbClr val="E3E3E3"/>
                </a:solidFill>
                <a:effectLst/>
                <a:latin typeface="Rockwell Extra Bold" panose="02060903040505020403" pitchFamily="18" charset="0"/>
              </a:rPr>
            </a:br>
            <a:r>
              <a:rPr lang="en-US" sz="7200" b="0" i="0" dirty="0">
                <a:solidFill>
                  <a:srgbClr val="E3E3E3"/>
                </a:solidFill>
                <a:effectLst/>
                <a:latin typeface="Rockwell Extra Bold" panose="02060903040505020403" pitchFamily="18" charset="0"/>
              </a:rPr>
              <a:t>in LinkedIn</a:t>
            </a:r>
            <a:br>
              <a:rPr lang="en-US" sz="7200" b="0" i="0" dirty="0">
                <a:solidFill>
                  <a:srgbClr val="E3E3E3"/>
                </a:solidFill>
                <a:effectLst/>
                <a:latin typeface="Rockwell Extra Bold" panose="02060903040505020403" pitchFamily="18" charset="0"/>
              </a:rPr>
            </a:br>
            <a:endParaRPr lang="en-US" sz="7200" b="0" i="0" dirty="0">
              <a:solidFill>
                <a:srgbClr val="E3E3E3"/>
              </a:solidFill>
              <a:effectLst/>
              <a:latin typeface="Rockwell Extra Bold" panose="02060903040505020403" pitchFamily="18" charset="0"/>
            </a:endParaRPr>
          </a:p>
        </p:txBody>
      </p:sp>
      <p:sp>
        <p:nvSpPr>
          <p:cNvPr id="3" name="Subtitle 2">
            <a:extLst>
              <a:ext uri="{FF2B5EF4-FFF2-40B4-BE49-F238E27FC236}">
                <a16:creationId xmlns:a16="http://schemas.microsoft.com/office/drawing/2014/main" id="{F30B14E6-C599-2BF5-A837-26EABF1718D9}"/>
              </a:ext>
            </a:extLst>
          </p:cNvPr>
          <p:cNvSpPr>
            <a:spLocks noGrp="1"/>
          </p:cNvSpPr>
          <p:nvPr>
            <p:ph type="subTitle" idx="1"/>
          </p:nvPr>
        </p:nvSpPr>
        <p:spPr>
          <a:xfrm>
            <a:off x="7358333" y="3786996"/>
            <a:ext cx="8965400" cy="2080404"/>
          </a:xfrm>
        </p:spPr>
        <p:txBody>
          <a:bodyPr>
            <a:normAutofit/>
          </a:bodyPr>
          <a:lstStyle/>
          <a:p>
            <a:r>
              <a:rPr lang="en-US" dirty="0"/>
              <a:t>PRESENTED BY:</a:t>
            </a:r>
          </a:p>
          <a:p>
            <a:r>
              <a:rPr lang="en-US" dirty="0"/>
              <a:t>	ADARSH KUMBAR</a:t>
            </a:r>
          </a:p>
          <a:p>
            <a:r>
              <a:rPr lang="en-US" dirty="0"/>
              <a:t>	DANESH NAIK</a:t>
            </a:r>
          </a:p>
          <a:p>
            <a:r>
              <a:rPr lang="en-US" dirty="0"/>
              <a:t>	SAHIL FANIBAND</a:t>
            </a:r>
          </a:p>
        </p:txBody>
      </p:sp>
      <p:pic>
        <p:nvPicPr>
          <p:cNvPr id="5" name="Picture 4">
            <a:extLst>
              <a:ext uri="{FF2B5EF4-FFF2-40B4-BE49-F238E27FC236}">
                <a16:creationId xmlns:a16="http://schemas.microsoft.com/office/drawing/2014/main" id="{69213A36-2367-428E-826A-F6AE0D7EE596}"/>
              </a:ext>
            </a:extLst>
          </p:cNvPr>
          <p:cNvPicPr>
            <a:picLocks noChangeAspect="1"/>
          </p:cNvPicPr>
          <p:nvPr/>
        </p:nvPicPr>
        <p:blipFill rotWithShape="1">
          <a:blip r:embed="rId2"/>
          <a:srcRect r="2686" b="8958"/>
          <a:stretch/>
        </p:blipFill>
        <p:spPr>
          <a:xfrm>
            <a:off x="10102504" y="1"/>
            <a:ext cx="2089496" cy="1406106"/>
          </a:xfrm>
          <a:prstGeom prst="rect">
            <a:avLst/>
          </a:prstGeom>
        </p:spPr>
      </p:pic>
    </p:spTree>
    <p:extLst>
      <p:ext uri="{BB962C8B-B14F-4D97-AF65-F5344CB8AC3E}">
        <p14:creationId xmlns:p14="http://schemas.microsoft.com/office/powerpoint/2010/main" val="3255381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C17E0-54E8-98D0-536D-D55619959976}"/>
              </a:ext>
            </a:extLst>
          </p:cNvPr>
          <p:cNvSpPr>
            <a:spLocks noGrp="1"/>
          </p:cNvSpPr>
          <p:nvPr>
            <p:ph type="title"/>
          </p:nvPr>
        </p:nvSpPr>
        <p:spPr>
          <a:xfrm>
            <a:off x="1210734" y="93584"/>
            <a:ext cx="10801877" cy="981682"/>
          </a:xfrm>
        </p:spPr>
        <p:txBody>
          <a:bodyPr/>
          <a:lstStyle/>
          <a:p>
            <a:r>
              <a:rPr lang="en-US" b="0" i="0" dirty="0">
                <a:solidFill>
                  <a:srgbClr val="E3E3E3"/>
                </a:solidFill>
                <a:effectLst/>
                <a:latin typeface="Rockwell Extra Bold" panose="02060903040505020403" pitchFamily="18" charset="0"/>
              </a:rPr>
              <a:t>Problem</a:t>
            </a:r>
            <a:endParaRPr lang="en-US" dirty="0">
              <a:latin typeface="Rockwell Extra Bold" panose="02060903040505020403" pitchFamily="18" charset="0"/>
            </a:endParaRPr>
          </a:p>
        </p:txBody>
      </p:sp>
      <p:sp>
        <p:nvSpPr>
          <p:cNvPr id="3" name="Content Placeholder 2">
            <a:extLst>
              <a:ext uri="{FF2B5EF4-FFF2-40B4-BE49-F238E27FC236}">
                <a16:creationId xmlns:a16="http://schemas.microsoft.com/office/drawing/2014/main" id="{E83530CB-9078-35EF-72B6-E61FE996679A}"/>
              </a:ext>
            </a:extLst>
          </p:cNvPr>
          <p:cNvSpPr>
            <a:spLocks noGrp="1"/>
          </p:cNvSpPr>
          <p:nvPr>
            <p:ph idx="1"/>
          </p:nvPr>
        </p:nvSpPr>
        <p:spPr>
          <a:xfrm>
            <a:off x="694267" y="872065"/>
            <a:ext cx="10175345" cy="4351867"/>
          </a:xfrm>
        </p:spPr>
        <p:txBody>
          <a:bodyPr>
            <a:noAutofit/>
          </a:bodyPr>
          <a:lstStyle/>
          <a:p>
            <a:pPr algn="l">
              <a:lnSpc>
                <a:spcPct val="150000"/>
              </a:lnSpc>
            </a:pPr>
            <a:r>
              <a:rPr lang="en-US" sz="1800" i="0" dirty="0">
                <a:effectLst/>
                <a:latin typeface="Google Sans"/>
                <a:cs typeface="Times New Roman" panose="02020603050405020304" pitchFamily="18" charset="0"/>
              </a:rPr>
              <a:t>The current process of applying for jobs on LinkedIn is manual and time-consuming. Candidates must manually search for jobs, create a new application for each job, and enter their resume and other information. This process can be tedious and error-prone.</a:t>
            </a:r>
          </a:p>
          <a:p>
            <a:pPr algn="l">
              <a:lnSpc>
                <a:spcPct val="150000"/>
              </a:lnSpc>
            </a:pPr>
            <a:r>
              <a:rPr lang="en-US" sz="1800" i="0" dirty="0">
                <a:effectLst/>
                <a:latin typeface="Google Sans"/>
                <a:cs typeface="Times New Roman" panose="02020603050405020304" pitchFamily="18" charset="0"/>
              </a:rPr>
              <a:t>For example, a candidate might spend hours searching for jobs that match their criteria, only to find that many of the jobs are no longer available. They might also make mistakes when entering their resume information, which could lead to their application being rejected.</a:t>
            </a:r>
            <a:endParaRPr lang="en-US" sz="1600" i="0" dirty="0">
              <a:effectLst/>
              <a:latin typeface="Google Sans"/>
              <a:cs typeface="Times New Roman" panose="02020603050405020304" pitchFamily="18" charset="0"/>
            </a:endParaRPr>
          </a:p>
          <a:p>
            <a:pPr marL="0" indent="0" algn="just">
              <a:buNone/>
            </a:pPr>
            <a:r>
              <a:rPr lang="en-US" sz="2000" b="1" i="0" dirty="0">
                <a:solidFill>
                  <a:schemeClr val="bg2"/>
                </a:solidFill>
                <a:effectLst/>
                <a:latin typeface="Google Sans"/>
                <a:cs typeface="Times New Roman" panose="02020603050405020304" pitchFamily="18" charset="0"/>
              </a:rPr>
              <a:t>Here are some specific examples of the problems with the current process of applying for jobs on LinkedIn:</a:t>
            </a:r>
          </a:p>
          <a:p>
            <a:pPr algn="l">
              <a:buFont typeface="Arial" panose="020B0604020202020204" pitchFamily="34" charset="0"/>
              <a:buChar char="•"/>
            </a:pPr>
            <a:r>
              <a:rPr lang="en-US" sz="1600" b="0" i="0" dirty="0">
                <a:solidFill>
                  <a:srgbClr val="E3E3E3"/>
                </a:solidFill>
                <a:effectLst/>
                <a:latin typeface="Google Sans"/>
                <a:cs typeface="Times New Roman" panose="02020603050405020304" pitchFamily="18" charset="0"/>
              </a:rPr>
              <a:t>Time-consuming </a:t>
            </a:r>
          </a:p>
          <a:p>
            <a:pPr algn="l">
              <a:buFont typeface="Arial" panose="020B0604020202020204" pitchFamily="34" charset="0"/>
              <a:buChar char="•"/>
            </a:pPr>
            <a:r>
              <a:rPr lang="en-US" sz="1600" b="0" i="0" dirty="0">
                <a:solidFill>
                  <a:srgbClr val="E3E3E3"/>
                </a:solidFill>
                <a:effectLst/>
                <a:latin typeface="Google Sans"/>
                <a:cs typeface="Times New Roman" panose="02020603050405020304" pitchFamily="18" charset="0"/>
              </a:rPr>
              <a:t>Error-prone: This can lead to mistakes, such as typos or incorrect information.</a:t>
            </a:r>
          </a:p>
          <a:p>
            <a:pPr algn="l">
              <a:buFont typeface="Arial" panose="020B0604020202020204" pitchFamily="34" charset="0"/>
              <a:buChar char="•"/>
            </a:pPr>
            <a:r>
              <a:rPr lang="en-US" sz="1600" b="0" i="0" dirty="0">
                <a:solidFill>
                  <a:srgbClr val="E3E3E3"/>
                </a:solidFill>
                <a:effectLst/>
                <a:latin typeface="Google Sans"/>
                <a:cs typeface="Times New Roman" panose="02020603050405020304" pitchFamily="18" charset="0"/>
              </a:rPr>
              <a:t>Inefficient: This is because candidates must repeat the same steps over and over again for each job that they apply for</a:t>
            </a:r>
            <a:r>
              <a:rPr lang="en-US" sz="1600" b="0" i="0" dirty="0">
                <a:solidFill>
                  <a:srgbClr val="E3E3E3"/>
                </a:solidFill>
                <a:effectLst/>
                <a:latin typeface="Times New Roman" panose="02020603050405020304" pitchFamily="18" charset="0"/>
                <a:cs typeface="Times New Roman" panose="02020603050405020304" pitchFamily="18" charset="0"/>
              </a:rPr>
              <a:t>.</a:t>
            </a:r>
          </a:p>
          <a:p>
            <a:endParaRPr lang="en-US" sz="1400" dirty="0"/>
          </a:p>
        </p:txBody>
      </p:sp>
      <p:pic>
        <p:nvPicPr>
          <p:cNvPr id="7" name="Picture 6">
            <a:extLst>
              <a:ext uri="{FF2B5EF4-FFF2-40B4-BE49-F238E27FC236}">
                <a16:creationId xmlns:a16="http://schemas.microsoft.com/office/drawing/2014/main" id="{4601445D-DBE4-55AF-0E47-242637718317}"/>
              </a:ext>
            </a:extLst>
          </p:cNvPr>
          <p:cNvPicPr>
            <a:picLocks noChangeAspect="1"/>
          </p:cNvPicPr>
          <p:nvPr/>
        </p:nvPicPr>
        <p:blipFill>
          <a:blip r:embed="rId2"/>
          <a:stretch>
            <a:fillRect/>
          </a:stretch>
        </p:blipFill>
        <p:spPr>
          <a:xfrm>
            <a:off x="10090484" y="-56104"/>
            <a:ext cx="2101516" cy="1107174"/>
          </a:xfrm>
          <a:prstGeom prst="rect">
            <a:avLst/>
          </a:prstGeom>
        </p:spPr>
      </p:pic>
    </p:spTree>
    <p:extLst>
      <p:ext uri="{BB962C8B-B14F-4D97-AF65-F5344CB8AC3E}">
        <p14:creationId xmlns:p14="http://schemas.microsoft.com/office/powerpoint/2010/main" val="115759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97635-1F52-3C0D-CE20-3C6F3B956688}"/>
              </a:ext>
            </a:extLst>
          </p:cNvPr>
          <p:cNvSpPr>
            <a:spLocks noGrp="1"/>
          </p:cNvSpPr>
          <p:nvPr>
            <p:ph type="title"/>
          </p:nvPr>
        </p:nvSpPr>
        <p:spPr>
          <a:xfrm>
            <a:off x="1143001" y="87762"/>
            <a:ext cx="9905998" cy="1478570"/>
          </a:xfrm>
        </p:spPr>
        <p:txBody>
          <a:bodyPr/>
          <a:lstStyle/>
          <a:p>
            <a:r>
              <a:rPr lang="en-US" dirty="0">
                <a:latin typeface="Rockwell Extra Bold" panose="02060903040505020403" pitchFamily="18" charset="0"/>
              </a:rPr>
              <a:t>SOLUTION</a:t>
            </a:r>
          </a:p>
        </p:txBody>
      </p:sp>
      <p:sp>
        <p:nvSpPr>
          <p:cNvPr id="3" name="Content Placeholder 2">
            <a:extLst>
              <a:ext uri="{FF2B5EF4-FFF2-40B4-BE49-F238E27FC236}">
                <a16:creationId xmlns:a16="http://schemas.microsoft.com/office/drawing/2014/main" id="{3E9598B7-073B-8338-A361-C7EE1B6AEE4C}"/>
              </a:ext>
            </a:extLst>
          </p:cNvPr>
          <p:cNvSpPr>
            <a:spLocks noGrp="1"/>
          </p:cNvSpPr>
          <p:nvPr>
            <p:ph idx="1"/>
          </p:nvPr>
        </p:nvSpPr>
        <p:spPr>
          <a:xfrm>
            <a:off x="1049868" y="1275819"/>
            <a:ext cx="10320866" cy="5014914"/>
          </a:xfrm>
        </p:spPr>
        <p:txBody>
          <a:bodyPr>
            <a:normAutofit/>
          </a:bodyPr>
          <a:lstStyle/>
          <a:p>
            <a:pPr>
              <a:lnSpc>
                <a:spcPct val="150000"/>
              </a:lnSpc>
            </a:pPr>
            <a:r>
              <a:rPr lang="en-US" sz="2000" b="0" i="0" dirty="0">
                <a:solidFill>
                  <a:srgbClr val="E3E3E3"/>
                </a:solidFill>
                <a:effectLst/>
                <a:latin typeface="Times New Roman" panose="02020603050405020304" pitchFamily="18" charset="0"/>
                <a:cs typeface="Times New Roman" panose="02020603050405020304" pitchFamily="18" charset="0"/>
              </a:rPr>
              <a:t>The RPA project will automate the process of applying for jobs on LinkedIn.</a:t>
            </a:r>
          </a:p>
          <a:p>
            <a:pPr>
              <a:lnSpc>
                <a:spcPct val="150000"/>
              </a:lnSpc>
            </a:pPr>
            <a:r>
              <a:rPr lang="en-US" sz="2000" b="0" i="0" dirty="0">
                <a:solidFill>
                  <a:srgbClr val="E3E3E3"/>
                </a:solidFill>
                <a:effectLst/>
                <a:latin typeface="Times New Roman" panose="02020603050405020304" pitchFamily="18" charset="0"/>
                <a:cs typeface="Times New Roman" panose="02020603050405020304" pitchFamily="18" charset="0"/>
              </a:rPr>
              <a:t>The RPA bot will search for jobs that match the candidate's criteria, create a new application for each job, and enter the candidate's resume and other information. </a:t>
            </a:r>
            <a:endParaRPr lang="en-US" sz="2000" dirty="0">
              <a:solidFill>
                <a:srgbClr val="E3E3E3"/>
              </a:solidFill>
              <a:latin typeface="Times New Roman" panose="02020603050405020304" pitchFamily="18" charset="0"/>
              <a:cs typeface="Times New Roman" panose="02020603050405020304" pitchFamily="18" charset="0"/>
            </a:endParaRPr>
          </a:p>
          <a:p>
            <a:pPr>
              <a:lnSpc>
                <a:spcPct val="150000"/>
              </a:lnSpc>
            </a:pPr>
            <a:r>
              <a:rPr lang="en-US" sz="2000" b="0" i="0" dirty="0">
                <a:solidFill>
                  <a:srgbClr val="E3E3E3"/>
                </a:solidFill>
                <a:effectLst/>
                <a:latin typeface="Times New Roman" panose="02020603050405020304" pitchFamily="18" charset="0"/>
                <a:cs typeface="Times New Roman" panose="02020603050405020304" pitchFamily="18" charset="0"/>
              </a:rPr>
              <a:t>This will save candidates time and effort, and it will help to ensure that their applications are accurate and complete.</a:t>
            </a:r>
          </a:p>
          <a:p>
            <a:pPr marL="0" indent="0">
              <a:lnSpc>
                <a:spcPct val="150000"/>
              </a:lnSpc>
              <a:buNone/>
            </a:pPr>
            <a:endParaRPr lang="en-US" sz="2000" dirty="0">
              <a:solidFill>
                <a:srgbClr val="E3E3E3"/>
              </a:solidFill>
              <a:latin typeface="Times New Roman" panose="02020603050405020304" pitchFamily="18" charset="0"/>
              <a:cs typeface="Times New Roman" panose="02020603050405020304" pitchFamily="18" charset="0"/>
            </a:endParaRPr>
          </a:p>
          <a:p>
            <a:pPr marL="0" indent="0">
              <a:lnSpc>
                <a:spcPct val="150000"/>
              </a:lnSpc>
              <a:buNone/>
            </a:pPr>
            <a:r>
              <a:rPr lang="en-US" sz="2000" b="0" i="0" dirty="0">
                <a:solidFill>
                  <a:srgbClr val="E3E3E3"/>
                </a:solidFill>
                <a:effectLst/>
                <a:latin typeface="Times New Roman" panose="02020603050405020304" pitchFamily="18" charset="0"/>
                <a:cs typeface="Times New Roman" panose="02020603050405020304" pitchFamily="18" charset="0"/>
              </a:rPr>
              <a:t>The RPA bot will be able to automate the entire process of applying for jobs on LinkedIn, from searching for jobs to tracking the status of applications. This will save candidates time and effort, and it will help to ensure that their applications are accurate and complete.</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C294270-B84E-80F8-A9F3-EAE6197DAEEE}"/>
              </a:ext>
            </a:extLst>
          </p:cNvPr>
          <p:cNvPicPr>
            <a:picLocks noChangeAspect="1"/>
          </p:cNvPicPr>
          <p:nvPr/>
        </p:nvPicPr>
        <p:blipFill>
          <a:blip r:embed="rId2"/>
          <a:stretch>
            <a:fillRect/>
          </a:stretch>
        </p:blipFill>
        <p:spPr>
          <a:xfrm>
            <a:off x="9135098" y="0"/>
            <a:ext cx="3056902" cy="1872193"/>
          </a:xfrm>
          <a:prstGeom prst="rect">
            <a:avLst/>
          </a:prstGeom>
        </p:spPr>
      </p:pic>
    </p:spTree>
    <p:extLst>
      <p:ext uri="{BB962C8B-B14F-4D97-AF65-F5344CB8AC3E}">
        <p14:creationId xmlns:p14="http://schemas.microsoft.com/office/powerpoint/2010/main" val="3848807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EDCF-7BCF-F03E-2FA3-F0153A9D6057}"/>
              </a:ext>
            </a:extLst>
          </p:cNvPr>
          <p:cNvSpPr>
            <a:spLocks noGrp="1"/>
          </p:cNvSpPr>
          <p:nvPr>
            <p:ph type="title"/>
          </p:nvPr>
        </p:nvSpPr>
        <p:spPr>
          <a:xfrm>
            <a:off x="1141412" y="398385"/>
            <a:ext cx="9905998" cy="1478570"/>
          </a:xfrm>
        </p:spPr>
        <p:txBody>
          <a:bodyPr>
            <a:normAutofit fontScale="90000"/>
          </a:bodyPr>
          <a:lstStyle/>
          <a:p>
            <a:r>
              <a:rPr lang="en-US" sz="4000" b="0" i="0" dirty="0">
                <a:solidFill>
                  <a:srgbClr val="E3E3E3"/>
                </a:solidFill>
                <a:effectLst/>
                <a:latin typeface="Rockwell Extra Bold" panose="02060903040505020403" pitchFamily="18" charset="0"/>
              </a:rPr>
              <a:t>Benefits</a:t>
            </a:r>
            <a:br>
              <a:rPr lang="en-US" b="0" i="0" dirty="0">
                <a:solidFill>
                  <a:srgbClr val="E3E3E3"/>
                </a:solidFill>
                <a:effectLst/>
                <a:latin typeface="Google Sans"/>
              </a:rPr>
            </a:br>
            <a:br>
              <a:rPr lang="en-US" dirty="0"/>
            </a:br>
            <a:endParaRPr lang="en-US" dirty="0"/>
          </a:p>
        </p:txBody>
      </p:sp>
      <p:sp>
        <p:nvSpPr>
          <p:cNvPr id="3" name="Content Placeholder 2">
            <a:extLst>
              <a:ext uri="{FF2B5EF4-FFF2-40B4-BE49-F238E27FC236}">
                <a16:creationId xmlns:a16="http://schemas.microsoft.com/office/drawing/2014/main" id="{90363A6C-B114-03B7-A0F4-ABE299607F2B}"/>
              </a:ext>
            </a:extLst>
          </p:cNvPr>
          <p:cNvSpPr>
            <a:spLocks noGrp="1"/>
          </p:cNvSpPr>
          <p:nvPr>
            <p:ph idx="1"/>
          </p:nvPr>
        </p:nvSpPr>
        <p:spPr>
          <a:xfrm>
            <a:off x="1048278" y="1366270"/>
            <a:ext cx="9905999" cy="3541714"/>
          </a:xfrm>
        </p:spPr>
        <p:txBody>
          <a:bodyPr/>
          <a:lstStyle/>
          <a:p>
            <a:pPr algn="l">
              <a:buFont typeface="Arial" panose="020B0604020202020204" pitchFamily="34" charset="0"/>
              <a:buChar char="•"/>
            </a:pPr>
            <a:r>
              <a:rPr lang="en-US" b="0" i="0" dirty="0">
                <a:solidFill>
                  <a:srgbClr val="E3E3E3"/>
                </a:solidFill>
                <a:effectLst/>
                <a:latin typeface="Google Sans"/>
              </a:rPr>
              <a:t>Save time and effort: The RPA bot will automate the process of applying for jobs, freeing up candidates to focus on other tasks.</a:t>
            </a:r>
          </a:p>
          <a:p>
            <a:pPr algn="l">
              <a:buFont typeface="Arial" panose="020B0604020202020204" pitchFamily="34" charset="0"/>
              <a:buChar char="•"/>
            </a:pPr>
            <a:r>
              <a:rPr lang="en-US" b="0" i="0" dirty="0">
                <a:solidFill>
                  <a:srgbClr val="E3E3E3"/>
                </a:solidFill>
                <a:effectLst/>
                <a:latin typeface="Google Sans"/>
              </a:rPr>
              <a:t>Improve accuracy: The RPA bot will ensure that applications are accurate and complete, reducing the risk of errors.</a:t>
            </a:r>
          </a:p>
          <a:p>
            <a:pPr algn="l">
              <a:buFont typeface="Arial" panose="020B0604020202020204" pitchFamily="34" charset="0"/>
              <a:buChar char="•"/>
            </a:pPr>
            <a:r>
              <a:rPr lang="en-US" b="0" i="0" dirty="0">
                <a:solidFill>
                  <a:srgbClr val="E3E3E3"/>
                </a:solidFill>
                <a:effectLst/>
                <a:latin typeface="Google Sans"/>
              </a:rPr>
              <a:t>Increased chances of getting hired: RPA bots can apply for jobs faster than humans, giving candidates a better chance of being seen by hiring managers.</a:t>
            </a:r>
          </a:p>
          <a:p>
            <a:r>
              <a:rPr lang="en-US" b="0" i="0" dirty="0">
                <a:solidFill>
                  <a:srgbClr val="E3E3E3"/>
                </a:solidFill>
                <a:effectLst/>
                <a:latin typeface="Google Sans"/>
              </a:rPr>
              <a:t>The RPA bot will reduce the risk of errors in job applications. </a:t>
            </a:r>
            <a:endParaRPr lang="en-US" dirty="0"/>
          </a:p>
        </p:txBody>
      </p:sp>
      <p:pic>
        <p:nvPicPr>
          <p:cNvPr id="5" name="Picture 4">
            <a:extLst>
              <a:ext uri="{FF2B5EF4-FFF2-40B4-BE49-F238E27FC236}">
                <a16:creationId xmlns:a16="http://schemas.microsoft.com/office/drawing/2014/main" id="{E2A0E504-C9B8-7FD2-EDEC-3840817AED30}"/>
              </a:ext>
            </a:extLst>
          </p:cNvPr>
          <p:cNvPicPr>
            <a:picLocks noChangeAspect="1"/>
          </p:cNvPicPr>
          <p:nvPr/>
        </p:nvPicPr>
        <p:blipFill>
          <a:blip r:embed="rId2"/>
          <a:stretch>
            <a:fillRect/>
          </a:stretch>
        </p:blipFill>
        <p:spPr>
          <a:xfrm>
            <a:off x="7591957" y="4863804"/>
            <a:ext cx="4600043" cy="1994196"/>
          </a:xfrm>
          <a:prstGeom prst="rect">
            <a:avLst/>
          </a:prstGeom>
        </p:spPr>
      </p:pic>
    </p:spTree>
    <p:extLst>
      <p:ext uri="{BB962C8B-B14F-4D97-AF65-F5344CB8AC3E}">
        <p14:creationId xmlns:p14="http://schemas.microsoft.com/office/powerpoint/2010/main" val="130254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D17AC-0039-1041-6B85-AADB4C1F2A47}"/>
              </a:ext>
            </a:extLst>
          </p:cNvPr>
          <p:cNvSpPr>
            <a:spLocks noGrp="1"/>
          </p:cNvSpPr>
          <p:nvPr>
            <p:ph type="title"/>
          </p:nvPr>
        </p:nvSpPr>
        <p:spPr>
          <a:xfrm>
            <a:off x="1141414" y="-92682"/>
            <a:ext cx="9905998" cy="1478570"/>
          </a:xfrm>
        </p:spPr>
        <p:txBody>
          <a:bodyPr/>
          <a:lstStyle/>
          <a:p>
            <a:r>
              <a:rPr lang="en-US" b="0" i="0" dirty="0">
                <a:solidFill>
                  <a:srgbClr val="E3E3E3"/>
                </a:solidFill>
                <a:effectLst/>
                <a:latin typeface="Rockwell Extra Bold" panose="02060903040505020403" pitchFamily="18" charset="0"/>
              </a:rPr>
              <a:t>Technical Details</a:t>
            </a:r>
            <a:endParaRPr lang="en-US" dirty="0">
              <a:latin typeface="Rockwell Extra Bold" panose="02060903040505020403" pitchFamily="18" charset="0"/>
            </a:endParaRPr>
          </a:p>
        </p:txBody>
      </p:sp>
      <p:sp>
        <p:nvSpPr>
          <p:cNvPr id="3" name="Content Placeholder 2">
            <a:extLst>
              <a:ext uri="{FF2B5EF4-FFF2-40B4-BE49-F238E27FC236}">
                <a16:creationId xmlns:a16="http://schemas.microsoft.com/office/drawing/2014/main" id="{BFA990F0-9740-173D-8383-4083708574C6}"/>
              </a:ext>
            </a:extLst>
          </p:cNvPr>
          <p:cNvSpPr>
            <a:spLocks noGrp="1"/>
          </p:cNvSpPr>
          <p:nvPr>
            <p:ph idx="1"/>
          </p:nvPr>
        </p:nvSpPr>
        <p:spPr>
          <a:xfrm>
            <a:off x="719667" y="989277"/>
            <a:ext cx="10507133" cy="5064390"/>
          </a:xfrm>
        </p:spPr>
        <p:txBody>
          <a:bodyPr>
            <a:normAutofit/>
          </a:bodyPr>
          <a:lstStyle/>
          <a:p>
            <a:pPr marL="0" indent="0" algn="l">
              <a:buNone/>
            </a:pPr>
            <a:r>
              <a:rPr lang="en-US" dirty="0">
                <a:solidFill>
                  <a:schemeClr val="bg2"/>
                </a:solidFill>
                <a:latin typeface="Google Sans"/>
              </a:rPr>
              <a:t>D</a:t>
            </a:r>
            <a:r>
              <a:rPr lang="en-US" b="0" i="0" dirty="0">
                <a:solidFill>
                  <a:schemeClr val="bg2"/>
                </a:solidFill>
                <a:effectLst/>
                <a:latin typeface="Google Sans"/>
              </a:rPr>
              <a:t>eveloped using the following technologies:</a:t>
            </a:r>
          </a:p>
          <a:p>
            <a:pPr algn="l">
              <a:buFont typeface="Arial" panose="020B0604020202020204" pitchFamily="34" charset="0"/>
              <a:buChar char="•"/>
            </a:pPr>
            <a:r>
              <a:rPr lang="en-US" b="0" i="0" dirty="0">
                <a:solidFill>
                  <a:srgbClr val="E3E3E3"/>
                </a:solidFill>
                <a:effectLst/>
                <a:latin typeface="Google Sans"/>
              </a:rPr>
              <a:t>Programming language: Python</a:t>
            </a:r>
          </a:p>
          <a:p>
            <a:pPr algn="l">
              <a:buFont typeface="Arial" panose="020B0604020202020204" pitchFamily="34" charset="0"/>
              <a:buChar char="•"/>
            </a:pPr>
            <a:r>
              <a:rPr lang="en-US" b="0" i="0" dirty="0">
                <a:solidFill>
                  <a:srgbClr val="E3E3E3"/>
                </a:solidFill>
                <a:effectLst/>
                <a:latin typeface="Google Sans"/>
              </a:rPr>
              <a:t>Web automation framework: Selenium</a:t>
            </a:r>
          </a:p>
          <a:p>
            <a:pPr algn="l">
              <a:buFont typeface="Arial" panose="020B0604020202020204" pitchFamily="34" charset="0"/>
              <a:buChar char="•"/>
            </a:pPr>
            <a:r>
              <a:rPr lang="en-US" b="0" i="0" dirty="0">
                <a:solidFill>
                  <a:srgbClr val="E3E3E3"/>
                </a:solidFill>
                <a:effectLst/>
                <a:latin typeface="Google Sans"/>
              </a:rPr>
              <a:t>LinkedIn Easy Apply: LinkedIn feature that allows candidates to apply for jobs directly from their LinkedIn profiles.</a:t>
            </a:r>
          </a:p>
          <a:p>
            <a:pPr marL="0" indent="0" algn="l">
              <a:buNone/>
            </a:pPr>
            <a:r>
              <a:rPr lang="en-US" sz="2800" b="1" i="0" dirty="0">
                <a:solidFill>
                  <a:schemeClr val="bg2"/>
                </a:solidFill>
                <a:effectLst/>
                <a:latin typeface="Rockwell Extra Bold" panose="02060903040505020403" pitchFamily="18" charset="0"/>
              </a:rPr>
              <a:t>Selenium: </a:t>
            </a:r>
            <a:r>
              <a:rPr lang="en-US" b="0" i="0" dirty="0">
                <a:solidFill>
                  <a:srgbClr val="E3E3E3"/>
                </a:solidFill>
                <a:effectLst/>
                <a:latin typeface="Google Sans"/>
              </a:rPr>
              <a:t>Selenium is a web automation framework that allows RPA bots to interact with websites. It is open-source and widely used, and it has a large library of pre-written code that can be used to automate common tasks.</a:t>
            </a:r>
          </a:p>
          <a:p>
            <a:endParaRPr lang="en-US" dirty="0"/>
          </a:p>
        </p:txBody>
      </p:sp>
      <p:pic>
        <p:nvPicPr>
          <p:cNvPr id="7" name="Picture 6">
            <a:extLst>
              <a:ext uri="{FF2B5EF4-FFF2-40B4-BE49-F238E27FC236}">
                <a16:creationId xmlns:a16="http://schemas.microsoft.com/office/drawing/2014/main" id="{826BB353-F1C0-33EF-B600-66CAABCE07F1}"/>
              </a:ext>
            </a:extLst>
          </p:cNvPr>
          <p:cNvPicPr>
            <a:picLocks noChangeAspect="1"/>
          </p:cNvPicPr>
          <p:nvPr/>
        </p:nvPicPr>
        <p:blipFill>
          <a:blip r:embed="rId2"/>
          <a:stretch>
            <a:fillRect/>
          </a:stretch>
        </p:blipFill>
        <p:spPr>
          <a:xfrm>
            <a:off x="7530557" y="386272"/>
            <a:ext cx="3785937" cy="2340074"/>
          </a:xfrm>
          <a:prstGeom prst="rect">
            <a:avLst/>
          </a:prstGeom>
        </p:spPr>
      </p:pic>
    </p:spTree>
    <p:extLst>
      <p:ext uri="{BB962C8B-B14F-4D97-AF65-F5344CB8AC3E}">
        <p14:creationId xmlns:p14="http://schemas.microsoft.com/office/powerpoint/2010/main" val="1591634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B14FC-7C3A-57E0-F55D-D63898FE987F}"/>
              </a:ext>
            </a:extLst>
          </p:cNvPr>
          <p:cNvSpPr>
            <a:spLocks noGrp="1"/>
          </p:cNvSpPr>
          <p:nvPr>
            <p:ph type="title"/>
          </p:nvPr>
        </p:nvSpPr>
        <p:spPr>
          <a:xfrm>
            <a:off x="1141413" y="-67282"/>
            <a:ext cx="9905998" cy="1478570"/>
          </a:xfrm>
        </p:spPr>
        <p:txBody>
          <a:bodyPr/>
          <a:lstStyle/>
          <a:p>
            <a:r>
              <a:rPr lang="en-US" b="0" i="0" dirty="0">
                <a:solidFill>
                  <a:srgbClr val="E3E3E3"/>
                </a:solidFill>
                <a:effectLst/>
                <a:latin typeface="Rockwell Extra Bold" panose="02060903040505020403" pitchFamily="18" charset="0"/>
              </a:rPr>
              <a:t>Testing and Deployment</a:t>
            </a:r>
            <a:endParaRPr lang="en-US" dirty="0">
              <a:latin typeface="Rockwell Extra Bold" panose="02060903040505020403" pitchFamily="18" charset="0"/>
            </a:endParaRPr>
          </a:p>
        </p:txBody>
      </p:sp>
      <p:sp>
        <p:nvSpPr>
          <p:cNvPr id="3" name="Content Placeholder 2">
            <a:extLst>
              <a:ext uri="{FF2B5EF4-FFF2-40B4-BE49-F238E27FC236}">
                <a16:creationId xmlns:a16="http://schemas.microsoft.com/office/drawing/2014/main" id="{61323711-4978-9ACE-61C4-C4402470AA83}"/>
              </a:ext>
            </a:extLst>
          </p:cNvPr>
          <p:cNvSpPr>
            <a:spLocks noGrp="1"/>
          </p:cNvSpPr>
          <p:nvPr>
            <p:ph idx="1"/>
          </p:nvPr>
        </p:nvSpPr>
        <p:spPr>
          <a:xfrm>
            <a:off x="997479" y="971020"/>
            <a:ext cx="10049932" cy="5108046"/>
          </a:xfrm>
        </p:spPr>
        <p:txBody>
          <a:bodyPr>
            <a:normAutofit/>
          </a:bodyPr>
          <a:lstStyle/>
          <a:p>
            <a:pPr algn="l"/>
            <a:r>
              <a:rPr lang="en-US" b="0" i="0" dirty="0">
                <a:solidFill>
                  <a:schemeClr val="bg2"/>
                </a:solidFill>
                <a:effectLst/>
                <a:latin typeface="Google Sans"/>
              </a:rPr>
              <a:t>Unit testing:</a:t>
            </a:r>
            <a:r>
              <a:rPr lang="en-US" b="0" i="0" dirty="0">
                <a:solidFill>
                  <a:srgbClr val="E3E3E3"/>
                </a:solidFill>
                <a:effectLst/>
                <a:latin typeface="Google Sans"/>
              </a:rPr>
              <a:t> used to test individual units of code. </a:t>
            </a:r>
          </a:p>
          <a:p>
            <a:pPr algn="l"/>
            <a:r>
              <a:rPr lang="en-US" b="0" i="0" dirty="0">
                <a:solidFill>
                  <a:schemeClr val="bg2"/>
                </a:solidFill>
                <a:effectLst/>
                <a:latin typeface="Google Sans"/>
              </a:rPr>
              <a:t>Integration testing: </a:t>
            </a:r>
            <a:r>
              <a:rPr lang="en-US" b="0" i="0" dirty="0">
                <a:solidFill>
                  <a:srgbClr val="E3E3E3"/>
                </a:solidFill>
                <a:effectLst/>
                <a:latin typeface="Google Sans"/>
              </a:rPr>
              <a:t>used to test how different units of code interact with each other.</a:t>
            </a:r>
          </a:p>
          <a:p>
            <a:pPr algn="l"/>
            <a:r>
              <a:rPr lang="en-US" b="0" i="0" dirty="0">
                <a:solidFill>
                  <a:schemeClr val="bg2"/>
                </a:solidFill>
                <a:effectLst/>
                <a:latin typeface="Google Sans"/>
              </a:rPr>
              <a:t>User acceptance testing: </a:t>
            </a:r>
            <a:r>
              <a:rPr lang="en-US" b="0" i="0" dirty="0">
                <a:solidFill>
                  <a:srgbClr val="E3E3E3"/>
                </a:solidFill>
                <a:effectLst/>
                <a:latin typeface="Google Sans"/>
              </a:rPr>
              <a:t>performed by users to ensure that the RPA bot meets their needs. </a:t>
            </a:r>
            <a:r>
              <a:rPr lang="en-US" dirty="0">
                <a:solidFill>
                  <a:srgbClr val="E3E3E3"/>
                </a:solidFill>
                <a:latin typeface="Google Sans"/>
              </a:rPr>
              <a:t>P</a:t>
            </a:r>
            <a:r>
              <a:rPr lang="en-US" b="0" i="0" dirty="0">
                <a:solidFill>
                  <a:srgbClr val="E3E3E3"/>
                </a:solidFill>
                <a:effectLst/>
                <a:latin typeface="Google Sans"/>
              </a:rPr>
              <a:t>erformed by a representative of the target audience.</a:t>
            </a:r>
          </a:p>
          <a:p>
            <a:pPr marL="0" indent="0" algn="l">
              <a:buNone/>
            </a:pPr>
            <a:r>
              <a:rPr lang="en-US" sz="2800" b="1" dirty="0">
                <a:solidFill>
                  <a:schemeClr val="bg2"/>
                </a:solidFill>
                <a:latin typeface="Google Sans"/>
              </a:rPr>
              <a:t>A</a:t>
            </a:r>
            <a:r>
              <a:rPr lang="en-US" sz="2800" b="1" i="0" dirty="0">
                <a:solidFill>
                  <a:schemeClr val="bg2"/>
                </a:solidFill>
                <a:effectLst/>
                <a:latin typeface="Google Sans"/>
              </a:rPr>
              <a:t>dditional technical details about the project:</a:t>
            </a:r>
          </a:p>
          <a:p>
            <a:pPr algn="l">
              <a:buFont typeface="Arial" panose="020B0604020202020204" pitchFamily="34" charset="0"/>
              <a:buChar char="•"/>
            </a:pPr>
            <a:r>
              <a:rPr lang="en-US" b="0" i="0" dirty="0">
                <a:solidFill>
                  <a:srgbClr val="E3E3E3"/>
                </a:solidFill>
                <a:effectLst/>
                <a:latin typeface="Google Sans"/>
              </a:rPr>
              <a:t>The RPA bot will be hosted on a cloud platform.</a:t>
            </a:r>
          </a:p>
          <a:p>
            <a:pPr algn="l">
              <a:buFont typeface="Arial" panose="020B0604020202020204" pitchFamily="34" charset="0"/>
              <a:buChar char="•"/>
            </a:pPr>
            <a:r>
              <a:rPr lang="en-US" b="0" i="0" dirty="0">
                <a:solidFill>
                  <a:srgbClr val="E3E3E3"/>
                </a:solidFill>
                <a:effectLst/>
                <a:latin typeface="Google Sans"/>
              </a:rPr>
              <a:t>It will be scheduled to run on a regular basis.</a:t>
            </a:r>
          </a:p>
          <a:p>
            <a:pPr algn="l">
              <a:buFont typeface="Arial" panose="020B0604020202020204" pitchFamily="34" charset="0"/>
              <a:buChar char="•"/>
            </a:pPr>
            <a:r>
              <a:rPr lang="en-US" b="0" i="0" dirty="0">
                <a:solidFill>
                  <a:srgbClr val="E3E3E3"/>
                </a:solidFill>
                <a:effectLst/>
                <a:latin typeface="Google Sans"/>
              </a:rPr>
              <a:t>It will be monitored for performance and errors.</a:t>
            </a:r>
          </a:p>
          <a:p>
            <a:endParaRPr lang="en-US" dirty="0"/>
          </a:p>
        </p:txBody>
      </p:sp>
    </p:spTree>
    <p:extLst>
      <p:ext uri="{BB962C8B-B14F-4D97-AF65-F5344CB8AC3E}">
        <p14:creationId xmlns:p14="http://schemas.microsoft.com/office/powerpoint/2010/main" val="3259276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FAADE-B2B2-061B-9032-E8FCC6E0FC64}"/>
              </a:ext>
            </a:extLst>
          </p:cNvPr>
          <p:cNvSpPr>
            <a:spLocks noGrp="1"/>
          </p:cNvSpPr>
          <p:nvPr>
            <p:ph type="title"/>
          </p:nvPr>
        </p:nvSpPr>
        <p:spPr>
          <a:xfrm>
            <a:off x="1092200" y="-181808"/>
            <a:ext cx="9905998" cy="1478570"/>
          </a:xfrm>
        </p:spPr>
        <p:txBody>
          <a:bodyPr>
            <a:normAutofit/>
          </a:bodyPr>
          <a:lstStyle/>
          <a:p>
            <a:r>
              <a:rPr lang="en-US" sz="4000" b="0" i="0" dirty="0">
                <a:solidFill>
                  <a:srgbClr val="E3E3E3"/>
                </a:solidFill>
                <a:effectLst/>
                <a:latin typeface="Rockwell Extra Bold" panose="02060903040505020403" pitchFamily="18" charset="0"/>
              </a:rPr>
              <a:t>Conclusion</a:t>
            </a:r>
            <a:endParaRPr lang="en-US" sz="4000" dirty="0">
              <a:latin typeface="Rockwell Extra Bold" panose="02060903040505020403" pitchFamily="18" charset="0"/>
            </a:endParaRPr>
          </a:p>
        </p:txBody>
      </p:sp>
      <p:sp>
        <p:nvSpPr>
          <p:cNvPr id="3" name="Content Placeholder 2">
            <a:extLst>
              <a:ext uri="{FF2B5EF4-FFF2-40B4-BE49-F238E27FC236}">
                <a16:creationId xmlns:a16="http://schemas.microsoft.com/office/drawing/2014/main" id="{1079C4EE-8968-D0C0-E810-50EE7AE46CD1}"/>
              </a:ext>
            </a:extLst>
          </p:cNvPr>
          <p:cNvSpPr>
            <a:spLocks noGrp="1"/>
          </p:cNvSpPr>
          <p:nvPr>
            <p:ph idx="1"/>
          </p:nvPr>
        </p:nvSpPr>
        <p:spPr>
          <a:xfrm>
            <a:off x="787400" y="1296762"/>
            <a:ext cx="10414000" cy="5480579"/>
          </a:xfrm>
          <a:effectLst/>
        </p:spPr>
        <p:txBody>
          <a:bodyPr>
            <a:normAutofit/>
          </a:bodyPr>
          <a:lstStyle/>
          <a:p>
            <a:pPr algn="l">
              <a:lnSpc>
                <a:spcPct val="150000"/>
              </a:lnSpc>
              <a:buFont typeface="Arial" panose="020B0604020202020204" pitchFamily="34" charset="0"/>
              <a:buChar char="•"/>
            </a:pPr>
            <a:r>
              <a:rPr lang="en-US" b="0" i="0" dirty="0">
                <a:solidFill>
                  <a:srgbClr val="E3E3E3"/>
                </a:solidFill>
                <a:effectLst/>
                <a:latin typeface="Google Sans"/>
              </a:rPr>
              <a:t>The RPA project will save candidates time and effort by automating the job application process.</a:t>
            </a:r>
          </a:p>
          <a:p>
            <a:pPr algn="l">
              <a:lnSpc>
                <a:spcPct val="150000"/>
              </a:lnSpc>
              <a:buFont typeface="Arial" panose="020B0604020202020204" pitchFamily="34" charset="0"/>
              <a:buChar char="•"/>
            </a:pPr>
            <a:r>
              <a:rPr lang="en-US" b="0" i="0" dirty="0">
                <a:solidFill>
                  <a:srgbClr val="E3E3E3"/>
                </a:solidFill>
                <a:effectLst/>
                <a:latin typeface="Google Sans"/>
              </a:rPr>
              <a:t>It will improve accuracy by ensuring that applications are accurate and complete.</a:t>
            </a:r>
          </a:p>
          <a:p>
            <a:pPr algn="l">
              <a:lnSpc>
                <a:spcPct val="150000"/>
              </a:lnSpc>
              <a:buFont typeface="Arial" panose="020B0604020202020204" pitchFamily="34" charset="0"/>
              <a:buChar char="•"/>
            </a:pPr>
            <a:r>
              <a:rPr lang="en-US" dirty="0">
                <a:solidFill>
                  <a:srgbClr val="E3E3E3"/>
                </a:solidFill>
                <a:latin typeface="Google Sans"/>
              </a:rPr>
              <a:t>I</a:t>
            </a:r>
            <a:r>
              <a:rPr lang="en-US" b="0" i="0" dirty="0">
                <a:solidFill>
                  <a:srgbClr val="E3E3E3"/>
                </a:solidFill>
                <a:effectLst/>
                <a:latin typeface="Google Sans"/>
              </a:rPr>
              <a:t>ncrease chances of getting hired by allowing candidates to apply for more jobs faster.</a:t>
            </a:r>
          </a:p>
          <a:p>
            <a:pPr algn="l">
              <a:lnSpc>
                <a:spcPct val="150000"/>
              </a:lnSpc>
              <a:buFont typeface="Arial" panose="020B0604020202020204" pitchFamily="34" charset="0"/>
              <a:buChar char="•"/>
            </a:pPr>
            <a:r>
              <a:rPr lang="en-US" b="0" i="0" dirty="0">
                <a:solidFill>
                  <a:srgbClr val="E3E3E3"/>
                </a:solidFill>
                <a:effectLst/>
                <a:latin typeface="Google Sans"/>
              </a:rPr>
              <a:t>This project will be developed using Python, Selenium, and LinkedIn Easy Apply.</a:t>
            </a:r>
          </a:p>
          <a:p>
            <a:pPr algn="l">
              <a:lnSpc>
                <a:spcPct val="150000"/>
              </a:lnSpc>
              <a:buFont typeface="Arial" panose="020B0604020202020204" pitchFamily="34" charset="0"/>
              <a:buChar char="•"/>
            </a:pPr>
            <a:r>
              <a:rPr lang="en-US" b="0" i="0" dirty="0">
                <a:solidFill>
                  <a:srgbClr val="E3E3E3"/>
                </a:solidFill>
                <a:effectLst/>
                <a:latin typeface="Google Sans"/>
              </a:rPr>
              <a:t>The RPA bot will be tested and deployed in a production environment.</a:t>
            </a:r>
          </a:p>
          <a:p>
            <a:endParaRPr lang="en-US" dirty="0"/>
          </a:p>
        </p:txBody>
      </p:sp>
      <p:sp>
        <p:nvSpPr>
          <p:cNvPr id="6" name="Rectangle 5">
            <a:extLst>
              <a:ext uri="{FF2B5EF4-FFF2-40B4-BE49-F238E27FC236}">
                <a16:creationId xmlns:a16="http://schemas.microsoft.com/office/drawing/2014/main" id="{8E8C82F2-2BA4-3DF9-7309-C47A37C5F356}"/>
              </a:ext>
            </a:extLst>
          </p:cNvPr>
          <p:cNvSpPr/>
          <p:nvPr/>
        </p:nvSpPr>
        <p:spPr>
          <a:xfrm>
            <a:off x="7101948" y="262466"/>
            <a:ext cx="1346200" cy="59002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latin typeface="Google Sans"/>
              </a:rPr>
              <a:t>T</a:t>
            </a:r>
            <a:r>
              <a:rPr lang="en-US" b="1" i="0" dirty="0">
                <a:solidFill>
                  <a:schemeClr val="bg2"/>
                </a:solidFill>
                <a:effectLst/>
                <a:latin typeface="Google Sans"/>
              </a:rPr>
              <a:t>ime and </a:t>
            </a:r>
            <a:r>
              <a:rPr lang="en-US" b="1" dirty="0">
                <a:solidFill>
                  <a:schemeClr val="bg2"/>
                </a:solidFill>
                <a:latin typeface="Google Sans"/>
              </a:rPr>
              <a:t>effort</a:t>
            </a:r>
          </a:p>
        </p:txBody>
      </p:sp>
      <p:sp>
        <p:nvSpPr>
          <p:cNvPr id="7" name="Rectangle 6">
            <a:extLst>
              <a:ext uri="{FF2B5EF4-FFF2-40B4-BE49-F238E27FC236}">
                <a16:creationId xmlns:a16="http://schemas.microsoft.com/office/drawing/2014/main" id="{7276D096-8BD1-194D-B79B-68F4E0C5A7A2}"/>
              </a:ext>
            </a:extLst>
          </p:cNvPr>
          <p:cNvSpPr/>
          <p:nvPr/>
        </p:nvSpPr>
        <p:spPr>
          <a:xfrm>
            <a:off x="5165460" y="262466"/>
            <a:ext cx="1405467" cy="59002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latin typeface="Google Sans"/>
              </a:rPr>
              <a:t>Improve</a:t>
            </a:r>
            <a:r>
              <a:rPr lang="en-US" b="1" i="0" dirty="0">
                <a:solidFill>
                  <a:schemeClr val="bg2"/>
                </a:solidFill>
                <a:effectLst/>
                <a:latin typeface="Google Sans"/>
              </a:rPr>
              <a:t> accuracy</a:t>
            </a:r>
            <a:endParaRPr lang="en-US" b="1" dirty="0">
              <a:solidFill>
                <a:schemeClr val="bg2"/>
              </a:solidFill>
            </a:endParaRPr>
          </a:p>
        </p:txBody>
      </p:sp>
      <p:sp>
        <p:nvSpPr>
          <p:cNvPr id="8" name="Rectangle 7">
            <a:extLst>
              <a:ext uri="{FF2B5EF4-FFF2-40B4-BE49-F238E27FC236}">
                <a16:creationId xmlns:a16="http://schemas.microsoft.com/office/drawing/2014/main" id="{86F244B1-7DDB-E4C5-668A-849CE828A29F}"/>
              </a:ext>
            </a:extLst>
          </p:cNvPr>
          <p:cNvSpPr/>
          <p:nvPr/>
        </p:nvSpPr>
        <p:spPr>
          <a:xfrm>
            <a:off x="8979168" y="262466"/>
            <a:ext cx="1536431" cy="59002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latin typeface="Times New Roman" panose="02020603050405020304" pitchFamily="18" charset="0"/>
                <a:cs typeface="Times New Roman" panose="02020603050405020304" pitchFamily="18" charset="0"/>
              </a:rPr>
              <a:t>A</a:t>
            </a:r>
            <a:r>
              <a:rPr lang="en-US" sz="1800" b="1" i="0" dirty="0">
                <a:solidFill>
                  <a:schemeClr val="bg2"/>
                </a:solidFill>
                <a:effectLst/>
                <a:latin typeface="Times New Roman" panose="02020603050405020304" pitchFamily="18" charset="0"/>
                <a:cs typeface="Times New Roman" panose="02020603050405020304" pitchFamily="18" charset="0"/>
              </a:rPr>
              <a:t>utomate the process</a:t>
            </a:r>
            <a:endParaRPr lang="en-US" b="1" dirty="0">
              <a:solidFill>
                <a:schemeClr val="bg2"/>
              </a:solidFill>
            </a:endParaRPr>
          </a:p>
        </p:txBody>
      </p:sp>
    </p:spTree>
    <p:extLst>
      <p:ext uri="{BB962C8B-B14F-4D97-AF65-F5344CB8AC3E}">
        <p14:creationId xmlns:p14="http://schemas.microsoft.com/office/powerpoint/2010/main" val="34974583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55</TotalTime>
  <Words>636</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Google Sans</vt:lpstr>
      <vt:lpstr>Rockwell Extra Bold</vt:lpstr>
      <vt:lpstr>Times New Roman</vt:lpstr>
      <vt:lpstr>Tw Cen MT</vt:lpstr>
      <vt:lpstr>Circuit</vt:lpstr>
      <vt:lpstr>RPA for easy apply in LinkedIn </vt:lpstr>
      <vt:lpstr>Problem</vt:lpstr>
      <vt:lpstr>SOLUTION</vt:lpstr>
      <vt:lpstr>Benefits  </vt:lpstr>
      <vt:lpstr>Technical Details</vt:lpstr>
      <vt:lpstr>Testing and Deployment</vt:lpstr>
      <vt:lpstr>Conclusion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RPA for easy apply in LinkedIn</dc:title>
  <dc:creator>danesh naik</dc:creator>
  <cp:lastModifiedBy>danesh naik</cp:lastModifiedBy>
  <cp:revision>1</cp:revision>
  <dcterms:created xsi:type="dcterms:W3CDTF">2023-06-26T11:06:46Z</dcterms:created>
  <dcterms:modified xsi:type="dcterms:W3CDTF">2023-06-26T12:02:16Z</dcterms:modified>
</cp:coreProperties>
</file>