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74" r:id="rId4"/>
    <p:sldId id="275" r:id="rId5"/>
    <p:sldId id="259" r:id="rId6"/>
    <p:sldId id="258" r:id="rId7"/>
    <p:sldId id="260" r:id="rId8"/>
    <p:sldId id="261" r:id="rId9"/>
    <p:sldId id="262" r:id="rId10"/>
    <p:sldId id="264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6" r:id="rId33"/>
    <p:sldId id="287" r:id="rId34"/>
    <p:sldId id="297" r:id="rId35"/>
    <p:sldId id="288" r:id="rId36"/>
    <p:sldId id="289" r:id="rId37"/>
    <p:sldId id="290" r:id="rId38"/>
    <p:sldId id="298" r:id="rId39"/>
    <p:sldId id="293" r:id="rId40"/>
    <p:sldId id="295" r:id="rId41"/>
    <p:sldId id="291" r:id="rId42"/>
    <p:sldId id="299" r:id="rId43"/>
    <p:sldId id="292" r:id="rId44"/>
    <p:sldId id="300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86380" autoAdjust="0"/>
  </p:normalViewPr>
  <p:slideViewPr>
    <p:cSldViewPr>
      <p:cViewPr varScale="1">
        <p:scale>
          <a:sx n="63" d="100"/>
          <a:sy n="63" d="100"/>
        </p:scale>
        <p:origin x="159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01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E741F-8513-4649-B127-AEAAA2A04452}" type="datetimeFigureOut">
              <a:rPr lang="en-US" smtClean="0"/>
              <a:pPr/>
              <a:t>25-Mar-21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40B79-F458-4433-89DA-8913CD6711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40B79-F458-4433-89DA-8913CD67112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40B79-F458-4433-89DA-8913CD671124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40B79-F458-4433-89DA-8913CD671124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40B79-F458-4433-89DA-8913CD671124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40B79-F458-4433-89DA-8913CD671124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40B79-F458-4433-89DA-8913CD671124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40B79-F458-4433-89DA-8913CD671124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40B79-F458-4433-89DA-8913CD671124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40B79-F458-4433-89DA-8913CD671124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40B79-F458-4433-89DA-8913CD671124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40B79-F458-4433-89DA-8913CD671124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40B79-F458-4433-89DA-8913CD67112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40B79-F458-4433-89DA-8913CD671124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40B79-F458-4433-89DA-8913CD671124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40B79-F458-4433-89DA-8913CD671124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40B79-F458-4433-89DA-8913CD671124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40B79-F458-4433-89DA-8913CD67112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40B79-F458-4433-89DA-8913CD67112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40B79-F458-4433-89DA-8913CD67112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40B79-F458-4433-89DA-8913CD67112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40B79-F458-4433-89DA-8913CD67112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40B79-F458-4433-89DA-8913CD671124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40B79-F458-4433-89DA-8913CD671124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EADE1-E4C4-4096-86EA-0C48B01B8F03}" type="datetimeFigureOut">
              <a:rPr lang="en-US" smtClean="0"/>
              <a:pPr/>
              <a:t>25-Mar-21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062E-0CF0-4699-9509-54ACB60E1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EADE1-E4C4-4096-86EA-0C48B01B8F03}" type="datetimeFigureOut">
              <a:rPr lang="en-US" smtClean="0"/>
              <a:pPr/>
              <a:t>25-Mar-21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062E-0CF0-4699-9509-54ACB60E1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EADE1-E4C4-4096-86EA-0C48B01B8F03}" type="datetimeFigureOut">
              <a:rPr lang="en-US" smtClean="0"/>
              <a:pPr/>
              <a:t>25-Mar-21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062E-0CF0-4699-9509-54ACB60E1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EADE1-E4C4-4096-86EA-0C48B01B8F03}" type="datetimeFigureOut">
              <a:rPr lang="en-US" smtClean="0"/>
              <a:pPr/>
              <a:t>25-Mar-21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062E-0CF0-4699-9509-54ACB60E1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EADE1-E4C4-4096-86EA-0C48B01B8F03}" type="datetimeFigureOut">
              <a:rPr lang="en-US" smtClean="0"/>
              <a:pPr/>
              <a:t>25-Mar-21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062E-0CF0-4699-9509-54ACB60E1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EADE1-E4C4-4096-86EA-0C48B01B8F03}" type="datetimeFigureOut">
              <a:rPr lang="en-US" smtClean="0"/>
              <a:pPr/>
              <a:t>25-Mar-21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062E-0CF0-4699-9509-54ACB60E1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EADE1-E4C4-4096-86EA-0C48B01B8F03}" type="datetimeFigureOut">
              <a:rPr lang="en-US" smtClean="0"/>
              <a:pPr/>
              <a:t>25-Mar-21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062E-0CF0-4699-9509-54ACB60E1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EADE1-E4C4-4096-86EA-0C48B01B8F03}" type="datetimeFigureOut">
              <a:rPr lang="en-US" smtClean="0"/>
              <a:pPr/>
              <a:t>25-Mar-21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062E-0CF0-4699-9509-54ACB60E1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EADE1-E4C4-4096-86EA-0C48B01B8F03}" type="datetimeFigureOut">
              <a:rPr lang="en-US" smtClean="0"/>
              <a:pPr/>
              <a:t>25-Mar-21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062E-0CF0-4699-9509-54ACB60E1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EADE1-E4C4-4096-86EA-0C48B01B8F03}" type="datetimeFigureOut">
              <a:rPr lang="en-US" smtClean="0"/>
              <a:pPr/>
              <a:t>25-Mar-21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062E-0CF0-4699-9509-54ACB60E1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EADE1-E4C4-4096-86EA-0C48B01B8F03}" type="datetimeFigureOut">
              <a:rPr lang="en-US" smtClean="0"/>
              <a:pPr/>
              <a:t>25-Mar-21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062E-0CF0-4699-9509-54ACB60E1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EADE1-E4C4-4096-86EA-0C48B01B8F03}" type="datetimeFigureOut">
              <a:rPr lang="en-US" smtClean="0"/>
              <a:pPr/>
              <a:t>25-Mar-21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D062E-0CF0-4699-9509-54ACB60E1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estimate the parameter?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First, we will take a </a:t>
            </a:r>
            <a:r>
              <a:rPr lang="en-US" b="1" dirty="0"/>
              <a:t>sample of the population</a:t>
            </a:r>
            <a:r>
              <a:rPr lang="en-US" b="1" dirty="0" smtClean="0"/>
              <a:t>.</a:t>
            </a:r>
          </a:p>
          <a:p>
            <a:endParaRPr lang="en-US" b="1" dirty="0"/>
          </a:p>
          <a:p>
            <a:r>
              <a:rPr lang="en-US" dirty="0" smtClean="0"/>
              <a:t>Sample </a:t>
            </a:r>
            <a:r>
              <a:rPr lang="en-US" dirty="0"/>
              <a:t>of a population </a:t>
            </a:r>
            <a:r>
              <a:rPr lang="en-US" dirty="0" smtClean="0"/>
              <a:t>- Definition</a:t>
            </a:r>
          </a:p>
          <a:p>
            <a:pPr lvl="1"/>
            <a:r>
              <a:rPr lang="en-US" dirty="0" smtClean="0"/>
              <a:t>as </a:t>
            </a:r>
            <a:r>
              <a:rPr lang="en-US" dirty="0"/>
              <a:t>a subset (random not required) </a:t>
            </a:r>
            <a:r>
              <a:rPr lang="en-US" dirty="0" smtClean="0"/>
              <a:t>of the </a:t>
            </a:r>
            <a:r>
              <a:rPr lang="en-US" dirty="0"/>
              <a:t>population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Probably, we </a:t>
            </a:r>
            <a:r>
              <a:rPr lang="en-US" dirty="0"/>
              <a:t>ask 200 of the 1,000 employees </a:t>
            </a:r>
            <a:r>
              <a:rPr lang="en-US" dirty="0" smtClean="0"/>
              <a:t>we </a:t>
            </a:r>
            <a:r>
              <a:rPr lang="en-US" dirty="0"/>
              <a:t>have.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Of </a:t>
            </a:r>
            <a:r>
              <a:rPr lang="en-US" dirty="0"/>
              <a:t>these 200, suppose </a:t>
            </a:r>
            <a:r>
              <a:rPr lang="en-US" dirty="0" smtClean="0"/>
              <a:t>26 employees smoke, </a:t>
            </a:r>
            <a:r>
              <a:rPr lang="en-US" dirty="0"/>
              <a:t>making the </a:t>
            </a:r>
            <a:r>
              <a:rPr lang="en-US" dirty="0" smtClean="0"/>
              <a:t>smoking rate </a:t>
            </a:r>
            <a:r>
              <a:rPr lang="en-US" dirty="0"/>
              <a:t>13%.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Here</a:t>
            </a:r>
            <a:r>
              <a:rPr lang="en-US" dirty="0"/>
              <a:t>, 13% is not a parameter 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since we didn't </a:t>
            </a:r>
            <a:r>
              <a:rPr lang="en-US" dirty="0"/>
              <a:t>get a chance to ask everyone. </a:t>
            </a: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estimate the parameter?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This </a:t>
            </a:r>
            <a:r>
              <a:rPr lang="en-US" dirty="0"/>
              <a:t>13% is an estimate of a parameter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Do you know </a:t>
            </a:r>
            <a:r>
              <a:rPr lang="en-US" dirty="0"/>
              <a:t>what that's called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/>
              <a:t>That's right, a </a:t>
            </a:r>
            <a:r>
              <a:rPr lang="en-US" b="1" dirty="0"/>
              <a:t>statistic</a:t>
            </a:r>
            <a:r>
              <a:rPr lang="en-US" b="1" dirty="0" smtClean="0"/>
              <a:t>!</a:t>
            </a:r>
          </a:p>
          <a:p>
            <a:endParaRPr lang="en-US" b="1" dirty="0" smtClean="0"/>
          </a:p>
          <a:p>
            <a:r>
              <a:rPr lang="en-US" dirty="0" smtClean="0"/>
              <a:t>Statistic  - defined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a numerical measurement describing a characteristic of </a:t>
            </a:r>
            <a:r>
              <a:rPr lang="en-US" dirty="0" smtClean="0"/>
              <a:t>a sample </a:t>
            </a:r>
            <a:r>
              <a:rPr lang="en-US" dirty="0"/>
              <a:t>of a population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statistic is just an estimation of a parameter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A </a:t>
            </a:r>
            <a:r>
              <a:rPr lang="en-US" dirty="0"/>
              <a:t>number that attempts </a:t>
            </a:r>
            <a:r>
              <a:rPr lang="en-US" dirty="0" smtClean="0"/>
              <a:t>to describe </a:t>
            </a:r>
            <a:r>
              <a:rPr lang="en-US" dirty="0"/>
              <a:t>an entire population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by </a:t>
            </a:r>
            <a:r>
              <a:rPr lang="en-US" dirty="0"/>
              <a:t>describing a subset of that population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necessary </a:t>
            </a:r>
            <a:r>
              <a:rPr lang="en-US" dirty="0"/>
              <a:t>because you can never hope to give a survey to every single teenager </a:t>
            </a:r>
            <a:r>
              <a:rPr lang="en-US" dirty="0" smtClean="0"/>
              <a:t>or</a:t>
            </a:r>
          </a:p>
          <a:p>
            <a:endParaRPr lang="en-US" dirty="0"/>
          </a:p>
          <a:p>
            <a:r>
              <a:rPr lang="en-US" dirty="0"/>
              <a:t>to every single smoker in the world.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That's </a:t>
            </a:r>
            <a:r>
              <a:rPr lang="en-US" dirty="0"/>
              <a:t>what the field of statistics is all about</a:t>
            </a:r>
            <a:r>
              <a:rPr lang="en-US" dirty="0" smtClean="0"/>
              <a:t>—</a:t>
            </a:r>
          </a:p>
          <a:p>
            <a:endParaRPr lang="en-US" dirty="0"/>
          </a:p>
          <a:p>
            <a:r>
              <a:rPr lang="en-US" dirty="0"/>
              <a:t>taking samples of populations and running tests on these samples.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estimate the parameter?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statistic is just an estimation of a parameter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number that attempts </a:t>
            </a:r>
            <a:r>
              <a:rPr lang="en-US" dirty="0" smtClean="0"/>
              <a:t>to describe </a:t>
            </a:r>
            <a:r>
              <a:rPr lang="en-US" dirty="0"/>
              <a:t>an entire population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by </a:t>
            </a:r>
            <a:r>
              <a:rPr lang="en-US" dirty="0"/>
              <a:t>describing a subset of that population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Statistics is necessary </a:t>
            </a:r>
            <a:r>
              <a:rPr lang="en-US" dirty="0"/>
              <a:t>because you can never hope to give a survey to every single teenager </a:t>
            </a:r>
            <a:r>
              <a:rPr lang="en-US" dirty="0" smtClean="0"/>
              <a:t>or</a:t>
            </a:r>
          </a:p>
          <a:p>
            <a:endParaRPr lang="en-US" dirty="0"/>
          </a:p>
          <a:p>
            <a:r>
              <a:rPr lang="en-US" dirty="0"/>
              <a:t>to every single smoker in the world.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That's </a:t>
            </a:r>
            <a:r>
              <a:rPr lang="en-US" dirty="0"/>
              <a:t>what the field of statistics is all about</a:t>
            </a:r>
            <a:r>
              <a:rPr lang="en-US" dirty="0" smtClean="0"/>
              <a:t>—</a:t>
            </a:r>
          </a:p>
          <a:p>
            <a:endParaRPr lang="en-US" dirty="0"/>
          </a:p>
          <a:p>
            <a:r>
              <a:rPr lang="en-US" dirty="0"/>
              <a:t>taking samples of populations and running tests on these samples.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estimate the parameter?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Remember  !!!</a:t>
            </a:r>
          </a:p>
          <a:p>
            <a:r>
              <a:rPr lang="en-US" dirty="0" smtClean="0"/>
              <a:t>When you </a:t>
            </a:r>
            <a:r>
              <a:rPr lang="en-US" dirty="0"/>
              <a:t>are given a statistic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r>
              <a:rPr lang="en-US" dirty="0" smtClean="0"/>
              <a:t> the </a:t>
            </a:r>
            <a:r>
              <a:rPr lang="en-US" dirty="0"/>
              <a:t>number </a:t>
            </a:r>
            <a:r>
              <a:rPr lang="en-US" dirty="0" smtClean="0"/>
              <a:t>only represents </a:t>
            </a:r>
            <a:r>
              <a:rPr lang="en-US" dirty="0"/>
              <a:t>a sample of that population,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 </a:t>
            </a:r>
            <a:r>
              <a:rPr lang="en-US" dirty="0"/>
              <a:t>the entire pool of subjects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estimate the parameter?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we obtain sample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Obtaining/Collecting data or samples</a:t>
            </a:r>
          </a:p>
          <a:p>
            <a:endParaRPr lang="en-US" dirty="0" smtClean="0"/>
          </a:p>
          <a:p>
            <a:r>
              <a:rPr lang="en-US" dirty="0" smtClean="0"/>
              <a:t>Two ways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Observational</a:t>
            </a:r>
          </a:p>
          <a:p>
            <a:pPr lvl="1"/>
            <a:r>
              <a:rPr lang="en-US" dirty="0" smtClean="0"/>
              <a:t>Experimentation</a:t>
            </a:r>
          </a:p>
          <a:p>
            <a:pPr lvl="1"/>
            <a:endParaRPr lang="en-US" dirty="0" smtClean="0"/>
          </a:p>
          <a:p>
            <a:r>
              <a:rPr lang="en-US" dirty="0"/>
              <a:t>Both </a:t>
            </a:r>
            <a:r>
              <a:rPr lang="en-US" dirty="0" smtClean="0"/>
              <a:t>have </a:t>
            </a:r>
            <a:r>
              <a:rPr lang="en-US" dirty="0"/>
              <a:t>their pros and cons, of course.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They produce </a:t>
            </a:r>
            <a:r>
              <a:rPr lang="en-US" dirty="0"/>
              <a:t>different types of behavior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/>
              <a:t>H</a:t>
            </a:r>
            <a:r>
              <a:rPr lang="en-US" dirty="0" smtClean="0"/>
              <a:t>ence, need </a:t>
            </a:r>
            <a:r>
              <a:rPr lang="en-US" dirty="0"/>
              <a:t>different types of analysis.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we obtain sample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Observational</a:t>
            </a:r>
          </a:p>
          <a:p>
            <a:pPr lvl="1"/>
            <a:r>
              <a:rPr lang="en-US" dirty="0" smtClean="0"/>
              <a:t>Obtaining data by means of measuring specific </a:t>
            </a:r>
            <a:r>
              <a:rPr lang="en-US" dirty="0"/>
              <a:t>characteristics </a:t>
            </a:r>
            <a:endParaRPr lang="en-US" dirty="0" smtClean="0"/>
          </a:p>
          <a:p>
            <a:pPr lvl="1"/>
            <a:r>
              <a:rPr lang="en-US" dirty="0" smtClean="0"/>
              <a:t>but </a:t>
            </a:r>
            <a:r>
              <a:rPr lang="en-US" dirty="0"/>
              <a:t>not attempting to modify the subjects being studied. </a:t>
            </a:r>
          </a:p>
          <a:p>
            <a:pPr lvl="1"/>
            <a:r>
              <a:rPr lang="en-US" dirty="0" smtClean="0"/>
              <a:t>For example :</a:t>
            </a:r>
            <a:endParaRPr lang="en-US" dirty="0"/>
          </a:p>
          <a:p>
            <a:pPr lvl="1"/>
            <a:r>
              <a:rPr lang="en-US" dirty="0" smtClean="0"/>
              <a:t>you </a:t>
            </a:r>
            <a:r>
              <a:rPr lang="en-US" dirty="0"/>
              <a:t>have a tracking software on your website </a:t>
            </a:r>
            <a:endParaRPr lang="en-US" dirty="0" smtClean="0"/>
          </a:p>
          <a:p>
            <a:pPr lvl="1"/>
            <a:r>
              <a:rPr lang="en-US" dirty="0" smtClean="0"/>
              <a:t>that </a:t>
            </a:r>
            <a:r>
              <a:rPr lang="en-US" dirty="0"/>
              <a:t>observes users' </a:t>
            </a:r>
            <a:r>
              <a:rPr lang="en-US" dirty="0" smtClean="0"/>
              <a:t>behavior on the website</a:t>
            </a:r>
            <a:endParaRPr lang="en-US" dirty="0"/>
          </a:p>
          <a:p>
            <a:pPr lvl="1"/>
            <a:r>
              <a:rPr lang="en-US" dirty="0" smtClean="0"/>
              <a:t>such </a:t>
            </a:r>
            <a:r>
              <a:rPr lang="en-US" dirty="0"/>
              <a:t>as length of time spent on certain pages </a:t>
            </a:r>
            <a:endParaRPr lang="en-US" dirty="0" smtClean="0"/>
          </a:p>
          <a:p>
            <a:pPr lvl="1"/>
            <a:r>
              <a:rPr lang="en-US" dirty="0" smtClean="0"/>
              <a:t>and </a:t>
            </a:r>
            <a:r>
              <a:rPr lang="en-US" dirty="0"/>
              <a:t>the rate of </a:t>
            </a:r>
            <a:r>
              <a:rPr lang="en-US" dirty="0" smtClean="0"/>
              <a:t>clicking on ads</a:t>
            </a:r>
            <a:endParaRPr lang="en-US" dirty="0"/>
          </a:p>
          <a:p>
            <a:pPr lvl="1"/>
            <a:r>
              <a:rPr lang="en-US" dirty="0" smtClean="0"/>
              <a:t>all </a:t>
            </a:r>
            <a:r>
              <a:rPr lang="en-US" dirty="0"/>
              <a:t>the while not affecting the user's experience, </a:t>
            </a:r>
            <a:endParaRPr lang="en-US" dirty="0" smtClean="0"/>
          </a:p>
          <a:p>
            <a:pPr lvl="1"/>
            <a:r>
              <a:rPr lang="en-US" dirty="0" smtClean="0"/>
              <a:t>then </a:t>
            </a:r>
            <a:r>
              <a:rPr lang="en-US" dirty="0"/>
              <a:t>that would be </a:t>
            </a:r>
            <a:r>
              <a:rPr lang="en-US" dirty="0" smtClean="0"/>
              <a:t>an observational </a:t>
            </a:r>
            <a:r>
              <a:rPr lang="en-US" dirty="0"/>
              <a:t>study.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we obtain sample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one </a:t>
            </a:r>
            <a:r>
              <a:rPr lang="en-US" dirty="0"/>
              <a:t>of the most common ways to get data because it's just plain easy. </a:t>
            </a:r>
            <a:endParaRPr lang="en-US" dirty="0" smtClean="0"/>
          </a:p>
          <a:p>
            <a:pPr lvl="1"/>
            <a:r>
              <a:rPr lang="en-US" dirty="0" smtClean="0"/>
              <a:t>All you have </a:t>
            </a:r>
            <a:r>
              <a:rPr lang="en-US" dirty="0"/>
              <a:t>to do is observe and collect data. </a:t>
            </a:r>
            <a:endParaRPr lang="en-US" dirty="0" smtClean="0"/>
          </a:p>
          <a:p>
            <a:pPr lvl="1"/>
            <a:r>
              <a:rPr lang="en-US" dirty="0" smtClean="0"/>
              <a:t>Observational </a:t>
            </a:r>
            <a:r>
              <a:rPr lang="en-US" dirty="0"/>
              <a:t>studies are also limited in </a:t>
            </a:r>
            <a:r>
              <a:rPr lang="en-US" dirty="0" smtClean="0"/>
              <a:t>the types </a:t>
            </a:r>
            <a:r>
              <a:rPr lang="en-US" dirty="0"/>
              <a:t>of data </a:t>
            </a:r>
            <a:r>
              <a:rPr lang="en-US" dirty="0" smtClean="0"/>
              <a:t>being collected. </a:t>
            </a:r>
          </a:p>
          <a:p>
            <a:pPr lvl="1"/>
            <a:r>
              <a:rPr lang="en-US" dirty="0" smtClean="0"/>
              <a:t>because </a:t>
            </a:r>
            <a:r>
              <a:rPr lang="en-US" dirty="0"/>
              <a:t>the observer (you) is not in control of the</a:t>
            </a:r>
          </a:p>
          <a:p>
            <a:pPr lvl="1">
              <a:buNone/>
            </a:pPr>
            <a:r>
              <a:rPr lang="en-US" dirty="0" smtClean="0"/>
              <a:t>	environment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You </a:t>
            </a:r>
            <a:r>
              <a:rPr lang="en-US" dirty="0"/>
              <a:t>may only watch and collect natural behavior.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you are looking </a:t>
            </a:r>
            <a:r>
              <a:rPr lang="en-US" dirty="0" smtClean="0"/>
              <a:t>to induce </a:t>
            </a:r>
            <a:r>
              <a:rPr lang="en-US" dirty="0"/>
              <a:t>a certain type of </a:t>
            </a:r>
            <a:r>
              <a:rPr lang="en-US" dirty="0" smtClean="0"/>
              <a:t>behavior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observational study would not be useful.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we obtain sample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Experimentation</a:t>
            </a:r>
          </a:p>
          <a:p>
            <a:pPr lvl="1"/>
            <a:r>
              <a:rPr lang="en-US" dirty="0"/>
              <a:t>An </a:t>
            </a:r>
            <a:r>
              <a:rPr lang="en-US" b="1" dirty="0"/>
              <a:t>experiment consists of a treatment and the observation of its effect on </a:t>
            </a:r>
            <a:r>
              <a:rPr lang="en-US" b="1" dirty="0" smtClean="0"/>
              <a:t>the </a:t>
            </a:r>
            <a:r>
              <a:rPr lang="en-US" dirty="0" smtClean="0"/>
              <a:t>subjects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Subjects </a:t>
            </a:r>
            <a:r>
              <a:rPr lang="en-US" dirty="0"/>
              <a:t>in an experiment are called experimental units.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is </a:t>
            </a:r>
            <a:r>
              <a:rPr lang="en-US" dirty="0" smtClean="0"/>
              <a:t>usually how </a:t>
            </a:r>
            <a:r>
              <a:rPr lang="en-US" dirty="0"/>
              <a:t>most scientific labs collect data. </a:t>
            </a:r>
            <a:endParaRPr lang="en-US" dirty="0" smtClean="0"/>
          </a:p>
          <a:p>
            <a:pPr lvl="1"/>
            <a:r>
              <a:rPr lang="en-US" dirty="0" smtClean="0"/>
              <a:t>They </a:t>
            </a:r>
            <a:r>
              <a:rPr lang="en-US" dirty="0"/>
              <a:t>will put people into two or more </a:t>
            </a:r>
            <a:r>
              <a:rPr lang="en-US" dirty="0" smtClean="0"/>
              <a:t>groups (</a:t>
            </a:r>
            <a:r>
              <a:rPr lang="en-US" dirty="0"/>
              <a:t>usually just two) </a:t>
            </a:r>
            <a:endParaRPr lang="en-US" dirty="0" smtClean="0"/>
          </a:p>
          <a:p>
            <a:pPr lvl="1"/>
            <a:r>
              <a:rPr lang="en-US" dirty="0" smtClean="0"/>
              <a:t>and </a:t>
            </a:r>
            <a:r>
              <a:rPr lang="en-US" dirty="0"/>
              <a:t>call them the control and the experimental group.</a:t>
            </a:r>
          </a:p>
          <a:p>
            <a:pPr lvl="1"/>
            <a:r>
              <a:rPr lang="en-US" dirty="0"/>
              <a:t>The control group is exposed to a certain environment and then observed.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we obtain sample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The </a:t>
            </a:r>
            <a:r>
              <a:rPr lang="en-US" dirty="0"/>
              <a:t>experimenter then aggregates data from both the </a:t>
            </a:r>
            <a:r>
              <a:rPr lang="en-US" dirty="0" smtClean="0"/>
              <a:t>groups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and makes a </a:t>
            </a:r>
            <a:r>
              <a:rPr lang="en-US" dirty="0" smtClean="0"/>
              <a:t>decision about </a:t>
            </a:r>
            <a:r>
              <a:rPr lang="en-US" dirty="0"/>
              <a:t>which environment was more favorable (favorable is a quality that </a:t>
            </a:r>
            <a:r>
              <a:rPr lang="en-US" dirty="0" smtClean="0"/>
              <a:t>the experimenter </a:t>
            </a:r>
            <a:r>
              <a:rPr lang="en-US" dirty="0"/>
              <a:t>gets to decide).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Statistics Basics</a:t>
            </a:r>
          </a:p>
          <a:p>
            <a:r>
              <a:rPr lang="en-US" dirty="0" smtClean="0"/>
              <a:t>What are Statistics?</a:t>
            </a:r>
          </a:p>
          <a:p>
            <a:r>
              <a:rPr lang="en-US" dirty="0" smtClean="0"/>
              <a:t>How to estimate a parameter?</a:t>
            </a:r>
          </a:p>
          <a:p>
            <a:r>
              <a:rPr lang="en-US" dirty="0" smtClean="0"/>
              <a:t>How to obtain sample data?</a:t>
            </a:r>
          </a:p>
          <a:p>
            <a:r>
              <a:rPr lang="en-US" smtClean="0"/>
              <a:t>Statistics Measures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The </a:t>
            </a:r>
            <a:r>
              <a:rPr lang="en-US" dirty="0"/>
              <a:t>experimenter then aggregates data from both the </a:t>
            </a:r>
            <a:r>
              <a:rPr lang="en-US" dirty="0" smtClean="0"/>
              <a:t>groups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and makes a </a:t>
            </a:r>
            <a:r>
              <a:rPr lang="en-US" dirty="0" smtClean="0"/>
              <a:t>decision about </a:t>
            </a:r>
            <a:r>
              <a:rPr lang="en-US" dirty="0"/>
              <a:t>which environment was more favorable (favorable is a quality that </a:t>
            </a:r>
            <a:r>
              <a:rPr lang="en-US" dirty="0" smtClean="0"/>
              <a:t>the experimenter </a:t>
            </a:r>
            <a:r>
              <a:rPr lang="en-US" dirty="0"/>
              <a:t>gets to decide).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we obtain sample data?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Sampling </a:t>
            </a:r>
            <a:r>
              <a:rPr lang="en-US" b="1" dirty="0" smtClean="0"/>
              <a:t>data</a:t>
            </a:r>
          </a:p>
          <a:p>
            <a:pPr lvl="1"/>
            <a:r>
              <a:rPr lang="en-US" dirty="0"/>
              <a:t>statistics are the result of measuring a sample of a </a:t>
            </a:r>
            <a:r>
              <a:rPr lang="en-US" dirty="0" smtClean="0"/>
              <a:t>population</a:t>
            </a:r>
          </a:p>
          <a:p>
            <a:pPr lvl="1"/>
            <a:endParaRPr lang="en-US" dirty="0"/>
          </a:p>
          <a:p>
            <a:r>
              <a:rPr lang="en-US" dirty="0"/>
              <a:t>two very common ways to decide </a:t>
            </a:r>
            <a:r>
              <a:rPr lang="en-US" i="1" dirty="0"/>
              <a:t>who gets the honor of </a:t>
            </a:r>
            <a:r>
              <a:rPr lang="en-US" i="1" dirty="0" smtClean="0"/>
              <a:t>being </a:t>
            </a:r>
            <a:r>
              <a:rPr lang="en-US" dirty="0" smtClean="0"/>
              <a:t>in </a:t>
            </a:r>
            <a:r>
              <a:rPr lang="en-US" dirty="0"/>
              <a:t>the sample that we </a:t>
            </a:r>
            <a:r>
              <a:rPr lang="en-US" dirty="0" smtClean="0"/>
              <a:t>measure</a:t>
            </a:r>
          </a:p>
          <a:p>
            <a:endParaRPr lang="en-US" dirty="0"/>
          </a:p>
          <a:p>
            <a:r>
              <a:rPr lang="en-US" dirty="0"/>
              <a:t>main type of </a:t>
            </a:r>
            <a:r>
              <a:rPr lang="en-US" dirty="0" smtClean="0"/>
              <a:t>sampling</a:t>
            </a:r>
            <a:r>
              <a:rPr lang="en-US" dirty="0"/>
              <a:t> </a:t>
            </a:r>
            <a:r>
              <a:rPr lang="en-US" dirty="0" smtClean="0"/>
              <a:t>is the random </a:t>
            </a:r>
            <a:r>
              <a:rPr lang="en-US" dirty="0"/>
              <a:t>sampling, 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the most common way to decide </a:t>
            </a:r>
            <a:r>
              <a:rPr lang="en-US" dirty="0" smtClean="0"/>
              <a:t>the </a:t>
            </a:r>
            <a:r>
              <a:rPr lang="en-US" dirty="0"/>
              <a:t>sample sizes </a:t>
            </a:r>
            <a:r>
              <a:rPr lang="en-US" dirty="0" smtClean="0"/>
              <a:t>and the </a:t>
            </a:r>
            <a:r>
              <a:rPr lang="en-US" dirty="0"/>
              <a:t>sample members.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we obtain sample data?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r>
              <a:rPr lang="en-US" b="1" dirty="0" smtClean="0"/>
              <a:t>Probability Sampling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way of sampling from a </a:t>
            </a:r>
            <a:r>
              <a:rPr lang="en-US" dirty="0" smtClean="0"/>
              <a:t>population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which every </a:t>
            </a:r>
            <a:r>
              <a:rPr lang="en-US" dirty="0" smtClean="0"/>
              <a:t>person has </a:t>
            </a:r>
            <a:r>
              <a:rPr lang="en-US" dirty="0"/>
              <a:t>a known probability of being chosen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but </a:t>
            </a:r>
            <a:r>
              <a:rPr lang="en-US" dirty="0"/>
              <a:t>that number </a:t>
            </a:r>
            <a:r>
              <a:rPr lang="en-US" i="1" dirty="0"/>
              <a:t>might be a </a:t>
            </a:r>
            <a:r>
              <a:rPr lang="en-US" i="1" dirty="0" smtClean="0"/>
              <a:t>different </a:t>
            </a:r>
            <a:r>
              <a:rPr lang="en-US" dirty="0" smtClean="0"/>
              <a:t>probability </a:t>
            </a:r>
            <a:r>
              <a:rPr lang="en-US" dirty="0"/>
              <a:t>than another user.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simplest </a:t>
            </a:r>
            <a:r>
              <a:rPr lang="en-US" dirty="0" smtClean="0"/>
              <a:t>and most common probability </a:t>
            </a:r>
            <a:r>
              <a:rPr lang="en-US" dirty="0"/>
              <a:t>sampling method is </a:t>
            </a:r>
            <a:r>
              <a:rPr lang="en-US" b="1" dirty="0"/>
              <a:t>random sampling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we obtain sample data?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r>
              <a:rPr lang="en-US" b="1" dirty="0" smtClean="0"/>
              <a:t>Random Sampling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marketing </a:t>
            </a:r>
            <a:r>
              <a:rPr lang="en-US" dirty="0" smtClean="0"/>
              <a:t>example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consider </a:t>
            </a:r>
            <a:r>
              <a:rPr lang="en-US" dirty="0"/>
              <a:t>that we expose half of our users to a </a:t>
            </a:r>
            <a:r>
              <a:rPr lang="en-US" dirty="0" smtClean="0"/>
              <a:t>certain landing </a:t>
            </a:r>
            <a:r>
              <a:rPr lang="en-US" dirty="0"/>
              <a:t>page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with </a:t>
            </a:r>
            <a:r>
              <a:rPr lang="en-US" dirty="0"/>
              <a:t>certain images and a certain style (website A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and </a:t>
            </a:r>
            <a:r>
              <a:rPr lang="en-US" dirty="0"/>
              <a:t>we </a:t>
            </a:r>
            <a:r>
              <a:rPr lang="en-US" dirty="0" smtClean="0"/>
              <a:t>measure whether </a:t>
            </a:r>
            <a:r>
              <a:rPr lang="en-US" dirty="0"/>
              <a:t>or not they sign up for the service. </a:t>
            </a:r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we obtain sample data?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Random Sampling</a:t>
            </a:r>
          </a:p>
          <a:p>
            <a:pPr lvl="1"/>
            <a:r>
              <a:rPr lang="en-US" dirty="0" smtClean="0"/>
              <a:t>Then</a:t>
            </a:r>
            <a:r>
              <a:rPr lang="en-US" dirty="0"/>
              <a:t>, we expose the other half to </a:t>
            </a:r>
            <a:r>
              <a:rPr lang="en-US" dirty="0" smtClean="0"/>
              <a:t>a different </a:t>
            </a:r>
            <a:r>
              <a:rPr lang="en-US" dirty="0"/>
              <a:t>landing page,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different </a:t>
            </a:r>
            <a:r>
              <a:rPr lang="en-US" dirty="0"/>
              <a:t>images, and different styles (website B)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and again measure </a:t>
            </a:r>
            <a:r>
              <a:rPr lang="en-US" dirty="0"/>
              <a:t>whether or not they sign up.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can then decide which of the two </a:t>
            </a:r>
            <a:r>
              <a:rPr lang="en-US" dirty="0" smtClean="0"/>
              <a:t>sites performed </a:t>
            </a:r>
            <a:r>
              <a:rPr lang="en-US" dirty="0"/>
              <a:t>better and should be used going further.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</a:t>
            </a:r>
            <a:r>
              <a:rPr lang="en-US" dirty="0"/>
              <a:t>, specifically, is called </a:t>
            </a:r>
            <a:r>
              <a:rPr lang="en-US" dirty="0" smtClean="0"/>
              <a:t>an </a:t>
            </a:r>
            <a:r>
              <a:rPr lang="en-US" b="1" dirty="0" smtClean="0"/>
              <a:t>A/B </a:t>
            </a:r>
            <a:r>
              <a:rPr lang="en-US" b="1" dirty="0"/>
              <a:t>test.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we obtain sample data?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Suppose that we are running an A/B test and </a:t>
            </a:r>
            <a:r>
              <a:rPr lang="en-US" dirty="0" smtClean="0"/>
              <a:t>need </a:t>
            </a:r>
            <a:r>
              <a:rPr lang="en-US" dirty="0"/>
              <a:t>to figure out who will be </a:t>
            </a:r>
            <a:r>
              <a:rPr lang="en-US" dirty="0" smtClean="0"/>
              <a:t>in group </a:t>
            </a:r>
            <a:r>
              <a:rPr lang="en-US" dirty="0"/>
              <a:t>A and who will be in group B.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There </a:t>
            </a:r>
            <a:r>
              <a:rPr lang="en-US" dirty="0"/>
              <a:t>are the following three suggestions </a:t>
            </a:r>
            <a:r>
              <a:rPr lang="en-US" dirty="0" smtClean="0"/>
              <a:t>from the </a:t>
            </a:r>
            <a:r>
              <a:rPr lang="en-US" dirty="0"/>
              <a:t>data team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1"/>
            <a:r>
              <a:rPr lang="en-US" b="1" dirty="0" smtClean="0"/>
              <a:t>Separate </a:t>
            </a:r>
            <a:r>
              <a:rPr lang="en-US" b="1" dirty="0"/>
              <a:t>users based on location</a:t>
            </a:r>
            <a:r>
              <a:rPr lang="en-US" dirty="0"/>
              <a:t>: Users on the west coast are placed </a:t>
            </a:r>
            <a:r>
              <a:rPr lang="en-US" dirty="0" smtClean="0"/>
              <a:t>in group A, while users on the east coast are placed in group B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Separate </a:t>
            </a:r>
            <a:r>
              <a:rPr lang="en-US" b="1" dirty="0"/>
              <a:t>users based on the time of day they visit the site: </a:t>
            </a:r>
            <a:r>
              <a:rPr lang="en-US" dirty="0"/>
              <a:t>Users who </a:t>
            </a:r>
            <a:r>
              <a:rPr lang="en-US" dirty="0" smtClean="0"/>
              <a:t>visit between </a:t>
            </a:r>
            <a:r>
              <a:rPr lang="en-US" dirty="0"/>
              <a:t>7 p.m. and 4 a.m. get site A, while the rest are placed in group </a:t>
            </a:r>
            <a:r>
              <a:rPr lang="en-US" dirty="0" smtClean="0"/>
              <a:t>B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Make </a:t>
            </a:r>
            <a:r>
              <a:rPr lang="en-US" b="1" dirty="0"/>
              <a:t>it completely random: </a:t>
            </a:r>
            <a:r>
              <a:rPr lang="en-US" dirty="0"/>
              <a:t>Every new user has a 50/50 chance of </a:t>
            </a:r>
            <a:r>
              <a:rPr lang="en-US" dirty="0" smtClean="0"/>
              <a:t>being placed </a:t>
            </a:r>
            <a:r>
              <a:rPr lang="en-US" dirty="0"/>
              <a:t>in either group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we obtain sample data?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first two are valid options for choosing samples </a:t>
            </a:r>
          </a:p>
          <a:p>
            <a:endParaRPr lang="en-US" dirty="0" smtClean="0"/>
          </a:p>
          <a:p>
            <a:r>
              <a:rPr lang="en-US" dirty="0" smtClean="0"/>
              <a:t>simple to implement,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but </a:t>
            </a:r>
            <a:r>
              <a:rPr lang="en-US" dirty="0" smtClean="0"/>
              <a:t>both </a:t>
            </a:r>
            <a:r>
              <a:rPr lang="en-US" dirty="0"/>
              <a:t>have one fundamental flaw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both are at the risk of introducing </a:t>
            </a:r>
            <a:r>
              <a:rPr lang="en-US" dirty="0"/>
              <a:t>a sampling bias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Sampling </a:t>
            </a:r>
            <a:r>
              <a:rPr lang="en-US" b="1" dirty="0"/>
              <a:t>bias </a:t>
            </a:r>
            <a:r>
              <a:rPr lang="en-US" dirty="0"/>
              <a:t>occurs when the way the sample is obtained systemically </a:t>
            </a:r>
            <a:r>
              <a:rPr lang="en-US" dirty="0" smtClean="0"/>
              <a:t>favors some </a:t>
            </a:r>
            <a:r>
              <a:rPr lang="en-US" dirty="0"/>
              <a:t>outcome over the target outcome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dirty="0" smtClean="0"/>
              <a:t>we chose </a:t>
            </a:r>
            <a:r>
              <a:rPr lang="en-US" dirty="0"/>
              <a:t>our groups based on where they live or what time they log in,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are </a:t>
            </a:r>
            <a:r>
              <a:rPr lang="en-US" dirty="0" smtClean="0"/>
              <a:t>priming our </a:t>
            </a:r>
            <a:r>
              <a:rPr lang="en-US" dirty="0"/>
              <a:t>experiment incorrectly and, now, we have much less control over the results.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we obtain sample data?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Chances of introducing confounding factors into the analysis – not good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b="1" dirty="0"/>
              <a:t>confounding factor is a variable that we are not directly measuring 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but connects </a:t>
            </a:r>
            <a:r>
              <a:rPr lang="en-US" dirty="0" smtClean="0"/>
              <a:t>the </a:t>
            </a:r>
            <a:r>
              <a:rPr lang="en-US" dirty="0"/>
              <a:t>variables that are being measured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confounding factor is like the missing element in </a:t>
            </a:r>
            <a:r>
              <a:rPr lang="en-US" dirty="0" smtClean="0"/>
              <a:t>the </a:t>
            </a:r>
            <a:r>
              <a:rPr lang="en-US" dirty="0"/>
              <a:t>analysis that </a:t>
            </a:r>
            <a:r>
              <a:rPr lang="en-US" dirty="0" smtClean="0"/>
              <a:t>is invisible </a:t>
            </a:r>
            <a:r>
              <a:rPr lang="en-US" dirty="0"/>
              <a:t>but affects our results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In this case, option 1 is not taking into account the potential confounding factor </a:t>
            </a:r>
            <a:r>
              <a:rPr lang="en-US" dirty="0" smtClean="0"/>
              <a:t>of </a:t>
            </a:r>
            <a:r>
              <a:rPr lang="en-US" i="1" dirty="0" smtClean="0"/>
              <a:t>geographical </a:t>
            </a:r>
            <a:r>
              <a:rPr lang="en-US" i="1" dirty="0"/>
              <a:t>taste. 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i="1" dirty="0" smtClean="0"/>
              <a:t>For </a:t>
            </a:r>
            <a:r>
              <a:rPr lang="en-US" i="1" dirty="0"/>
              <a:t>example, if website A is unappealing, in general, to the </a:t>
            </a:r>
            <a:r>
              <a:rPr lang="en-US" i="1" dirty="0" smtClean="0"/>
              <a:t>west </a:t>
            </a:r>
            <a:r>
              <a:rPr lang="en-US" dirty="0" smtClean="0"/>
              <a:t>coast </a:t>
            </a:r>
            <a:r>
              <a:rPr lang="en-US" dirty="0"/>
              <a:t>users, it will affect your results drastically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we obtain sample data?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Similarly</a:t>
            </a:r>
            <a:r>
              <a:rPr lang="en-US" dirty="0"/>
              <a:t>, option 2 might introduce a temporal (time-based) confounding factor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What if website B is better viewed in a nighttime environment (which was reserved</a:t>
            </a:r>
          </a:p>
          <a:p>
            <a:r>
              <a:rPr lang="en-US" dirty="0"/>
              <a:t>for A),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</a:t>
            </a:r>
            <a:r>
              <a:rPr lang="en-US" dirty="0"/>
              <a:t>users are turned off to the style purely because of what time it is.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These are </a:t>
            </a:r>
            <a:r>
              <a:rPr lang="en-US" dirty="0"/>
              <a:t>both factors that we </a:t>
            </a:r>
            <a:r>
              <a:rPr lang="en-US" dirty="0" smtClean="0"/>
              <a:t>should avoid,</a:t>
            </a:r>
          </a:p>
          <a:p>
            <a:endParaRPr lang="en-US" dirty="0"/>
          </a:p>
          <a:p>
            <a:r>
              <a:rPr lang="en-US" dirty="0" smtClean="0"/>
              <a:t> so, go </a:t>
            </a:r>
            <a:r>
              <a:rPr lang="en-US" dirty="0"/>
              <a:t>with option 3, which is </a:t>
            </a:r>
            <a:r>
              <a:rPr lang="en-US" dirty="0" smtClean="0"/>
              <a:t>a random </a:t>
            </a:r>
            <a:r>
              <a:rPr lang="en-US" dirty="0"/>
              <a:t>sample.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we obtain sample data?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random sample is chosen such that every single member of a population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has an equal </a:t>
            </a:r>
            <a:r>
              <a:rPr lang="en-US" dirty="0"/>
              <a:t>chance of being chosen as any other member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Everyone has the exact same chance of being in </a:t>
            </a:r>
            <a:r>
              <a:rPr lang="en-US" dirty="0" smtClean="0"/>
              <a:t>any particular </a:t>
            </a:r>
            <a:r>
              <a:rPr lang="en-US" dirty="0"/>
              <a:t>group.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Random </a:t>
            </a:r>
            <a:r>
              <a:rPr lang="en-US" dirty="0"/>
              <a:t>sampling is an effective way of reducing the impact </a:t>
            </a:r>
            <a:r>
              <a:rPr lang="en-US" dirty="0" smtClean="0"/>
              <a:t>of confounding </a:t>
            </a:r>
            <a:r>
              <a:rPr lang="en-US" dirty="0"/>
              <a:t>factors.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we obtain sample data?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r>
              <a:rPr lang="en-US" dirty="0" smtClean="0"/>
              <a:t>Statistics </a:t>
            </a:r>
            <a:r>
              <a:rPr lang="en-US" dirty="0"/>
              <a:t>is a tool for </a:t>
            </a:r>
            <a:r>
              <a:rPr lang="en-US" dirty="0" smtClean="0"/>
              <a:t>converting raw data into information.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219200" y="2743200"/>
            <a:ext cx="7086600" cy="2971800"/>
            <a:chOff x="1219200" y="2819400"/>
            <a:chExt cx="7086600" cy="2514600"/>
          </a:xfrm>
        </p:grpSpPr>
        <p:sp>
          <p:nvSpPr>
            <p:cNvPr id="5" name="Oval 4"/>
            <p:cNvSpPr/>
            <p:nvPr/>
          </p:nvSpPr>
          <p:spPr>
            <a:xfrm>
              <a:off x="1219200" y="4191000"/>
              <a:ext cx="2362200" cy="11430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600200" y="4495800"/>
              <a:ext cx="1600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29000" y="2819400"/>
              <a:ext cx="2362200" cy="838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248400" y="4191000"/>
              <a:ext cx="2057400" cy="8382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76400" y="45720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81400" y="3048000"/>
              <a:ext cx="1981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STATISTICS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00800" y="441960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INFORMATION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5" idx="0"/>
              <a:endCxn id="8" idx="1"/>
            </p:cNvCxnSpPr>
            <p:nvPr/>
          </p:nvCxnSpPr>
          <p:spPr>
            <a:xfrm rot="5400000" flipH="1" flipV="1">
              <a:off x="2438400" y="3200400"/>
              <a:ext cx="952500" cy="102870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3"/>
              <a:endCxn id="9" idx="0"/>
            </p:cNvCxnSpPr>
            <p:nvPr/>
          </p:nvCxnSpPr>
          <p:spPr>
            <a:xfrm>
              <a:off x="5791200" y="3238500"/>
              <a:ext cx="1485900" cy="95250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Unequal Probability Sampling</a:t>
            </a:r>
          </a:p>
          <a:p>
            <a:pPr lvl="1"/>
            <a:r>
              <a:rPr lang="en-US" dirty="0" smtClean="0"/>
              <a:t>Different probabilities </a:t>
            </a:r>
            <a:r>
              <a:rPr lang="en-US" dirty="0"/>
              <a:t>for different potential sample members.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we obtain sample data?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Once we have </a:t>
            </a:r>
            <a:r>
              <a:rPr lang="en-US" dirty="0" smtClean="0"/>
              <a:t>samples, we need </a:t>
            </a:r>
            <a:r>
              <a:rPr lang="en-US" dirty="0"/>
              <a:t>to quantify </a:t>
            </a:r>
            <a:r>
              <a:rPr lang="en-US" dirty="0" smtClean="0"/>
              <a:t>the </a:t>
            </a:r>
            <a:r>
              <a:rPr lang="en-US" dirty="0"/>
              <a:t>results.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Suppose </a:t>
            </a:r>
            <a:r>
              <a:rPr lang="en-US" dirty="0"/>
              <a:t>we wish </a:t>
            </a:r>
            <a:r>
              <a:rPr lang="en-US" dirty="0" smtClean="0"/>
              <a:t>to generalize </a:t>
            </a:r>
            <a:r>
              <a:rPr lang="en-US" dirty="0"/>
              <a:t>the happiness of </a:t>
            </a:r>
            <a:r>
              <a:rPr lang="en-US" dirty="0" smtClean="0"/>
              <a:t>the </a:t>
            </a:r>
            <a:r>
              <a:rPr lang="en-US" dirty="0"/>
              <a:t>employees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or </a:t>
            </a:r>
            <a:r>
              <a:rPr lang="en-US" dirty="0"/>
              <a:t>we want to figure out whether salaries</a:t>
            </a:r>
          </a:p>
          <a:p>
            <a:pPr>
              <a:buNone/>
            </a:pPr>
            <a:r>
              <a:rPr lang="en-US" dirty="0" smtClean="0"/>
              <a:t>   in </a:t>
            </a:r>
            <a:r>
              <a:rPr lang="en-US" dirty="0"/>
              <a:t>the company are very different from person to person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These are some common ways of measuring our results.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Statistic Measures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AutoShape 2" descr="Basic Statistics"/>
          <p:cNvSpPr>
            <a:spLocks noChangeAspect="1" noChangeArrowheads="1"/>
          </p:cNvSpPr>
          <p:nvPr/>
        </p:nvSpPr>
        <p:spPr bwMode="auto">
          <a:xfrm>
            <a:off x="155575" y="-784225"/>
            <a:ext cx="2790825" cy="16478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88" name="AutoShape 4" descr="Basic Statistics"/>
          <p:cNvSpPr>
            <a:spLocks noChangeAspect="1" noChangeArrowheads="1"/>
          </p:cNvSpPr>
          <p:nvPr/>
        </p:nvSpPr>
        <p:spPr bwMode="auto">
          <a:xfrm>
            <a:off x="155575" y="-784225"/>
            <a:ext cx="2790825" cy="16478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7590" name="Picture 6" descr="Basic Statistic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0"/>
            <a:ext cx="8610600" cy="5057775"/>
          </a:xfrm>
          <a:prstGeom prst="rect">
            <a:avLst/>
          </a:prstGeom>
          <a:noFill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Statistic Measures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Measures of center</a:t>
            </a:r>
          </a:p>
          <a:p>
            <a:pPr lvl="1"/>
            <a:r>
              <a:rPr lang="en-US" dirty="0" smtClean="0"/>
              <a:t>Middle or center of a dataset</a:t>
            </a:r>
          </a:p>
          <a:p>
            <a:pPr lvl="1"/>
            <a:r>
              <a:rPr lang="en-US" dirty="0" smtClean="0"/>
              <a:t>Required to make generalizations about data values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average rainfall at a place, average marks scored by a student, average height of Males/females in a community</a:t>
            </a:r>
          </a:p>
          <a:p>
            <a:pPr lvl="1"/>
            <a:r>
              <a:rPr lang="en-US" dirty="0" smtClean="0"/>
              <a:t>Generalization helps to convey the information easily about a large dataset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Statistic Measures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AutoShape 2" descr="Basic Statistics"/>
          <p:cNvSpPr>
            <a:spLocks noChangeAspect="1" noChangeArrowheads="1"/>
          </p:cNvSpPr>
          <p:nvPr/>
        </p:nvSpPr>
        <p:spPr bwMode="auto">
          <a:xfrm>
            <a:off x="155575" y="-784225"/>
            <a:ext cx="2790825" cy="16478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88" name="AutoShape 4" descr="Basic Statistics"/>
          <p:cNvSpPr>
            <a:spLocks noChangeAspect="1" noChangeArrowheads="1"/>
          </p:cNvSpPr>
          <p:nvPr/>
        </p:nvSpPr>
        <p:spPr bwMode="auto">
          <a:xfrm>
            <a:off x="155575" y="-784225"/>
            <a:ext cx="2790825" cy="16478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Measures of Central Tendency</a:t>
            </a:r>
            <a:endParaRPr lang="en-US" dirty="0"/>
          </a:p>
        </p:txBody>
      </p:sp>
      <p:pic>
        <p:nvPicPr>
          <p:cNvPr id="68610" name="Picture 2" descr="Measures of Central Tendency in Statistic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71600"/>
            <a:ext cx="8077200" cy="35242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Definition: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measure of center is a value in the "middle" of a dataset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Different ways of defining center of data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b="1" dirty="0" smtClean="0"/>
              <a:t>Arithmetic  mean </a:t>
            </a:r>
            <a:r>
              <a:rPr lang="en-US" dirty="0" smtClean="0"/>
              <a:t>of a dataset</a:t>
            </a:r>
          </a:p>
          <a:p>
            <a:pPr lvl="1"/>
            <a:r>
              <a:rPr lang="en-US" dirty="0" smtClean="0"/>
              <a:t>Add up all the values and then dividing it by number of data values.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Statistic Measures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62500" lnSpcReduction="20000"/>
          </a:bodyPr>
          <a:lstStyle/>
          <a:p>
            <a:pPr lvl="1"/>
            <a:r>
              <a:rPr lang="en-US" dirty="0" err="1" smtClean="0"/>
              <a:t>Eg</a:t>
            </a:r>
            <a:r>
              <a:rPr lang="en-US" dirty="0" smtClean="0"/>
              <a:t>: Python code to find mean of data values</a:t>
            </a:r>
          </a:p>
          <a:p>
            <a:pPr lvl="1"/>
            <a:endParaRPr lang="en-US" dirty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average is 14.25 and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all the </a:t>
            </a:r>
            <a:r>
              <a:rPr lang="en-US" dirty="0"/>
              <a:t>values are fairly close to it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But what if we introduce a new value: 31?</a:t>
            </a:r>
          </a:p>
          <a:p>
            <a:pPr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greatly </a:t>
            </a:r>
            <a:r>
              <a:rPr lang="en-US" dirty="0"/>
              <a:t>affects the mean because the arithmetic mean is sensitive to outliers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new value, 31, is almost twice as large as the rest of the numbers and, therefore</a:t>
            </a:r>
            <a:r>
              <a:rPr lang="en-US" dirty="0" smtClean="0"/>
              <a:t>, </a:t>
            </a:r>
            <a:r>
              <a:rPr lang="en-US" i="1" dirty="0" smtClean="0"/>
              <a:t>skews </a:t>
            </a:r>
            <a:r>
              <a:rPr lang="en-US" i="1" dirty="0"/>
              <a:t>the mean</a:t>
            </a:r>
            <a:r>
              <a:rPr lang="en-US" i="1" dirty="0" smtClean="0"/>
              <a:t>.</a:t>
            </a:r>
          </a:p>
          <a:p>
            <a:endParaRPr lang="en-US" i="1" dirty="0"/>
          </a:p>
          <a:p>
            <a:r>
              <a:rPr lang="en-US" dirty="0"/>
              <a:t>Another, and sometimes better, measure of center is the median.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Statistic Measures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33600" y="1447800"/>
            <a:ext cx="434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</a:t>
            </a:r>
            <a:r>
              <a:rPr lang="en-US" dirty="0" err="1" smtClean="0"/>
              <a:t>np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np.mean</a:t>
            </a:r>
            <a:r>
              <a:rPr lang="en-US" dirty="0" smtClean="0"/>
              <a:t>([11, 15, 17, 14]) == 14.25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62200" y="3886200"/>
            <a:ext cx="43434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err="1" smtClean="0"/>
              <a:t>np.mean</a:t>
            </a:r>
            <a:r>
              <a:rPr lang="en-US" dirty="0" smtClean="0"/>
              <a:t>([11, 15, 17, 14,31]) == 14.25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Median</a:t>
            </a:r>
          </a:p>
          <a:p>
            <a:pPr lvl="1"/>
            <a:r>
              <a:rPr lang="en-US" dirty="0"/>
              <a:t>the number found in the middle of the dataset when </a:t>
            </a:r>
            <a:r>
              <a:rPr lang="en-US" dirty="0" smtClean="0"/>
              <a:t>sorted in order</a:t>
            </a:r>
          </a:p>
          <a:p>
            <a:pPr lvl="1"/>
            <a:r>
              <a:rPr lang="en-US" dirty="0" smtClean="0"/>
              <a:t>Python code: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As seen introduction of 31 using the median did not affect the median of the dataset greatly.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because the median is less sensitive to outliers.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When working with datasets with </a:t>
            </a:r>
            <a:r>
              <a:rPr lang="en-US" dirty="0" smtClean="0">
                <a:solidFill>
                  <a:srgbClr val="FF0000"/>
                </a:solidFill>
              </a:rPr>
              <a:t>many outliers</a:t>
            </a:r>
            <a:r>
              <a:rPr lang="en-US" dirty="0" smtClean="0"/>
              <a:t>, use the </a:t>
            </a:r>
            <a:r>
              <a:rPr lang="en-US" dirty="0" smtClean="0">
                <a:solidFill>
                  <a:srgbClr val="FF0000"/>
                </a:solidFill>
              </a:rPr>
              <a:t>median</a:t>
            </a:r>
            <a:r>
              <a:rPr lang="en-US" dirty="0" smtClean="0"/>
              <a:t> of the dataset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while if your data </a:t>
            </a:r>
            <a:r>
              <a:rPr lang="en-US" dirty="0" smtClean="0">
                <a:solidFill>
                  <a:srgbClr val="FF0000"/>
                </a:solidFill>
              </a:rPr>
              <a:t>does not have many outliers </a:t>
            </a:r>
            <a:r>
              <a:rPr lang="en-US" dirty="0" smtClean="0"/>
              <a:t>and the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data points are mostly close to one another, then the </a:t>
            </a:r>
            <a:r>
              <a:rPr lang="en-US" dirty="0" smtClean="0">
                <a:solidFill>
                  <a:srgbClr val="FF0000"/>
                </a:solidFill>
              </a:rPr>
              <a:t>mean</a:t>
            </a:r>
            <a:r>
              <a:rPr lang="en-US" dirty="0" smtClean="0"/>
              <a:t> is likely a better option.</a:t>
            </a: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Statistic Measures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2209800"/>
            <a:ext cx="53340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np.median</a:t>
            </a:r>
            <a:r>
              <a:rPr lang="en-US" dirty="0"/>
              <a:t>([11, 15, 17, 14]) == 14.5</a:t>
            </a:r>
          </a:p>
          <a:p>
            <a:pPr algn="just"/>
            <a:r>
              <a:rPr lang="en-US" dirty="0" err="1"/>
              <a:t>np.median</a:t>
            </a:r>
            <a:r>
              <a:rPr lang="en-US" dirty="0"/>
              <a:t>([11, 15, 17, 14, 31]) == 15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 descr="Measures Of Central Tendency And Variability | Math methods, Statistics  math, Central tendenc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04800"/>
            <a:ext cx="7848600" cy="58864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atistical measur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838200"/>
            <a:ext cx="8153400" cy="5200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Basics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But where then </a:t>
            </a:r>
            <a:r>
              <a:rPr lang="en-US" dirty="0" smtClean="0"/>
              <a:t>does the data come </a:t>
            </a:r>
            <a:r>
              <a:rPr lang="en-US" dirty="0"/>
              <a:t>from?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is it </a:t>
            </a:r>
            <a:r>
              <a:rPr lang="en-US" dirty="0" smtClean="0"/>
              <a:t>gathered</a:t>
            </a:r>
            <a:r>
              <a:rPr lang="en-US" dirty="0"/>
              <a:t>?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do we ensure its accurate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Is </a:t>
            </a:r>
            <a:r>
              <a:rPr lang="en-US" dirty="0"/>
              <a:t>the data reliable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Is </a:t>
            </a:r>
            <a:r>
              <a:rPr lang="en-US" dirty="0"/>
              <a:t>it representative of the population from which it </a:t>
            </a:r>
            <a:r>
              <a:rPr lang="en-US" dirty="0" smtClean="0"/>
              <a:t>was drawn?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We now explore some of these issues.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AutoShape 2" descr="Statistical measures"/>
          <p:cNvSpPr>
            <a:spLocks noChangeAspect="1" noChangeArrowheads="1"/>
          </p:cNvSpPr>
          <p:nvPr/>
        </p:nvSpPr>
        <p:spPr bwMode="auto">
          <a:xfrm>
            <a:off x="155575" y="-890588"/>
            <a:ext cx="2466975" cy="18573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5540" name="Picture 4" descr="Statistical measur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609600"/>
            <a:ext cx="7772400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/>
              <a:t>But how can we tell if the data is spread out</a:t>
            </a:r>
            <a:r>
              <a:rPr lang="en-US" dirty="0" smtClean="0"/>
              <a:t>?</a:t>
            </a:r>
          </a:p>
          <a:p>
            <a:r>
              <a:rPr lang="en-US" b="1" dirty="0"/>
              <a:t>Measures of </a:t>
            </a:r>
            <a:r>
              <a:rPr lang="en-US" b="1" dirty="0" smtClean="0"/>
              <a:t>variation</a:t>
            </a:r>
          </a:p>
          <a:p>
            <a:pPr lvl="1"/>
            <a:r>
              <a:rPr lang="en-US" dirty="0"/>
              <a:t>Measures of center are used to quantify the middle of the data, </a:t>
            </a:r>
          </a:p>
          <a:p>
            <a:pPr lvl="1"/>
            <a:r>
              <a:rPr lang="en-US" dirty="0" smtClean="0"/>
              <a:t>measuring </a:t>
            </a:r>
            <a:r>
              <a:rPr lang="en-US" dirty="0"/>
              <a:t>how "spread out" the data we collect </a:t>
            </a:r>
            <a:endParaRPr lang="en-US" dirty="0" smtClean="0"/>
          </a:p>
          <a:p>
            <a:pPr lvl="1"/>
            <a:r>
              <a:rPr lang="en-US" dirty="0" smtClean="0"/>
              <a:t>Helps to </a:t>
            </a:r>
            <a:r>
              <a:rPr lang="en-US" dirty="0"/>
              <a:t>identify if our data has many outliers lurking inside.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Measures of variation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 descr="Range: different between higher or lower scores in a distribution Standard  deviation: square root of average… | Data science learning, Statistics  math, Data scien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685800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r>
              <a:rPr lang="en-US" dirty="0" smtClean="0"/>
              <a:t>Consider </a:t>
            </a:r>
            <a:r>
              <a:rPr lang="en-US" dirty="0"/>
              <a:t>that we take a random sample of 24 of our friends on </a:t>
            </a:r>
            <a:r>
              <a:rPr lang="en-US" dirty="0" err="1"/>
              <a:t>Facebook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and wrote down </a:t>
            </a:r>
            <a:r>
              <a:rPr lang="en-US" dirty="0"/>
              <a:t>how many friends that they had on </a:t>
            </a:r>
            <a:r>
              <a:rPr lang="en-US" dirty="0" err="1"/>
              <a:t>Facebook</a:t>
            </a:r>
            <a:r>
              <a:rPr lang="en-US" dirty="0"/>
              <a:t>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Measures of variation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4267200"/>
            <a:ext cx="7924800" cy="14773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friends = [109, 1017, 1127, 418, 625, 957, 89, 950, 946, 797, 981,</a:t>
            </a:r>
          </a:p>
          <a:p>
            <a:r>
              <a:rPr lang="en-US" dirty="0" smtClean="0"/>
              <a:t>	125, 455, 731, 1640, 485, 1309, 472, 1132, 1773, 906, 531, 742, 621]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np.mean</a:t>
            </a:r>
            <a:r>
              <a:rPr lang="en-US" dirty="0" smtClean="0"/>
              <a:t>(friends) == 789.1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Average of the list is 789</a:t>
            </a:r>
          </a:p>
          <a:p>
            <a:endParaRPr lang="en-US" dirty="0" smtClean="0"/>
          </a:p>
          <a:p>
            <a:r>
              <a:rPr lang="en-US" dirty="0" smtClean="0">
                <a:sym typeface="Wingdings" pitchFamily="2" charset="2"/>
              </a:rPr>
              <a:t> according to the sample, average </a:t>
            </a:r>
            <a:r>
              <a:rPr lang="en-US" dirty="0" err="1" smtClean="0">
                <a:sym typeface="Wingdings" pitchFamily="2" charset="2"/>
              </a:rPr>
              <a:t>Facebook</a:t>
            </a:r>
            <a:r>
              <a:rPr lang="en-US" dirty="0" smtClean="0">
                <a:sym typeface="Wingdings" pitchFamily="2" charset="2"/>
              </a:rPr>
              <a:t> friend has 789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But what if a person has 89 friends or over 1600 friends.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/>
              <a:t>Many of these numbers are not really that close to 789. </a:t>
            </a:r>
          </a:p>
          <a:p>
            <a:endParaRPr lang="en-US" dirty="0" smtClean="0"/>
          </a:p>
          <a:p>
            <a:r>
              <a:rPr lang="en-US" dirty="0" smtClean="0"/>
              <a:t>If we consider median since it is not affected by outliers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Fairly close to mean but still drastic variation with the data points</a:t>
            </a:r>
          </a:p>
          <a:p>
            <a:endParaRPr lang="en-US" dirty="0" smtClean="0"/>
          </a:p>
          <a:p>
            <a:r>
              <a:rPr lang="en-US" dirty="0" smtClean="0"/>
              <a:t>This is what statisticians call </a:t>
            </a:r>
            <a:r>
              <a:rPr lang="en-US" b="1" dirty="0" smtClean="0"/>
              <a:t>measuring the variation of data</a:t>
            </a: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Statistic Measures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4267200"/>
            <a:ext cx="79248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np.median</a:t>
            </a:r>
            <a:r>
              <a:rPr lang="en-US" dirty="0" smtClean="0"/>
              <a:t>(friends) = 769.5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Basic measure of variation – Range</a:t>
            </a:r>
          </a:p>
          <a:p>
            <a:pPr lvl="1"/>
            <a:r>
              <a:rPr lang="en-US" dirty="0" smtClean="0"/>
              <a:t>Defined as the maximum value minus the minimum value, as illustrated: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tells us how far away the two most extreme values are.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typically, the range isn't widely used but it does have its use in application.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Sometimes we wish to just know how spread apart the outliers are.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is most useful in scientific measurements or safety measurements.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Measures of variation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2057400"/>
            <a:ext cx="57150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np.max(friends) – np.min(friends) = 1684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Suppose a car company wants to measure how long it takes for an air bag to deploy.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Knowing the average of that time is good,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but they also really want to know how spread apart the slowest time is versus the fastest time.</a:t>
            </a:r>
          </a:p>
          <a:p>
            <a:pPr lvl="1"/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This literally could be the difference between life and death.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Measures of variation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Standard Deviation</a:t>
            </a:r>
          </a:p>
          <a:p>
            <a:pPr lvl="1"/>
            <a:r>
              <a:rPr lang="en-US" dirty="0" smtClean="0"/>
              <a:t>denoted by </a:t>
            </a:r>
            <a:r>
              <a:rPr lang="en-US" i="1" dirty="0" smtClean="0"/>
              <a:t>s when working with a sample of a population, </a:t>
            </a:r>
          </a:p>
          <a:p>
            <a:pPr lvl="1"/>
            <a:r>
              <a:rPr lang="en-US" i="1" dirty="0" smtClean="0"/>
              <a:t>measures how </a:t>
            </a:r>
            <a:r>
              <a:rPr lang="en-US" dirty="0" smtClean="0"/>
              <a:t>much data values deviate from the arithmetic mean.</a:t>
            </a:r>
          </a:p>
          <a:p>
            <a:pPr lvl="1"/>
            <a:r>
              <a:rPr lang="en-US" dirty="0" smtClean="0"/>
              <a:t>It's basically a way to see how spread out the data is.</a:t>
            </a:r>
          </a:p>
          <a:p>
            <a:pPr lvl="1"/>
            <a:r>
              <a:rPr lang="en-US" dirty="0" smtClean="0"/>
              <a:t>general formula to calculate the standard deviation, which is as follows: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Measures of variation</a:t>
            </a:r>
            <a:endParaRPr lang="en-US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5486400"/>
            <a:ext cx="33337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343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Where</a:t>
            </a:r>
          </a:p>
          <a:p>
            <a:pPr lvl="1"/>
            <a:r>
              <a:rPr lang="en-US" i="1" dirty="0" smtClean="0"/>
              <a:t>s is our sample standard deviation</a:t>
            </a:r>
          </a:p>
          <a:p>
            <a:pPr lvl="1"/>
            <a:r>
              <a:rPr lang="en-US" dirty="0" smtClean="0"/>
              <a:t>x is each individual data point.</a:t>
            </a:r>
          </a:p>
          <a:p>
            <a:pPr lvl="1"/>
            <a:r>
              <a:rPr lang="en-US" dirty="0" smtClean="0"/>
              <a:t>               is the mean of the data</a:t>
            </a:r>
          </a:p>
          <a:p>
            <a:pPr lvl="1"/>
            <a:r>
              <a:rPr lang="en-US" dirty="0" smtClean="0"/>
              <a:t>n is the number of data points</a:t>
            </a:r>
          </a:p>
          <a:p>
            <a:pPr lvl="1"/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Measures of variation</a:t>
            </a:r>
            <a:endParaRPr lang="en-US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1219200"/>
            <a:ext cx="33337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371600" y="3886200"/>
          <a:ext cx="98163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1" name="Equation" r:id="rId5" imgW="164880" imgH="215640" progId="Equation.3">
                  <p:embed/>
                </p:oleObj>
              </mc:Choice>
              <mc:Fallback>
                <p:oleObj name="Equation" r:id="rId5" imgW="16488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86200"/>
                        <a:ext cx="98163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 fontScale="62500" lnSpcReduction="20000"/>
          </a:bodyPr>
          <a:lstStyle/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pPr algn="just"/>
            <a:r>
              <a:rPr lang="en-US" dirty="0" smtClean="0"/>
              <a:t>the number 425 represents is the spread of data.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425 is a kind of average distance the data values are from the mean.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it means, that this data is pretty spread out.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So, the standard deviation is about 425.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This means that the number of friends that these people have on </a:t>
            </a:r>
            <a:r>
              <a:rPr lang="en-US" dirty="0" err="1" smtClean="0"/>
              <a:t>Facebook</a:t>
            </a:r>
            <a:r>
              <a:rPr lang="en-US" dirty="0" smtClean="0"/>
              <a:t> doesn't seem to be close to a single number  and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that's evident when the data is plotted in a bar graph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and also graph the mean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as well as the visualizations of the standard deviation.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Measures of variation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219200"/>
            <a:ext cx="57150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np.std(friends) # == 425.2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are Statistics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4864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Statistics are the numbers you always see on the news and in the paper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Statistics are useful when trying to prove a point or trying to scare </a:t>
            </a:r>
            <a:r>
              <a:rPr lang="en-US" dirty="0" smtClean="0"/>
              <a:t>you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 </a:t>
            </a:r>
            <a:r>
              <a:rPr lang="en-US" dirty="0"/>
              <a:t>but </a:t>
            </a:r>
            <a:r>
              <a:rPr lang="en-US" dirty="0" smtClean="0"/>
              <a:t>what are </a:t>
            </a:r>
            <a:r>
              <a:rPr lang="en-US" dirty="0"/>
              <a:t>they</a:t>
            </a:r>
            <a:r>
              <a:rPr lang="en-US" dirty="0" smtClean="0"/>
              <a:t>?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To answer this question, we need to </a:t>
            </a:r>
            <a:r>
              <a:rPr lang="en-US" dirty="0" smtClean="0"/>
              <a:t>talk </a:t>
            </a:r>
            <a:r>
              <a:rPr lang="en-US" dirty="0"/>
              <a:t>about why we</a:t>
            </a:r>
          </a:p>
          <a:p>
            <a:pPr algn="just">
              <a:buNone/>
            </a:pPr>
            <a:r>
              <a:rPr lang="en-US" dirty="0" smtClean="0"/>
              <a:t>    even </a:t>
            </a:r>
            <a:r>
              <a:rPr lang="en-US" dirty="0"/>
              <a:t>measure them in the first place. </a:t>
            </a: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goal of this field is to try to explain </a:t>
            </a:r>
            <a:r>
              <a:rPr lang="en-US" dirty="0" smtClean="0"/>
              <a:t>and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model the world around us. </a:t>
            </a:r>
            <a:endParaRPr lang="en-US" dirty="0" smtClean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Measures of variation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2895600"/>
            <a:ext cx="7239000" cy="20313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r>
              <a:rPr lang="en-US" dirty="0" smtClean="0"/>
              <a:t>%</a:t>
            </a:r>
            <a:r>
              <a:rPr lang="en-US" dirty="0" err="1" smtClean="0"/>
              <a:t>matplotlib</a:t>
            </a:r>
            <a:r>
              <a:rPr lang="en-US" dirty="0" smtClean="0"/>
              <a:t> inline</a:t>
            </a:r>
          </a:p>
          <a:p>
            <a:r>
              <a:rPr lang="en-US" dirty="0" err="1" smtClean="0"/>
              <a:t>y_pos</a:t>
            </a:r>
            <a:r>
              <a:rPr lang="en-US" dirty="0" smtClean="0"/>
              <a:t> = range(</a:t>
            </a:r>
            <a:r>
              <a:rPr lang="en-US" dirty="0" err="1" smtClean="0"/>
              <a:t>len</a:t>
            </a:r>
            <a:r>
              <a:rPr lang="en-US" dirty="0" smtClean="0"/>
              <a:t>(friends))</a:t>
            </a:r>
          </a:p>
          <a:p>
            <a:r>
              <a:rPr lang="en-US" dirty="0" smtClean="0"/>
              <a:t>plt.bar(</a:t>
            </a:r>
            <a:r>
              <a:rPr lang="en-US" dirty="0" err="1" smtClean="0"/>
              <a:t>y_pos</a:t>
            </a:r>
            <a:r>
              <a:rPr lang="en-US" dirty="0" smtClean="0"/>
              <a:t>, friends)</a:t>
            </a:r>
          </a:p>
          <a:p>
            <a:r>
              <a:rPr lang="en-US" dirty="0" err="1" smtClean="0"/>
              <a:t>plt.plot</a:t>
            </a:r>
            <a:r>
              <a:rPr lang="en-US" dirty="0" smtClean="0"/>
              <a:t>((0, 25), (789, 789), 'b-')</a:t>
            </a:r>
          </a:p>
          <a:p>
            <a:r>
              <a:rPr lang="en-US" dirty="0" err="1" smtClean="0"/>
              <a:t>plt.plot</a:t>
            </a:r>
            <a:r>
              <a:rPr lang="en-US" dirty="0" smtClean="0"/>
              <a:t>((0, 25), (789+425, 789+425), 'g-')</a:t>
            </a:r>
          </a:p>
          <a:p>
            <a:r>
              <a:rPr lang="pt-BR" dirty="0" smtClean="0"/>
              <a:t>plt.plot((0, 25), (789-425, 789-425), 'r-')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990601"/>
            <a:ext cx="784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In the following plot,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every person will be represented by a single bar in the bar chart,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and the height of the bars represent the number of friends that the individuals have: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Measures of variation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2895600"/>
            <a:ext cx="3124200" cy="25853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r>
              <a:rPr lang="en-US" dirty="0" smtClean="0"/>
              <a:t>%</a:t>
            </a:r>
            <a:r>
              <a:rPr lang="en-US" dirty="0" err="1" smtClean="0"/>
              <a:t>matplotlib</a:t>
            </a:r>
            <a:r>
              <a:rPr lang="en-US" dirty="0" smtClean="0"/>
              <a:t> inline</a:t>
            </a:r>
          </a:p>
          <a:p>
            <a:r>
              <a:rPr lang="en-US" dirty="0" err="1" smtClean="0"/>
              <a:t>y_pos</a:t>
            </a:r>
            <a:r>
              <a:rPr lang="en-US" dirty="0" smtClean="0"/>
              <a:t> = range(</a:t>
            </a:r>
            <a:r>
              <a:rPr lang="en-US" dirty="0" err="1" smtClean="0"/>
              <a:t>len</a:t>
            </a:r>
            <a:r>
              <a:rPr lang="en-US" dirty="0" smtClean="0"/>
              <a:t>(friends))</a:t>
            </a:r>
          </a:p>
          <a:p>
            <a:r>
              <a:rPr lang="en-US" dirty="0" smtClean="0"/>
              <a:t>plt.bar(</a:t>
            </a:r>
            <a:r>
              <a:rPr lang="en-US" dirty="0" err="1" smtClean="0"/>
              <a:t>y_pos</a:t>
            </a:r>
            <a:r>
              <a:rPr lang="en-US" dirty="0" smtClean="0"/>
              <a:t>, friends)</a:t>
            </a:r>
          </a:p>
          <a:p>
            <a:r>
              <a:rPr lang="en-US" dirty="0" err="1" smtClean="0"/>
              <a:t>plt.plot</a:t>
            </a:r>
            <a:r>
              <a:rPr lang="en-US" dirty="0" smtClean="0"/>
              <a:t>((0, 25), (789, 789), 'b-')</a:t>
            </a:r>
          </a:p>
          <a:p>
            <a:r>
              <a:rPr lang="en-US" dirty="0" err="1" smtClean="0"/>
              <a:t>plt.plot</a:t>
            </a:r>
            <a:r>
              <a:rPr lang="en-US" dirty="0" smtClean="0"/>
              <a:t>((0, 25), (789+425, 789+425), 'g-')</a:t>
            </a:r>
          </a:p>
          <a:p>
            <a:r>
              <a:rPr lang="pt-BR" dirty="0" smtClean="0"/>
              <a:t>plt.plot((0, 25), (789-425, 789-425), 'r-')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990600"/>
            <a:ext cx="3962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In the following plot,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every person will be represented by a single bar in the bar chart,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and the height of the bars represent the number of friends that the individuals have: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546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85750"/>
            <a:ext cx="946785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Measures of variation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990600"/>
            <a:ext cx="7848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The </a:t>
            </a:r>
            <a:r>
              <a:rPr lang="en-US" dirty="0" smtClean="0">
                <a:solidFill>
                  <a:srgbClr val="FF0000"/>
                </a:solidFill>
              </a:rPr>
              <a:t>blue line </a:t>
            </a:r>
            <a:r>
              <a:rPr lang="en-US" dirty="0" smtClean="0"/>
              <a:t>in the </a:t>
            </a:r>
            <a:r>
              <a:rPr lang="en-US" dirty="0" smtClean="0">
                <a:solidFill>
                  <a:srgbClr val="FF0000"/>
                </a:solidFill>
              </a:rPr>
              <a:t>center</a:t>
            </a:r>
            <a:r>
              <a:rPr lang="en-US" dirty="0" smtClean="0"/>
              <a:t> is drawn at the </a:t>
            </a:r>
            <a:r>
              <a:rPr lang="en-US" dirty="0" smtClean="0">
                <a:solidFill>
                  <a:srgbClr val="FF0000"/>
                </a:solidFill>
              </a:rPr>
              <a:t>mean (789),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the </a:t>
            </a:r>
            <a:r>
              <a:rPr lang="en-US" dirty="0" smtClean="0">
                <a:solidFill>
                  <a:srgbClr val="FF0000"/>
                </a:solidFill>
              </a:rPr>
              <a:t>red line on the bottom </a:t>
            </a:r>
            <a:r>
              <a:rPr lang="en-US" dirty="0" smtClean="0"/>
              <a:t>is drawn at the </a:t>
            </a:r>
            <a:r>
              <a:rPr lang="en-US" dirty="0" smtClean="0">
                <a:solidFill>
                  <a:srgbClr val="FF0000"/>
                </a:solidFill>
              </a:rPr>
              <a:t>mean minus the standard deviation </a:t>
            </a:r>
            <a:r>
              <a:rPr lang="en-US" dirty="0" smtClean="0"/>
              <a:t>	(789-425 = 364),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the </a:t>
            </a:r>
            <a:r>
              <a:rPr lang="en-US" dirty="0" smtClean="0">
                <a:solidFill>
                  <a:srgbClr val="FF0000"/>
                </a:solidFill>
              </a:rPr>
              <a:t>green line </a:t>
            </a:r>
            <a:r>
              <a:rPr lang="en-US" dirty="0" smtClean="0"/>
              <a:t>towards the </a:t>
            </a:r>
            <a:r>
              <a:rPr lang="en-US" dirty="0" smtClean="0">
                <a:solidFill>
                  <a:srgbClr val="FF0000"/>
                </a:solidFill>
              </a:rPr>
              <a:t>top </a:t>
            </a:r>
            <a:r>
              <a:rPr lang="en-US" dirty="0" smtClean="0"/>
              <a:t>is drawn at the </a:t>
            </a:r>
            <a:r>
              <a:rPr lang="en-US" dirty="0" smtClean="0">
                <a:solidFill>
                  <a:srgbClr val="FF0000"/>
                </a:solidFill>
              </a:rPr>
              <a:t>mean plus the standard deviation</a:t>
            </a:r>
          </a:p>
          <a:p>
            <a:r>
              <a:rPr lang="en-US" dirty="0" smtClean="0"/>
              <a:t>	(789+425 = 1,214).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Note how </a:t>
            </a:r>
            <a:r>
              <a:rPr lang="en-US" i="1" dirty="0" smtClean="0">
                <a:solidFill>
                  <a:srgbClr val="FF0000"/>
                </a:solidFill>
              </a:rPr>
              <a:t>most of the data lives between the green and the red lines </a:t>
            </a:r>
          </a:p>
          <a:p>
            <a:pPr>
              <a:buFont typeface="Arial" pitchFamily="34" charset="0"/>
              <a:buChar char="•"/>
            </a:pPr>
            <a:endParaRPr lang="en-US" i="1" dirty="0" smtClean="0"/>
          </a:p>
          <a:p>
            <a:pPr>
              <a:buFont typeface="Arial" pitchFamily="34" charset="0"/>
              <a:buChar char="•"/>
            </a:pPr>
            <a:r>
              <a:rPr lang="en-US" i="1" dirty="0" smtClean="0"/>
              <a:t>   while the </a:t>
            </a:r>
            <a:r>
              <a:rPr lang="en-US" dirty="0" smtClean="0">
                <a:solidFill>
                  <a:srgbClr val="FF0000"/>
                </a:solidFill>
              </a:rPr>
              <a:t>outliers live outside</a:t>
            </a:r>
            <a:r>
              <a:rPr lang="en-US" dirty="0" smtClean="0"/>
              <a:t> the lines.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 Namely, there are </a:t>
            </a:r>
            <a:r>
              <a:rPr lang="en-US" dirty="0" smtClean="0">
                <a:solidFill>
                  <a:srgbClr val="FF0000"/>
                </a:solidFill>
              </a:rPr>
              <a:t>three people </a:t>
            </a:r>
            <a:r>
              <a:rPr lang="en-US" dirty="0" smtClean="0"/>
              <a:t>who have friend </a:t>
            </a:r>
            <a:r>
              <a:rPr lang="en-US" dirty="0" smtClean="0">
                <a:solidFill>
                  <a:srgbClr val="FF0000"/>
                </a:solidFill>
              </a:rPr>
              <a:t>counts  below the red line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and three people </a:t>
            </a:r>
            <a:r>
              <a:rPr lang="en-US" dirty="0" smtClean="0"/>
              <a:t>who have a friend </a:t>
            </a:r>
            <a:r>
              <a:rPr lang="en-US" dirty="0" smtClean="0">
                <a:solidFill>
                  <a:srgbClr val="FF0000"/>
                </a:solidFill>
              </a:rPr>
              <a:t>count above the green line. 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the standard deviation and variance is good for checking how spread out the data is,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we can use it along with the mean to create a kind of range that a lot of our data lies in.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Measures of variation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990600"/>
            <a:ext cx="7848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The </a:t>
            </a:r>
            <a:r>
              <a:rPr lang="en-US" dirty="0" smtClean="0">
                <a:solidFill>
                  <a:srgbClr val="FF0000"/>
                </a:solidFill>
              </a:rPr>
              <a:t>blue line </a:t>
            </a:r>
            <a:r>
              <a:rPr lang="en-US" dirty="0" smtClean="0"/>
              <a:t>in the </a:t>
            </a:r>
            <a:r>
              <a:rPr lang="en-US" dirty="0" smtClean="0">
                <a:solidFill>
                  <a:srgbClr val="FF0000"/>
                </a:solidFill>
              </a:rPr>
              <a:t>center</a:t>
            </a:r>
            <a:r>
              <a:rPr lang="en-US" dirty="0" smtClean="0"/>
              <a:t> is drawn at the </a:t>
            </a:r>
            <a:r>
              <a:rPr lang="en-US" dirty="0" smtClean="0">
                <a:solidFill>
                  <a:srgbClr val="FF0000"/>
                </a:solidFill>
              </a:rPr>
              <a:t>mean (789),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the </a:t>
            </a:r>
            <a:r>
              <a:rPr lang="en-US" dirty="0" smtClean="0">
                <a:solidFill>
                  <a:srgbClr val="FF0000"/>
                </a:solidFill>
              </a:rPr>
              <a:t>red line on the bottom </a:t>
            </a:r>
            <a:r>
              <a:rPr lang="en-US" dirty="0" smtClean="0"/>
              <a:t>is drawn at the </a:t>
            </a:r>
            <a:r>
              <a:rPr lang="en-US" dirty="0" smtClean="0">
                <a:solidFill>
                  <a:srgbClr val="FF0000"/>
                </a:solidFill>
              </a:rPr>
              <a:t>mean minus the standard deviation </a:t>
            </a:r>
            <a:r>
              <a:rPr lang="en-US" dirty="0" smtClean="0"/>
              <a:t>	(789-425 = 364),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the </a:t>
            </a:r>
            <a:r>
              <a:rPr lang="en-US" dirty="0" smtClean="0">
                <a:solidFill>
                  <a:srgbClr val="FF0000"/>
                </a:solidFill>
              </a:rPr>
              <a:t>green line </a:t>
            </a:r>
            <a:r>
              <a:rPr lang="en-US" dirty="0" smtClean="0"/>
              <a:t>towards the </a:t>
            </a:r>
            <a:r>
              <a:rPr lang="en-US" dirty="0" smtClean="0">
                <a:solidFill>
                  <a:srgbClr val="FF0000"/>
                </a:solidFill>
              </a:rPr>
              <a:t>top </a:t>
            </a:r>
            <a:r>
              <a:rPr lang="en-US" dirty="0" smtClean="0"/>
              <a:t>is drawn at the </a:t>
            </a:r>
            <a:r>
              <a:rPr lang="en-US" dirty="0" smtClean="0">
                <a:solidFill>
                  <a:srgbClr val="FF0000"/>
                </a:solidFill>
              </a:rPr>
              <a:t>mean plus the standard deviation</a:t>
            </a:r>
          </a:p>
          <a:p>
            <a:r>
              <a:rPr lang="en-US" dirty="0" smtClean="0"/>
              <a:t>	(789+425 = 1,214).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Note how </a:t>
            </a:r>
            <a:r>
              <a:rPr lang="en-US" i="1" dirty="0" smtClean="0">
                <a:solidFill>
                  <a:srgbClr val="FF0000"/>
                </a:solidFill>
              </a:rPr>
              <a:t>most of the data lives between the green and the red lines </a:t>
            </a:r>
          </a:p>
          <a:p>
            <a:pPr>
              <a:buFont typeface="Arial" pitchFamily="34" charset="0"/>
              <a:buChar char="•"/>
            </a:pPr>
            <a:endParaRPr lang="en-US" i="1" dirty="0" smtClean="0"/>
          </a:p>
          <a:p>
            <a:pPr>
              <a:buFont typeface="Arial" pitchFamily="34" charset="0"/>
              <a:buChar char="•"/>
            </a:pPr>
            <a:r>
              <a:rPr lang="en-US" i="1" dirty="0" smtClean="0"/>
              <a:t>   while the </a:t>
            </a:r>
            <a:r>
              <a:rPr lang="en-US" dirty="0" smtClean="0">
                <a:solidFill>
                  <a:srgbClr val="FF0000"/>
                </a:solidFill>
              </a:rPr>
              <a:t>outliers live outside</a:t>
            </a:r>
            <a:r>
              <a:rPr lang="en-US" dirty="0" smtClean="0"/>
              <a:t> the lines.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 Namely, there are </a:t>
            </a:r>
            <a:r>
              <a:rPr lang="en-US" dirty="0" smtClean="0">
                <a:solidFill>
                  <a:srgbClr val="FF0000"/>
                </a:solidFill>
              </a:rPr>
              <a:t>three people </a:t>
            </a:r>
            <a:r>
              <a:rPr lang="en-US" dirty="0" smtClean="0"/>
              <a:t>who have friend </a:t>
            </a:r>
            <a:r>
              <a:rPr lang="en-US" dirty="0" smtClean="0">
                <a:solidFill>
                  <a:srgbClr val="FF0000"/>
                </a:solidFill>
              </a:rPr>
              <a:t>counts  below the red line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and three people </a:t>
            </a:r>
            <a:r>
              <a:rPr lang="en-US" dirty="0" smtClean="0"/>
              <a:t>who have a friend </a:t>
            </a:r>
            <a:r>
              <a:rPr lang="en-US" dirty="0" smtClean="0">
                <a:solidFill>
                  <a:srgbClr val="FF0000"/>
                </a:solidFill>
              </a:rPr>
              <a:t>count above the green line. 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the standard deviation and variance is good for checking how spread out the data is,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we can use it along with the mean to create a kind of range that a lot of our data lies in.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are Statistics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 </a:t>
            </a:r>
            <a:r>
              <a:rPr lang="en-US" dirty="0"/>
              <a:t>do that, we have to take a look at the population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Population - definition</a:t>
            </a:r>
          </a:p>
          <a:p>
            <a:pPr lvl="1"/>
            <a:r>
              <a:rPr lang="en-US" b="1" dirty="0"/>
              <a:t>i</a:t>
            </a:r>
            <a:r>
              <a:rPr lang="en-US" b="1" dirty="0" smtClean="0"/>
              <a:t>s </a:t>
            </a:r>
            <a:r>
              <a:rPr lang="en-US" b="1" dirty="0"/>
              <a:t>the entire pool of subjects of an experiment or a model</a:t>
            </a:r>
            <a:r>
              <a:rPr lang="en-US" b="1" dirty="0" smtClean="0"/>
              <a:t>.</a:t>
            </a:r>
          </a:p>
          <a:p>
            <a:pPr lvl="1"/>
            <a:r>
              <a:rPr lang="en-US" dirty="0"/>
              <a:t>Essentially, your population is who you care </a:t>
            </a:r>
            <a:r>
              <a:rPr lang="en-US" dirty="0" smtClean="0"/>
              <a:t>about 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Who are you trying to </a:t>
            </a:r>
            <a:r>
              <a:rPr lang="en-US" dirty="0" smtClean="0"/>
              <a:t>talk about</a:t>
            </a:r>
            <a:r>
              <a:rPr lang="en-US" dirty="0"/>
              <a:t>? </a:t>
            </a:r>
            <a:endParaRPr lang="en-US" dirty="0" smtClean="0"/>
          </a:p>
          <a:p>
            <a:pPr lvl="1"/>
            <a:r>
              <a:rPr lang="en-US" dirty="0" err="1" smtClean="0"/>
              <a:t>Egs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you are trying to test if smoking leads to heart disease, your </a:t>
            </a:r>
            <a:r>
              <a:rPr lang="en-US" dirty="0" smtClean="0"/>
              <a:t>population would </a:t>
            </a:r>
            <a:r>
              <a:rPr lang="en-US" dirty="0"/>
              <a:t>be the smokers of the world. 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If </a:t>
            </a:r>
            <a:r>
              <a:rPr lang="en-US" dirty="0"/>
              <a:t>you are trying to study teenage </a:t>
            </a:r>
            <a:r>
              <a:rPr lang="en-US" dirty="0" smtClean="0"/>
              <a:t>drinking problems</a:t>
            </a:r>
            <a:r>
              <a:rPr lang="en-US" dirty="0"/>
              <a:t>, your population would be all teenagers.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are Statistics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Now, consider that you want to ask a question about your population,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example:</a:t>
            </a:r>
            <a:endParaRPr lang="en-US" dirty="0"/>
          </a:p>
          <a:p>
            <a:pPr lvl="1"/>
            <a:r>
              <a:rPr lang="en-US" dirty="0"/>
              <a:t>if your population is all of your employees (assume that you have over </a:t>
            </a:r>
            <a:r>
              <a:rPr lang="en-US" dirty="0" smtClean="0"/>
              <a:t>1,000 employees),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perhaps </a:t>
            </a:r>
            <a:r>
              <a:rPr lang="en-US" dirty="0"/>
              <a:t>you want to know what percentage of them </a:t>
            </a:r>
            <a:r>
              <a:rPr lang="en-US" dirty="0" smtClean="0"/>
              <a:t>smoke.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The question is called a </a:t>
            </a:r>
            <a:r>
              <a:rPr lang="en-US" b="1" dirty="0"/>
              <a:t>parameter.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are Statistics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Parameter – Definition</a:t>
            </a:r>
          </a:p>
          <a:p>
            <a:pPr lvl="1"/>
            <a:r>
              <a:rPr lang="en-US" dirty="0"/>
              <a:t>as a numerical measurement describing a characteristic </a:t>
            </a:r>
            <a:r>
              <a:rPr lang="en-US" dirty="0" smtClean="0"/>
              <a:t>of a </a:t>
            </a:r>
            <a:r>
              <a:rPr lang="en-US" dirty="0"/>
              <a:t>population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/>
              <a:t>For example,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you ask all 1,000 employees and 100 of them </a:t>
            </a:r>
            <a:r>
              <a:rPr lang="en-US" dirty="0" smtClean="0"/>
              <a:t>smoke, </a:t>
            </a:r>
            <a:r>
              <a:rPr lang="en-US" dirty="0"/>
              <a:t>the </a:t>
            </a:r>
            <a:r>
              <a:rPr lang="en-US" dirty="0" smtClean="0"/>
              <a:t>rate of smoking </a:t>
            </a:r>
            <a:r>
              <a:rPr lang="en-US" dirty="0"/>
              <a:t>is 10%.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parameter here is 10</a:t>
            </a:r>
            <a:r>
              <a:rPr lang="en-US" dirty="0" smtClean="0"/>
              <a:t>%.</a:t>
            </a:r>
          </a:p>
          <a:p>
            <a:pPr lvl="1">
              <a:buNone/>
            </a:pPr>
            <a:endParaRPr lang="en-US" dirty="0"/>
          </a:p>
          <a:p>
            <a:r>
              <a:rPr lang="en-US" dirty="0" smtClean="0"/>
              <a:t>However, practically </a:t>
            </a:r>
            <a:r>
              <a:rPr lang="en-US" dirty="0"/>
              <a:t>you probably can't ask every single employee </a:t>
            </a:r>
            <a:r>
              <a:rPr lang="en-US" dirty="0" smtClean="0"/>
              <a:t>whether they smoke.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are Statistics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if </a:t>
            </a:r>
            <a:r>
              <a:rPr lang="en-US" dirty="0" smtClean="0"/>
              <a:t>there are </a:t>
            </a:r>
            <a:r>
              <a:rPr lang="en-US" dirty="0"/>
              <a:t>over 10,000 </a:t>
            </a:r>
            <a:r>
              <a:rPr lang="en-US" dirty="0" smtClean="0"/>
              <a:t>employees in the company? </a:t>
            </a:r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would be </a:t>
            </a:r>
            <a:r>
              <a:rPr lang="en-US" dirty="0" smtClean="0"/>
              <a:t>very difficult </a:t>
            </a:r>
            <a:r>
              <a:rPr lang="en-US" dirty="0"/>
              <a:t>to track everyone down in order to get your answer.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 </a:t>
            </a:r>
            <a:r>
              <a:rPr lang="en-US" dirty="0"/>
              <a:t>this happens, </a:t>
            </a:r>
            <a:r>
              <a:rPr lang="en-US" dirty="0" smtClean="0"/>
              <a:t>it's impossible </a:t>
            </a:r>
            <a:r>
              <a:rPr lang="en-US" dirty="0"/>
              <a:t>to figure out this parameter.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this case, we can </a:t>
            </a:r>
            <a:r>
              <a:rPr lang="en-US" i="1" dirty="0"/>
              <a:t>estimate the parameter.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8753</TotalTime>
  <Words>2986</Words>
  <Application>Microsoft Office PowerPoint</Application>
  <PresentationFormat>On-screen Show (4:3)</PresentationFormat>
  <Paragraphs>512</Paragraphs>
  <Slides>53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Wingdings</vt:lpstr>
      <vt:lpstr>Office Theme</vt:lpstr>
      <vt:lpstr>Equation</vt:lpstr>
      <vt:lpstr>Statistics</vt:lpstr>
      <vt:lpstr>Contents</vt:lpstr>
      <vt:lpstr>Statistics Basics</vt:lpstr>
      <vt:lpstr>Statistics Basics</vt:lpstr>
      <vt:lpstr>What are Statistics ?</vt:lpstr>
      <vt:lpstr>What are Statistics ?</vt:lpstr>
      <vt:lpstr>What are Statistics ?</vt:lpstr>
      <vt:lpstr>What are Statistics ?</vt:lpstr>
      <vt:lpstr>What are Statistics ?</vt:lpstr>
      <vt:lpstr>How to estimate the parameter?</vt:lpstr>
      <vt:lpstr>How to estimate the parameter?</vt:lpstr>
      <vt:lpstr>How to estimate the parameter?</vt:lpstr>
      <vt:lpstr>How to estimate the parameter?</vt:lpstr>
      <vt:lpstr>How to estimate the parameter?</vt:lpstr>
      <vt:lpstr>How do we obtain sample data?</vt:lpstr>
      <vt:lpstr>How do we obtain sample data?</vt:lpstr>
      <vt:lpstr>How do we obtain sample data?</vt:lpstr>
      <vt:lpstr>How do we obtain sample data?</vt:lpstr>
      <vt:lpstr>How do we obtain sample data?</vt:lpstr>
      <vt:lpstr>How do we obtain sample data?</vt:lpstr>
      <vt:lpstr>How do we obtain sample data?</vt:lpstr>
      <vt:lpstr>How do we obtain sample data?</vt:lpstr>
      <vt:lpstr>How do we obtain sample data?</vt:lpstr>
      <vt:lpstr>How do we obtain sample data?</vt:lpstr>
      <vt:lpstr>How do we obtain sample data?</vt:lpstr>
      <vt:lpstr>How do we obtain sample data?</vt:lpstr>
      <vt:lpstr>How do we obtain sample data?</vt:lpstr>
      <vt:lpstr>How do we obtain sample data?</vt:lpstr>
      <vt:lpstr>How do we obtain sample data?</vt:lpstr>
      <vt:lpstr>How do we obtain sample data?</vt:lpstr>
      <vt:lpstr>Statistic Measures</vt:lpstr>
      <vt:lpstr>Statistic Measures</vt:lpstr>
      <vt:lpstr>Statistic Measures</vt:lpstr>
      <vt:lpstr> Measures of Central Tendency</vt:lpstr>
      <vt:lpstr>Statistic Measures</vt:lpstr>
      <vt:lpstr>Statistic Measures</vt:lpstr>
      <vt:lpstr>Statistic Measures</vt:lpstr>
      <vt:lpstr>PowerPoint Presentation</vt:lpstr>
      <vt:lpstr>PowerPoint Presentation</vt:lpstr>
      <vt:lpstr>PowerPoint Presentation</vt:lpstr>
      <vt:lpstr>Measures of variation</vt:lpstr>
      <vt:lpstr>PowerPoint Presentation</vt:lpstr>
      <vt:lpstr> Measures of variation</vt:lpstr>
      <vt:lpstr>Statistic Measures</vt:lpstr>
      <vt:lpstr>Measures of variation</vt:lpstr>
      <vt:lpstr>Measures of variation</vt:lpstr>
      <vt:lpstr>Measures of variation</vt:lpstr>
      <vt:lpstr>Measures of variation</vt:lpstr>
      <vt:lpstr>Measures of variation</vt:lpstr>
      <vt:lpstr>Measures of variation</vt:lpstr>
      <vt:lpstr>Measures of variation</vt:lpstr>
      <vt:lpstr>Measures of variation</vt:lpstr>
      <vt:lpstr>Measures of variation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HC</dc:creator>
  <cp:lastModifiedBy>Windows User</cp:lastModifiedBy>
  <cp:revision>55</cp:revision>
  <dcterms:created xsi:type="dcterms:W3CDTF">2021-03-10T12:33:34Z</dcterms:created>
  <dcterms:modified xsi:type="dcterms:W3CDTF">2021-03-25T05:59:44Z</dcterms:modified>
</cp:coreProperties>
</file>