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  <p:sldMasterId id="2147483668" r:id="rId3"/>
  </p:sldMasterIdLst>
  <p:notesMasterIdLst>
    <p:notesMasterId r:id="rId16"/>
  </p:notesMasterIdLst>
  <p:sldIdLst>
    <p:sldId id="256" r:id="rId4"/>
    <p:sldId id="350" r:id="rId5"/>
    <p:sldId id="351" r:id="rId6"/>
    <p:sldId id="352" r:id="rId7"/>
    <p:sldId id="261" r:id="rId8"/>
    <p:sldId id="265" r:id="rId9"/>
    <p:sldId id="273" r:id="rId10"/>
    <p:sldId id="353" r:id="rId11"/>
    <p:sldId id="354" r:id="rId12"/>
    <p:sldId id="270" r:id="rId13"/>
    <p:sldId id="355" r:id="rId14"/>
    <p:sldId id="262" r:id="rId1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90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26" autoAdjust="0"/>
    <p:restoredTop sz="94628" autoAdjust="0"/>
  </p:normalViewPr>
  <p:slideViewPr>
    <p:cSldViewPr>
      <p:cViewPr varScale="1">
        <p:scale>
          <a:sx n="90" d="100"/>
          <a:sy n="90" d="100"/>
        </p:scale>
        <p:origin x="882" y="72"/>
      </p:cViewPr>
      <p:guideLst>
        <p:guide orient="horz" pos="1490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2/19/2020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dirty="0">
                <a:ea typeface="Malgun Gothic" pitchFamily="50" charset="-127"/>
              </a:rPr>
              <a:t>FREE </a:t>
            </a:r>
          </a:p>
          <a:p>
            <a:r>
              <a:rPr lang="en-US" altLang="ko-KR" dirty="0">
                <a:ea typeface="Malgun Gothic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>
            <a:fillRect/>
          </a:stretch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sz="6600" dirty="0">
                <a:latin typeface="Liberation Serif" panose="02020603050405020304" charset="0"/>
                <a:ea typeface="Malgun Gothic" pitchFamily="50" charset="-127"/>
                <a:cs typeface="Liberation Serif" panose="02020603050405020304" charset="0"/>
              </a:rPr>
              <a:t>Ethics in AI</a:t>
            </a:r>
            <a:endParaRPr lang="en-US" altLang="en-US" sz="6600" dirty="0">
              <a:latin typeface="Liberation Serif" panose="02020603050405020304" charset="0"/>
              <a:cs typeface="Liberation Serif" panose="0202060305040502030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en-US" dirty="0">
                <a:latin typeface="Liberation Serif" panose="02020603050405020304" charset="0"/>
                <a:cs typeface="Liberation Serif" panose="02020603050405020304" charset="0"/>
              </a:rPr>
              <a:t>Mapping the landscape of Ethics in AI.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92072" y="4552221"/>
            <a:ext cx="14401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latin typeface="Liberation Serif" panose="02020603050405020304" charset="0"/>
                <a:cs typeface="Liberation Serif" panose="02020603050405020304" charset="0"/>
              </a:rPr>
              <a:t>Adarsh singh</a:t>
            </a:r>
          </a:p>
        </p:txBody>
      </p:sp>
      <p:sp>
        <p:nvSpPr>
          <p:cNvPr id="2" name="Oval 50"/>
          <p:cNvSpPr>
            <a:spLocks noChangeAspect="1"/>
          </p:cNvSpPr>
          <p:nvPr/>
        </p:nvSpPr>
        <p:spPr>
          <a:xfrm>
            <a:off x="8418011" y="276326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9"/>
          <p:cNvSpPr txBox="1"/>
          <p:nvPr/>
        </p:nvSpPr>
        <p:spPr>
          <a:xfrm>
            <a:off x="2642235" y="296545"/>
            <a:ext cx="3413125" cy="36830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en-US" dirty="0">
                <a:solidFill>
                  <a:schemeClr val="bg1"/>
                </a:solidFill>
                <a:latin typeface="Liberation Serif" panose="02020603050405020304" charset="0"/>
                <a:cs typeface="Liberation Serif" panose="02020603050405020304" charset="0"/>
              </a:rPr>
              <a:t>What AI impacts ?</a:t>
            </a:r>
          </a:p>
        </p:txBody>
      </p:sp>
      <p:sp>
        <p:nvSpPr>
          <p:cNvPr id="31" name="Text Box 30"/>
          <p:cNvSpPr txBox="1"/>
          <p:nvPr/>
        </p:nvSpPr>
        <p:spPr>
          <a:xfrm>
            <a:off x="728345" y="1242060"/>
            <a:ext cx="7851140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iberation Serif" panose="02020603050405020304" charset="0"/>
                <a:cs typeface="Liberation Serif" panose="02020603050405020304" charset="0"/>
              </a:rPr>
              <a:t>AI increasingly impacts everything, these effects are complex, multi-dimensional and significant at scale</a:t>
            </a:r>
          </a:p>
          <a:p>
            <a:r>
              <a:rPr lang="en-US" altLang="en-US" sz="1600" dirty="0">
                <a:latin typeface="Liberation Serif" panose="02020603050405020304" charset="0"/>
                <a:cs typeface="Liberation Serif" panose="02020603050405020304" charset="0"/>
              </a:rPr>
              <a:t>and u</a:t>
            </a:r>
            <a:r>
              <a:rPr lang="en-US" sz="1600" dirty="0">
                <a:latin typeface="Liberation Serif" panose="02020603050405020304" charset="0"/>
                <a:cs typeface="Liberation Serif" panose="02020603050405020304" charset="0"/>
              </a:rPr>
              <a:t>nderstanding them requires time and expertise</a:t>
            </a:r>
            <a:r>
              <a:rPr lang="en-US" altLang="en-US" sz="1600" dirty="0">
                <a:latin typeface="Liberation Serif" panose="02020603050405020304" charset="0"/>
                <a:cs typeface="Liberation Serif" panose="02020603050405020304" charset="0"/>
              </a:rPr>
              <a:t>.</a:t>
            </a:r>
          </a:p>
          <a:p>
            <a:r>
              <a:rPr lang="en-US" altLang="en-US" sz="1600" dirty="0">
                <a:latin typeface="Liberation Serif" panose="02020603050405020304" charset="0"/>
                <a:cs typeface="Liberation Serif" panose="02020603050405020304" charset="0"/>
              </a:rPr>
              <a:t>This is especially so when products outgrow their original intent and audience and reach a </a:t>
            </a:r>
          </a:p>
          <a:p>
            <a:r>
              <a:rPr lang="en-US" altLang="en-US" sz="1600" dirty="0">
                <a:latin typeface="Liberation Serif" panose="02020603050405020304" charset="0"/>
                <a:cs typeface="Liberation Serif" panose="02020603050405020304" charset="0"/>
              </a:rPr>
              <a:t>scale where it meets a large audience and than fails miserably. </a:t>
            </a:r>
          </a:p>
          <a:p>
            <a:r>
              <a:rPr lang="en-US" altLang="en-US" sz="1600" dirty="0">
                <a:latin typeface="Liberation Serif" panose="02020603050405020304" charset="0"/>
                <a:cs typeface="Liberation Serif" panose="02020603050405020304" charset="0"/>
              </a:rPr>
              <a:t>We are seeing this happen with Social Media impacting democracies around the world </a:t>
            </a:r>
          </a:p>
          <a:p>
            <a:r>
              <a:rPr lang="en-US" altLang="en-US" sz="1600" dirty="0">
                <a:latin typeface="Liberation Serif" panose="02020603050405020304" charset="0"/>
                <a:cs typeface="Liberation Serif" panose="02020603050405020304" charset="0"/>
              </a:rPr>
              <a:t>economy.</a:t>
            </a:r>
          </a:p>
          <a:p>
            <a:endParaRPr lang="en-US" altLang="en-US" sz="1600" dirty="0">
              <a:latin typeface="Liberation Serif" panose="02020603050405020304" charset="0"/>
              <a:cs typeface="Liberation Serif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1600" dirty="0">
                <a:latin typeface="Liberation Serif" panose="02020603050405020304" charset="0"/>
                <a:cs typeface="Liberation Serif" panose="02020603050405020304" charset="0"/>
              </a:rPr>
              <a:t>Issues such as :-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Liberation Serif" panose="02020603050405020304" charset="0"/>
                <a:cs typeface="Liberation Serif" panose="02020603050405020304" charset="0"/>
                <a:sym typeface="+mn-ea"/>
              </a:rPr>
              <a:t>Unemployment </a:t>
            </a:r>
            <a:endParaRPr lang="en-US" sz="1600" dirty="0">
              <a:latin typeface="Liberation Serif" panose="02020603050405020304" charset="0"/>
              <a:cs typeface="Liberation Serif" panose="020206030504050203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Liberation Serif" panose="02020603050405020304" charset="0"/>
                <a:cs typeface="Liberation Serif" panose="02020603050405020304" charset="0"/>
              </a:rPr>
              <a:t>Inequality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en-US" sz="1600" dirty="0">
                <a:latin typeface="Liberation Serif" panose="02020603050405020304" charset="0"/>
                <a:cs typeface="Liberation Serif" panose="02020603050405020304" charset="0"/>
              </a:rPr>
              <a:t>Democracy and civil right or Human-human interaction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9"/>
          <p:cNvSpPr txBox="1"/>
          <p:nvPr/>
        </p:nvSpPr>
        <p:spPr>
          <a:xfrm>
            <a:off x="2642235" y="296545"/>
            <a:ext cx="3413125" cy="36830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en-US" dirty="0">
                <a:solidFill>
                  <a:schemeClr val="bg1"/>
                </a:solidFill>
                <a:latin typeface="Liberation Serif" panose="02020603050405020304" charset="0"/>
                <a:cs typeface="Liberation Serif" panose="02020603050405020304" charset="0"/>
              </a:rPr>
              <a:t>Conclusion</a:t>
            </a:r>
          </a:p>
        </p:txBody>
      </p:sp>
      <p:sp>
        <p:nvSpPr>
          <p:cNvPr id="31" name="Text Box 30"/>
          <p:cNvSpPr txBox="1"/>
          <p:nvPr/>
        </p:nvSpPr>
        <p:spPr>
          <a:xfrm>
            <a:off x="892810" y="1242060"/>
            <a:ext cx="72123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600" dirty="0">
                <a:latin typeface="Liberation Serif" panose="02020603050405020304" charset="0"/>
                <a:cs typeface="Liberation Serif" panose="02020603050405020304" charset="0"/>
              </a:rPr>
              <a:t>The ethics of building AI for humans requires understanding humans, and all of their discontinuities. This is not a metrics-driven time-bound high-returns high-growth </a:t>
            </a:r>
          </a:p>
          <a:p>
            <a:pPr algn="ctr"/>
            <a:r>
              <a:rPr lang="en-US" altLang="en-US" sz="1600" dirty="0">
                <a:latin typeface="Liberation Serif" panose="02020603050405020304" charset="0"/>
                <a:cs typeface="Liberation Serif" panose="02020603050405020304" charset="0"/>
              </a:rPr>
              <a:t>venture, but a deeply valuable one nonetheless.</a:t>
            </a:r>
          </a:p>
        </p:txBody>
      </p:sp>
      <p:sp>
        <p:nvSpPr>
          <p:cNvPr id="84" name="Freeform 108"/>
          <p:cNvSpPr/>
          <p:nvPr/>
        </p:nvSpPr>
        <p:spPr>
          <a:xfrm>
            <a:off x="4401740" y="3270896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en-US" altLang="ko-KR" sz="3600" dirty="0"/>
              <a:t>Thank you</a:t>
            </a:r>
            <a:endParaRPr lang="ko-KR" alt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Liberation Serif" panose="02020603050405020304" charset="0"/>
              <a:cs typeface="Liberation Serif" panose="0202060305040502030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51775" y="0"/>
            <a:ext cx="2016224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iberation Serif" panose="02020603050405020304" charset="0"/>
              <a:cs typeface="Liberation Serif" panose="02020603050405020304" charset="0"/>
            </a:endParaRPr>
          </a:p>
        </p:txBody>
      </p:sp>
      <p:sp>
        <p:nvSpPr>
          <p:cNvPr id="20" name="Text Placeholder 1"/>
          <p:cNvSpPr txBox="1"/>
          <p:nvPr/>
        </p:nvSpPr>
        <p:spPr>
          <a:xfrm>
            <a:off x="6763892" y="771302"/>
            <a:ext cx="180020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Liberation Serif" panose="02020603050405020304" charset="0"/>
                <a:cs typeface="Liberation Serif" panose="02020603050405020304" charset="0"/>
              </a:rPr>
              <a:t>Ethics </a:t>
            </a:r>
          </a:p>
          <a:p>
            <a:pPr marL="0" indent="0" algn="ct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Liberation Serif" panose="02020603050405020304" charset="0"/>
                <a:cs typeface="Liberation Serif" panose="02020603050405020304" charset="0"/>
              </a:rPr>
              <a:t>&amp;</a:t>
            </a:r>
          </a:p>
          <a:p>
            <a:pPr marL="0" indent="0" algn="ct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Liberation Serif" panose="02020603050405020304" charset="0"/>
                <a:cs typeface="Liberation Serif" panose="02020603050405020304" charset="0"/>
              </a:rPr>
              <a:t>AI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11560" y="691634"/>
            <a:ext cx="2736304" cy="1102499"/>
            <a:chOff x="3687661" y="1203598"/>
            <a:chExt cx="2252491" cy="1102499"/>
          </a:xfrm>
        </p:grpSpPr>
        <p:sp>
          <p:nvSpPr>
            <p:cNvPr id="22" name="TextBox 21"/>
            <p:cNvSpPr txBox="1"/>
            <p:nvPr/>
          </p:nvSpPr>
          <p:spPr>
            <a:xfrm>
              <a:off x="3687661" y="1568862"/>
              <a:ext cx="2252491" cy="737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en-US" sz="1400" dirty="0">
                  <a:latin typeface="Liberation Serif" panose="02020603050405020304" charset="0"/>
                  <a:cs typeface="Liberation Serif" panose="02020603050405020304" charset="0"/>
                  <a:sym typeface="+mn-ea"/>
                </a:rPr>
                <a:t>The Moral principles governing the behavior or actions of an individual or a group.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205680" y="1203598"/>
              <a:ext cx="1109743" cy="30670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Liberation Serif" panose="02020603050405020304" charset="0"/>
                  <a:cs typeface="Liberation Serif" panose="02020603050405020304" charset="0"/>
                </a:rPr>
                <a:t>Ethics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635896" y="691634"/>
            <a:ext cx="2736304" cy="887234"/>
            <a:chOff x="3687661" y="1203598"/>
            <a:chExt cx="2252491" cy="887234"/>
          </a:xfrm>
        </p:grpSpPr>
        <p:sp>
          <p:nvSpPr>
            <p:cNvPr id="10" name="TextBox 9"/>
            <p:cNvSpPr txBox="1"/>
            <p:nvPr/>
          </p:nvSpPr>
          <p:spPr>
            <a:xfrm>
              <a:off x="3687661" y="1568862"/>
              <a:ext cx="2252491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Liberation Serif" panose="02020603050405020304" charset="0"/>
                  <a:cs typeface="Liberation Serif" panose="02020603050405020304" charset="0"/>
                  <a:sym typeface="+mn-ea"/>
                </a:rPr>
                <a:t>AI </a:t>
              </a:r>
              <a:r>
                <a:rPr lang="en-US" altLang="en-US" sz="1400" dirty="0">
                  <a:latin typeface="Liberation Serif" panose="02020603050405020304" charset="0"/>
                  <a:cs typeface="Liberation Serif" panose="02020603050405020304" charset="0"/>
                  <a:sym typeface="+mn-ea"/>
                </a:rPr>
                <a:t>can be described as Data, Model and Prediction.</a:t>
              </a:r>
              <a:endPara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iberation Serif" panose="02020603050405020304" charset="0"/>
                <a:cs typeface="Liberation Serif" panose="0202060305040502030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04998" y="1203598"/>
              <a:ext cx="927312" cy="30670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en-US" sz="1400" b="1" dirty="0">
                  <a:solidFill>
                    <a:schemeClr val="bg1"/>
                  </a:solidFill>
                  <a:latin typeface="Liberation Serif" panose="02020603050405020304" charset="0"/>
                  <a:cs typeface="Liberation Serif" panose="02020603050405020304" charset="0"/>
                </a:rPr>
                <a:t>AI</a:t>
              </a:r>
            </a:p>
          </p:txBody>
        </p:sp>
      </p:grpSp>
      <p:sp>
        <p:nvSpPr>
          <p:cNvPr id="4" name="Text Box 3"/>
          <p:cNvSpPr txBox="1"/>
          <p:nvPr/>
        </p:nvSpPr>
        <p:spPr>
          <a:xfrm>
            <a:off x="2466975" y="2148840"/>
            <a:ext cx="1922145" cy="30670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en-US" sz="1400" b="1" dirty="0">
                <a:solidFill>
                  <a:schemeClr val="bg1"/>
                </a:solidFill>
                <a:latin typeface="Liberation Serif" panose="02020603050405020304" charset="0"/>
                <a:cs typeface="Liberation Serif" panose="02020603050405020304" charset="0"/>
              </a:rPr>
              <a:t>Ethics + AI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748665" y="2586355"/>
            <a:ext cx="535813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Liberation Serif" panose="02020603050405020304" charset="0"/>
                <a:cs typeface="Liberation Serif" panose="02020603050405020304" charset="0"/>
              </a:rPr>
              <a:t>Ethics of AI lies in the ethical quality of its prediction, the ethical </a:t>
            </a:r>
          </a:p>
          <a:p>
            <a:pPr algn="ctr"/>
            <a:r>
              <a:rPr lang="en-US" sz="1400" dirty="0">
                <a:latin typeface="Liberation Serif" panose="02020603050405020304" charset="0"/>
                <a:cs typeface="Liberation Serif" panose="02020603050405020304" charset="0"/>
              </a:rPr>
              <a:t>quality of the end outcomes drawn out of that and the ethical quality of </a:t>
            </a:r>
          </a:p>
          <a:p>
            <a:pPr algn="ctr"/>
            <a:r>
              <a:rPr lang="en-US" sz="1400" dirty="0">
                <a:latin typeface="Liberation Serif" panose="02020603050405020304" charset="0"/>
                <a:cs typeface="Liberation Serif" panose="02020603050405020304" charset="0"/>
              </a:rPr>
              <a:t>the impact it has on humans.</a:t>
            </a:r>
          </a:p>
        </p:txBody>
      </p:sp>
      <p:sp>
        <p:nvSpPr>
          <p:cNvPr id="101" name="Oval 25"/>
          <p:cNvSpPr>
            <a:spLocks noChangeAspect="1"/>
          </p:cNvSpPr>
          <p:nvPr/>
        </p:nvSpPr>
        <p:spPr>
          <a:xfrm>
            <a:off x="7484927" y="2455646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iberation Serif" panose="02020603050405020304" charset="0"/>
              <a:cs typeface="Liberation Serif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20215" y="123825"/>
            <a:ext cx="5704205" cy="575945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en-US" altLang="en-US" sz="2400" dirty="0">
                <a:solidFill>
                  <a:schemeClr val="bg1"/>
                </a:solidFill>
                <a:latin typeface="Liberation Serif" panose="02020603050405020304" charset="0"/>
                <a:cs typeface="Liberation Serif" panose="02020603050405020304" charset="0"/>
              </a:rPr>
              <a:t> Why does it matters ??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 algn="ctr"/>
            <a:r>
              <a:rPr lang="en-US" altLang="en-US" dirty="0">
                <a:latin typeface="Liberation Serif" panose="02020603050405020304" charset="0"/>
                <a:cs typeface="Liberation Serif" panose="02020603050405020304" charset="0"/>
              </a:rPr>
              <a:t>Why do we need Ethics in AI ?</a:t>
            </a:r>
          </a:p>
        </p:txBody>
      </p:sp>
      <p:sp>
        <p:nvSpPr>
          <p:cNvPr id="49" name="Freeform 9"/>
          <p:cNvSpPr/>
          <p:nvPr/>
        </p:nvSpPr>
        <p:spPr bwMode="auto">
          <a:xfrm>
            <a:off x="4751705" y="2227580"/>
            <a:ext cx="627380" cy="2339975"/>
          </a:xfrm>
          <a:custGeom>
            <a:avLst/>
            <a:gdLst>
              <a:gd name="T0" fmla="*/ 453 w 768"/>
              <a:gd name="T1" fmla="*/ 45 h 2740"/>
              <a:gd name="T2" fmla="*/ 508 w 768"/>
              <a:gd name="T3" fmla="*/ 200 h 2740"/>
              <a:gd name="T4" fmla="*/ 464 w 768"/>
              <a:gd name="T5" fmla="*/ 287 h 2740"/>
              <a:gd name="T6" fmla="*/ 479 w 768"/>
              <a:gd name="T7" fmla="*/ 389 h 2740"/>
              <a:gd name="T8" fmla="*/ 628 w 768"/>
              <a:gd name="T9" fmla="*/ 445 h 2740"/>
              <a:gd name="T10" fmla="*/ 691 w 768"/>
              <a:gd name="T11" fmla="*/ 583 h 2740"/>
              <a:gd name="T12" fmla="*/ 719 w 768"/>
              <a:gd name="T13" fmla="*/ 858 h 2740"/>
              <a:gd name="T14" fmla="*/ 748 w 768"/>
              <a:gd name="T15" fmla="*/ 1287 h 2740"/>
              <a:gd name="T16" fmla="*/ 768 w 768"/>
              <a:gd name="T17" fmla="*/ 1416 h 2740"/>
              <a:gd name="T18" fmla="*/ 713 w 768"/>
              <a:gd name="T19" fmla="*/ 1478 h 2740"/>
              <a:gd name="T20" fmla="*/ 677 w 768"/>
              <a:gd name="T21" fmla="*/ 1427 h 2740"/>
              <a:gd name="T22" fmla="*/ 691 w 768"/>
              <a:gd name="T23" fmla="*/ 1320 h 2740"/>
              <a:gd name="T24" fmla="*/ 639 w 768"/>
              <a:gd name="T25" fmla="*/ 934 h 2740"/>
              <a:gd name="T26" fmla="*/ 595 w 768"/>
              <a:gd name="T27" fmla="*/ 745 h 2740"/>
              <a:gd name="T28" fmla="*/ 555 w 768"/>
              <a:gd name="T29" fmla="*/ 792 h 2740"/>
              <a:gd name="T30" fmla="*/ 535 w 768"/>
              <a:gd name="T31" fmla="*/ 947 h 2740"/>
              <a:gd name="T32" fmla="*/ 611 w 768"/>
              <a:gd name="T33" fmla="*/ 1125 h 2740"/>
              <a:gd name="T34" fmla="*/ 639 w 768"/>
              <a:gd name="T35" fmla="*/ 1351 h 2740"/>
              <a:gd name="T36" fmla="*/ 617 w 768"/>
              <a:gd name="T37" fmla="*/ 1912 h 2740"/>
              <a:gd name="T38" fmla="*/ 544 w 768"/>
              <a:gd name="T39" fmla="*/ 2387 h 2740"/>
              <a:gd name="T40" fmla="*/ 559 w 768"/>
              <a:gd name="T41" fmla="*/ 2711 h 2740"/>
              <a:gd name="T42" fmla="*/ 455 w 768"/>
              <a:gd name="T43" fmla="*/ 2687 h 2740"/>
              <a:gd name="T44" fmla="*/ 451 w 768"/>
              <a:gd name="T45" fmla="*/ 2523 h 2740"/>
              <a:gd name="T46" fmla="*/ 468 w 768"/>
              <a:gd name="T47" fmla="*/ 2363 h 2740"/>
              <a:gd name="T48" fmla="*/ 448 w 768"/>
              <a:gd name="T49" fmla="*/ 2136 h 2740"/>
              <a:gd name="T50" fmla="*/ 455 w 768"/>
              <a:gd name="T51" fmla="*/ 1894 h 2740"/>
              <a:gd name="T52" fmla="*/ 406 w 768"/>
              <a:gd name="T53" fmla="*/ 1598 h 2740"/>
              <a:gd name="T54" fmla="*/ 351 w 768"/>
              <a:gd name="T55" fmla="*/ 1680 h 2740"/>
              <a:gd name="T56" fmla="*/ 330 w 768"/>
              <a:gd name="T57" fmla="*/ 2018 h 2740"/>
              <a:gd name="T58" fmla="*/ 310 w 768"/>
              <a:gd name="T59" fmla="*/ 2223 h 2740"/>
              <a:gd name="T60" fmla="*/ 308 w 768"/>
              <a:gd name="T61" fmla="*/ 2411 h 2740"/>
              <a:gd name="T62" fmla="*/ 324 w 768"/>
              <a:gd name="T63" fmla="*/ 2647 h 2740"/>
              <a:gd name="T64" fmla="*/ 253 w 768"/>
              <a:gd name="T65" fmla="*/ 2729 h 2740"/>
              <a:gd name="T66" fmla="*/ 217 w 768"/>
              <a:gd name="T67" fmla="*/ 2616 h 2740"/>
              <a:gd name="T68" fmla="*/ 231 w 768"/>
              <a:gd name="T69" fmla="*/ 2376 h 2740"/>
              <a:gd name="T70" fmla="*/ 180 w 768"/>
              <a:gd name="T71" fmla="*/ 2118 h 2740"/>
              <a:gd name="T72" fmla="*/ 168 w 768"/>
              <a:gd name="T73" fmla="*/ 1867 h 2740"/>
              <a:gd name="T74" fmla="*/ 175 w 768"/>
              <a:gd name="T75" fmla="*/ 1607 h 2740"/>
              <a:gd name="T76" fmla="*/ 126 w 768"/>
              <a:gd name="T77" fmla="*/ 1363 h 2740"/>
              <a:gd name="T78" fmla="*/ 166 w 768"/>
              <a:gd name="T79" fmla="*/ 1107 h 2740"/>
              <a:gd name="T80" fmla="*/ 235 w 768"/>
              <a:gd name="T81" fmla="*/ 869 h 2740"/>
              <a:gd name="T82" fmla="*/ 182 w 768"/>
              <a:gd name="T83" fmla="*/ 711 h 2740"/>
              <a:gd name="T84" fmla="*/ 128 w 768"/>
              <a:gd name="T85" fmla="*/ 931 h 2740"/>
              <a:gd name="T86" fmla="*/ 119 w 768"/>
              <a:gd name="T87" fmla="*/ 1111 h 2740"/>
              <a:gd name="T88" fmla="*/ 64 w 768"/>
              <a:gd name="T89" fmla="*/ 1311 h 2740"/>
              <a:gd name="T90" fmla="*/ 100 w 768"/>
              <a:gd name="T91" fmla="*/ 1460 h 2740"/>
              <a:gd name="T92" fmla="*/ 79 w 768"/>
              <a:gd name="T93" fmla="*/ 1481 h 2740"/>
              <a:gd name="T94" fmla="*/ 4 w 768"/>
              <a:gd name="T95" fmla="*/ 1423 h 2740"/>
              <a:gd name="T96" fmla="*/ 22 w 768"/>
              <a:gd name="T97" fmla="*/ 1251 h 2740"/>
              <a:gd name="T98" fmla="*/ 70 w 768"/>
              <a:gd name="T99" fmla="*/ 623 h 2740"/>
              <a:gd name="T100" fmla="*/ 117 w 768"/>
              <a:gd name="T101" fmla="*/ 458 h 2740"/>
              <a:gd name="T102" fmla="*/ 251 w 768"/>
              <a:gd name="T103" fmla="*/ 412 h 2740"/>
              <a:gd name="T104" fmla="*/ 320 w 768"/>
              <a:gd name="T105" fmla="*/ 325 h 2740"/>
              <a:gd name="T106" fmla="*/ 253 w 768"/>
              <a:gd name="T107" fmla="*/ 221 h 2740"/>
              <a:gd name="T108" fmla="*/ 250 w 768"/>
              <a:gd name="T109" fmla="*/ 136 h 2740"/>
              <a:gd name="T110" fmla="*/ 322 w 768"/>
              <a:gd name="T111" fmla="*/ 3 h 2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68" h="2740">
                <a:moveTo>
                  <a:pt x="339" y="0"/>
                </a:moveTo>
                <a:lnTo>
                  <a:pt x="375" y="3"/>
                </a:lnTo>
                <a:lnTo>
                  <a:pt x="406" y="12"/>
                </a:lnTo>
                <a:lnTo>
                  <a:pt x="431" y="27"/>
                </a:lnTo>
                <a:lnTo>
                  <a:pt x="453" y="45"/>
                </a:lnTo>
                <a:lnTo>
                  <a:pt x="471" y="69"/>
                </a:lnTo>
                <a:lnTo>
                  <a:pt x="486" y="94"/>
                </a:lnTo>
                <a:lnTo>
                  <a:pt x="495" y="123"/>
                </a:lnTo>
                <a:lnTo>
                  <a:pt x="495" y="183"/>
                </a:lnTo>
                <a:lnTo>
                  <a:pt x="508" y="200"/>
                </a:lnTo>
                <a:lnTo>
                  <a:pt x="502" y="221"/>
                </a:lnTo>
                <a:lnTo>
                  <a:pt x="495" y="240"/>
                </a:lnTo>
                <a:lnTo>
                  <a:pt x="484" y="256"/>
                </a:lnTo>
                <a:lnTo>
                  <a:pt x="475" y="271"/>
                </a:lnTo>
                <a:lnTo>
                  <a:pt x="464" y="287"/>
                </a:lnTo>
                <a:lnTo>
                  <a:pt x="455" y="303"/>
                </a:lnTo>
                <a:lnTo>
                  <a:pt x="451" y="323"/>
                </a:lnTo>
                <a:lnTo>
                  <a:pt x="450" y="349"/>
                </a:lnTo>
                <a:lnTo>
                  <a:pt x="455" y="380"/>
                </a:lnTo>
                <a:lnTo>
                  <a:pt x="479" y="389"/>
                </a:lnTo>
                <a:lnTo>
                  <a:pt x="508" y="400"/>
                </a:lnTo>
                <a:lnTo>
                  <a:pt x="539" y="409"/>
                </a:lnTo>
                <a:lnTo>
                  <a:pt x="570" y="420"/>
                </a:lnTo>
                <a:lnTo>
                  <a:pt x="600" y="431"/>
                </a:lnTo>
                <a:lnTo>
                  <a:pt x="628" y="445"/>
                </a:lnTo>
                <a:lnTo>
                  <a:pt x="650" y="460"/>
                </a:lnTo>
                <a:lnTo>
                  <a:pt x="668" y="480"/>
                </a:lnTo>
                <a:lnTo>
                  <a:pt x="682" y="511"/>
                </a:lnTo>
                <a:lnTo>
                  <a:pt x="690" y="545"/>
                </a:lnTo>
                <a:lnTo>
                  <a:pt x="691" y="583"/>
                </a:lnTo>
                <a:lnTo>
                  <a:pt x="693" y="623"/>
                </a:lnTo>
                <a:lnTo>
                  <a:pt x="693" y="665"/>
                </a:lnTo>
                <a:lnTo>
                  <a:pt x="699" y="707"/>
                </a:lnTo>
                <a:lnTo>
                  <a:pt x="710" y="781"/>
                </a:lnTo>
                <a:lnTo>
                  <a:pt x="719" y="858"/>
                </a:lnTo>
                <a:lnTo>
                  <a:pt x="728" y="931"/>
                </a:lnTo>
                <a:lnTo>
                  <a:pt x="739" y="1000"/>
                </a:lnTo>
                <a:lnTo>
                  <a:pt x="742" y="1183"/>
                </a:lnTo>
                <a:lnTo>
                  <a:pt x="742" y="1267"/>
                </a:lnTo>
                <a:lnTo>
                  <a:pt x="748" y="1287"/>
                </a:lnTo>
                <a:lnTo>
                  <a:pt x="753" y="1311"/>
                </a:lnTo>
                <a:lnTo>
                  <a:pt x="759" y="1336"/>
                </a:lnTo>
                <a:lnTo>
                  <a:pt x="762" y="1363"/>
                </a:lnTo>
                <a:lnTo>
                  <a:pt x="766" y="1391"/>
                </a:lnTo>
                <a:lnTo>
                  <a:pt x="768" y="1416"/>
                </a:lnTo>
                <a:lnTo>
                  <a:pt x="764" y="1440"/>
                </a:lnTo>
                <a:lnTo>
                  <a:pt x="757" y="1458"/>
                </a:lnTo>
                <a:lnTo>
                  <a:pt x="742" y="1474"/>
                </a:lnTo>
                <a:lnTo>
                  <a:pt x="722" y="1483"/>
                </a:lnTo>
                <a:lnTo>
                  <a:pt x="713" y="1478"/>
                </a:lnTo>
                <a:lnTo>
                  <a:pt x="699" y="1478"/>
                </a:lnTo>
                <a:lnTo>
                  <a:pt x="682" y="1480"/>
                </a:lnTo>
                <a:lnTo>
                  <a:pt x="668" y="1480"/>
                </a:lnTo>
                <a:lnTo>
                  <a:pt x="659" y="1443"/>
                </a:lnTo>
                <a:lnTo>
                  <a:pt x="677" y="1427"/>
                </a:lnTo>
                <a:lnTo>
                  <a:pt x="686" y="1411"/>
                </a:lnTo>
                <a:lnTo>
                  <a:pt x="688" y="1394"/>
                </a:lnTo>
                <a:lnTo>
                  <a:pt x="688" y="1372"/>
                </a:lnTo>
                <a:lnTo>
                  <a:pt x="688" y="1349"/>
                </a:lnTo>
                <a:lnTo>
                  <a:pt x="691" y="1320"/>
                </a:lnTo>
                <a:lnTo>
                  <a:pt x="695" y="1305"/>
                </a:lnTo>
                <a:lnTo>
                  <a:pt x="700" y="1287"/>
                </a:lnTo>
                <a:lnTo>
                  <a:pt x="699" y="1267"/>
                </a:lnTo>
                <a:lnTo>
                  <a:pt x="642" y="1096"/>
                </a:lnTo>
                <a:lnTo>
                  <a:pt x="639" y="934"/>
                </a:lnTo>
                <a:lnTo>
                  <a:pt x="608" y="827"/>
                </a:lnTo>
                <a:lnTo>
                  <a:pt x="604" y="809"/>
                </a:lnTo>
                <a:lnTo>
                  <a:pt x="600" y="789"/>
                </a:lnTo>
                <a:lnTo>
                  <a:pt x="599" y="767"/>
                </a:lnTo>
                <a:lnTo>
                  <a:pt x="595" y="745"/>
                </a:lnTo>
                <a:lnTo>
                  <a:pt x="588" y="727"/>
                </a:lnTo>
                <a:lnTo>
                  <a:pt x="579" y="714"/>
                </a:lnTo>
                <a:lnTo>
                  <a:pt x="573" y="741"/>
                </a:lnTo>
                <a:lnTo>
                  <a:pt x="566" y="767"/>
                </a:lnTo>
                <a:lnTo>
                  <a:pt x="555" y="792"/>
                </a:lnTo>
                <a:lnTo>
                  <a:pt x="544" y="820"/>
                </a:lnTo>
                <a:lnTo>
                  <a:pt x="535" y="849"/>
                </a:lnTo>
                <a:lnTo>
                  <a:pt x="530" y="880"/>
                </a:lnTo>
                <a:lnTo>
                  <a:pt x="530" y="912"/>
                </a:lnTo>
                <a:lnTo>
                  <a:pt x="535" y="947"/>
                </a:lnTo>
                <a:lnTo>
                  <a:pt x="546" y="983"/>
                </a:lnTo>
                <a:lnTo>
                  <a:pt x="560" y="1018"/>
                </a:lnTo>
                <a:lnTo>
                  <a:pt x="577" y="1052"/>
                </a:lnTo>
                <a:lnTo>
                  <a:pt x="595" y="1089"/>
                </a:lnTo>
                <a:lnTo>
                  <a:pt x="611" y="1125"/>
                </a:lnTo>
                <a:lnTo>
                  <a:pt x="626" y="1165"/>
                </a:lnTo>
                <a:lnTo>
                  <a:pt x="637" y="1207"/>
                </a:lnTo>
                <a:lnTo>
                  <a:pt x="644" y="1251"/>
                </a:lnTo>
                <a:lnTo>
                  <a:pt x="646" y="1300"/>
                </a:lnTo>
                <a:lnTo>
                  <a:pt x="639" y="1351"/>
                </a:lnTo>
                <a:lnTo>
                  <a:pt x="582" y="1680"/>
                </a:lnTo>
                <a:lnTo>
                  <a:pt x="590" y="1734"/>
                </a:lnTo>
                <a:lnTo>
                  <a:pt x="599" y="1792"/>
                </a:lnTo>
                <a:lnTo>
                  <a:pt x="608" y="1851"/>
                </a:lnTo>
                <a:lnTo>
                  <a:pt x="617" y="1912"/>
                </a:lnTo>
                <a:lnTo>
                  <a:pt x="617" y="1972"/>
                </a:lnTo>
                <a:lnTo>
                  <a:pt x="611" y="2034"/>
                </a:lnTo>
                <a:lnTo>
                  <a:pt x="559" y="2320"/>
                </a:lnTo>
                <a:lnTo>
                  <a:pt x="551" y="2351"/>
                </a:lnTo>
                <a:lnTo>
                  <a:pt x="544" y="2387"/>
                </a:lnTo>
                <a:lnTo>
                  <a:pt x="537" y="2425"/>
                </a:lnTo>
                <a:lnTo>
                  <a:pt x="535" y="2463"/>
                </a:lnTo>
                <a:lnTo>
                  <a:pt x="539" y="2503"/>
                </a:lnTo>
                <a:lnTo>
                  <a:pt x="582" y="2696"/>
                </a:lnTo>
                <a:lnTo>
                  <a:pt x="559" y="2711"/>
                </a:lnTo>
                <a:lnTo>
                  <a:pt x="533" y="2723"/>
                </a:lnTo>
                <a:lnTo>
                  <a:pt x="504" y="2734"/>
                </a:lnTo>
                <a:lnTo>
                  <a:pt x="471" y="2740"/>
                </a:lnTo>
                <a:lnTo>
                  <a:pt x="460" y="2714"/>
                </a:lnTo>
                <a:lnTo>
                  <a:pt x="455" y="2687"/>
                </a:lnTo>
                <a:lnTo>
                  <a:pt x="453" y="2656"/>
                </a:lnTo>
                <a:lnTo>
                  <a:pt x="455" y="2625"/>
                </a:lnTo>
                <a:lnTo>
                  <a:pt x="457" y="2591"/>
                </a:lnTo>
                <a:lnTo>
                  <a:pt x="455" y="2556"/>
                </a:lnTo>
                <a:lnTo>
                  <a:pt x="451" y="2523"/>
                </a:lnTo>
                <a:lnTo>
                  <a:pt x="448" y="2492"/>
                </a:lnTo>
                <a:lnTo>
                  <a:pt x="450" y="2461"/>
                </a:lnTo>
                <a:lnTo>
                  <a:pt x="455" y="2431"/>
                </a:lnTo>
                <a:lnTo>
                  <a:pt x="460" y="2398"/>
                </a:lnTo>
                <a:lnTo>
                  <a:pt x="468" y="2363"/>
                </a:lnTo>
                <a:lnTo>
                  <a:pt x="471" y="2327"/>
                </a:lnTo>
                <a:lnTo>
                  <a:pt x="471" y="2287"/>
                </a:lnTo>
                <a:lnTo>
                  <a:pt x="468" y="2243"/>
                </a:lnTo>
                <a:lnTo>
                  <a:pt x="457" y="2192"/>
                </a:lnTo>
                <a:lnTo>
                  <a:pt x="448" y="2136"/>
                </a:lnTo>
                <a:lnTo>
                  <a:pt x="439" y="2074"/>
                </a:lnTo>
                <a:lnTo>
                  <a:pt x="437" y="2012"/>
                </a:lnTo>
                <a:lnTo>
                  <a:pt x="442" y="1951"/>
                </a:lnTo>
                <a:lnTo>
                  <a:pt x="448" y="1925"/>
                </a:lnTo>
                <a:lnTo>
                  <a:pt x="455" y="1894"/>
                </a:lnTo>
                <a:lnTo>
                  <a:pt x="457" y="1863"/>
                </a:lnTo>
                <a:lnTo>
                  <a:pt x="455" y="1831"/>
                </a:lnTo>
                <a:lnTo>
                  <a:pt x="439" y="1754"/>
                </a:lnTo>
                <a:lnTo>
                  <a:pt x="422" y="1678"/>
                </a:lnTo>
                <a:lnTo>
                  <a:pt x="406" y="1598"/>
                </a:lnTo>
                <a:lnTo>
                  <a:pt x="395" y="1516"/>
                </a:lnTo>
                <a:lnTo>
                  <a:pt x="388" y="1431"/>
                </a:lnTo>
                <a:lnTo>
                  <a:pt x="382" y="1431"/>
                </a:lnTo>
                <a:lnTo>
                  <a:pt x="382" y="1436"/>
                </a:lnTo>
                <a:lnTo>
                  <a:pt x="351" y="1680"/>
                </a:lnTo>
                <a:lnTo>
                  <a:pt x="319" y="1807"/>
                </a:lnTo>
                <a:lnTo>
                  <a:pt x="313" y="1861"/>
                </a:lnTo>
                <a:lnTo>
                  <a:pt x="317" y="1914"/>
                </a:lnTo>
                <a:lnTo>
                  <a:pt x="322" y="1965"/>
                </a:lnTo>
                <a:lnTo>
                  <a:pt x="330" y="2018"/>
                </a:lnTo>
                <a:lnTo>
                  <a:pt x="331" y="2072"/>
                </a:lnTo>
                <a:lnTo>
                  <a:pt x="328" y="2127"/>
                </a:lnTo>
                <a:lnTo>
                  <a:pt x="322" y="2152"/>
                </a:lnTo>
                <a:lnTo>
                  <a:pt x="317" y="2185"/>
                </a:lnTo>
                <a:lnTo>
                  <a:pt x="310" y="2223"/>
                </a:lnTo>
                <a:lnTo>
                  <a:pt x="304" y="2263"/>
                </a:lnTo>
                <a:lnTo>
                  <a:pt x="300" y="2303"/>
                </a:lnTo>
                <a:lnTo>
                  <a:pt x="299" y="2343"/>
                </a:lnTo>
                <a:lnTo>
                  <a:pt x="300" y="2380"/>
                </a:lnTo>
                <a:lnTo>
                  <a:pt x="308" y="2411"/>
                </a:lnTo>
                <a:lnTo>
                  <a:pt x="339" y="2474"/>
                </a:lnTo>
                <a:lnTo>
                  <a:pt x="328" y="2511"/>
                </a:lnTo>
                <a:lnTo>
                  <a:pt x="320" y="2556"/>
                </a:lnTo>
                <a:lnTo>
                  <a:pt x="320" y="2603"/>
                </a:lnTo>
                <a:lnTo>
                  <a:pt x="324" y="2647"/>
                </a:lnTo>
                <a:lnTo>
                  <a:pt x="324" y="2689"/>
                </a:lnTo>
                <a:lnTo>
                  <a:pt x="319" y="2727"/>
                </a:lnTo>
                <a:lnTo>
                  <a:pt x="299" y="2734"/>
                </a:lnTo>
                <a:lnTo>
                  <a:pt x="275" y="2736"/>
                </a:lnTo>
                <a:lnTo>
                  <a:pt x="253" y="2729"/>
                </a:lnTo>
                <a:lnTo>
                  <a:pt x="231" y="2718"/>
                </a:lnTo>
                <a:lnTo>
                  <a:pt x="213" y="2700"/>
                </a:lnTo>
                <a:lnTo>
                  <a:pt x="202" y="2678"/>
                </a:lnTo>
                <a:lnTo>
                  <a:pt x="199" y="2651"/>
                </a:lnTo>
                <a:lnTo>
                  <a:pt x="217" y="2616"/>
                </a:lnTo>
                <a:lnTo>
                  <a:pt x="230" y="2574"/>
                </a:lnTo>
                <a:lnTo>
                  <a:pt x="235" y="2529"/>
                </a:lnTo>
                <a:lnTo>
                  <a:pt x="239" y="2480"/>
                </a:lnTo>
                <a:lnTo>
                  <a:pt x="237" y="2429"/>
                </a:lnTo>
                <a:lnTo>
                  <a:pt x="231" y="2376"/>
                </a:lnTo>
                <a:lnTo>
                  <a:pt x="222" y="2321"/>
                </a:lnTo>
                <a:lnTo>
                  <a:pt x="213" y="2267"/>
                </a:lnTo>
                <a:lnTo>
                  <a:pt x="202" y="2216"/>
                </a:lnTo>
                <a:lnTo>
                  <a:pt x="191" y="2165"/>
                </a:lnTo>
                <a:lnTo>
                  <a:pt x="180" y="2118"/>
                </a:lnTo>
                <a:lnTo>
                  <a:pt x="171" y="2074"/>
                </a:lnTo>
                <a:lnTo>
                  <a:pt x="162" y="2034"/>
                </a:lnTo>
                <a:lnTo>
                  <a:pt x="157" y="1980"/>
                </a:lnTo>
                <a:lnTo>
                  <a:pt x="160" y="1923"/>
                </a:lnTo>
                <a:lnTo>
                  <a:pt x="168" y="1867"/>
                </a:lnTo>
                <a:lnTo>
                  <a:pt x="179" y="1812"/>
                </a:lnTo>
                <a:lnTo>
                  <a:pt x="186" y="1756"/>
                </a:lnTo>
                <a:lnTo>
                  <a:pt x="190" y="1700"/>
                </a:lnTo>
                <a:lnTo>
                  <a:pt x="182" y="1643"/>
                </a:lnTo>
                <a:lnTo>
                  <a:pt x="175" y="1607"/>
                </a:lnTo>
                <a:lnTo>
                  <a:pt x="166" y="1565"/>
                </a:lnTo>
                <a:lnTo>
                  <a:pt x="155" y="1518"/>
                </a:lnTo>
                <a:lnTo>
                  <a:pt x="144" y="1467"/>
                </a:lnTo>
                <a:lnTo>
                  <a:pt x="133" y="1414"/>
                </a:lnTo>
                <a:lnTo>
                  <a:pt x="126" y="1363"/>
                </a:lnTo>
                <a:lnTo>
                  <a:pt x="122" y="1312"/>
                </a:lnTo>
                <a:lnTo>
                  <a:pt x="122" y="1265"/>
                </a:lnTo>
                <a:lnTo>
                  <a:pt x="128" y="1223"/>
                </a:lnTo>
                <a:lnTo>
                  <a:pt x="144" y="1163"/>
                </a:lnTo>
                <a:lnTo>
                  <a:pt x="166" y="1107"/>
                </a:lnTo>
                <a:lnTo>
                  <a:pt x="190" y="1051"/>
                </a:lnTo>
                <a:lnTo>
                  <a:pt x="213" y="998"/>
                </a:lnTo>
                <a:lnTo>
                  <a:pt x="231" y="943"/>
                </a:lnTo>
                <a:lnTo>
                  <a:pt x="237" y="905"/>
                </a:lnTo>
                <a:lnTo>
                  <a:pt x="235" y="869"/>
                </a:lnTo>
                <a:lnTo>
                  <a:pt x="228" y="832"/>
                </a:lnTo>
                <a:lnTo>
                  <a:pt x="215" y="800"/>
                </a:lnTo>
                <a:lnTo>
                  <a:pt x="202" y="769"/>
                </a:lnTo>
                <a:lnTo>
                  <a:pt x="191" y="740"/>
                </a:lnTo>
                <a:lnTo>
                  <a:pt x="182" y="711"/>
                </a:lnTo>
                <a:lnTo>
                  <a:pt x="179" y="711"/>
                </a:lnTo>
                <a:lnTo>
                  <a:pt x="170" y="769"/>
                </a:lnTo>
                <a:lnTo>
                  <a:pt x="157" y="825"/>
                </a:lnTo>
                <a:lnTo>
                  <a:pt x="140" y="878"/>
                </a:lnTo>
                <a:lnTo>
                  <a:pt x="128" y="931"/>
                </a:lnTo>
                <a:lnTo>
                  <a:pt x="122" y="969"/>
                </a:lnTo>
                <a:lnTo>
                  <a:pt x="122" y="1005"/>
                </a:lnTo>
                <a:lnTo>
                  <a:pt x="124" y="1041"/>
                </a:lnTo>
                <a:lnTo>
                  <a:pt x="124" y="1078"/>
                </a:lnTo>
                <a:lnTo>
                  <a:pt x="119" y="1111"/>
                </a:lnTo>
                <a:lnTo>
                  <a:pt x="110" y="1145"/>
                </a:lnTo>
                <a:lnTo>
                  <a:pt x="95" y="1181"/>
                </a:lnTo>
                <a:lnTo>
                  <a:pt x="82" y="1223"/>
                </a:lnTo>
                <a:lnTo>
                  <a:pt x="71" y="1267"/>
                </a:lnTo>
                <a:lnTo>
                  <a:pt x="64" y="1311"/>
                </a:lnTo>
                <a:lnTo>
                  <a:pt x="62" y="1358"/>
                </a:lnTo>
                <a:lnTo>
                  <a:pt x="71" y="1403"/>
                </a:lnTo>
                <a:lnTo>
                  <a:pt x="108" y="1451"/>
                </a:lnTo>
                <a:lnTo>
                  <a:pt x="104" y="1456"/>
                </a:lnTo>
                <a:lnTo>
                  <a:pt x="100" y="1460"/>
                </a:lnTo>
                <a:lnTo>
                  <a:pt x="100" y="1463"/>
                </a:lnTo>
                <a:lnTo>
                  <a:pt x="100" y="1469"/>
                </a:lnTo>
                <a:lnTo>
                  <a:pt x="99" y="1472"/>
                </a:lnTo>
                <a:lnTo>
                  <a:pt x="99" y="1480"/>
                </a:lnTo>
                <a:lnTo>
                  <a:pt x="79" y="1481"/>
                </a:lnTo>
                <a:lnTo>
                  <a:pt x="62" y="1481"/>
                </a:lnTo>
                <a:lnTo>
                  <a:pt x="48" y="1481"/>
                </a:lnTo>
                <a:lnTo>
                  <a:pt x="31" y="1483"/>
                </a:lnTo>
                <a:lnTo>
                  <a:pt x="13" y="1452"/>
                </a:lnTo>
                <a:lnTo>
                  <a:pt x="4" y="1423"/>
                </a:lnTo>
                <a:lnTo>
                  <a:pt x="0" y="1392"/>
                </a:lnTo>
                <a:lnTo>
                  <a:pt x="2" y="1361"/>
                </a:lnTo>
                <a:lnTo>
                  <a:pt x="8" y="1327"/>
                </a:lnTo>
                <a:lnTo>
                  <a:pt x="15" y="1291"/>
                </a:lnTo>
                <a:lnTo>
                  <a:pt x="22" y="1251"/>
                </a:lnTo>
                <a:lnTo>
                  <a:pt x="22" y="1036"/>
                </a:lnTo>
                <a:lnTo>
                  <a:pt x="62" y="751"/>
                </a:lnTo>
                <a:lnTo>
                  <a:pt x="68" y="709"/>
                </a:lnTo>
                <a:lnTo>
                  <a:pt x="70" y="665"/>
                </a:lnTo>
                <a:lnTo>
                  <a:pt x="70" y="623"/>
                </a:lnTo>
                <a:lnTo>
                  <a:pt x="71" y="581"/>
                </a:lnTo>
                <a:lnTo>
                  <a:pt x="75" y="541"/>
                </a:lnTo>
                <a:lnTo>
                  <a:pt x="84" y="507"/>
                </a:lnTo>
                <a:lnTo>
                  <a:pt x="99" y="476"/>
                </a:lnTo>
                <a:lnTo>
                  <a:pt x="117" y="458"/>
                </a:lnTo>
                <a:lnTo>
                  <a:pt x="139" y="445"/>
                </a:lnTo>
                <a:lnTo>
                  <a:pt x="164" y="436"/>
                </a:lnTo>
                <a:lnTo>
                  <a:pt x="193" y="429"/>
                </a:lnTo>
                <a:lnTo>
                  <a:pt x="222" y="421"/>
                </a:lnTo>
                <a:lnTo>
                  <a:pt x="251" y="412"/>
                </a:lnTo>
                <a:lnTo>
                  <a:pt x="275" y="403"/>
                </a:lnTo>
                <a:lnTo>
                  <a:pt x="297" y="389"/>
                </a:lnTo>
                <a:lnTo>
                  <a:pt x="311" y="371"/>
                </a:lnTo>
                <a:lnTo>
                  <a:pt x="322" y="347"/>
                </a:lnTo>
                <a:lnTo>
                  <a:pt x="320" y="325"/>
                </a:lnTo>
                <a:lnTo>
                  <a:pt x="313" y="303"/>
                </a:lnTo>
                <a:lnTo>
                  <a:pt x="299" y="281"/>
                </a:lnTo>
                <a:lnTo>
                  <a:pt x="282" y="261"/>
                </a:lnTo>
                <a:lnTo>
                  <a:pt x="266" y="241"/>
                </a:lnTo>
                <a:lnTo>
                  <a:pt x="253" y="221"/>
                </a:lnTo>
                <a:lnTo>
                  <a:pt x="248" y="203"/>
                </a:lnTo>
                <a:lnTo>
                  <a:pt x="253" y="191"/>
                </a:lnTo>
                <a:lnTo>
                  <a:pt x="253" y="174"/>
                </a:lnTo>
                <a:lnTo>
                  <a:pt x="250" y="154"/>
                </a:lnTo>
                <a:lnTo>
                  <a:pt x="250" y="136"/>
                </a:lnTo>
                <a:lnTo>
                  <a:pt x="251" y="116"/>
                </a:lnTo>
                <a:lnTo>
                  <a:pt x="262" y="83"/>
                </a:lnTo>
                <a:lnTo>
                  <a:pt x="280" y="54"/>
                </a:lnTo>
                <a:lnTo>
                  <a:pt x="302" y="27"/>
                </a:lnTo>
                <a:lnTo>
                  <a:pt x="322" y="3"/>
                </a:lnTo>
                <a:lnTo>
                  <a:pt x="33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algn="ctr"/>
            <a:endParaRPr lang="ko-KR" altLang="en-US">
              <a:latin typeface="Liberation Serif" panose="02020603050405020304" charset="0"/>
              <a:cs typeface="Liberation Serif" panose="02020603050405020304" charset="0"/>
            </a:endParaRPr>
          </a:p>
        </p:txBody>
      </p:sp>
      <p:sp>
        <p:nvSpPr>
          <p:cNvPr id="50" name="Freeform 18"/>
          <p:cNvSpPr/>
          <p:nvPr/>
        </p:nvSpPr>
        <p:spPr bwMode="auto">
          <a:xfrm>
            <a:off x="3850005" y="2177415"/>
            <a:ext cx="667385" cy="2425065"/>
          </a:xfrm>
          <a:custGeom>
            <a:avLst/>
            <a:gdLst>
              <a:gd name="T0" fmla="*/ 564 w 862"/>
              <a:gd name="T1" fmla="*/ 78 h 2998"/>
              <a:gd name="T2" fmla="*/ 579 w 862"/>
              <a:gd name="T3" fmla="*/ 156 h 2998"/>
              <a:gd name="T4" fmla="*/ 570 w 862"/>
              <a:gd name="T5" fmla="*/ 282 h 2998"/>
              <a:gd name="T6" fmla="*/ 531 w 862"/>
              <a:gd name="T7" fmla="*/ 420 h 2998"/>
              <a:gd name="T8" fmla="*/ 675 w 862"/>
              <a:gd name="T9" fmla="*/ 489 h 2998"/>
              <a:gd name="T10" fmla="*/ 819 w 862"/>
              <a:gd name="T11" fmla="*/ 589 h 2998"/>
              <a:gd name="T12" fmla="*/ 851 w 862"/>
              <a:gd name="T13" fmla="*/ 876 h 2998"/>
              <a:gd name="T14" fmla="*/ 846 w 862"/>
              <a:gd name="T15" fmla="*/ 1427 h 2998"/>
              <a:gd name="T16" fmla="*/ 817 w 862"/>
              <a:gd name="T17" fmla="*/ 1724 h 2998"/>
              <a:gd name="T18" fmla="*/ 739 w 862"/>
              <a:gd name="T19" fmla="*/ 1745 h 2998"/>
              <a:gd name="T20" fmla="*/ 753 w 862"/>
              <a:gd name="T21" fmla="*/ 1714 h 2998"/>
              <a:gd name="T22" fmla="*/ 750 w 862"/>
              <a:gd name="T23" fmla="*/ 1698 h 2998"/>
              <a:gd name="T24" fmla="*/ 790 w 862"/>
              <a:gd name="T25" fmla="*/ 1658 h 2998"/>
              <a:gd name="T26" fmla="*/ 788 w 862"/>
              <a:gd name="T27" fmla="*/ 1607 h 2998"/>
              <a:gd name="T28" fmla="*/ 742 w 862"/>
              <a:gd name="T29" fmla="*/ 1660 h 2998"/>
              <a:gd name="T30" fmla="*/ 751 w 862"/>
              <a:gd name="T31" fmla="*/ 1380 h 2998"/>
              <a:gd name="T32" fmla="*/ 702 w 862"/>
              <a:gd name="T33" fmla="*/ 1000 h 2998"/>
              <a:gd name="T34" fmla="*/ 684 w 862"/>
              <a:gd name="T35" fmla="*/ 831 h 2998"/>
              <a:gd name="T36" fmla="*/ 642 w 862"/>
              <a:gd name="T37" fmla="*/ 1014 h 2998"/>
              <a:gd name="T38" fmla="*/ 730 w 862"/>
              <a:gd name="T39" fmla="*/ 1656 h 2998"/>
              <a:gd name="T40" fmla="*/ 708 w 862"/>
              <a:gd name="T41" fmla="*/ 1924 h 2998"/>
              <a:gd name="T42" fmla="*/ 753 w 862"/>
              <a:gd name="T43" fmla="*/ 2256 h 2998"/>
              <a:gd name="T44" fmla="*/ 671 w 862"/>
              <a:gd name="T45" fmla="*/ 2687 h 2998"/>
              <a:gd name="T46" fmla="*/ 722 w 862"/>
              <a:gd name="T47" fmla="*/ 2894 h 2998"/>
              <a:gd name="T48" fmla="*/ 568 w 862"/>
              <a:gd name="T49" fmla="*/ 2989 h 2998"/>
              <a:gd name="T50" fmla="*/ 551 w 862"/>
              <a:gd name="T51" fmla="*/ 2773 h 2998"/>
              <a:gd name="T52" fmla="*/ 570 w 862"/>
              <a:gd name="T53" fmla="*/ 2627 h 2998"/>
              <a:gd name="T54" fmla="*/ 539 w 862"/>
              <a:gd name="T55" fmla="*/ 2349 h 2998"/>
              <a:gd name="T56" fmla="*/ 515 w 862"/>
              <a:gd name="T57" fmla="*/ 1994 h 2998"/>
              <a:gd name="T58" fmla="*/ 422 w 862"/>
              <a:gd name="T59" fmla="*/ 1576 h 2998"/>
              <a:gd name="T60" fmla="*/ 386 w 862"/>
              <a:gd name="T61" fmla="*/ 1833 h 2998"/>
              <a:gd name="T62" fmla="*/ 319 w 862"/>
              <a:gd name="T63" fmla="*/ 2120 h 2998"/>
              <a:gd name="T64" fmla="*/ 311 w 862"/>
              <a:gd name="T65" fmla="*/ 2525 h 2998"/>
              <a:gd name="T66" fmla="*/ 339 w 862"/>
              <a:gd name="T67" fmla="*/ 2773 h 2998"/>
              <a:gd name="T68" fmla="*/ 331 w 862"/>
              <a:gd name="T69" fmla="*/ 2984 h 2998"/>
              <a:gd name="T70" fmla="*/ 210 w 862"/>
              <a:gd name="T71" fmla="*/ 2989 h 2998"/>
              <a:gd name="T72" fmla="*/ 195 w 862"/>
              <a:gd name="T73" fmla="*/ 2838 h 2998"/>
              <a:gd name="T74" fmla="*/ 191 w 862"/>
              <a:gd name="T75" fmla="*/ 2504 h 2998"/>
              <a:gd name="T76" fmla="*/ 130 w 862"/>
              <a:gd name="T77" fmla="*/ 2254 h 2998"/>
              <a:gd name="T78" fmla="*/ 171 w 862"/>
              <a:gd name="T79" fmla="*/ 1971 h 2998"/>
              <a:gd name="T80" fmla="*/ 148 w 862"/>
              <a:gd name="T81" fmla="*/ 1718 h 2998"/>
              <a:gd name="T82" fmla="*/ 204 w 862"/>
              <a:gd name="T83" fmla="*/ 1189 h 2998"/>
              <a:gd name="T84" fmla="*/ 195 w 862"/>
              <a:gd name="T85" fmla="*/ 809 h 2998"/>
              <a:gd name="T86" fmla="*/ 168 w 862"/>
              <a:gd name="T87" fmla="*/ 962 h 2998"/>
              <a:gd name="T88" fmla="*/ 144 w 862"/>
              <a:gd name="T89" fmla="*/ 1229 h 2998"/>
              <a:gd name="T90" fmla="*/ 110 w 862"/>
              <a:gd name="T91" fmla="*/ 1402 h 2998"/>
              <a:gd name="T92" fmla="*/ 122 w 862"/>
              <a:gd name="T93" fmla="*/ 1656 h 2998"/>
              <a:gd name="T94" fmla="*/ 82 w 862"/>
              <a:gd name="T95" fmla="*/ 1656 h 2998"/>
              <a:gd name="T96" fmla="*/ 110 w 862"/>
              <a:gd name="T97" fmla="*/ 1704 h 2998"/>
              <a:gd name="T98" fmla="*/ 124 w 862"/>
              <a:gd name="T99" fmla="*/ 1729 h 2998"/>
              <a:gd name="T100" fmla="*/ 95 w 862"/>
              <a:gd name="T101" fmla="*/ 1751 h 2998"/>
              <a:gd name="T102" fmla="*/ 2 w 862"/>
              <a:gd name="T103" fmla="*/ 1640 h 2998"/>
              <a:gd name="T104" fmla="*/ 2 w 862"/>
              <a:gd name="T105" fmla="*/ 1140 h 2998"/>
              <a:gd name="T106" fmla="*/ 11 w 862"/>
              <a:gd name="T107" fmla="*/ 933 h 2998"/>
              <a:gd name="T108" fmla="*/ 22 w 862"/>
              <a:gd name="T109" fmla="*/ 693 h 2998"/>
              <a:gd name="T110" fmla="*/ 99 w 862"/>
              <a:gd name="T111" fmla="*/ 524 h 2998"/>
              <a:gd name="T112" fmla="*/ 288 w 862"/>
              <a:gd name="T113" fmla="*/ 453 h 2998"/>
              <a:gd name="T114" fmla="*/ 339 w 862"/>
              <a:gd name="T115" fmla="*/ 311 h 2998"/>
              <a:gd name="T116" fmla="*/ 299 w 862"/>
              <a:gd name="T117" fmla="*/ 224 h 2998"/>
              <a:gd name="T118" fmla="*/ 313 w 862"/>
              <a:gd name="T119" fmla="*/ 104 h 2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62" h="2998">
                <a:moveTo>
                  <a:pt x="439" y="0"/>
                </a:moveTo>
                <a:lnTo>
                  <a:pt x="522" y="27"/>
                </a:lnTo>
                <a:lnTo>
                  <a:pt x="551" y="73"/>
                </a:lnTo>
                <a:lnTo>
                  <a:pt x="555" y="76"/>
                </a:lnTo>
                <a:lnTo>
                  <a:pt x="560" y="78"/>
                </a:lnTo>
                <a:lnTo>
                  <a:pt x="564" y="78"/>
                </a:lnTo>
                <a:lnTo>
                  <a:pt x="568" y="80"/>
                </a:lnTo>
                <a:lnTo>
                  <a:pt x="570" y="80"/>
                </a:lnTo>
                <a:lnTo>
                  <a:pt x="573" y="84"/>
                </a:lnTo>
                <a:lnTo>
                  <a:pt x="575" y="87"/>
                </a:lnTo>
                <a:lnTo>
                  <a:pt x="579" y="93"/>
                </a:lnTo>
                <a:lnTo>
                  <a:pt x="579" y="156"/>
                </a:lnTo>
                <a:lnTo>
                  <a:pt x="580" y="180"/>
                </a:lnTo>
                <a:lnTo>
                  <a:pt x="584" y="202"/>
                </a:lnTo>
                <a:lnTo>
                  <a:pt x="588" y="222"/>
                </a:lnTo>
                <a:lnTo>
                  <a:pt x="588" y="240"/>
                </a:lnTo>
                <a:lnTo>
                  <a:pt x="580" y="262"/>
                </a:lnTo>
                <a:lnTo>
                  <a:pt x="570" y="282"/>
                </a:lnTo>
                <a:lnTo>
                  <a:pt x="557" y="302"/>
                </a:lnTo>
                <a:lnTo>
                  <a:pt x="544" y="324"/>
                </a:lnTo>
                <a:lnTo>
                  <a:pt x="533" y="344"/>
                </a:lnTo>
                <a:lnTo>
                  <a:pt x="526" y="367"/>
                </a:lnTo>
                <a:lnTo>
                  <a:pt x="524" y="393"/>
                </a:lnTo>
                <a:lnTo>
                  <a:pt x="531" y="420"/>
                </a:lnTo>
                <a:lnTo>
                  <a:pt x="544" y="438"/>
                </a:lnTo>
                <a:lnTo>
                  <a:pt x="562" y="453"/>
                </a:lnTo>
                <a:lnTo>
                  <a:pt x="586" y="464"/>
                </a:lnTo>
                <a:lnTo>
                  <a:pt x="613" y="473"/>
                </a:lnTo>
                <a:lnTo>
                  <a:pt x="644" y="482"/>
                </a:lnTo>
                <a:lnTo>
                  <a:pt x="675" y="489"/>
                </a:lnTo>
                <a:lnTo>
                  <a:pt x="706" y="498"/>
                </a:lnTo>
                <a:lnTo>
                  <a:pt x="737" y="507"/>
                </a:lnTo>
                <a:lnTo>
                  <a:pt x="762" y="520"/>
                </a:lnTo>
                <a:lnTo>
                  <a:pt x="786" y="536"/>
                </a:lnTo>
                <a:lnTo>
                  <a:pt x="802" y="556"/>
                </a:lnTo>
                <a:lnTo>
                  <a:pt x="819" y="589"/>
                </a:lnTo>
                <a:lnTo>
                  <a:pt x="831" y="629"/>
                </a:lnTo>
                <a:lnTo>
                  <a:pt x="840" y="674"/>
                </a:lnTo>
                <a:lnTo>
                  <a:pt x="846" y="722"/>
                </a:lnTo>
                <a:lnTo>
                  <a:pt x="850" y="774"/>
                </a:lnTo>
                <a:lnTo>
                  <a:pt x="851" y="825"/>
                </a:lnTo>
                <a:lnTo>
                  <a:pt x="851" y="876"/>
                </a:lnTo>
                <a:lnTo>
                  <a:pt x="851" y="925"/>
                </a:lnTo>
                <a:lnTo>
                  <a:pt x="851" y="973"/>
                </a:lnTo>
                <a:lnTo>
                  <a:pt x="862" y="1127"/>
                </a:lnTo>
                <a:lnTo>
                  <a:pt x="850" y="1227"/>
                </a:lnTo>
                <a:lnTo>
                  <a:pt x="844" y="1329"/>
                </a:lnTo>
                <a:lnTo>
                  <a:pt x="846" y="1427"/>
                </a:lnTo>
                <a:lnTo>
                  <a:pt x="853" y="1524"/>
                </a:lnTo>
                <a:lnTo>
                  <a:pt x="862" y="1616"/>
                </a:lnTo>
                <a:lnTo>
                  <a:pt x="862" y="1649"/>
                </a:lnTo>
                <a:lnTo>
                  <a:pt x="853" y="1676"/>
                </a:lnTo>
                <a:lnTo>
                  <a:pt x="839" y="1702"/>
                </a:lnTo>
                <a:lnTo>
                  <a:pt x="817" y="1724"/>
                </a:lnTo>
                <a:lnTo>
                  <a:pt x="793" y="1742"/>
                </a:lnTo>
                <a:lnTo>
                  <a:pt x="768" y="1754"/>
                </a:lnTo>
                <a:lnTo>
                  <a:pt x="742" y="1764"/>
                </a:lnTo>
                <a:lnTo>
                  <a:pt x="742" y="1756"/>
                </a:lnTo>
                <a:lnTo>
                  <a:pt x="740" y="1751"/>
                </a:lnTo>
                <a:lnTo>
                  <a:pt x="739" y="1745"/>
                </a:lnTo>
                <a:lnTo>
                  <a:pt x="739" y="1742"/>
                </a:lnTo>
                <a:lnTo>
                  <a:pt x="739" y="1736"/>
                </a:lnTo>
                <a:lnTo>
                  <a:pt x="739" y="1729"/>
                </a:lnTo>
                <a:lnTo>
                  <a:pt x="744" y="1724"/>
                </a:lnTo>
                <a:lnTo>
                  <a:pt x="750" y="1720"/>
                </a:lnTo>
                <a:lnTo>
                  <a:pt x="753" y="1714"/>
                </a:lnTo>
                <a:lnTo>
                  <a:pt x="757" y="1707"/>
                </a:lnTo>
                <a:lnTo>
                  <a:pt x="759" y="1700"/>
                </a:lnTo>
                <a:lnTo>
                  <a:pt x="755" y="1698"/>
                </a:lnTo>
                <a:lnTo>
                  <a:pt x="751" y="1698"/>
                </a:lnTo>
                <a:lnTo>
                  <a:pt x="750" y="1698"/>
                </a:lnTo>
                <a:lnTo>
                  <a:pt x="750" y="1698"/>
                </a:lnTo>
                <a:lnTo>
                  <a:pt x="750" y="1696"/>
                </a:lnTo>
                <a:lnTo>
                  <a:pt x="750" y="1694"/>
                </a:lnTo>
                <a:lnTo>
                  <a:pt x="748" y="1693"/>
                </a:lnTo>
                <a:lnTo>
                  <a:pt x="748" y="1687"/>
                </a:lnTo>
                <a:lnTo>
                  <a:pt x="770" y="1674"/>
                </a:lnTo>
                <a:lnTo>
                  <a:pt x="790" y="1658"/>
                </a:lnTo>
                <a:lnTo>
                  <a:pt x="808" y="1640"/>
                </a:lnTo>
                <a:lnTo>
                  <a:pt x="806" y="1631"/>
                </a:lnTo>
                <a:lnTo>
                  <a:pt x="804" y="1624"/>
                </a:lnTo>
                <a:lnTo>
                  <a:pt x="802" y="1618"/>
                </a:lnTo>
                <a:lnTo>
                  <a:pt x="799" y="1613"/>
                </a:lnTo>
                <a:lnTo>
                  <a:pt x="788" y="1607"/>
                </a:lnTo>
                <a:lnTo>
                  <a:pt x="779" y="1613"/>
                </a:lnTo>
                <a:lnTo>
                  <a:pt x="775" y="1625"/>
                </a:lnTo>
                <a:lnTo>
                  <a:pt x="771" y="1638"/>
                </a:lnTo>
                <a:lnTo>
                  <a:pt x="766" y="1647"/>
                </a:lnTo>
                <a:lnTo>
                  <a:pt x="757" y="1656"/>
                </a:lnTo>
                <a:lnTo>
                  <a:pt x="742" y="1660"/>
                </a:lnTo>
                <a:lnTo>
                  <a:pt x="735" y="1547"/>
                </a:lnTo>
                <a:lnTo>
                  <a:pt x="768" y="1493"/>
                </a:lnTo>
                <a:lnTo>
                  <a:pt x="768" y="1469"/>
                </a:lnTo>
                <a:lnTo>
                  <a:pt x="766" y="1442"/>
                </a:lnTo>
                <a:lnTo>
                  <a:pt x="759" y="1413"/>
                </a:lnTo>
                <a:lnTo>
                  <a:pt x="751" y="1380"/>
                </a:lnTo>
                <a:lnTo>
                  <a:pt x="742" y="1349"/>
                </a:lnTo>
                <a:lnTo>
                  <a:pt x="733" y="1318"/>
                </a:lnTo>
                <a:lnTo>
                  <a:pt x="724" y="1291"/>
                </a:lnTo>
                <a:lnTo>
                  <a:pt x="719" y="1267"/>
                </a:lnTo>
                <a:lnTo>
                  <a:pt x="722" y="1056"/>
                </a:lnTo>
                <a:lnTo>
                  <a:pt x="702" y="1000"/>
                </a:lnTo>
                <a:lnTo>
                  <a:pt x="699" y="974"/>
                </a:lnTo>
                <a:lnTo>
                  <a:pt x="697" y="945"/>
                </a:lnTo>
                <a:lnTo>
                  <a:pt x="695" y="914"/>
                </a:lnTo>
                <a:lnTo>
                  <a:pt x="695" y="884"/>
                </a:lnTo>
                <a:lnTo>
                  <a:pt x="691" y="854"/>
                </a:lnTo>
                <a:lnTo>
                  <a:pt x="684" y="831"/>
                </a:lnTo>
                <a:lnTo>
                  <a:pt x="671" y="813"/>
                </a:lnTo>
                <a:lnTo>
                  <a:pt x="668" y="809"/>
                </a:lnTo>
                <a:lnTo>
                  <a:pt x="668" y="889"/>
                </a:lnTo>
                <a:lnTo>
                  <a:pt x="653" y="927"/>
                </a:lnTo>
                <a:lnTo>
                  <a:pt x="644" y="969"/>
                </a:lnTo>
                <a:lnTo>
                  <a:pt x="642" y="1014"/>
                </a:lnTo>
                <a:lnTo>
                  <a:pt x="642" y="1060"/>
                </a:lnTo>
                <a:lnTo>
                  <a:pt x="648" y="1105"/>
                </a:lnTo>
                <a:lnTo>
                  <a:pt x="655" y="1149"/>
                </a:lnTo>
                <a:lnTo>
                  <a:pt x="662" y="1187"/>
                </a:lnTo>
                <a:lnTo>
                  <a:pt x="728" y="1620"/>
                </a:lnTo>
                <a:lnTo>
                  <a:pt x="730" y="1656"/>
                </a:lnTo>
                <a:lnTo>
                  <a:pt x="728" y="1698"/>
                </a:lnTo>
                <a:lnTo>
                  <a:pt x="722" y="1744"/>
                </a:lnTo>
                <a:lnTo>
                  <a:pt x="717" y="1789"/>
                </a:lnTo>
                <a:lnTo>
                  <a:pt x="710" y="1836"/>
                </a:lnTo>
                <a:lnTo>
                  <a:pt x="708" y="1882"/>
                </a:lnTo>
                <a:lnTo>
                  <a:pt x="708" y="1924"/>
                </a:lnTo>
                <a:lnTo>
                  <a:pt x="713" y="1974"/>
                </a:lnTo>
                <a:lnTo>
                  <a:pt x="722" y="2027"/>
                </a:lnTo>
                <a:lnTo>
                  <a:pt x="733" y="2082"/>
                </a:lnTo>
                <a:lnTo>
                  <a:pt x="744" y="2140"/>
                </a:lnTo>
                <a:lnTo>
                  <a:pt x="751" y="2198"/>
                </a:lnTo>
                <a:lnTo>
                  <a:pt x="753" y="2256"/>
                </a:lnTo>
                <a:lnTo>
                  <a:pt x="748" y="2313"/>
                </a:lnTo>
                <a:lnTo>
                  <a:pt x="731" y="2387"/>
                </a:lnTo>
                <a:lnTo>
                  <a:pt x="715" y="2458"/>
                </a:lnTo>
                <a:lnTo>
                  <a:pt x="699" y="2531"/>
                </a:lnTo>
                <a:lnTo>
                  <a:pt x="684" y="2607"/>
                </a:lnTo>
                <a:lnTo>
                  <a:pt x="671" y="2687"/>
                </a:lnTo>
                <a:lnTo>
                  <a:pt x="670" y="2727"/>
                </a:lnTo>
                <a:lnTo>
                  <a:pt x="675" y="2762"/>
                </a:lnTo>
                <a:lnTo>
                  <a:pt x="684" y="2796"/>
                </a:lnTo>
                <a:lnTo>
                  <a:pt x="697" y="2829"/>
                </a:lnTo>
                <a:lnTo>
                  <a:pt x="710" y="2862"/>
                </a:lnTo>
                <a:lnTo>
                  <a:pt x="722" y="2894"/>
                </a:lnTo>
                <a:lnTo>
                  <a:pt x="731" y="2927"/>
                </a:lnTo>
                <a:lnTo>
                  <a:pt x="735" y="2964"/>
                </a:lnTo>
                <a:lnTo>
                  <a:pt x="699" y="2980"/>
                </a:lnTo>
                <a:lnTo>
                  <a:pt x="659" y="2989"/>
                </a:lnTo>
                <a:lnTo>
                  <a:pt x="615" y="2991"/>
                </a:lnTo>
                <a:lnTo>
                  <a:pt x="568" y="2989"/>
                </a:lnTo>
                <a:lnTo>
                  <a:pt x="559" y="2962"/>
                </a:lnTo>
                <a:lnTo>
                  <a:pt x="551" y="2929"/>
                </a:lnTo>
                <a:lnTo>
                  <a:pt x="548" y="2894"/>
                </a:lnTo>
                <a:lnTo>
                  <a:pt x="551" y="2856"/>
                </a:lnTo>
                <a:lnTo>
                  <a:pt x="555" y="2784"/>
                </a:lnTo>
                <a:lnTo>
                  <a:pt x="551" y="2773"/>
                </a:lnTo>
                <a:lnTo>
                  <a:pt x="546" y="2760"/>
                </a:lnTo>
                <a:lnTo>
                  <a:pt x="542" y="2745"/>
                </a:lnTo>
                <a:lnTo>
                  <a:pt x="542" y="2727"/>
                </a:lnTo>
                <a:lnTo>
                  <a:pt x="551" y="2696"/>
                </a:lnTo>
                <a:lnTo>
                  <a:pt x="560" y="2664"/>
                </a:lnTo>
                <a:lnTo>
                  <a:pt x="570" y="2627"/>
                </a:lnTo>
                <a:lnTo>
                  <a:pt x="575" y="2589"/>
                </a:lnTo>
                <a:lnTo>
                  <a:pt x="577" y="2545"/>
                </a:lnTo>
                <a:lnTo>
                  <a:pt x="571" y="2500"/>
                </a:lnTo>
                <a:lnTo>
                  <a:pt x="560" y="2453"/>
                </a:lnTo>
                <a:lnTo>
                  <a:pt x="550" y="2402"/>
                </a:lnTo>
                <a:lnTo>
                  <a:pt x="539" y="2349"/>
                </a:lnTo>
                <a:lnTo>
                  <a:pt x="535" y="2294"/>
                </a:lnTo>
                <a:lnTo>
                  <a:pt x="539" y="2240"/>
                </a:lnTo>
                <a:lnTo>
                  <a:pt x="559" y="2116"/>
                </a:lnTo>
                <a:lnTo>
                  <a:pt x="548" y="2076"/>
                </a:lnTo>
                <a:lnTo>
                  <a:pt x="531" y="2036"/>
                </a:lnTo>
                <a:lnTo>
                  <a:pt x="515" y="1994"/>
                </a:lnTo>
                <a:lnTo>
                  <a:pt x="502" y="1953"/>
                </a:lnTo>
                <a:lnTo>
                  <a:pt x="491" y="1784"/>
                </a:lnTo>
                <a:lnTo>
                  <a:pt x="439" y="1540"/>
                </a:lnTo>
                <a:lnTo>
                  <a:pt x="431" y="1540"/>
                </a:lnTo>
                <a:lnTo>
                  <a:pt x="426" y="1556"/>
                </a:lnTo>
                <a:lnTo>
                  <a:pt x="422" y="1576"/>
                </a:lnTo>
                <a:lnTo>
                  <a:pt x="422" y="1600"/>
                </a:lnTo>
                <a:lnTo>
                  <a:pt x="406" y="1642"/>
                </a:lnTo>
                <a:lnTo>
                  <a:pt x="397" y="1685"/>
                </a:lnTo>
                <a:lnTo>
                  <a:pt x="391" y="1733"/>
                </a:lnTo>
                <a:lnTo>
                  <a:pt x="390" y="1782"/>
                </a:lnTo>
                <a:lnTo>
                  <a:pt x="386" y="1833"/>
                </a:lnTo>
                <a:lnTo>
                  <a:pt x="382" y="1885"/>
                </a:lnTo>
                <a:lnTo>
                  <a:pt x="375" y="1936"/>
                </a:lnTo>
                <a:lnTo>
                  <a:pt x="362" y="1985"/>
                </a:lnTo>
                <a:lnTo>
                  <a:pt x="346" y="2031"/>
                </a:lnTo>
                <a:lnTo>
                  <a:pt x="330" y="2076"/>
                </a:lnTo>
                <a:lnTo>
                  <a:pt x="319" y="2120"/>
                </a:lnTo>
                <a:lnTo>
                  <a:pt x="339" y="2209"/>
                </a:lnTo>
                <a:lnTo>
                  <a:pt x="339" y="2364"/>
                </a:lnTo>
                <a:lnTo>
                  <a:pt x="331" y="2400"/>
                </a:lnTo>
                <a:lnTo>
                  <a:pt x="322" y="2438"/>
                </a:lnTo>
                <a:lnTo>
                  <a:pt x="315" y="2482"/>
                </a:lnTo>
                <a:lnTo>
                  <a:pt x="311" y="2525"/>
                </a:lnTo>
                <a:lnTo>
                  <a:pt x="315" y="2569"/>
                </a:lnTo>
                <a:lnTo>
                  <a:pt x="319" y="2664"/>
                </a:lnTo>
                <a:lnTo>
                  <a:pt x="348" y="2727"/>
                </a:lnTo>
                <a:lnTo>
                  <a:pt x="348" y="2744"/>
                </a:lnTo>
                <a:lnTo>
                  <a:pt x="344" y="2758"/>
                </a:lnTo>
                <a:lnTo>
                  <a:pt x="339" y="2773"/>
                </a:lnTo>
                <a:lnTo>
                  <a:pt x="335" y="2784"/>
                </a:lnTo>
                <a:lnTo>
                  <a:pt x="331" y="2822"/>
                </a:lnTo>
                <a:lnTo>
                  <a:pt x="333" y="2862"/>
                </a:lnTo>
                <a:lnTo>
                  <a:pt x="335" y="2902"/>
                </a:lnTo>
                <a:lnTo>
                  <a:pt x="337" y="2944"/>
                </a:lnTo>
                <a:lnTo>
                  <a:pt x="331" y="2984"/>
                </a:lnTo>
                <a:lnTo>
                  <a:pt x="322" y="2984"/>
                </a:lnTo>
                <a:lnTo>
                  <a:pt x="304" y="2993"/>
                </a:lnTo>
                <a:lnTo>
                  <a:pt x="280" y="2998"/>
                </a:lnTo>
                <a:lnTo>
                  <a:pt x="257" y="2998"/>
                </a:lnTo>
                <a:lnTo>
                  <a:pt x="233" y="2996"/>
                </a:lnTo>
                <a:lnTo>
                  <a:pt x="210" y="2989"/>
                </a:lnTo>
                <a:lnTo>
                  <a:pt x="190" y="2980"/>
                </a:lnTo>
                <a:lnTo>
                  <a:pt x="173" y="2965"/>
                </a:lnTo>
                <a:lnTo>
                  <a:pt x="162" y="2949"/>
                </a:lnTo>
                <a:lnTo>
                  <a:pt x="159" y="2929"/>
                </a:lnTo>
                <a:lnTo>
                  <a:pt x="179" y="2885"/>
                </a:lnTo>
                <a:lnTo>
                  <a:pt x="195" y="2838"/>
                </a:lnTo>
                <a:lnTo>
                  <a:pt x="206" y="2784"/>
                </a:lnTo>
                <a:lnTo>
                  <a:pt x="211" y="2727"/>
                </a:lnTo>
                <a:lnTo>
                  <a:pt x="213" y="2671"/>
                </a:lnTo>
                <a:lnTo>
                  <a:pt x="210" y="2613"/>
                </a:lnTo>
                <a:lnTo>
                  <a:pt x="202" y="2556"/>
                </a:lnTo>
                <a:lnTo>
                  <a:pt x="191" y="2504"/>
                </a:lnTo>
                <a:lnTo>
                  <a:pt x="179" y="2467"/>
                </a:lnTo>
                <a:lnTo>
                  <a:pt x="166" y="2431"/>
                </a:lnTo>
                <a:lnTo>
                  <a:pt x="153" y="2389"/>
                </a:lnTo>
                <a:lnTo>
                  <a:pt x="140" y="2347"/>
                </a:lnTo>
                <a:lnTo>
                  <a:pt x="133" y="2302"/>
                </a:lnTo>
                <a:lnTo>
                  <a:pt x="130" y="2254"/>
                </a:lnTo>
                <a:lnTo>
                  <a:pt x="135" y="2204"/>
                </a:lnTo>
                <a:lnTo>
                  <a:pt x="142" y="2165"/>
                </a:lnTo>
                <a:lnTo>
                  <a:pt x="151" y="2120"/>
                </a:lnTo>
                <a:lnTo>
                  <a:pt x="159" y="2071"/>
                </a:lnTo>
                <a:lnTo>
                  <a:pt x="166" y="2022"/>
                </a:lnTo>
                <a:lnTo>
                  <a:pt x="171" y="1971"/>
                </a:lnTo>
                <a:lnTo>
                  <a:pt x="171" y="1924"/>
                </a:lnTo>
                <a:lnTo>
                  <a:pt x="168" y="1880"/>
                </a:lnTo>
                <a:lnTo>
                  <a:pt x="162" y="1847"/>
                </a:lnTo>
                <a:lnTo>
                  <a:pt x="157" y="1809"/>
                </a:lnTo>
                <a:lnTo>
                  <a:pt x="151" y="1765"/>
                </a:lnTo>
                <a:lnTo>
                  <a:pt x="148" y="1718"/>
                </a:lnTo>
                <a:lnTo>
                  <a:pt x="144" y="1673"/>
                </a:lnTo>
                <a:lnTo>
                  <a:pt x="142" y="1629"/>
                </a:lnTo>
                <a:lnTo>
                  <a:pt x="144" y="1591"/>
                </a:lnTo>
                <a:lnTo>
                  <a:pt x="148" y="1560"/>
                </a:lnTo>
                <a:lnTo>
                  <a:pt x="195" y="1224"/>
                </a:lnTo>
                <a:lnTo>
                  <a:pt x="204" y="1189"/>
                </a:lnTo>
                <a:lnTo>
                  <a:pt x="213" y="1153"/>
                </a:lnTo>
                <a:lnTo>
                  <a:pt x="222" y="1113"/>
                </a:lnTo>
                <a:lnTo>
                  <a:pt x="226" y="1071"/>
                </a:lnTo>
                <a:lnTo>
                  <a:pt x="222" y="1029"/>
                </a:lnTo>
                <a:lnTo>
                  <a:pt x="199" y="904"/>
                </a:lnTo>
                <a:lnTo>
                  <a:pt x="195" y="809"/>
                </a:lnTo>
                <a:lnTo>
                  <a:pt x="191" y="813"/>
                </a:lnTo>
                <a:lnTo>
                  <a:pt x="180" y="836"/>
                </a:lnTo>
                <a:lnTo>
                  <a:pt x="175" y="865"/>
                </a:lnTo>
                <a:lnTo>
                  <a:pt x="171" y="896"/>
                </a:lnTo>
                <a:lnTo>
                  <a:pt x="171" y="929"/>
                </a:lnTo>
                <a:lnTo>
                  <a:pt x="168" y="962"/>
                </a:lnTo>
                <a:lnTo>
                  <a:pt x="162" y="993"/>
                </a:lnTo>
                <a:lnTo>
                  <a:pt x="139" y="1067"/>
                </a:lnTo>
                <a:lnTo>
                  <a:pt x="135" y="1107"/>
                </a:lnTo>
                <a:lnTo>
                  <a:pt x="135" y="1147"/>
                </a:lnTo>
                <a:lnTo>
                  <a:pt x="140" y="1189"/>
                </a:lnTo>
                <a:lnTo>
                  <a:pt x="144" y="1229"/>
                </a:lnTo>
                <a:lnTo>
                  <a:pt x="144" y="1269"/>
                </a:lnTo>
                <a:lnTo>
                  <a:pt x="139" y="1309"/>
                </a:lnTo>
                <a:lnTo>
                  <a:pt x="135" y="1325"/>
                </a:lnTo>
                <a:lnTo>
                  <a:pt x="128" y="1347"/>
                </a:lnTo>
                <a:lnTo>
                  <a:pt x="119" y="1373"/>
                </a:lnTo>
                <a:lnTo>
                  <a:pt x="110" y="1402"/>
                </a:lnTo>
                <a:lnTo>
                  <a:pt x="102" y="1429"/>
                </a:lnTo>
                <a:lnTo>
                  <a:pt x="99" y="1456"/>
                </a:lnTo>
                <a:lnTo>
                  <a:pt x="97" y="1480"/>
                </a:lnTo>
                <a:lnTo>
                  <a:pt x="99" y="1500"/>
                </a:lnTo>
                <a:lnTo>
                  <a:pt x="128" y="1544"/>
                </a:lnTo>
                <a:lnTo>
                  <a:pt x="122" y="1656"/>
                </a:lnTo>
                <a:lnTo>
                  <a:pt x="108" y="1660"/>
                </a:lnTo>
                <a:lnTo>
                  <a:pt x="99" y="1640"/>
                </a:lnTo>
                <a:lnTo>
                  <a:pt x="91" y="1616"/>
                </a:lnTo>
                <a:lnTo>
                  <a:pt x="68" y="1607"/>
                </a:lnTo>
                <a:lnTo>
                  <a:pt x="62" y="1636"/>
                </a:lnTo>
                <a:lnTo>
                  <a:pt x="82" y="1656"/>
                </a:lnTo>
                <a:lnTo>
                  <a:pt x="104" y="1678"/>
                </a:lnTo>
                <a:lnTo>
                  <a:pt x="119" y="1700"/>
                </a:lnTo>
                <a:lnTo>
                  <a:pt x="115" y="1702"/>
                </a:lnTo>
                <a:lnTo>
                  <a:pt x="111" y="1702"/>
                </a:lnTo>
                <a:lnTo>
                  <a:pt x="110" y="1702"/>
                </a:lnTo>
                <a:lnTo>
                  <a:pt x="110" y="1704"/>
                </a:lnTo>
                <a:lnTo>
                  <a:pt x="110" y="1704"/>
                </a:lnTo>
                <a:lnTo>
                  <a:pt x="110" y="1705"/>
                </a:lnTo>
                <a:lnTo>
                  <a:pt x="108" y="1707"/>
                </a:lnTo>
                <a:lnTo>
                  <a:pt x="108" y="1713"/>
                </a:lnTo>
                <a:lnTo>
                  <a:pt x="119" y="1718"/>
                </a:lnTo>
                <a:lnTo>
                  <a:pt x="124" y="1729"/>
                </a:lnTo>
                <a:lnTo>
                  <a:pt x="128" y="1744"/>
                </a:lnTo>
                <a:lnTo>
                  <a:pt x="124" y="1749"/>
                </a:lnTo>
                <a:lnTo>
                  <a:pt x="122" y="1754"/>
                </a:lnTo>
                <a:lnTo>
                  <a:pt x="119" y="1760"/>
                </a:lnTo>
                <a:lnTo>
                  <a:pt x="115" y="1764"/>
                </a:lnTo>
                <a:lnTo>
                  <a:pt x="95" y="1751"/>
                </a:lnTo>
                <a:lnTo>
                  <a:pt x="75" y="1740"/>
                </a:lnTo>
                <a:lnTo>
                  <a:pt x="57" y="1729"/>
                </a:lnTo>
                <a:lnTo>
                  <a:pt x="39" y="1714"/>
                </a:lnTo>
                <a:lnTo>
                  <a:pt x="24" y="1696"/>
                </a:lnTo>
                <a:lnTo>
                  <a:pt x="11" y="1673"/>
                </a:lnTo>
                <a:lnTo>
                  <a:pt x="2" y="1640"/>
                </a:lnTo>
                <a:lnTo>
                  <a:pt x="2" y="1607"/>
                </a:lnTo>
                <a:lnTo>
                  <a:pt x="6" y="1574"/>
                </a:lnTo>
                <a:lnTo>
                  <a:pt x="11" y="1540"/>
                </a:lnTo>
                <a:lnTo>
                  <a:pt x="17" y="1505"/>
                </a:lnTo>
                <a:lnTo>
                  <a:pt x="19" y="1473"/>
                </a:lnTo>
                <a:lnTo>
                  <a:pt x="2" y="1140"/>
                </a:lnTo>
                <a:lnTo>
                  <a:pt x="0" y="1105"/>
                </a:lnTo>
                <a:lnTo>
                  <a:pt x="2" y="1071"/>
                </a:lnTo>
                <a:lnTo>
                  <a:pt x="8" y="1038"/>
                </a:lnTo>
                <a:lnTo>
                  <a:pt x="13" y="1005"/>
                </a:lnTo>
                <a:lnTo>
                  <a:pt x="15" y="969"/>
                </a:lnTo>
                <a:lnTo>
                  <a:pt x="11" y="933"/>
                </a:lnTo>
                <a:lnTo>
                  <a:pt x="8" y="904"/>
                </a:lnTo>
                <a:lnTo>
                  <a:pt x="6" y="867"/>
                </a:lnTo>
                <a:lnTo>
                  <a:pt x="8" y="825"/>
                </a:lnTo>
                <a:lnTo>
                  <a:pt x="11" y="782"/>
                </a:lnTo>
                <a:lnTo>
                  <a:pt x="17" y="736"/>
                </a:lnTo>
                <a:lnTo>
                  <a:pt x="22" y="693"/>
                </a:lnTo>
                <a:lnTo>
                  <a:pt x="30" y="653"/>
                </a:lnTo>
                <a:lnTo>
                  <a:pt x="39" y="616"/>
                </a:lnTo>
                <a:lnTo>
                  <a:pt x="46" y="587"/>
                </a:lnTo>
                <a:lnTo>
                  <a:pt x="55" y="567"/>
                </a:lnTo>
                <a:lnTo>
                  <a:pt x="75" y="544"/>
                </a:lnTo>
                <a:lnTo>
                  <a:pt x="99" y="524"/>
                </a:lnTo>
                <a:lnTo>
                  <a:pt x="128" y="509"/>
                </a:lnTo>
                <a:lnTo>
                  <a:pt x="159" y="496"/>
                </a:lnTo>
                <a:lnTo>
                  <a:pt x="191" y="485"/>
                </a:lnTo>
                <a:lnTo>
                  <a:pt x="224" y="476"/>
                </a:lnTo>
                <a:lnTo>
                  <a:pt x="257" y="465"/>
                </a:lnTo>
                <a:lnTo>
                  <a:pt x="288" y="453"/>
                </a:lnTo>
                <a:lnTo>
                  <a:pt x="315" y="436"/>
                </a:lnTo>
                <a:lnTo>
                  <a:pt x="339" y="416"/>
                </a:lnTo>
                <a:lnTo>
                  <a:pt x="339" y="391"/>
                </a:lnTo>
                <a:lnTo>
                  <a:pt x="340" y="364"/>
                </a:lnTo>
                <a:lnTo>
                  <a:pt x="340" y="336"/>
                </a:lnTo>
                <a:lnTo>
                  <a:pt x="339" y="311"/>
                </a:lnTo>
                <a:lnTo>
                  <a:pt x="331" y="293"/>
                </a:lnTo>
                <a:lnTo>
                  <a:pt x="322" y="280"/>
                </a:lnTo>
                <a:lnTo>
                  <a:pt x="313" y="269"/>
                </a:lnTo>
                <a:lnTo>
                  <a:pt x="304" y="254"/>
                </a:lnTo>
                <a:lnTo>
                  <a:pt x="299" y="236"/>
                </a:lnTo>
                <a:lnTo>
                  <a:pt x="299" y="224"/>
                </a:lnTo>
                <a:lnTo>
                  <a:pt x="302" y="214"/>
                </a:lnTo>
                <a:lnTo>
                  <a:pt x="306" y="207"/>
                </a:lnTo>
                <a:lnTo>
                  <a:pt x="311" y="200"/>
                </a:lnTo>
                <a:lnTo>
                  <a:pt x="315" y="193"/>
                </a:lnTo>
                <a:lnTo>
                  <a:pt x="302" y="133"/>
                </a:lnTo>
                <a:lnTo>
                  <a:pt x="313" y="104"/>
                </a:lnTo>
                <a:lnTo>
                  <a:pt x="330" y="74"/>
                </a:lnTo>
                <a:lnTo>
                  <a:pt x="353" y="47"/>
                </a:lnTo>
                <a:lnTo>
                  <a:pt x="380" y="25"/>
                </a:lnTo>
                <a:lnTo>
                  <a:pt x="410" y="9"/>
                </a:lnTo>
                <a:lnTo>
                  <a:pt x="4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algn="ctr"/>
            <a:endParaRPr lang="ko-KR" altLang="en-US">
              <a:latin typeface="Liberation Serif" panose="02020603050405020304" charset="0"/>
              <a:cs typeface="Liberation Serif" panose="020206030504050203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775970" y="1344930"/>
            <a:ext cx="7684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iberation Serif" panose="02020603050405020304" charset="0"/>
                <a:cs typeface="Liberation Serif" panose="02020603050405020304" charset="0"/>
              </a:rPr>
              <a:t>AI has potential to “change the world”.</a:t>
            </a:r>
          </a:p>
        </p:txBody>
      </p:sp>
      <p:sp>
        <p:nvSpPr>
          <p:cNvPr id="26" name="Text Box 25"/>
          <p:cNvSpPr txBox="1"/>
          <p:nvPr/>
        </p:nvSpPr>
        <p:spPr>
          <a:xfrm>
            <a:off x="697865" y="2078355"/>
            <a:ext cx="2362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dirty="0">
                <a:latin typeface="Liberation Serif" panose="02020603050405020304" charset="0"/>
                <a:cs typeface="Liberation Serif" panose="02020603050405020304" charset="0"/>
              </a:rPr>
              <a:t>Optimizing logistics</a:t>
            </a:r>
          </a:p>
        </p:txBody>
      </p:sp>
      <p:sp>
        <p:nvSpPr>
          <p:cNvPr id="30" name="Text Box 29"/>
          <p:cNvSpPr txBox="1"/>
          <p:nvPr/>
        </p:nvSpPr>
        <p:spPr>
          <a:xfrm>
            <a:off x="6345555" y="2177415"/>
            <a:ext cx="23622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dirty="0">
                <a:latin typeface="Liberation Serif" panose="02020603050405020304" charset="0"/>
                <a:cs typeface="Liberation Serif" panose="02020603050405020304" charset="0"/>
              </a:rPr>
              <a:t>Detecting diseases,</a:t>
            </a:r>
          </a:p>
          <a:p>
            <a:pPr algn="ctr"/>
            <a:r>
              <a:rPr lang="en-US" altLang="en-US" dirty="0">
                <a:latin typeface="Liberation Serif" panose="02020603050405020304" charset="0"/>
                <a:cs typeface="Liberation Serif" panose="02020603050405020304" charset="0"/>
              </a:rPr>
              <a:t> fraud</a:t>
            </a:r>
          </a:p>
        </p:txBody>
      </p:sp>
      <p:sp>
        <p:nvSpPr>
          <p:cNvPr id="31" name="Text Box 30"/>
          <p:cNvSpPr txBox="1"/>
          <p:nvPr/>
        </p:nvSpPr>
        <p:spPr>
          <a:xfrm>
            <a:off x="697865" y="3689350"/>
            <a:ext cx="2362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dirty="0">
                <a:latin typeface="Liberation Serif" panose="02020603050405020304" charset="0"/>
                <a:cs typeface="Liberation Serif" panose="02020603050405020304" charset="0"/>
              </a:rPr>
              <a:t>Making Decision</a:t>
            </a:r>
          </a:p>
        </p:txBody>
      </p:sp>
      <p:sp>
        <p:nvSpPr>
          <p:cNvPr id="32" name="Text Box 31"/>
          <p:cNvSpPr txBox="1"/>
          <p:nvPr/>
        </p:nvSpPr>
        <p:spPr>
          <a:xfrm>
            <a:off x="62865" y="2865120"/>
            <a:ext cx="2362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dirty="0">
                <a:latin typeface="Liberation Serif" panose="02020603050405020304" charset="0"/>
                <a:cs typeface="Liberation Serif" panose="02020603050405020304" charset="0"/>
              </a:rPr>
              <a:t>Composing Arts</a:t>
            </a:r>
          </a:p>
        </p:txBody>
      </p:sp>
      <p:sp>
        <p:nvSpPr>
          <p:cNvPr id="33" name="Text Box 32"/>
          <p:cNvSpPr txBox="1"/>
          <p:nvPr/>
        </p:nvSpPr>
        <p:spPr>
          <a:xfrm>
            <a:off x="6711950" y="2865120"/>
            <a:ext cx="2362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iberation Serif" panose="02020603050405020304" charset="0"/>
                <a:cs typeface="Liberation Serif" panose="02020603050405020304" charset="0"/>
              </a:rPr>
              <a:t>Translation</a:t>
            </a:r>
          </a:p>
        </p:txBody>
      </p:sp>
      <p:sp>
        <p:nvSpPr>
          <p:cNvPr id="34" name="Text Box 33"/>
          <p:cNvSpPr txBox="1"/>
          <p:nvPr/>
        </p:nvSpPr>
        <p:spPr>
          <a:xfrm>
            <a:off x="6181725" y="3689350"/>
            <a:ext cx="2362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dirty="0">
                <a:latin typeface="Liberation Serif" panose="02020603050405020304" charset="0"/>
                <a:cs typeface="Liberation Serif" panose="02020603050405020304" charset="0"/>
              </a:rPr>
              <a:t>Conducting research</a:t>
            </a:r>
          </a:p>
        </p:txBody>
      </p:sp>
      <p:sp>
        <p:nvSpPr>
          <p:cNvPr id="84" name="Freeform 108"/>
          <p:cNvSpPr/>
          <p:nvPr/>
        </p:nvSpPr>
        <p:spPr>
          <a:xfrm>
            <a:off x="6004480" y="2177426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Chord 15"/>
          <p:cNvSpPr/>
          <p:nvPr/>
        </p:nvSpPr>
        <p:spPr>
          <a:xfrm>
            <a:off x="6712140" y="286486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4" name="Oval 50"/>
          <p:cNvSpPr>
            <a:spLocks noChangeAspect="1"/>
          </p:cNvSpPr>
          <p:nvPr/>
        </p:nvSpPr>
        <p:spPr>
          <a:xfrm>
            <a:off x="5862771" y="3697706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Rectangle 21"/>
          <p:cNvSpPr/>
          <p:nvPr/>
        </p:nvSpPr>
        <p:spPr>
          <a:xfrm>
            <a:off x="2918619" y="3777806"/>
            <a:ext cx="343751" cy="192566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Round Same Side Corner Rectangle 8"/>
          <p:cNvSpPr/>
          <p:nvPr/>
        </p:nvSpPr>
        <p:spPr>
          <a:xfrm>
            <a:off x="3148376" y="207857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Heart 38"/>
          <p:cNvSpPr/>
          <p:nvPr/>
        </p:nvSpPr>
        <p:spPr>
          <a:xfrm>
            <a:off x="2233770" y="2916880"/>
            <a:ext cx="382181" cy="382181"/>
          </a:xfrm>
          <a:prstGeom prst="hear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/>
          <p:nvPr/>
        </p:nvSpPr>
        <p:spPr>
          <a:xfrm>
            <a:off x="1506855" y="2145665"/>
            <a:ext cx="6130290" cy="36830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en-US" dirty="0">
                <a:solidFill>
                  <a:schemeClr val="bg1"/>
                </a:solidFill>
                <a:latin typeface="Liberation Serif" panose="02020603050405020304" charset="0"/>
                <a:cs typeface="Liberation Serif" panose="02020603050405020304" charset="0"/>
              </a:rPr>
              <a:t>what more we need from AI other than just predictions?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2607310" y="356870"/>
            <a:ext cx="4196715" cy="36830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en-US" dirty="0">
                <a:solidFill>
                  <a:schemeClr val="bg1"/>
                </a:solidFill>
                <a:latin typeface="Liberation Serif" panose="02020603050405020304" charset="0"/>
                <a:cs typeface="Liberation Serif" panose="02020603050405020304" charset="0"/>
              </a:rPr>
              <a:t>So how can we question AI ?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1399540" y="889635"/>
            <a:ext cx="64890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Liberation Serif" panose="02020603050405020304" charset="0"/>
                <a:cs typeface="Liberation Serif" panose="02020603050405020304" charset="0"/>
                <a:sym typeface="+mn-ea"/>
              </a:rPr>
              <a:t> </a:t>
            </a:r>
            <a:r>
              <a:rPr lang="en-US" altLang="en-US" sz="1600" dirty="0">
                <a:latin typeface="Liberation Serif" panose="02020603050405020304" charset="0"/>
                <a:cs typeface="Liberation Serif" panose="02020603050405020304" charset="0"/>
                <a:sym typeface="+mn-ea"/>
              </a:rPr>
              <a:t>we can ask a simple question that </a:t>
            </a:r>
            <a:endParaRPr lang="en-US" altLang="en-US" sz="1600" dirty="0">
              <a:latin typeface="Liberation Serif" panose="02020603050405020304" charset="0"/>
              <a:cs typeface="Liberation Serif" panose="02020603050405020304" charset="0"/>
            </a:endParaRPr>
          </a:p>
          <a:p>
            <a:pPr algn="ctr"/>
            <a:r>
              <a:rPr lang="en-US" altLang="en-US" sz="1600" dirty="0">
                <a:latin typeface="Liberation Serif" panose="02020603050405020304" charset="0"/>
                <a:cs typeface="Liberation Serif" panose="02020603050405020304" charset="0"/>
                <a:sym typeface="+mn-ea"/>
              </a:rPr>
              <a:t>how </a:t>
            </a:r>
            <a:r>
              <a:rPr lang="en-US" sz="1600" dirty="0">
                <a:latin typeface="Liberation Serif" panose="02020603050405020304" charset="0"/>
                <a:cs typeface="Liberation Serif" panose="02020603050405020304" charset="0"/>
                <a:sym typeface="+mn-ea"/>
              </a:rPr>
              <a:t>right, how fair and how just, </a:t>
            </a:r>
            <a:endParaRPr lang="en-US" sz="1600" dirty="0">
              <a:latin typeface="Liberation Serif" panose="02020603050405020304" charset="0"/>
              <a:cs typeface="Liberation Serif" panose="02020603050405020304" charset="0"/>
            </a:endParaRPr>
          </a:p>
          <a:p>
            <a:pPr algn="ctr"/>
            <a:r>
              <a:rPr lang="en-US" sz="1600" dirty="0">
                <a:latin typeface="Liberation Serif" panose="02020603050405020304" charset="0"/>
                <a:cs typeface="Liberation Serif" panose="02020603050405020304" charset="0"/>
                <a:sym typeface="+mn-ea"/>
              </a:rPr>
              <a:t>is an algorithmic systems’ output, outcome and impact?</a:t>
            </a:r>
            <a:endParaRPr lang="en-US" sz="16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780" y="2804160"/>
            <a:ext cx="5297805" cy="19926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3206750" y="470535"/>
            <a:ext cx="4822190" cy="64516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en-US" dirty="0">
                <a:solidFill>
                  <a:schemeClr val="bg1"/>
                </a:solidFill>
                <a:latin typeface="Liberation Serif" panose="02020603050405020304" charset="0"/>
                <a:cs typeface="Liberation Serif" panose="02020603050405020304" charset="0"/>
              </a:rPr>
              <a:t>So how Ethics helps us to </a:t>
            </a:r>
            <a:r>
              <a:rPr lang="" altLang="en-US">
                <a:solidFill>
                  <a:schemeClr val="bg1"/>
                </a:solidFill>
                <a:latin typeface="Liberation Serif" panose="02020603050405020304" charset="0"/>
                <a:cs typeface="Liberation Serif" panose="02020603050405020304" charset="0"/>
              </a:rPr>
              <a:t>prevent </a:t>
            </a:r>
            <a:r>
              <a:rPr lang="en-US" altLang="en-US" dirty="0">
                <a:solidFill>
                  <a:schemeClr val="bg1"/>
                </a:solidFill>
                <a:latin typeface="Liberation Serif" panose="02020603050405020304" charset="0"/>
                <a:cs typeface="Liberation Serif" panose="02020603050405020304" charset="0"/>
              </a:rPr>
              <a:t>such harm and </a:t>
            </a:r>
          </a:p>
          <a:p>
            <a:pPr algn="ctr"/>
            <a:r>
              <a:rPr lang="en-US" altLang="en-US" dirty="0">
                <a:solidFill>
                  <a:schemeClr val="bg1"/>
                </a:solidFill>
                <a:latin typeface="Liberation Serif" panose="02020603050405020304" charset="0"/>
                <a:cs typeface="Liberation Serif" panose="02020603050405020304" charset="0"/>
              </a:rPr>
              <a:t>can help in building trust ?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2861945" y="1393825"/>
            <a:ext cx="582104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Liberation Serif" panose="02020603050405020304" charset="0"/>
                <a:cs typeface="Liberation Serif" panose="02020603050405020304" charset="0"/>
              </a:rPr>
              <a:t>The ethical obligations placed upon a technology and its </a:t>
            </a:r>
          </a:p>
          <a:p>
            <a:pPr algn="ctr"/>
            <a:r>
              <a:rPr lang="en-US" sz="1600" dirty="0">
                <a:latin typeface="Liberation Serif" panose="02020603050405020304" charset="0"/>
                <a:cs typeface="Liberation Serif" panose="02020603050405020304" charset="0"/>
              </a:rPr>
              <a:t>creators demand that they work towards preventing all such </a:t>
            </a:r>
          </a:p>
          <a:p>
            <a:pPr algn="ctr"/>
            <a:r>
              <a:rPr lang="en-US" sz="1600" dirty="0">
                <a:latin typeface="Liberation Serif" panose="02020603050405020304" charset="0"/>
                <a:cs typeface="Liberation Serif" panose="02020603050405020304" charset="0"/>
              </a:rPr>
              <a:t>harms.</a:t>
            </a:r>
          </a:p>
          <a:p>
            <a:pPr algn="ctr"/>
            <a:endParaRPr lang="en-US" sz="1600" dirty="0">
              <a:latin typeface="Liberation Serif" panose="02020603050405020304" charset="0"/>
              <a:cs typeface="Liberation Serif" panose="02020603050405020304" charset="0"/>
            </a:endParaRPr>
          </a:p>
          <a:p>
            <a:pPr algn="ctr"/>
            <a:r>
              <a:rPr lang="en-US" altLang="en-US" sz="1600" dirty="0">
                <a:latin typeface="Liberation Serif" panose="02020603050405020304" charset="0"/>
                <a:cs typeface="Liberation Serif" panose="02020603050405020304" charset="0"/>
              </a:rPr>
              <a:t>Ethics helps us to identify and to stand against any </a:t>
            </a:r>
          </a:p>
          <a:p>
            <a:pPr algn="ctr"/>
            <a:r>
              <a:rPr lang="en-US" altLang="en-US" sz="1600" dirty="0">
                <a:latin typeface="Liberation Serif" panose="02020603050405020304" charset="0"/>
                <a:cs typeface="Liberation Serif" panose="02020603050405020304" charset="0"/>
              </a:rPr>
              <a:t>injustice or partiality being </a:t>
            </a:r>
          </a:p>
          <a:p>
            <a:pPr algn="ctr"/>
            <a:r>
              <a:rPr lang="en-US" altLang="en-US" sz="1600" dirty="0">
                <a:latin typeface="Liberation Serif" panose="02020603050405020304" charset="0"/>
                <a:cs typeface="Liberation Serif" panose="02020603050405020304" charset="0"/>
              </a:rPr>
              <a:t>done to any individual in the society due to a malicious model.</a:t>
            </a:r>
          </a:p>
          <a:p>
            <a:pPr algn="ctr"/>
            <a:endParaRPr lang="en-US" altLang="en-US" sz="1600" dirty="0">
              <a:latin typeface="Liberation Serif" panose="02020603050405020304" charset="0"/>
              <a:cs typeface="Liberation Serif" panose="02020603050405020304" charset="0"/>
            </a:endParaRPr>
          </a:p>
          <a:p>
            <a:pPr algn="ctr"/>
            <a:r>
              <a:rPr lang="en-US" altLang="en-US" sz="1600" dirty="0">
                <a:latin typeface="Liberation Serif" panose="02020603050405020304" charset="0"/>
                <a:cs typeface="Liberation Serif" panose="02020603050405020304" charset="0"/>
              </a:rPr>
              <a:t>Hence their is the need of Ethics in AI.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3302000" y="238760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344186"/>
            <a:ext cx="9144000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latin typeface="Liberation Serif" panose="02020603050405020304" charset="0"/>
              <a:cs typeface="Liberation Serif" panose="0202060305040502030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41100" y="1722378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latin typeface="Liberation Serif" panose="02020603050405020304" charset="0"/>
              <a:cs typeface="Liberation Serif" panose="02020603050405020304" charset="0"/>
            </a:endParaRPr>
          </a:p>
        </p:txBody>
      </p:sp>
      <p:sp>
        <p:nvSpPr>
          <p:cNvPr id="32" name="Text Box 31"/>
          <p:cNvSpPr txBox="1"/>
          <p:nvPr/>
        </p:nvSpPr>
        <p:spPr>
          <a:xfrm>
            <a:off x="1189990" y="198120"/>
            <a:ext cx="71786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800" dirty="0">
                <a:latin typeface="Liberation Serif" panose="02020603050405020304" charset="0"/>
                <a:cs typeface="Liberation Serif" panose="02020603050405020304" charset="0"/>
              </a:rPr>
              <a:t>Mapping the landscape of Ethics in AI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095780" y="1723013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latin typeface="Liberation Serif" panose="02020603050405020304" charset="0"/>
              <a:cs typeface="Liberation Serif" panose="02020603050405020304" charset="0"/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534035" y="697865"/>
            <a:ext cx="82867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Liberation Serif" panose="02020603050405020304" charset="0"/>
                <a:cs typeface="Liberation Serif" panose="02020603050405020304" charset="0"/>
              </a:rPr>
              <a:t>AI in Ethics points to either the ethical quality of predictions or of end outcomes or their direct and indirect impact to humans</a:t>
            </a:r>
          </a:p>
        </p:txBody>
      </p:sp>
      <p:sp>
        <p:nvSpPr>
          <p:cNvPr id="41" name="Text Box 40"/>
          <p:cNvSpPr txBox="1"/>
          <p:nvPr/>
        </p:nvSpPr>
        <p:spPr>
          <a:xfrm>
            <a:off x="335915" y="1871345"/>
            <a:ext cx="2219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chemeClr val="bg1"/>
                </a:solidFill>
                <a:latin typeface="Liberation Serif" panose="02020603050405020304" charset="0"/>
                <a:cs typeface="Liberation Serif" panose="02020603050405020304" charset="0"/>
              </a:rPr>
              <a:t>What AI is ?</a:t>
            </a:r>
          </a:p>
        </p:txBody>
      </p:sp>
      <p:sp>
        <p:nvSpPr>
          <p:cNvPr id="42" name="Text Box 41"/>
          <p:cNvSpPr txBox="1"/>
          <p:nvPr/>
        </p:nvSpPr>
        <p:spPr>
          <a:xfrm>
            <a:off x="6699885" y="1871345"/>
            <a:ext cx="2219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chemeClr val="bg1"/>
                </a:solidFill>
                <a:latin typeface="Liberation Serif" panose="02020603050405020304" charset="0"/>
                <a:cs typeface="Liberation Serif" panose="02020603050405020304" charset="0"/>
              </a:rPr>
              <a:t>What AI impact ?</a:t>
            </a:r>
          </a:p>
        </p:txBody>
      </p:sp>
      <p:sp>
        <p:nvSpPr>
          <p:cNvPr id="43" name="Text Box 42"/>
          <p:cNvSpPr txBox="1"/>
          <p:nvPr/>
        </p:nvSpPr>
        <p:spPr>
          <a:xfrm>
            <a:off x="3462020" y="1871345"/>
            <a:ext cx="2219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chemeClr val="bg1"/>
                </a:solidFill>
                <a:latin typeface="Liberation Serif" panose="02020603050405020304" charset="0"/>
                <a:cs typeface="Liberation Serif" panose="02020603050405020304" charset="0"/>
              </a:rPr>
              <a:t>What AI does ?</a:t>
            </a:r>
          </a:p>
        </p:txBody>
      </p:sp>
      <p:sp>
        <p:nvSpPr>
          <p:cNvPr id="44" name="Text Box 43"/>
          <p:cNvSpPr txBox="1"/>
          <p:nvPr/>
        </p:nvSpPr>
        <p:spPr>
          <a:xfrm>
            <a:off x="387350" y="2561590"/>
            <a:ext cx="216852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bg1"/>
                </a:solidFill>
                <a:latin typeface="Liberation Serif" panose="02020603050405020304" charset="0"/>
                <a:cs typeface="Liberation Serif" panose="02020603050405020304" charset="0"/>
              </a:rPr>
              <a:t>Bias and 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schemeClr val="bg1"/>
                </a:solidFill>
                <a:latin typeface="Liberation Serif" panose="02020603050405020304" charset="0"/>
                <a:cs typeface="Liberation Serif" panose="02020603050405020304" charset="0"/>
              </a:rPr>
              <a:t>    Fairness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bg1"/>
                </a:solidFill>
                <a:latin typeface="Liberation Serif" panose="02020603050405020304" charset="0"/>
                <a:cs typeface="Liberation Serif" panose="02020603050405020304" charset="0"/>
              </a:rPr>
              <a:t>Accountability 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schemeClr val="bg1"/>
                </a:solidFill>
                <a:latin typeface="Liberation Serif" panose="02020603050405020304" charset="0"/>
                <a:cs typeface="Liberation Serif" panose="02020603050405020304" charset="0"/>
              </a:rPr>
              <a:t>    and 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schemeClr val="bg1"/>
                </a:solidFill>
                <a:latin typeface="Liberation Serif" panose="02020603050405020304" charset="0"/>
                <a:cs typeface="Liberation Serif" panose="02020603050405020304" charset="0"/>
              </a:rPr>
              <a:t>    Transparency</a:t>
            </a:r>
          </a:p>
        </p:txBody>
      </p:sp>
      <p:sp>
        <p:nvSpPr>
          <p:cNvPr id="45" name="Text Box 44"/>
          <p:cNvSpPr txBox="1"/>
          <p:nvPr/>
        </p:nvSpPr>
        <p:spPr>
          <a:xfrm>
            <a:off x="3513455" y="2561590"/>
            <a:ext cx="21685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bg1"/>
                </a:solidFill>
                <a:latin typeface="Liberation Serif" panose="02020603050405020304" charset="0"/>
                <a:cs typeface="Liberation Serif" panose="02020603050405020304" charset="0"/>
              </a:rPr>
              <a:t>Safety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bg1"/>
                </a:solidFill>
                <a:latin typeface="Liberation Serif" panose="02020603050405020304" charset="0"/>
                <a:cs typeface="Liberation Serif" panose="02020603050405020304" charset="0"/>
              </a:rPr>
              <a:t>Cyber-security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schemeClr val="bg1"/>
                </a:solidFill>
                <a:latin typeface="Liberation Serif" panose="02020603050405020304" charset="0"/>
                <a:cs typeface="Liberation Serif" panose="02020603050405020304" charset="0"/>
              </a:rPr>
              <a:t>    and 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schemeClr val="bg1"/>
                </a:solidFill>
                <a:latin typeface="Liberation Serif" panose="02020603050405020304" charset="0"/>
                <a:cs typeface="Liberation Serif" panose="02020603050405020304" charset="0"/>
              </a:rPr>
              <a:t>    Privacy</a:t>
            </a:r>
          </a:p>
        </p:txBody>
      </p:sp>
      <p:sp>
        <p:nvSpPr>
          <p:cNvPr id="46" name="Text Box 45"/>
          <p:cNvSpPr txBox="1"/>
          <p:nvPr/>
        </p:nvSpPr>
        <p:spPr>
          <a:xfrm>
            <a:off x="6593840" y="2561590"/>
            <a:ext cx="21685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bg1"/>
                </a:solidFill>
                <a:latin typeface="Liberation Serif" panose="02020603050405020304" charset="0"/>
                <a:cs typeface="Liberation Serif" panose="02020603050405020304" charset="0"/>
              </a:rPr>
              <a:t>Unemployment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bg1"/>
                </a:solidFill>
                <a:latin typeface="Liberation Serif" panose="02020603050405020304" charset="0"/>
                <a:cs typeface="Liberation Serif" panose="02020603050405020304" charset="0"/>
              </a:rPr>
              <a:t>Inequality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1"/>
          <p:cNvSpPr txBox="1"/>
          <p:nvPr/>
        </p:nvSpPr>
        <p:spPr>
          <a:xfrm>
            <a:off x="2694305" y="387985"/>
            <a:ext cx="3898265" cy="39878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en-US" sz="2000" dirty="0">
                <a:solidFill>
                  <a:schemeClr val="bg1"/>
                </a:solidFill>
                <a:latin typeface="Liberation Serif" panose="02020603050405020304" charset="0"/>
                <a:cs typeface="Liberation Serif" panose="02020603050405020304" charset="0"/>
              </a:rPr>
              <a:t>What AI is ?</a:t>
            </a:r>
          </a:p>
        </p:txBody>
      </p:sp>
      <p:sp>
        <p:nvSpPr>
          <p:cNvPr id="13" name="Text Box 12"/>
          <p:cNvSpPr txBox="1"/>
          <p:nvPr/>
        </p:nvSpPr>
        <p:spPr>
          <a:xfrm>
            <a:off x="396240" y="1043305"/>
            <a:ext cx="820864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Liberation Serif" panose="02020603050405020304" charset="0"/>
                <a:cs typeface="Liberation Serif" panose="02020603050405020304" charset="0"/>
              </a:rPr>
              <a:t>AI is data, model and prediction </a:t>
            </a:r>
            <a:r>
              <a:rPr lang="en-US" altLang="en-US" sz="1600" dirty="0">
                <a:latin typeface="Liberation Serif" panose="02020603050405020304" charset="0"/>
                <a:cs typeface="Liberation Serif" panose="02020603050405020304" charset="0"/>
              </a:rPr>
              <a:t>but </a:t>
            </a:r>
            <a:r>
              <a:rPr lang="en-US" sz="1600" dirty="0">
                <a:latin typeface="Liberation Serif" panose="02020603050405020304" charset="0"/>
                <a:cs typeface="Liberation Serif" panose="02020603050405020304" charset="0"/>
              </a:rPr>
              <a:t>Ethical exploration of this realm </a:t>
            </a:r>
            <a:r>
              <a:rPr lang="en-US" altLang="en-US" sz="1600" dirty="0">
                <a:latin typeface="Liberation Serif" panose="02020603050405020304" charset="0"/>
                <a:cs typeface="Liberation Serif" panose="02020603050405020304" charset="0"/>
              </a:rPr>
              <a:t>includes issues </a:t>
            </a:r>
          </a:p>
          <a:p>
            <a:pPr algn="l"/>
            <a:r>
              <a:rPr lang="en-US" altLang="en-US" sz="1600" dirty="0">
                <a:latin typeface="Liberation Serif" panose="02020603050405020304" charset="0"/>
                <a:cs typeface="Liberation Serif" panose="02020603050405020304" charset="0"/>
              </a:rPr>
              <a:t>such as :-</a:t>
            </a:r>
            <a:endParaRPr lang="en-US" sz="1600" dirty="0">
              <a:latin typeface="Liberation Serif" panose="02020603050405020304" charset="0"/>
              <a:cs typeface="Liberation Serif" panose="02020603050405020304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600" dirty="0">
                <a:latin typeface="Liberation Serif" panose="02020603050405020304" charset="0"/>
                <a:cs typeface="Liberation Serif" panose="02020603050405020304" charset="0"/>
              </a:rPr>
              <a:t>Bias</a:t>
            </a:r>
            <a:r>
              <a:rPr lang="en-US" altLang="en-US" sz="1600" dirty="0">
                <a:latin typeface="Liberation Serif" panose="02020603050405020304" charset="0"/>
                <a:cs typeface="Liberation Serif" panose="02020603050405020304" charset="0"/>
              </a:rPr>
              <a:t>ness</a:t>
            </a:r>
            <a:r>
              <a:rPr lang="en-US" sz="1600" dirty="0">
                <a:latin typeface="Liberation Serif" panose="02020603050405020304" charset="0"/>
                <a:cs typeface="Liberation Serif" panose="02020603050405020304" charset="0"/>
              </a:rPr>
              <a:t> </a:t>
            </a:r>
            <a:r>
              <a:rPr lang="en-US" altLang="en-US" sz="1600" dirty="0">
                <a:latin typeface="Liberation Serif" panose="02020603050405020304" charset="0"/>
                <a:cs typeface="Liberation Serif" panose="02020603050405020304" charset="0"/>
              </a:rPr>
              <a:t>and Lack of </a:t>
            </a:r>
            <a:r>
              <a:rPr lang="en-US" sz="1600" dirty="0">
                <a:latin typeface="Liberation Serif" panose="02020603050405020304" charset="0"/>
                <a:cs typeface="Liberation Serif" panose="02020603050405020304" charset="0"/>
              </a:rPr>
              <a:t>Fairness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altLang="en-US" sz="1600" dirty="0">
                <a:latin typeface="Liberation Serif" panose="02020603050405020304" charset="0"/>
                <a:cs typeface="Liberation Serif" panose="02020603050405020304" charset="0"/>
              </a:rPr>
              <a:t>Absence of </a:t>
            </a:r>
            <a:r>
              <a:rPr lang="en-US" sz="1600" dirty="0">
                <a:latin typeface="Liberation Serif" panose="02020603050405020304" charset="0"/>
                <a:cs typeface="Liberation Serif" panose="02020603050405020304" charset="0"/>
              </a:rPr>
              <a:t>Accountability and Transparency</a:t>
            </a:r>
          </a:p>
        </p:txBody>
      </p:sp>
      <p:sp>
        <p:nvSpPr>
          <p:cNvPr id="14" name="Text Box 13"/>
          <p:cNvSpPr txBox="1"/>
          <p:nvPr/>
        </p:nvSpPr>
        <p:spPr>
          <a:xfrm>
            <a:off x="396240" y="2725420"/>
            <a:ext cx="795909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iberation Serif" panose="02020603050405020304" charset="0"/>
                <a:cs typeface="Liberation Serif" panose="02020603050405020304" charset="0"/>
              </a:rPr>
              <a:t>AI </a:t>
            </a:r>
            <a:r>
              <a:rPr lang="en-US" altLang="en-US" sz="1600" dirty="0">
                <a:latin typeface="Liberation Serif" panose="02020603050405020304" charset="0"/>
                <a:cs typeface="Liberation Serif" panose="02020603050405020304" charset="0"/>
              </a:rPr>
              <a:t>are made by humans or are trained on data generated by humans, therefore its </a:t>
            </a:r>
            <a:r>
              <a:rPr lang="en-US" sz="1600" dirty="0">
                <a:latin typeface="Liberation Serif" panose="02020603050405020304" charset="0"/>
                <a:cs typeface="Liberation Serif" panose="02020603050405020304" charset="0"/>
              </a:rPr>
              <a:t>can amplify </a:t>
            </a:r>
          </a:p>
          <a:p>
            <a:r>
              <a:rPr lang="en-US" sz="1600" dirty="0">
                <a:latin typeface="Liberation Serif" panose="02020603050405020304" charset="0"/>
                <a:cs typeface="Liberation Serif" panose="02020603050405020304" charset="0"/>
              </a:rPr>
              <a:t>human bias</a:t>
            </a:r>
            <a:r>
              <a:rPr lang="en-US" altLang="en-US" sz="1600" dirty="0">
                <a:latin typeface="Liberation Serif" panose="02020603050405020304" charset="0"/>
                <a:cs typeface="Liberation Serif" panose="02020603050405020304" charset="0"/>
              </a:rPr>
              <a:t>n</a:t>
            </a:r>
            <a:r>
              <a:rPr lang="en-US" sz="1600" dirty="0">
                <a:latin typeface="Liberation Serif" panose="02020603050405020304" charset="0"/>
                <a:cs typeface="Liberation Serif" panose="02020603050405020304" charset="0"/>
              </a:rPr>
              <a:t>es</a:t>
            </a:r>
            <a:r>
              <a:rPr lang="en-US" altLang="en-US" sz="1600" dirty="0">
                <a:latin typeface="Liberation Serif" panose="02020603050405020304" charset="0"/>
                <a:cs typeface="Liberation Serif" panose="02020603050405020304" charset="0"/>
              </a:rPr>
              <a:t>s</a:t>
            </a:r>
            <a:r>
              <a:rPr lang="en-US" sz="1600" dirty="0">
                <a:latin typeface="Liberation Serif" panose="02020603050405020304" charset="0"/>
                <a:cs typeface="Liberation Serif" panose="02020603050405020304" charset="0"/>
              </a:rPr>
              <a:t> </a:t>
            </a:r>
            <a:r>
              <a:rPr lang="en-US" altLang="en-US" sz="1600" dirty="0">
                <a:latin typeface="Liberation Serif" panose="02020603050405020304" charset="0"/>
                <a:cs typeface="Liberation Serif" panose="02020603050405020304" charset="0"/>
              </a:rPr>
              <a:t>at a large scale a</a:t>
            </a:r>
            <a:r>
              <a:rPr lang="en-US" sz="1600" dirty="0">
                <a:latin typeface="Liberation Serif" panose="02020603050405020304" charset="0"/>
                <a:cs typeface="Liberation Serif" panose="02020603050405020304" charset="0"/>
              </a:rPr>
              <a:t>nd this has consequences. </a:t>
            </a:r>
          </a:p>
          <a:p>
            <a:r>
              <a:rPr lang="en-US" sz="1600" dirty="0">
                <a:latin typeface="Liberation Serif" panose="02020603050405020304" charset="0"/>
                <a:cs typeface="Liberation Serif" panose="02020603050405020304" charset="0"/>
              </a:rPr>
              <a:t>Biased algorithmic systems can lead to unfair outcomes, discrimination, and injustice. </a:t>
            </a:r>
          </a:p>
          <a:p>
            <a:r>
              <a:rPr lang="en-US" sz="1600" dirty="0">
                <a:latin typeface="Liberation Serif" panose="02020603050405020304" charset="0"/>
                <a:cs typeface="Liberation Serif" panose="02020603050405020304" charset="0"/>
              </a:rPr>
              <a:t>At </a:t>
            </a:r>
            <a:r>
              <a:rPr lang="en-US" altLang="en-US" sz="1600" dirty="0">
                <a:latin typeface="Liberation Serif" panose="02020603050405020304" charset="0"/>
                <a:cs typeface="Liberation Serif" panose="02020603050405020304" charset="0"/>
              </a:rPr>
              <a:t>large</a:t>
            </a:r>
            <a:r>
              <a:rPr lang="en-US" sz="1600" dirty="0">
                <a:latin typeface="Liberation Serif" panose="02020603050405020304" charset="0"/>
                <a:cs typeface="Liberation Serif" panose="02020603050405020304" charset="0"/>
              </a:rPr>
              <a:t> scale</a:t>
            </a:r>
            <a:r>
              <a:rPr lang="en-US" dirty="0">
                <a:latin typeface="Liberation Serif" panose="02020603050405020304" charset="0"/>
                <a:cs typeface="Liberation Serif" panose="02020603050405020304" charset="0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65" y="1290955"/>
            <a:ext cx="8206105" cy="3456305"/>
          </a:xfrm>
          <a:prstGeom prst="rect">
            <a:avLst/>
          </a:prstGeom>
        </p:spPr>
      </p:pic>
      <p:sp>
        <p:nvSpPr>
          <p:cNvPr id="31" name="Text Box 30"/>
          <p:cNvSpPr txBox="1"/>
          <p:nvPr/>
        </p:nvSpPr>
        <p:spPr>
          <a:xfrm>
            <a:off x="3475990" y="404495"/>
            <a:ext cx="2608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dirty="0">
                <a:latin typeface="Liberation Serif" panose="02020603050405020304" charset="0"/>
                <a:cs typeface="Liberation Serif" panose="02020603050405020304" charset="0"/>
              </a:rPr>
              <a:t>Example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9"/>
          <p:cNvSpPr txBox="1"/>
          <p:nvPr/>
        </p:nvSpPr>
        <p:spPr>
          <a:xfrm>
            <a:off x="2593340" y="335915"/>
            <a:ext cx="3957320" cy="39878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en-US" sz="2000" dirty="0">
                <a:solidFill>
                  <a:schemeClr val="bg1"/>
                </a:solidFill>
                <a:latin typeface="Liberation Serif" panose="02020603050405020304" charset="0"/>
                <a:cs typeface="Liberation Serif" panose="02020603050405020304" charset="0"/>
              </a:rPr>
              <a:t>What AI does ?</a:t>
            </a:r>
          </a:p>
        </p:txBody>
      </p:sp>
      <p:sp>
        <p:nvSpPr>
          <p:cNvPr id="31" name="Text Box 30"/>
          <p:cNvSpPr txBox="1"/>
          <p:nvPr/>
        </p:nvSpPr>
        <p:spPr>
          <a:xfrm>
            <a:off x="697865" y="1163955"/>
            <a:ext cx="761873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Liberation Serif" panose="02020603050405020304" charset="0"/>
                <a:cs typeface="Liberation Serif" panose="02020603050405020304" charset="0"/>
              </a:rPr>
              <a:t>AI uses lots of computation and some rules to analyse, identify, classify, predict, recommend and when allowed, make decisions for us. </a:t>
            </a:r>
          </a:p>
          <a:p>
            <a:pPr algn="just"/>
            <a:r>
              <a:rPr lang="en-US" sz="1600" dirty="0">
                <a:latin typeface="Liberation Serif" panose="02020603050405020304" charset="0"/>
                <a:cs typeface="Liberation Serif" panose="02020603050405020304" charset="0"/>
              </a:rPr>
              <a:t>Making decisions that can alter the course of a human life permanently is a huge </a:t>
            </a:r>
          </a:p>
          <a:p>
            <a:pPr algn="just"/>
            <a:r>
              <a:rPr lang="en-US" sz="1600" dirty="0">
                <a:latin typeface="Liberation Serif" panose="02020603050405020304" charset="0"/>
                <a:cs typeface="Liberation Serif" panose="02020603050405020304" charset="0"/>
              </a:rPr>
              <a:t>responsibility. </a:t>
            </a:r>
          </a:p>
          <a:p>
            <a:pPr algn="just"/>
            <a:endParaRPr lang="en-US" sz="1600" dirty="0">
              <a:latin typeface="Liberation Serif" panose="02020603050405020304" charset="0"/>
              <a:cs typeface="Liberation Serif" panose="02020603050405020304" charset="0"/>
            </a:endParaRPr>
          </a:p>
          <a:p>
            <a:pPr algn="just"/>
            <a:r>
              <a:rPr lang="en-US" sz="1600" dirty="0">
                <a:latin typeface="Liberation Serif" panose="02020603050405020304" charset="0"/>
                <a:cs typeface="Liberation Serif" panose="02020603050405020304" charset="0"/>
              </a:rPr>
              <a:t>In the absence of an inbuilt ethical bias, an AI system can be used to help us or harm us. </a:t>
            </a:r>
          </a:p>
        </p:txBody>
      </p:sp>
      <p:sp>
        <p:nvSpPr>
          <p:cNvPr id="32" name="Text Box 31"/>
          <p:cNvSpPr txBox="1"/>
          <p:nvPr/>
        </p:nvSpPr>
        <p:spPr>
          <a:xfrm>
            <a:off x="697865" y="3001645"/>
            <a:ext cx="76180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iberation Serif" panose="02020603050405020304" charset="0"/>
                <a:cs typeface="Liberation Serif" panose="02020603050405020304" charset="0"/>
              </a:rPr>
              <a:t>So what can we do to prevent any harm from </a:t>
            </a:r>
            <a:r>
              <a:rPr lang="en-US" altLang="en-US" sz="1600" dirty="0">
                <a:latin typeface="Liberation Serif" panose="02020603050405020304" charset="0"/>
                <a:cs typeface="Liberation Serif" panose="02020603050405020304" charset="0"/>
              </a:rPr>
              <a:t>any </a:t>
            </a:r>
            <a:r>
              <a:rPr lang="en-US" sz="1600" dirty="0">
                <a:latin typeface="Liberation Serif" panose="02020603050405020304" charset="0"/>
                <a:cs typeface="Liberation Serif" panose="02020603050405020304" charset="0"/>
              </a:rPr>
              <a:t>AI outcome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Liberation Serif" panose="02020603050405020304" charset="0"/>
                <a:cs typeface="Liberation Serif" panose="02020603050405020304" charset="0"/>
              </a:rPr>
              <a:t>Safety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Liberation Serif" panose="02020603050405020304" charset="0"/>
                <a:cs typeface="Liberation Serif" panose="02020603050405020304" charset="0"/>
              </a:rPr>
              <a:t>Cyber-security </a:t>
            </a:r>
            <a:r>
              <a:rPr lang="en-US" altLang="en-US" sz="1600" dirty="0">
                <a:latin typeface="Liberation Serif" panose="02020603050405020304" charset="0"/>
                <a:cs typeface="Liberation Serif" panose="02020603050405020304" charset="0"/>
              </a:rPr>
              <a:t>and </a:t>
            </a:r>
            <a:r>
              <a:rPr lang="en-US" sz="1600" dirty="0">
                <a:latin typeface="Liberation Serif" panose="02020603050405020304" charset="0"/>
                <a:cs typeface="Liberation Serif" panose="02020603050405020304" charset="0"/>
              </a:rPr>
              <a:t>Privacy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583</Words>
  <Application>Microsoft Office PowerPoint</Application>
  <PresentationFormat>On-screen Show (16:9)</PresentationFormat>
  <Paragraphs>91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Liberation Serif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Adarsh Singh</cp:lastModifiedBy>
  <cp:revision>113</cp:revision>
  <dcterms:created xsi:type="dcterms:W3CDTF">2020-02-06T04:49:33Z</dcterms:created>
  <dcterms:modified xsi:type="dcterms:W3CDTF">2020-02-19T11:59:09Z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