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notesMasterIdLst>
    <p:notesMasterId r:id="rId15"/>
  </p:notesMasterIdLst>
  <p:sldIdLst>
    <p:sldId id="256" r:id="rId5"/>
    <p:sldId id="350" r:id="rId6"/>
    <p:sldId id="351" r:id="rId7"/>
    <p:sldId id="352" r:id="rId8"/>
    <p:sldId id="261" r:id="rId9"/>
    <p:sldId id="265" r:id="rId10"/>
    <p:sldId id="273" r:id="rId11"/>
    <p:sldId id="353" r:id="rId12"/>
    <p:sldId id="354" r:id="rId13"/>
    <p:sldId id="270" r:id="rId14"/>
    <p:sldId id="355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49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itchFamily="50" charset="-127"/>
              </a:rPr>
              <a:t>FREE </a:t>
            </a:r>
            <a:endParaRPr lang="en-US" altLang="ko-KR" dirty="0">
              <a:ea typeface="Malgun Gothic" pitchFamily="50" charset="-127"/>
            </a:endParaRPr>
          </a:p>
          <a:p>
            <a:r>
              <a:rPr lang="en-US" altLang="ko-KR" dirty="0">
                <a:ea typeface="Malgun Gothic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6600" dirty="0">
                <a:latin typeface="Liberation Serif" panose="02020603050405020304" charset="0"/>
                <a:ea typeface="Malgun Gothic" pitchFamily="50" charset="-127"/>
                <a:cs typeface="Liberation Serif" panose="02020603050405020304" charset="0"/>
              </a:rPr>
              <a:t>Ethics in AI</a:t>
            </a:r>
            <a:endParaRPr lang="en-US" altLang="en-US" sz="6600" dirty="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Mapping the landscape of Ethics in AI.</a:t>
            </a:r>
            <a:endParaRPr lang="en-US" altLang="en-US" dirty="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72" y="4552221"/>
            <a:ext cx="1440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Adarsh singh</a:t>
            </a:r>
            <a:endParaRPr lang="en-US" altLang="ko-KR" sz="1600" dirty="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2" name="Oval 50"/>
          <p:cNvSpPr>
            <a:spLocks noChangeAspect="1"/>
          </p:cNvSpPr>
          <p:nvPr/>
        </p:nvSpPr>
        <p:spPr>
          <a:xfrm>
            <a:off x="8418011" y="27632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642235" y="296545"/>
            <a:ext cx="341312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impacts 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28345" y="1242060"/>
            <a:ext cx="785114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AI increasingly impacts everything, these effects are complex, multi-dimensional and significant at scale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and u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nderstanding them requires time and expertise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.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This is especially so when products outgrow their original intent and audience and reach a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scale where it meets a large audience and than fails miserably.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We are seeing this happen with Social Media impacting democracies around the world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ecomomy.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Issues such as :-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Unemployment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Inequality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Democracy and civil right or Human-human interaction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642235" y="296545"/>
            <a:ext cx="341312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Conclusion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892810" y="1242060"/>
            <a:ext cx="7212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The ethics of building AI for humans requires understanding humans, and all of their discontinuities. This is not a metrics-driven time-bound high-returns high-growth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venture, but a deeply valuable one nonetheless.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84" name="Freeform 108"/>
          <p:cNvSpPr/>
          <p:nvPr/>
        </p:nvSpPr>
        <p:spPr>
          <a:xfrm>
            <a:off x="4401740" y="327089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20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Ethics </a:t>
            </a:r>
            <a:endParaRPr lang="en-US" altLang="ko-KR" sz="2800" b="1" dirty="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&amp;</a:t>
            </a:r>
            <a:endParaRPr lang="en-US" altLang="ko-KR" sz="2800" b="1" dirty="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AI</a:t>
            </a:r>
            <a:endParaRPr lang="en-US" altLang="ko-KR" sz="2800" b="1" dirty="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1102499"/>
            <a:chOff x="3687661" y="1203598"/>
            <a:chExt cx="2252491" cy="1102499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>
                  <a:latin typeface="Liberation Serif" panose="02020603050405020304" charset="0"/>
                  <a:cs typeface="Liberation Serif" panose="02020603050405020304" charset="0"/>
                  <a:sym typeface="+mn-ea"/>
                </a:rPr>
                <a:t>The Moral principles governing the behavior or actions of an individual or a group.</a:t>
              </a:r>
              <a:endParaRPr lang="en-US" altLang="en-US" sz="1400">
                <a:latin typeface="Liberation Serif" panose="02020603050405020304" charset="0"/>
                <a:cs typeface="Liberation Serif" panose="02020603050405020304" charset="0"/>
                <a:sym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05680" y="1203598"/>
              <a:ext cx="1109743" cy="30670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iberation Serif" panose="02020603050405020304" charset="0"/>
                  <a:cs typeface="Liberation Serif" panose="02020603050405020304" charset="0"/>
                </a:rPr>
                <a:t>Ethics</a:t>
              </a:r>
              <a:endParaRPr lang="en-US" sz="14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887234"/>
            <a:chOff x="3687661" y="1203598"/>
            <a:chExt cx="2252491" cy="88723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Liberation Serif" panose="02020603050405020304" charset="0"/>
                  <a:cs typeface="Liberation Serif" panose="02020603050405020304" charset="0"/>
                  <a:sym typeface="+mn-ea"/>
                </a:rPr>
                <a:t>AI </a:t>
              </a:r>
              <a:r>
                <a:rPr lang="en-US" altLang="en-US" sz="1400">
                  <a:latin typeface="Liberation Serif" panose="02020603050405020304" charset="0"/>
                  <a:cs typeface="Liberation Serif" panose="02020603050405020304" charset="0"/>
                  <a:sym typeface="+mn-ea"/>
                </a:rPr>
                <a:t>can be described as Data, Model and Prediction.</a:t>
              </a:r>
              <a:endPara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charset="0"/>
                <a:cs typeface="Liberation Serif" panose="0202060305040502030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4998" y="1203598"/>
              <a:ext cx="927312" cy="30670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  <a:latin typeface="Liberation Serif" panose="02020603050405020304" charset="0"/>
                  <a:cs typeface="Liberation Serif" panose="02020603050405020304" charset="0"/>
                </a:rPr>
                <a:t>AI</a:t>
              </a:r>
              <a:endParaRPr lang="en-US" altLang="en-US" sz="14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2466975" y="2148840"/>
            <a:ext cx="1922145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Ethics + AI</a:t>
            </a:r>
            <a:endParaRPr lang="en-US" altLang="en-US" sz="1400" b="1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8665" y="2586355"/>
            <a:ext cx="53581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Liberation Serif" panose="02020603050405020304" charset="0"/>
                <a:cs typeface="Liberation Serif" panose="02020603050405020304" charset="0"/>
              </a:rPr>
              <a:t>Ethics of AI lies in the ethical quality of its prediction, the ethical </a:t>
            </a:r>
            <a:endParaRPr lang="en-US" sz="14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sz="1400">
                <a:latin typeface="Liberation Serif" panose="02020603050405020304" charset="0"/>
                <a:cs typeface="Liberation Serif" panose="02020603050405020304" charset="0"/>
              </a:rPr>
              <a:t>quality of the end outcomes drawn out of that and the ethical quality of </a:t>
            </a:r>
            <a:endParaRPr lang="en-US" sz="14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sz="1400">
                <a:latin typeface="Liberation Serif" panose="02020603050405020304" charset="0"/>
                <a:cs typeface="Liberation Serif" panose="02020603050405020304" charset="0"/>
              </a:rPr>
              <a:t>the impact it has on humans.</a:t>
            </a:r>
            <a:endParaRPr lang="en-US" sz="14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01" name="Oval 25"/>
          <p:cNvSpPr>
            <a:spLocks noChangeAspect="1"/>
          </p:cNvSpPr>
          <p:nvPr/>
        </p:nvSpPr>
        <p:spPr>
          <a:xfrm>
            <a:off x="7484927" y="245564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20215" y="123825"/>
            <a:ext cx="5704205" cy="57594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Why does it matters ??</a:t>
            </a:r>
            <a:endParaRPr lang="en-US" altLang="en-US" sz="2400" dirty="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Why do we need Ethics in AI ?</a:t>
            </a:r>
            <a:endParaRPr lang="en-US" altLang="en-US" dirty="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9" name="Freeform 9"/>
          <p:cNvSpPr/>
          <p:nvPr/>
        </p:nvSpPr>
        <p:spPr bwMode="auto">
          <a:xfrm>
            <a:off x="4751705" y="2227580"/>
            <a:ext cx="627380" cy="2339975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50" name="Freeform 18"/>
          <p:cNvSpPr/>
          <p:nvPr/>
        </p:nvSpPr>
        <p:spPr bwMode="auto">
          <a:xfrm>
            <a:off x="3850005" y="2177415"/>
            <a:ext cx="667385" cy="2425065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75970" y="1344930"/>
            <a:ext cx="768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Liberation Serif" panose="02020603050405020304" charset="0"/>
                <a:cs typeface="Liberation Serif" panose="02020603050405020304" charset="0"/>
              </a:rPr>
              <a:t>AI has potential to “change the world”.</a:t>
            </a:r>
            <a:endParaRPr 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97865" y="207835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Optimizing logistics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345555" y="2177415"/>
            <a:ext cx="2362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Detecting deseasis,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 fraud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97865" y="368935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Making Decision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2865" y="286512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Composing Arts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711950" y="286512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Liberation Serif" panose="02020603050405020304" charset="0"/>
                <a:cs typeface="Liberation Serif" panose="02020603050405020304" charset="0"/>
              </a:rPr>
              <a:t>Translation</a:t>
            </a:r>
            <a:endParaRPr 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6181725" y="368935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Conducting research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84" name="Freeform 108"/>
          <p:cNvSpPr/>
          <p:nvPr/>
        </p:nvSpPr>
        <p:spPr>
          <a:xfrm>
            <a:off x="6004480" y="21774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72" name="Chord 15"/>
          <p:cNvSpPr/>
          <p:nvPr/>
        </p:nvSpPr>
        <p:spPr>
          <a:xfrm>
            <a:off x="6712140" y="28648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104" name="Oval 50"/>
          <p:cNvSpPr>
            <a:spLocks noChangeAspect="1"/>
          </p:cNvSpPr>
          <p:nvPr/>
        </p:nvSpPr>
        <p:spPr>
          <a:xfrm>
            <a:off x="5862771" y="36977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115" name="Rectangle 21"/>
          <p:cNvSpPr/>
          <p:nvPr/>
        </p:nvSpPr>
        <p:spPr>
          <a:xfrm>
            <a:off x="2918619" y="3777806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116" name="Round Same Side Corner Rectangle 8"/>
          <p:cNvSpPr/>
          <p:nvPr/>
        </p:nvSpPr>
        <p:spPr>
          <a:xfrm>
            <a:off x="3148376" y="207857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131" name="Heart 38"/>
          <p:cNvSpPr/>
          <p:nvPr/>
        </p:nvSpPr>
        <p:spPr>
          <a:xfrm>
            <a:off x="2233770" y="2916880"/>
            <a:ext cx="382181" cy="382181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506855" y="2145665"/>
            <a:ext cx="613029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more we need from AI other than just predictions?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07310" y="356870"/>
            <a:ext cx="419671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So how can we question AI 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99540" y="889635"/>
            <a:ext cx="6489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we can ask a simple question that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how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right, how fair and how just,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sz="160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is an algorithmic systems’ output, outcome and impact?</a:t>
            </a:r>
            <a:endParaRPr lang="en-US" sz="16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780" y="2804160"/>
            <a:ext cx="5297805" cy="1992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206750" y="470535"/>
            <a:ext cx="4822190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So how Ethics helps us to </a:t>
            </a:r>
            <a:r>
              <a:rPr lang="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prevent </a:t>
            </a: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such harm and 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can help in building trust 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861945" y="1393825"/>
            <a:ext cx="5821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The ethical obligations placed upon a technology and its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creators demand that they work towards preventing all such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harms.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Ethics helps us to identify and to stand against any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injustice or partiality being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done to any individual in the society due to a malicious model.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Hence their is the need of Ethics in AI.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418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1100" y="172237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189990" y="198120"/>
            <a:ext cx="7178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Liberation Serif" panose="02020603050405020304" charset="0"/>
                <a:cs typeface="Liberation Serif" panose="02020603050405020304" charset="0"/>
              </a:rPr>
              <a:t>Mapping the landscape of Ethics in AI</a:t>
            </a:r>
            <a:endParaRPr lang="en-US" altLang="en-US" sz="28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95780" y="1723013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34035" y="697865"/>
            <a:ext cx="8286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AI in Ethics points to either the ethical quality of predictions or of end outcomes or their direct and indirect impact to humans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335915" y="187134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is 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6699885" y="187134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impact 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462020" y="187134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does ?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87350" y="2561590"/>
            <a:ext cx="2168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Bais and 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Fairness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Accountability 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and 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Transperency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513455" y="2561590"/>
            <a:ext cx="2168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Safety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Cyber-security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and 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Privacy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593840" y="2561590"/>
            <a:ext cx="216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Unemployment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Inquality</a:t>
            </a:r>
            <a:endParaRPr lang="en-US" altLang="en-US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2694305" y="387985"/>
            <a:ext cx="3898265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is ?</a:t>
            </a:r>
            <a:endParaRPr lang="en-US" altLang="en-US" sz="200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96240" y="1043305"/>
            <a:ext cx="82086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AI is data, model and prediction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but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Ethical exploration of this realm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includes issues </a:t>
            </a:r>
            <a:endParaRPr lang="en-US" alt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l"/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such as :-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Bias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ness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and Lack of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Fairness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Absence of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Accountability and Transparency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96240" y="2725420"/>
            <a:ext cx="79590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AI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are made by humans or are trained on data generated by humans, therefore its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can amplify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human bias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n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es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s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at a large scale a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nd this has consequences.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Biased algorithmic systems can lead to unfair outcomes, discrimination, and injustice.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At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large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 scale</a:t>
            </a:r>
            <a:r>
              <a:rPr lang="en-US">
                <a:latin typeface="Liberation Serif" panose="02020603050405020304" charset="0"/>
                <a:cs typeface="Liberation Serif" panose="02020603050405020304" charset="0"/>
              </a:rPr>
              <a:t>.</a:t>
            </a:r>
            <a:endParaRPr 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1290955"/>
            <a:ext cx="8206105" cy="345630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3475990" y="404495"/>
            <a:ext cx="260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iberation Serif" panose="02020603050405020304" charset="0"/>
                <a:cs typeface="Liberation Serif" panose="02020603050405020304" charset="0"/>
              </a:rPr>
              <a:t>Example</a:t>
            </a:r>
            <a:endParaRPr lang="en-US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593340" y="335915"/>
            <a:ext cx="3957320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does ?</a:t>
            </a:r>
            <a:endParaRPr lang="en-US" altLang="en-US" sz="2000">
              <a:solidFill>
                <a:schemeClr val="bg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97865" y="1163955"/>
            <a:ext cx="76187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AI uses lots of computation and some rules to analyse, identify, classify, predict, recommend and when allowed, make decisions for us.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just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Making decisions that can alter the course of a human life permanently is a huge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just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responsibility.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just"/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algn="just"/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In the absence of an inbuilt ethical bias, an AI system can be used to help us or harm us. 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97865" y="3001645"/>
            <a:ext cx="7618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So what can we do to prevent any harm from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any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AI outcome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Safety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Cyber-security </a:t>
            </a:r>
            <a:r>
              <a:rPr lang="en-US" altLang="en-US" sz="1600">
                <a:latin typeface="Liberation Serif" panose="02020603050405020304" charset="0"/>
                <a:cs typeface="Liberation Serif" panose="02020603050405020304" charset="0"/>
              </a:rPr>
              <a:t>and </a:t>
            </a:r>
            <a:r>
              <a:rPr lang="en-US" sz="1600">
                <a:latin typeface="Liberation Serif" panose="02020603050405020304" charset="0"/>
                <a:cs typeface="Liberation Serif" panose="02020603050405020304" charset="0"/>
              </a:rPr>
              <a:t>Privacy</a:t>
            </a:r>
            <a:endParaRPr lang="en-US" sz="1600"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3118</Words>
  <Application>WPS Presentation</Application>
  <PresentationFormat>화면 슬라이드 쇼(16:9)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Malgun Gothic</vt:lpstr>
      <vt:lpstr>Monospace</vt:lpstr>
      <vt:lpstr>Liberation Serif</vt:lpstr>
      <vt:lpstr>微软雅黑</vt:lpstr>
      <vt:lpstr>Arial Unicode MS</vt:lpstr>
      <vt:lpstr>Calibri</vt:lpstr>
      <vt:lpstr>Trebuchet MS</vt:lpstr>
      <vt:lpstr>Droid Sans Fallback</vt:lpstr>
      <vt:lpstr>MT Extra</vt:lpstr>
      <vt:lpstr>Times New Roman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adarsh</cp:lastModifiedBy>
  <cp:revision>112</cp:revision>
  <dcterms:created xsi:type="dcterms:W3CDTF">2020-02-06T04:49:33Z</dcterms:created>
  <dcterms:modified xsi:type="dcterms:W3CDTF">2020-02-06T04:49:33Z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