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0C5670-5FF2-4433-BB2A-86CA6B66B4CC}" v="8" dt="2023-02-17T12:24:11.8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21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rsh Paul" userId="6e439f87ad6b31ac" providerId="LiveId" clId="{820C5670-5FF2-4433-BB2A-86CA6B66B4CC}"/>
    <pc:docChg chg="undo custSel modSld">
      <pc:chgData name="Adarsh Paul" userId="6e439f87ad6b31ac" providerId="LiveId" clId="{820C5670-5FF2-4433-BB2A-86CA6B66B4CC}" dt="2023-02-17T12:24:47.604" v="28" actId="113"/>
      <pc:docMkLst>
        <pc:docMk/>
      </pc:docMkLst>
      <pc:sldChg chg="modSp mod">
        <pc:chgData name="Adarsh Paul" userId="6e439f87ad6b31ac" providerId="LiveId" clId="{820C5670-5FF2-4433-BB2A-86CA6B66B4CC}" dt="2023-02-17T12:24:11.813" v="25"/>
        <pc:sldMkLst>
          <pc:docMk/>
          <pc:sldMk cId="1998694715" sldId="258"/>
        </pc:sldMkLst>
        <pc:spChg chg="mod">
          <ac:chgData name="Adarsh Paul" userId="6e439f87ad6b31ac" providerId="LiveId" clId="{820C5670-5FF2-4433-BB2A-86CA6B66B4CC}" dt="2023-02-17T12:19:38.541" v="1" actId="1076"/>
          <ac:spMkLst>
            <pc:docMk/>
            <pc:sldMk cId="1998694715" sldId="258"/>
            <ac:spMk id="4" creationId="{B70403D9-BBCE-DF38-36D2-99883A7D6B9A}"/>
          </ac:spMkLst>
        </pc:spChg>
        <pc:graphicFrameChg chg="mod">
          <ac:chgData name="Adarsh Paul" userId="6e439f87ad6b31ac" providerId="LiveId" clId="{820C5670-5FF2-4433-BB2A-86CA6B66B4CC}" dt="2023-02-17T12:24:11.813" v="25"/>
          <ac:graphicFrameMkLst>
            <pc:docMk/>
            <pc:sldMk cId="1998694715" sldId="258"/>
            <ac:graphicFrameMk id="3" creationId="{612625D1-0338-4B26-8704-DDD06FD6D9FB}"/>
          </ac:graphicFrameMkLst>
        </pc:graphicFrameChg>
      </pc:sldChg>
      <pc:sldChg chg="modSp mod">
        <pc:chgData name="Adarsh Paul" userId="6e439f87ad6b31ac" providerId="LiveId" clId="{820C5670-5FF2-4433-BB2A-86CA6B66B4CC}" dt="2023-02-17T12:23:23.892" v="22" actId="14100"/>
        <pc:sldMkLst>
          <pc:docMk/>
          <pc:sldMk cId="1390157073" sldId="259"/>
        </pc:sldMkLst>
        <pc:spChg chg="mod">
          <ac:chgData name="Adarsh Paul" userId="6e439f87ad6b31ac" providerId="LiveId" clId="{820C5670-5FF2-4433-BB2A-86CA6B66B4CC}" dt="2023-02-17T12:21:35.253" v="14" actId="1076"/>
          <ac:spMkLst>
            <pc:docMk/>
            <pc:sldMk cId="1390157073" sldId="259"/>
            <ac:spMk id="4" creationId="{B70403D9-BBCE-DF38-36D2-99883A7D6B9A}"/>
          </ac:spMkLst>
        </pc:spChg>
        <pc:graphicFrameChg chg="mod">
          <ac:chgData name="Adarsh Paul" userId="6e439f87ad6b31ac" providerId="LiveId" clId="{820C5670-5FF2-4433-BB2A-86CA6B66B4CC}" dt="2023-02-17T12:23:23.892" v="22" actId="14100"/>
          <ac:graphicFrameMkLst>
            <pc:docMk/>
            <pc:sldMk cId="1390157073" sldId="259"/>
            <ac:graphicFrameMk id="2" creationId="{18972FF0-7936-40C7-95C9-72F4CAA0D5F5}"/>
          </ac:graphicFrameMkLst>
        </pc:graphicFrameChg>
      </pc:sldChg>
      <pc:sldChg chg="modSp mod">
        <pc:chgData name="Adarsh Paul" userId="6e439f87ad6b31ac" providerId="LiveId" clId="{820C5670-5FF2-4433-BB2A-86CA6B66B4CC}" dt="2023-02-17T12:21:21.416" v="12" actId="14100"/>
        <pc:sldMkLst>
          <pc:docMk/>
          <pc:sldMk cId="945270521" sldId="260"/>
        </pc:sldMkLst>
        <pc:spChg chg="mod">
          <ac:chgData name="Adarsh Paul" userId="6e439f87ad6b31ac" providerId="LiveId" clId="{820C5670-5FF2-4433-BB2A-86CA6B66B4CC}" dt="2023-02-17T12:21:06.049" v="9" actId="14100"/>
          <ac:spMkLst>
            <pc:docMk/>
            <pc:sldMk cId="945270521" sldId="260"/>
            <ac:spMk id="6" creationId="{8F972F0E-F6C2-2768-3102-60EA561394CB}"/>
          </ac:spMkLst>
        </pc:spChg>
        <pc:graphicFrameChg chg="mod">
          <ac:chgData name="Adarsh Paul" userId="6e439f87ad6b31ac" providerId="LiveId" clId="{820C5670-5FF2-4433-BB2A-86CA6B66B4CC}" dt="2023-02-17T12:21:21.416" v="12" actId="14100"/>
          <ac:graphicFrameMkLst>
            <pc:docMk/>
            <pc:sldMk cId="945270521" sldId="260"/>
            <ac:graphicFrameMk id="3" creationId="{AF87E586-C364-49F7-A3CE-1BAEAE270740}"/>
          </ac:graphicFrameMkLst>
        </pc:graphicFrameChg>
      </pc:sldChg>
      <pc:sldChg chg="modSp mod">
        <pc:chgData name="Adarsh Paul" userId="6e439f87ad6b31ac" providerId="LiveId" clId="{820C5670-5FF2-4433-BB2A-86CA6B66B4CC}" dt="2023-02-17T12:24:47.604" v="28" actId="113"/>
        <pc:sldMkLst>
          <pc:docMk/>
          <pc:sldMk cId="541551447" sldId="261"/>
        </pc:sldMkLst>
        <pc:spChg chg="mod">
          <ac:chgData name="Adarsh Paul" userId="6e439f87ad6b31ac" providerId="LiveId" clId="{820C5670-5FF2-4433-BB2A-86CA6B66B4CC}" dt="2023-02-17T12:24:47.604" v="28" actId="113"/>
          <ac:spMkLst>
            <pc:docMk/>
            <pc:sldMk cId="541551447" sldId="261"/>
            <ac:spMk id="4" creationId="{399E8C2E-E185-4FF3-7B20-49A8B59F4A1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3.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[Test Data Set.xlsx]Pivot tables!PivotTable1</c:name>
    <c:fmtId val="-1"/>
  </c:pivotSource>
  <c:chart>
    <c:title>
      <c:tx>
        <c:rich>
          <a:bodyPr rot="0" spcFirstLastPara="1" vertOverflow="ellipsis" vert="horz" wrap="square" anchor="ctr" anchorCtr="1"/>
          <a:lstStyle/>
          <a:p>
            <a:pPr algn="ctr">
              <a:defRPr sz="16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r>
              <a:rPr lang="en-IN" sz="2800" b="1" dirty="0"/>
              <a:t>Total</a:t>
            </a:r>
            <a:r>
              <a:rPr lang="en-IN" sz="2800" b="1" baseline="0" dirty="0"/>
              <a:t> sales comparison for year 2011, 2012 &amp; 2013</a:t>
            </a:r>
          </a:p>
        </c:rich>
      </c:tx>
      <c:layout>
        <c:manualLayout>
          <c:xMode val="edge"/>
          <c:yMode val="edge"/>
          <c:x val="0.13763900626623243"/>
          <c:y val="3.290597515506339E-2"/>
        </c:manualLayout>
      </c:layout>
      <c:overlay val="0"/>
      <c:spPr>
        <a:noFill/>
        <a:ln>
          <a:noFill/>
        </a:ln>
        <a:effectLst/>
      </c:spPr>
      <c:txPr>
        <a:bodyPr rot="0" spcFirstLastPara="1" vertOverflow="ellipsis" vert="horz" wrap="square" anchor="ctr" anchorCtr="1"/>
        <a:lstStyle/>
        <a:p>
          <a:pPr algn="ctr">
            <a:defRPr sz="16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6176470588235296E-2"/>
          <c:y val="0.37476289080088931"/>
          <c:w val="0.96764705882352942"/>
          <c:h val="0.56833877940800315"/>
        </c:manualLayout>
      </c:layout>
      <c:barChart>
        <c:barDir val="col"/>
        <c:grouping val="clustered"/>
        <c:varyColors val="0"/>
        <c:ser>
          <c:idx val="0"/>
          <c:order val="0"/>
          <c:tx>
            <c:strRef>
              <c:f>'Pivot tables'!$B$3</c:f>
              <c:strCache>
                <c:ptCount val="1"/>
                <c:pt idx="0">
                  <c:v>Sum of Total sales 2011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tables'!$A$4:$A$5</c:f>
              <c:strCache>
                <c:ptCount val="1"/>
                <c:pt idx="0">
                  <c:v>All India</c:v>
                </c:pt>
              </c:strCache>
            </c:strRef>
          </c:cat>
          <c:val>
            <c:numRef>
              <c:f>'Pivot tables'!$B$4:$B$5</c:f>
              <c:numCache>
                <c:formatCode>General</c:formatCode>
                <c:ptCount val="1"/>
                <c:pt idx="0">
                  <c:v>817525222.15362799</c:v>
                </c:pt>
              </c:numCache>
            </c:numRef>
          </c:val>
          <c:extLst>
            <c:ext xmlns:c16="http://schemas.microsoft.com/office/drawing/2014/chart" uri="{C3380CC4-5D6E-409C-BE32-E72D297353CC}">
              <c16:uniqueId val="{00000000-6474-4CAD-8F1E-7A316598BE9D}"/>
            </c:ext>
          </c:extLst>
        </c:ser>
        <c:ser>
          <c:idx val="1"/>
          <c:order val="1"/>
          <c:tx>
            <c:strRef>
              <c:f>'Pivot tables'!$C$3</c:f>
              <c:strCache>
                <c:ptCount val="1"/>
                <c:pt idx="0">
                  <c:v>Sum of Total sales 2012</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tables'!$A$4:$A$5</c:f>
              <c:strCache>
                <c:ptCount val="1"/>
                <c:pt idx="0">
                  <c:v>All India</c:v>
                </c:pt>
              </c:strCache>
            </c:strRef>
          </c:cat>
          <c:val>
            <c:numRef>
              <c:f>'Pivot tables'!$C$4:$C$5</c:f>
              <c:numCache>
                <c:formatCode>General</c:formatCode>
                <c:ptCount val="1"/>
                <c:pt idx="0">
                  <c:v>944283185.76471603</c:v>
                </c:pt>
              </c:numCache>
            </c:numRef>
          </c:val>
          <c:extLst>
            <c:ext xmlns:c16="http://schemas.microsoft.com/office/drawing/2014/chart" uri="{C3380CC4-5D6E-409C-BE32-E72D297353CC}">
              <c16:uniqueId val="{00000001-6474-4CAD-8F1E-7A316598BE9D}"/>
            </c:ext>
          </c:extLst>
        </c:ser>
        <c:ser>
          <c:idx val="2"/>
          <c:order val="2"/>
          <c:tx>
            <c:strRef>
              <c:f>'Pivot tables'!$D$3</c:f>
              <c:strCache>
                <c:ptCount val="1"/>
                <c:pt idx="0">
                  <c:v>Sum of Total sales 2013</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tables'!$A$4:$A$5</c:f>
              <c:strCache>
                <c:ptCount val="1"/>
                <c:pt idx="0">
                  <c:v>All India</c:v>
                </c:pt>
              </c:strCache>
            </c:strRef>
          </c:cat>
          <c:val>
            <c:numRef>
              <c:f>'Pivot tables'!$D$4:$D$5</c:f>
              <c:numCache>
                <c:formatCode>General</c:formatCode>
                <c:ptCount val="1"/>
                <c:pt idx="0">
                  <c:v>901277685.28782403</c:v>
                </c:pt>
              </c:numCache>
            </c:numRef>
          </c:val>
          <c:extLst>
            <c:ext xmlns:c16="http://schemas.microsoft.com/office/drawing/2014/chart" uri="{C3380CC4-5D6E-409C-BE32-E72D297353CC}">
              <c16:uniqueId val="{00000002-6474-4CAD-8F1E-7A316598BE9D}"/>
            </c:ext>
          </c:extLst>
        </c:ser>
        <c:dLbls>
          <c:showLegendKey val="0"/>
          <c:showVal val="1"/>
          <c:showCatName val="0"/>
          <c:showSerName val="0"/>
          <c:showPercent val="0"/>
          <c:showBubbleSize val="0"/>
        </c:dLbls>
        <c:gapWidth val="150"/>
        <c:overlap val="-25"/>
        <c:axId val="795365263"/>
        <c:axId val="795361103"/>
      </c:barChart>
      <c:catAx>
        <c:axId val="7953652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crossAx val="795361103"/>
        <c:crosses val="autoZero"/>
        <c:auto val="1"/>
        <c:lblAlgn val="ctr"/>
        <c:lblOffset val="100"/>
        <c:noMultiLvlLbl val="0"/>
      </c:catAx>
      <c:valAx>
        <c:axId val="795361103"/>
        <c:scaling>
          <c:orientation val="minMax"/>
        </c:scaling>
        <c:delete val="1"/>
        <c:axPos val="l"/>
        <c:numFmt formatCode="General" sourceLinked="1"/>
        <c:majorTickMark val="none"/>
        <c:minorTickMark val="none"/>
        <c:tickLblPos val="nextTo"/>
        <c:crossAx val="795365263"/>
        <c:crosses val="autoZero"/>
        <c:crossBetween val="between"/>
      </c:valAx>
      <c:spPr>
        <a:solidFill>
          <a:schemeClr val="bg1"/>
        </a:solidFill>
        <a:ln>
          <a:solidFill>
            <a:schemeClr val="bg1"/>
          </a:solidFill>
        </a:ln>
        <a:effectLst/>
      </c:spPr>
    </c:plotArea>
    <c:legend>
      <c:legendPos val="t"/>
      <c:legendEntry>
        <c:idx val="0"/>
        <c:txPr>
          <a:bodyPr rot="0" spcFirstLastPara="1" vertOverflow="ellipsis" vert="horz" wrap="square" anchor="ctr" anchorCtr="1"/>
          <a:lstStyle/>
          <a:p>
            <a:pPr>
              <a:defRPr sz="12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legendEntry>
      <c:legendEntry>
        <c:idx val="1"/>
        <c:txPr>
          <a:bodyPr rot="0" spcFirstLastPara="1" vertOverflow="ellipsis" vert="horz" wrap="square" anchor="ctr" anchorCtr="1"/>
          <a:lstStyle/>
          <a:p>
            <a:pPr>
              <a:defRPr sz="12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legendEntry>
      <c:legendEntry>
        <c:idx val="2"/>
        <c:txPr>
          <a:bodyPr rot="0" spcFirstLastPara="1" vertOverflow="ellipsis" vert="horz" wrap="square" anchor="ctr" anchorCtr="1"/>
          <a:lstStyle/>
          <a:p>
            <a:pPr>
              <a:defRPr sz="12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legendEntry>
      <c:layout>
        <c:manualLayout>
          <c:xMode val="edge"/>
          <c:yMode val="edge"/>
          <c:x val="6.7340319592403886E-2"/>
          <c:y val="0.27385100395709688"/>
          <c:w val="0.85796641963872178"/>
          <c:h val="6.3665597720902661E-2"/>
        </c:manualLayout>
      </c:layout>
      <c:overlay val="0"/>
      <c:spPr>
        <a:noFill/>
        <a:ln>
          <a:noFill/>
        </a:ln>
        <a:effectLst/>
      </c:spPr>
      <c:txPr>
        <a:bodyPr rot="0" spcFirstLastPara="1" vertOverflow="ellipsis" vert="horz" wrap="square" anchor="ctr" anchorCtr="1"/>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solidFill>
    </a:ln>
    <a:effectLst/>
  </c:spPr>
  <c:txPr>
    <a:bodyPr/>
    <a:lstStyle/>
    <a:p>
      <a:pPr>
        <a:defRPr b="0" cap="none" spc="0">
          <a:ln w="0"/>
          <a:solidFill>
            <a:schemeClr val="tx1"/>
          </a:solidFill>
          <a:effectLst>
            <a:outerShdw blurRad="38100" dist="25400" dir="5400000" algn="ctr" rotWithShape="0">
              <a:srgbClr val="6E747A">
                <a:alpha val="43000"/>
              </a:srgbClr>
            </a:outerShdw>
          </a:effectLst>
        </a:defRPr>
      </a:pPr>
      <a:endParaRPr lang="en-US"/>
    </a:p>
  </c:txPr>
  <c:externalData r:id="rId4">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[Test Data Set.xlsx]Pivot tables!PivotTable6</c:name>
    <c:fmtId val="-1"/>
  </c:pivotSource>
  <c:chart>
    <c:title>
      <c:tx>
        <c:rich>
          <a:bodyPr rot="0" spcFirstLastPara="1" vertOverflow="ellipsis" vert="horz" wrap="square" anchor="ctr" anchorCtr="1"/>
          <a:lstStyle/>
          <a:p>
            <a:pPr>
              <a:defRPr sz="2800"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r>
              <a:rPr lang="en-IN" sz="2800" baseline="0" dirty="0"/>
              <a:t>Year wise sales comparison for brands </a:t>
            </a:r>
            <a:endParaRPr lang="en-IN" sz="2800" dirty="0"/>
          </a:p>
        </c:rich>
      </c:tx>
      <c:overlay val="0"/>
      <c:spPr>
        <a:noFill/>
        <a:ln>
          <a:noFill/>
        </a:ln>
        <a:effectLst/>
      </c:spPr>
      <c:txPr>
        <a:bodyPr rot="0" spcFirstLastPara="1" vertOverflow="ellipsis" vert="horz" wrap="square" anchor="ctr" anchorCtr="1"/>
        <a:lstStyle/>
        <a:p>
          <a:pPr>
            <a:defRPr sz="2800"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tables'!$B$9</c:f>
              <c:strCache>
                <c:ptCount val="1"/>
                <c:pt idx="0">
                  <c:v>Sum of % sales in 2011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tables'!$A$10:$A$15</c:f>
              <c:strCache>
                <c:ptCount val="5"/>
                <c:pt idx="0">
                  <c:v>Brand 1</c:v>
                </c:pt>
                <c:pt idx="1">
                  <c:v>Brand 2</c:v>
                </c:pt>
                <c:pt idx="2">
                  <c:v>Brand 3</c:v>
                </c:pt>
                <c:pt idx="3">
                  <c:v>Brand 4</c:v>
                </c:pt>
                <c:pt idx="4">
                  <c:v>Brand 5</c:v>
                </c:pt>
              </c:strCache>
            </c:strRef>
          </c:cat>
          <c:val>
            <c:numRef>
              <c:f>'Pivot tables'!$B$10:$B$15</c:f>
              <c:numCache>
                <c:formatCode>0.0%</c:formatCode>
                <c:ptCount val="5"/>
                <c:pt idx="0">
                  <c:v>0.2950565862582073</c:v>
                </c:pt>
                <c:pt idx="1">
                  <c:v>0.13997120869595936</c:v>
                </c:pt>
                <c:pt idx="2">
                  <c:v>0.14191225019031684</c:v>
                </c:pt>
                <c:pt idx="3">
                  <c:v>0.13595052890460937</c:v>
                </c:pt>
                <c:pt idx="4">
                  <c:v>0.28710942595090716</c:v>
                </c:pt>
              </c:numCache>
            </c:numRef>
          </c:val>
          <c:extLst>
            <c:ext xmlns:c16="http://schemas.microsoft.com/office/drawing/2014/chart" uri="{C3380CC4-5D6E-409C-BE32-E72D297353CC}">
              <c16:uniqueId val="{00000000-F7A8-4666-8AF4-F27CBECCD932}"/>
            </c:ext>
          </c:extLst>
        </c:ser>
        <c:ser>
          <c:idx val="1"/>
          <c:order val="1"/>
          <c:tx>
            <c:strRef>
              <c:f>'Pivot tables'!$C$9</c:f>
              <c:strCache>
                <c:ptCount val="1"/>
                <c:pt idx="0">
                  <c:v>Sum of % sales in 2012</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tables'!$A$10:$A$15</c:f>
              <c:strCache>
                <c:ptCount val="5"/>
                <c:pt idx="0">
                  <c:v>Brand 1</c:v>
                </c:pt>
                <c:pt idx="1">
                  <c:v>Brand 2</c:v>
                </c:pt>
                <c:pt idx="2">
                  <c:v>Brand 3</c:v>
                </c:pt>
                <c:pt idx="3">
                  <c:v>Brand 4</c:v>
                </c:pt>
                <c:pt idx="4">
                  <c:v>Brand 5</c:v>
                </c:pt>
              </c:strCache>
            </c:strRef>
          </c:cat>
          <c:val>
            <c:numRef>
              <c:f>'Pivot tables'!$C$10:$C$15</c:f>
              <c:numCache>
                <c:formatCode>0.0%</c:formatCode>
                <c:ptCount val="5"/>
                <c:pt idx="0">
                  <c:v>0.28944732153134017</c:v>
                </c:pt>
                <c:pt idx="1">
                  <c:v>0.16007080722557535</c:v>
                </c:pt>
                <c:pt idx="2">
                  <c:v>0.13145108098227043</c:v>
                </c:pt>
                <c:pt idx="3">
                  <c:v>0.12198472805387751</c:v>
                </c:pt>
                <c:pt idx="4">
                  <c:v>0.29704606220693647</c:v>
                </c:pt>
              </c:numCache>
            </c:numRef>
          </c:val>
          <c:extLst>
            <c:ext xmlns:c16="http://schemas.microsoft.com/office/drawing/2014/chart" uri="{C3380CC4-5D6E-409C-BE32-E72D297353CC}">
              <c16:uniqueId val="{00000001-F7A8-4666-8AF4-F27CBECCD932}"/>
            </c:ext>
          </c:extLst>
        </c:ser>
        <c:ser>
          <c:idx val="2"/>
          <c:order val="2"/>
          <c:tx>
            <c:strRef>
              <c:f>'Pivot tables'!$D$9</c:f>
              <c:strCache>
                <c:ptCount val="1"/>
                <c:pt idx="0">
                  <c:v>Sum of % sales in 2013</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tables'!$A$10:$A$15</c:f>
              <c:strCache>
                <c:ptCount val="5"/>
                <c:pt idx="0">
                  <c:v>Brand 1</c:v>
                </c:pt>
                <c:pt idx="1">
                  <c:v>Brand 2</c:v>
                </c:pt>
                <c:pt idx="2">
                  <c:v>Brand 3</c:v>
                </c:pt>
                <c:pt idx="3">
                  <c:v>Brand 4</c:v>
                </c:pt>
                <c:pt idx="4">
                  <c:v>Brand 5</c:v>
                </c:pt>
              </c:strCache>
            </c:strRef>
          </c:cat>
          <c:val>
            <c:numRef>
              <c:f>'Pivot tables'!$D$10:$D$15</c:f>
              <c:numCache>
                <c:formatCode>0.0%</c:formatCode>
                <c:ptCount val="5"/>
                <c:pt idx="0">
                  <c:v>0.28273467772012589</c:v>
                </c:pt>
                <c:pt idx="1">
                  <c:v>0.17939711039508452</c:v>
                </c:pt>
                <c:pt idx="2">
                  <c:v>0.1201778903004482</c:v>
                </c:pt>
                <c:pt idx="3">
                  <c:v>0.11710180860020881</c:v>
                </c:pt>
                <c:pt idx="4">
                  <c:v>0.30058851298413253</c:v>
                </c:pt>
              </c:numCache>
            </c:numRef>
          </c:val>
          <c:extLst>
            <c:ext xmlns:c16="http://schemas.microsoft.com/office/drawing/2014/chart" uri="{C3380CC4-5D6E-409C-BE32-E72D297353CC}">
              <c16:uniqueId val="{00000002-F7A8-4666-8AF4-F27CBECCD932}"/>
            </c:ext>
          </c:extLst>
        </c:ser>
        <c:dLbls>
          <c:showLegendKey val="0"/>
          <c:showVal val="1"/>
          <c:showCatName val="0"/>
          <c:showSerName val="0"/>
          <c:showPercent val="0"/>
          <c:showBubbleSize val="0"/>
        </c:dLbls>
        <c:gapWidth val="150"/>
        <c:overlap val="-25"/>
        <c:axId val="842697311"/>
        <c:axId val="842696895"/>
      </c:barChart>
      <c:catAx>
        <c:axId val="84269731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42696895"/>
        <c:crosses val="autoZero"/>
        <c:auto val="1"/>
        <c:lblAlgn val="ctr"/>
        <c:lblOffset val="100"/>
        <c:noMultiLvlLbl val="0"/>
      </c:catAx>
      <c:valAx>
        <c:axId val="842696895"/>
        <c:scaling>
          <c:orientation val="minMax"/>
        </c:scaling>
        <c:delete val="1"/>
        <c:axPos val="l"/>
        <c:numFmt formatCode="0.0%" sourceLinked="1"/>
        <c:majorTickMark val="none"/>
        <c:minorTickMark val="none"/>
        <c:tickLblPos val="nextTo"/>
        <c:crossAx val="842697311"/>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Entry>
      <c:legendEntry>
        <c:idx val="2"/>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Entry>
      <c:layout>
        <c:manualLayout>
          <c:xMode val="edge"/>
          <c:yMode val="edge"/>
          <c:x val="0.10639573524636742"/>
          <c:y val="0.1967485672722874"/>
          <c:w val="0.80492760167221356"/>
          <c:h val="0.1155172451811113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solidFill>
    </a:ln>
    <a:effectLst/>
  </c:spPr>
  <c:txPr>
    <a:bodyPr/>
    <a:lstStyle/>
    <a:p>
      <a:pPr>
        <a:defRPr>
          <a:solidFill>
            <a:schemeClr val="tx1"/>
          </a:solidFill>
        </a:defRPr>
      </a:pPr>
      <a:endParaRPr lang="en-US"/>
    </a:p>
  </c:txPr>
  <c:externalData r:id="rId4">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[Test Data Set.xlsx]Pivot tables!PivotTable10</c:name>
    <c:fmtId val="-1"/>
  </c:pivotSource>
  <c:chart>
    <c:title>
      <c:tx>
        <c:rich>
          <a:bodyPr rot="0" spcFirstLastPara="1" vertOverflow="ellipsis" vert="horz" wrap="square" anchor="ctr" anchorCtr="1"/>
          <a:lstStyle/>
          <a:p>
            <a:pPr algn="ctr">
              <a:defRPr sz="2800"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r>
              <a:rPr lang="en-IN" sz="2800" dirty="0"/>
              <a:t>State</a:t>
            </a:r>
            <a:r>
              <a:rPr lang="en-IN" sz="2800" baseline="0" dirty="0"/>
              <a:t> wise sales Comparison</a:t>
            </a:r>
            <a:endParaRPr lang="en-IN" sz="2800" dirty="0"/>
          </a:p>
        </c:rich>
      </c:tx>
      <c:overlay val="0"/>
      <c:spPr>
        <a:noFill/>
        <a:ln>
          <a:noFill/>
        </a:ln>
        <a:effectLst/>
      </c:spPr>
      <c:txPr>
        <a:bodyPr rot="0" spcFirstLastPara="1" vertOverflow="ellipsis" vert="horz" wrap="square" anchor="ctr" anchorCtr="1"/>
        <a:lstStyle/>
        <a:p>
          <a:pPr algn="ctr">
            <a:defRPr sz="2800"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diamond"/>
          <c:size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square"/>
          <c:size val="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triangle"/>
          <c:size val="5"/>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tables'!$B$19</c:f>
              <c:strCache>
                <c:ptCount val="1"/>
                <c:pt idx="0">
                  <c:v>Sum of Total sales 2011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'Pivot tables'!$A$20:$A$37</c:f>
              <c:strCache>
                <c:ptCount val="17"/>
                <c:pt idx="0">
                  <c:v>Andhra Pradesh</c:v>
                </c:pt>
                <c:pt idx="1">
                  <c:v>Assam &amp; NE</c:v>
                </c:pt>
                <c:pt idx="2">
                  <c:v>Bihar (incl. J.khand)</c:v>
                </c:pt>
                <c:pt idx="3">
                  <c:v>Delhi</c:v>
                </c:pt>
                <c:pt idx="4">
                  <c:v>Goa</c:v>
                </c:pt>
                <c:pt idx="5">
                  <c:v>Gujarat</c:v>
                </c:pt>
                <c:pt idx="6">
                  <c:v>Jammu</c:v>
                </c:pt>
                <c:pt idx="7">
                  <c:v>Karnataka</c:v>
                </c:pt>
                <c:pt idx="8">
                  <c:v>Kerala</c:v>
                </c:pt>
                <c:pt idx="9">
                  <c:v>Madhya Pradesh</c:v>
                </c:pt>
                <c:pt idx="10">
                  <c:v>Maharashtra</c:v>
                </c:pt>
                <c:pt idx="11">
                  <c:v>Orissa</c:v>
                </c:pt>
                <c:pt idx="12">
                  <c:v>Punjab</c:v>
                </c:pt>
                <c:pt idx="13">
                  <c:v>Rajasthan</c:v>
                </c:pt>
                <c:pt idx="14">
                  <c:v>Tamil Nadu</c:v>
                </c:pt>
                <c:pt idx="15">
                  <c:v>Uttar Pradesh</c:v>
                </c:pt>
                <c:pt idx="16">
                  <c:v>West Bengal</c:v>
                </c:pt>
              </c:strCache>
            </c:strRef>
          </c:cat>
          <c:val>
            <c:numRef>
              <c:f>'Pivot tables'!$B$20:$B$37</c:f>
              <c:numCache>
                <c:formatCode>General</c:formatCode>
                <c:ptCount val="17"/>
                <c:pt idx="0">
                  <c:v>135548518.50342202</c:v>
                </c:pt>
                <c:pt idx="1">
                  <c:v>11521775.930760002</c:v>
                </c:pt>
                <c:pt idx="2">
                  <c:v>25481569.028471999</c:v>
                </c:pt>
                <c:pt idx="3">
                  <c:v>64611657.438609987</c:v>
                </c:pt>
                <c:pt idx="4">
                  <c:v>5836434.0088599995</c:v>
                </c:pt>
                <c:pt idx="5">
                  <c:v>42141022.793644011</c:v>
                </c:pt>
                <c:pt idx="6">
                  <c:v>9829994.539098002</c:v>
                </c:pt>
                <c:pt idx="7">
                  <c:v>37460380.973835997</c:v>
                </c:pt>
                <c:pt idx="8">
                  <c:v>5606299.473526001</c:v>
                </c:pt>
                <c:pt idx="9">
                  <c:v>27365608.982022002</c:v>
                </c:pt>
                <c:pt idx="10">
                  <c:v>87755244.263673991</c:v>
                </c:pt>
                <c:pt idx="11">
                  <c:v>25299795.013636</c:v>
                </c:pt>
                <c:pt idx="12">
                  <c:v>103249285.084782</c:v>
                </c:pt>
                <c:pt idx="13">
                  <c:v>19482444.873865999</c:v>
                </c:pt>
                <c:pt idx="14">
                  <c:v>49675149.424927995</c:v>
                </c:pt>
                <c:pt idx="15">
                  <c:v>124116512.87707999</c:v>
                </c:pt>
                <c:pt idx="16">
                  <c:v>42543528.943494</c:v>
                </c:pt>
              </c:numCache>
            </c:numRef>
          </c:val>
          <c:extLst>
            <c:ext xmlns:c16="http://schemas.microsoft.com/office/drawing/2014/chart" uri="{C3380CC4-5D6E-409C-BE32-E72D297353CC}">
              <c16:uniqueId val="{00000000-3E67-4D48-B3B2-D8270C4CB56F}"/>
            </c:ext>
          </c:extLst>
        </c:ser>
        <c:ser>
          <c:idx val="1"/>
          <c:order val="1"/>
          <c:tx>
            <c:strRef>
              <c:f>'Pivot tables'!$C$19</c:f>
              <c:strCache>
                <c:ptCount val="1"/>
                <c:pt idx="0">
                  <c:v>Sum of Total sales 2012</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'Pivot tables'!$A$20:$A$37</c:f>
              <c:strCache>
                <c:ptCount val="17"/>
                <c:pt idx="0">
                  <c:v>Andhra Pradesh</c:v>
                </c:pt>
                <c:pt idx="1">
                  <c:v>Assam &amp; NE</c:v>
                </c:pt>
                <c:pt idx="2">
                  <c:v>Bihar (incl. J.khand)</c:v>
                </c:pt>
                <c:pt idx="3">
                  <c:v>Delhi</c:v>
                </c:pt>
                <c:pt idx="4">
                  <c:v>Goa</c:v>
                </c:pt>
                <c:pt idx="5">
                  <c:v>Gujarat</c:v>
                </c:pt>
                <c:pt idx="6">
                  <c:v>Jammu</c:v>
                </c:pt>
                <c:pt idx="7">
                  <c:v>Karnataka</c:v>
                </c:pt>
                <c:pt idx="8">
                  <c:v>Kerala</c:v>
                </c:pt>
                <c:pt idx="9">
                  <c:v>Madhya Pradesh</c:v>
                </c:pt>
                <c:pt idx="10">
                  <c:v>Maharashtra</c:v>
                </c:pt>
                <c:pt idx="11">
                  <c:v>Orissa</c:v>
                </c:pt>
                <c:pt idx="12">
                  <c:v>Punjab</c:v>
                </c:pt>
                <c:pt idx="13">
                  <c:v>Rajasthan</c:v>
                </c:pt>
                <c:pt idx="14">
                  <c:v>Tamil Nadu</c:v>
                </c:pt>
                <c:pt idx="15">
                  <c:v>Uttar Pradesh</c:v>
                </c:pt>
                <c:pt idx="16">
                  <c:v>West Bengal</c:v>
                </c:pt>
              </c:strCache>
            </c:strRef>
          </c:cat>
          <c:val>
            <c:numRef>
              <c:f>'Pivot tables'!$C$20:$C$37</c:f>
              <c:numCache>
                <c:formatCode>General</c:formatCode>
                <c:ptCount val="17"/>
                <c:pt idx="0">
                  <c:v>148191452.35546601</c:v>
                </c:pt>
                <c:pt idx="1">
                  <c:v>12082548.554808002</c:v>
                </c:pt>
                <c:pt idx="2">
                  <c:v>33718213.351956002</c:v>
                </c:pt>
                <c:pt idx="3">
                  <c:v>72078149.286185995</c:v>
                </c:pt>
                <c:pt idx="4">
                  <c:v>6424026.9707300011</c:v>
                </c:pt>
                <c:pt idx="5">
                  <c:v>52755365.185825996</c:v>
                </c:pt>
                <c:pt idx="6">
                  <c:v>10575455.810314</c:v>
                </c:pt>
                <c:pt idx="7">
                  <c:v>45398603.518512003</c:v>
                </c:pt>
                <c:pt idx="8">
                  <c:v>6966939.0283079986</c:v>
                </c:pt>
                <c:pt idx="9">
                  <c:v>31239961.920249999</c:v>
                </c:pt>
                <c:pt idx="10">
                  <c:v>98718181.803516001</c:v>
                </c:pt>
                <c:pt idx="11">
                  <c:v>29506015.786858</c:v>
                </c:pt>
                <c:pt idx="12">
                  <c:v>115961825.67001599</c:v>
                </c:pt>
                <c:pt idx="13">
                  <c:v>23708949.137441996</c:v>
                </c:pt>
                <c:pt idx="14">
                  <c:v>54644275.664352</c:v>
                </c:pt>
                <c:pt idx="15">
                  <c:v>149904590.216818</c:v>
                </c:pt>
                <c:pt idx="16">
                  <c:v>52408631.503403991</c:v>
                </c:pt>
              </c:numCache>
            </c:numRef>
          </c:val>
          <c:extLst>
            <c:ext xmlns:c16="http://schemas.microsoft.com/office/drawing/2014/chart" uri="{C3380CC4-5D6E-409C-BE32-E72D297353CC}">
              <c16:uniqueId val="{00000001-3E67-4D48-B3B2-D8270C4CB56F}"/>
            </c:ext>
          </c:extLst>
        </c:ser>
        <c:ser>
          <c:idx val="2"/>
          <c:order val="2"/>
          <c:tx>
            <c:strRef>
              <c:f>'Pivot tables'!$D$19</c:f>
              <c:strCache>
                <c:ptCount val="1"/>
                <c:pt idx="0">
                  <c:v>Sum of Total sales 2013</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'Pivot tables'!$A$20:$A$37</c:f>
              <c:strCache>
                <c:ptCount val="17"/>
                <c:pt idx="0">
                  <c:v>Andhra Pradesh</c:v>
                </c:pt>
                <c:pt idx="1">
                  <c:v>Assam &amp; NE</c:v>
                </c:pt>
                <c:pt idx="2">
                  <c:v>Bihar (incl. J.khand)</c:v>
                </c:pt>
                <c:pt idx="3">
                  <c:v>Delhi</c:v>
                </c:pt>
                <c:pt idx="4">
                  <c:v>Goa</c:v>
                </c:pt>
                <c:pt idx="5">
                  <c:v>Gujarat</c:v>
                </c:pt>
                <c:pt idx="6">
                  <c:v>Jammu</c:v>
                </c:pt>
                <c:pt idx="7">
                  <c:v>Karnataka</c:v>
                </c:pt>
                <c:pt idx="8">
                  <c:v>Kerala</c:v>
                </c:pt>
                <c:pt idx="9">
                  <c:v>Madhya Pradesh</c:v>
                </c:pt>
                <c:pt idx="10">
                  <c:v>Maharashtra</c:v>
                </c:pt>
                <c:pt idx="11">
                  <c:v>Orissa</c:v>
                </c:pt>
                <c:pt idx="12">
                  <c:v>Punjab</c:v>
                </c:pt>
                <c:pt idx="13">
                  <c:v>Rajasthan</c:v>
                </c:pt>
                <c:pt idx="14">
                  <c:v>Tamil Nadu</c:v>
                </c:pt>
                <c:pt idx="15">
                  <c:v>Uttar Pradesh</c:v>
                </c:pt>
                <c:pt idx="16">
                  <c:v>West Bengal</c:v>
                </c:pt>
              </c:strCache>
            </c:strRef>
          </c:cat>
          <c:val>
            <c:numRef>
              <c:f>'Pivot tables'!$D$20:$D$37</c:f>
              <c:numCache>
                <c:formatCode>General</c:formatCode>
                <c:ptCount val="17"/>
                <c:pt idx="0">
                  <c:v>138416201.87479401</c:v>
                </c:pt>
                <c:pt idx="1">
                  <c:v>12897069.696539998</c:v>
                </c:pt>
                <c:pt idx="2">
                  <c:v>36735753.173851989</c:v>
                </c:pt>
                <c:pt idx="3">
                  <c:v>71711470.371194005</c:v>
                </c:pt>
                <c:pt idx="4">
                  <c:v>5247645.9808120001</c:v>
                </c:pt>
                <c:pt idx="5">
                  <c:v>53424443.986287996</c:v>
                </c:pt>
                <c:pt idx="6">
                  <c:v>10336285.537836</c:v>
                </c:pt>
                <c:pt idx="7">
                  <c:v>41328251.99638401</c:v>
                </c:pt>
                <c:pt idx="8">
                  <c:v>6818033.9915259993</c:v>
                </c:pt>
                <c:pt idx="9">
                  <c:v>29468863.072806008</c:v>
                </c:pt>
                <c:pt idx="10">
                  <c:v>83389719.956007987</c:v>
                </c:pt>
                <c:pt idx="11">
                  <c:v>29134791.382585999</c:v>
                </c:pt>
                <c:pt idx="12">
                  <c:v>116973029.62286399</c:v>
                </c:pt>
                <c:pt idx="13">
                  <c:v>25865551.119148001</c:v>
                </c:pt>
                <c:pt idx="14">
                  <c:v>46642882.610430002</c:v>
                </c:pt>
                <c:pt idx="15">
                  <c:v>144736403.77363202</c:v>
                </c:pt>
                <c:pt idx="16">
                  <c:v>48151287.141120002</c:v>
                </c:pt>
              </c:numCache>
            </c:numRef>
          </c:val>
          <c:extLst>
            <c:ext xmlns:c16="http://schemas.microsoft.com/office/drawing/2014/chart" uri="{C3380CC4-5D6E-409C-BE32-E72D297353CC}">
              <c16:uniqueId val="{00000002-3E67-4D48-B3B2-D8270C4CB56F}"/>
            </c:ext>
          </c:extLst>
        </c:ser>
        <c:dLbls>
          <c:showLegendKey val="0"/>
          <c:showVal val="0"/>
          <c:showCatName val="0"/>
          <c:showSerName val="0"/>
          <c:showPercent val="0"/>
          <c:showBubbleSize val="0"/>
        </c:dLbls>
        <c:gapWidth val="75"/>
        <c:overlap val="-25"/>
        <c:axId val="773824975"/>
        <c:axId val="773825391"/>
      </c:barChart>
      <c:catAx>
        <c:axId val="773824975"/>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773825391"/>
        <c:crosses val="autoZero"/>
        <c:auto val="1"/>
        <c:lblAlgn val="ctr"/>
        <c:lblOffset val="100"/>
        <c:noMultiLvlLbl val="0"/>
      </c:catAx>
      <c:valAx>
        <c:axId val="773825391"/>
        <c:scaling>
          <c:orientation val="minMax"/>
        </c:scaling>
        <c:delete val="1"/>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773824975"/>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legendEntry>
      <c:legendEntry>
        <c:idx val="2"/>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legendEntry>
      <c:layout>
        <c:manualLayout>
          <c:xMode val="edge"/>
          <c:yMode val="edge"/>
          <c:x val="2.751023206531901E-2"/>
          <c:y val="0.95037287604542819"/>
          <c:w val="0.93094485592005483"/>
          <c:h val="4.857546951708756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solidFill>
    </a:ln>
    <a:effectLst/>
  </c:spPr>
  <c:txPr>
    <a:bodyPr/>
    <a:lstStyle/>
    <a:p>
      <a:pPr>
        <a:defRPr>
          <a:solidFill>
            <a:schemeClr val="tx1"/>
          </a:solidFill>
        </a:defRPr>
      </a:pPr>
      <a:endParaRPr lang="en-US"/>
    </a:p>
  </c:txPr>
  <c:externalData r:id="rId4">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5509-1088-B1DA-AC0A-EFE7BF0EAF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F1AE5E-6DD3-0D41-F061-DCFD9EFC95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2389A2-0731-6BEA-7CFF-ADF8C4DF6C1C}"/>
              </a:ext>
            </a:extLst>
          </p:cNvPr>
          <p:cNvSpPr>
            <a:spLocks noGrp="1"/>
          </p:cNvSpPr>
          <p:nvPr>
            <p:ph type="dt" sz="half" idx="10"/>
          </p:nvPr>
        </p:nvSpPr>
        <p:spPr/>
        <p:txBody>
          <a:bodyPr/>
          <a:lstStyle/>
          <a:p>
            <a:fld id="{6880834B-D93B-430D-956B-F09E9E616FA7}" type="datetimeFigureOut">
              <a:rPr lang="en-IN" smtClean="0"/>
              <a:t>17-02-2023</a:t>
            </a:fld>
            <a:endParaRPr lang="en-IN"/>
          </a:p>
        </p:txBody>
      </p:sp>
      <p:sp>
        <p:nvSpPr>
          <p:cNvPr id="5" name="Footer Placeholder 4">
            <a:extLst>
              <a:ext uri="{FF2B5EF4-FFF2-40B4-BE49-F238E27FC236}">
                <a16:creationId xmlns:a16="http://schemas.microsoft.com/office/drawing/2014/main" id="{41CAB429-6798-1120-1C63-DF9D27801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DD78AE-320B-31B7-98D0-45E9B73C473C}"/>
              </a:ext>
            </a:extLst>
          </p:cNvPr>
          <p:cNvSpPr>
            <a:spLocks noGrp="1"/>
          </p:cNvSpPr>
          <p:nvPr>
            <p:ph type="sldNum" sz="quarter" idx="12"/>
          </p:nvPr>
        </p:nvSpPr>
        <p:spPr/>
        <p:txBody>
          <a:bodyPr/>
          <a:lstStyle/>
          <a:p>
            <a:fld id="{7C213F8D-6540-4B82-9F39-0841CA6BD713}" type="slidenum">
              <a:rPr lang="en-IN" smtClean="0"/>
              <a:t>‹#›</a:t>
            </a:fld>
            <a:endParaRPr lang="en-IN"/>
          </a:p>
        </p:txBody>
      </p:sp>
    </p:spTree>
    <p:extLst>
      <p:ext uri="{BB962C8B-B14F-4D97-AF65-F5344CB8AC3E}">
        <p14:creationId xmlns:p14="http://schemas.microsoft.com/office/powerpoint/2010/main" val="2733625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840B-CF5C-878F-F557-3F41DEAF35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529516-345B-803C-477D-0FF13CBE24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8AE2C4-2FCC-EA8A-8B3A-F076FC2BAB83}"/>
              </a:ext>
            </a:extLst>
          </p:cNvPr>
          <p:cNvSpPr>
            <a:spLocks noGrp="1"/>
          </p:cNvSpPr>
          <p:nvPr>
            <p:ph type="dt" sz="half" idx="10"/>
          </p:nvPr>
        </p:nvSpPr>
        <p:spPr/>
        <p:txBody>
          <a:bodyPr/>
          <a:lstStyle/>
          <a:p>
            <a:fld id="{6880834B-D93B-430D-956B-F09E9E616FA7}" type="datetimeFigureOut">
              <a:rPr lang="en-IN" smtClean="0"/>
              <a:t>17-02-2023</a:t>
            </a:fld>
            <a:endParaRPr lang="en-IN"/>
          </a:p>
        </p:txBody>
      </p:sp>
      <p:sp>
        <p:nvSpPr>
          <p:cNvPr id="5" name="Footer Placeholder 4">
            <a:extLst>
              <a:ext uri="{FF2B5EF4-FFF2-40B4-BE49-F238E27FC236}">
                <a16:creationId xmlns:a16="http://schemas.microsoft.com/office/drawing/2014/main" id="{53EB9392-8A49-BDA0-A341-8306A57C4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305B6E-214D-4EBD-0851-A0CEFBEEF6B2}"/>
              </a:ext>
            </a:extLst>
          </p:cNvPr>
          <p:cNvSpPr>
            <a:spLocks noGrp="1"/>
          </p:cNvSpPr>
          <p:nvPr>
            <p:ph type="sldNum" sz="quarter" idx="12"/>
          </p:nvPr>
        </p:nvSpPr>
        <p:spPr/>
        <p:txBody>
          <a:bodyPr/>
          <a:lstStyle/>
          <a:p>
            <a:fld id="{7C213F8D-6540-4B82-9F39-0841CA6BD713}" type="slidenum">
              <a:rPr lang="en-IN" smtClean="0"/>
              <a:t>‹#›</a:t>
            </a:fld>
            <a:endParaRPr lang="en-IN"/>
          </a:p>
        </p:txBody>
      </p:sp>
    </p:spTree>
    <p:extLst>
      <p:ext uri="{BB962C8B-B14F-4D97-AF65-F5344CB8AC3E}">
        <p14:creationId xmlns:p14="http://schemas.microsoft.com/office/powerpoint/2010/main" val="170116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F8534-5167-7D2D-A98B-658621768F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CF045E-DDFD-F8BD-2723-0FCF742948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3DBC6A-043C-0576-3F59-9989D34B309B}"/>
              </a:ext>
            </a:extLst>
          </p:cNvPr>
          <p:cNvSpPr>
            <a:spLocks noGrp="1"/>
          </p:cNvSpPr>
          <p:nvPr>
            <p:ph type="dt" sz="half" idx="10"/>
          </p:nvPr>
        </p:nvSpPr>
        <p:spPr/>
        <p:txBody>
          <a:bodyPr/>
          <a:lstStyle/>
          <a:p>
            <a:fld id="{6880834B-D93B-430D-956B-F09E9E616FA7}" type="datetimeFigureOut">
              <a:rPr lang="en-IN" smtClean="0"/>
              <a:t>17-02-2023</a:t>
            </a:fld>
            <a:endParaRPr lang="en-IN"/>
          </a:p>
        </p:txBody>
      </p:sp>
      <p:sp>
        <p:nvSpPr>
          <p:cNvPr id="5" name="Footer Placeholder 4">
            <a:extLst>
              <a:ext uri="{FF2B5EF4-FFF2-40B4-BE49-F238E27FC236}">
                <a16:creationId xmlns:a16="http://schemas.microsoft.com/office/drawing/2014/main" id="{5C594C03-4DA6-B759-777D-411E046036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AB6EC0-51DA-DD48-3D3A-ECA040F48D02}"/>
              </a:ext>
            </a:extLst>
          </p:cNvPr>
          <p:cNvSpPr>
            <a:spLocks noGrp="1"/>
          </p:cNvSpPr>
          <p:nvPr>
            <p:ph type="sldNum" sz="quarter" idx="12"/>
          </p:nvPr>
        </p:nvSpPr>
        <p:spPr/>
        <p:txBody>
          <a:bodyPr/>
          <a:lstStyle/>
          <a:p>
            <a:fld id="{7C213F8D-6540-4B82-9F39-0841CA6BD713}" type="slidenum">
              <a:rPr lang="en-IN" smtClean="0"/>
              <a:t>‹#›</a:t>
            </a:fld>
            <a:endParaRPr lang="en-IN"/>
          </a:p>
        </p:txBody>
      </p:sp>
    </p:spTree>
    <p:extLst>
      <p:ext uri="{BB962C8B-B14F-4D97-AF65-F5344CB8AC3E}">
        <p14:creationId xmlns:p14="http://schemas.microsoft.com/office/powerpoint/2010/main" val="127382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62A8-7E61-EF49-9A2F-D45CEE9AD7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61F406-1676-1001-DE8F-63CD334A48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430E73-9AC5-7C6F-1C84-00C3BA64AD33}"/>
              </a:ext>
            </a:extLst>
          </p:cNvPr>
          <p:cNvSpPr>
            <a:spLocks noGrp="1"/>
          </p:cNvSpPr>
          <p:nvPr>
            <p:ph type="dt" sz="half" idx="10"/>
          </p:nvPr>
        </p:nvSpPr>
        <p:spPr/>
        <p:txBody>
          <a:bodyPr/>
          <a:lstStyle/>
          <a:p>
            <a:fld id="{6880834B-D93B-430D-956B-F09E9E616FA7}" type="datetimeFigureOut">
              <a:rPr lang="en-IN" smtClean="0"/>
              <a:t>17-02-2023</a:t>
            </a:fld>
            <a:endParaRPr lang="en-IN"/>
          </a:p>
        </p:txBody>
      </p:sp>
      <p:sp>
        <p:nvSpPr>
          <p:cNvPr id="5" name="Footer Placeholder 4">
            <a:extLst>
              <a:ext uri="{FF2B5EF4-FFF2-40B4-BE49-F238E27FC236}">
                <a16:creationId xmlns:a16="http://schemas.microsoft.com/office/drawing/2014/main" id="{3951C9FF-1459-1F2C-474E-E4BF381B67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5B7E0F-F42E-0EFE-D059-6C476D8218B7}"/>
              </a:ext>
            </a:extLst>
          </p:cNvPr>
          <p:cNvSpPr>
            <a:spLocks noGrp="1"/>
          </p:cNvSpPr>
          <p:nvPr>
            <p:ph type="sldNum" sz="quarter" idx="12"/>
          </p:nvPr>
        </p:nvSpPr>
        <p:spPr/>
        <p:txBody>
          <a:bodyPr/>
          <a:lstStyle/>
          <a:p>
            <a:fld id="{7C213F8D-6540-4B82-9F39-0841CA6BD713}" type="slidenum">
              <a:rPr lang="en-IN" smtClean="0"/>
              <a:t>‹#›</a:t>
            </a:fld>
            <a:endParaRPr lang="en-IN"/>
          </a:p>
        </p:txBody>
      </p:sp>
    </p:spTree>
    <p:extLst>
      <p:ext uri="{BB962C8B-B14F-4D97-AF65-F5344CB8AC3E}">
        <p14:creationId xmlns:p14="http://schemas.microsoft.com/office/powerpoint/2010/main" val="9579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9638-DE6D-9C1B-5F3F-F85818785E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BB7D6-71CB-542F-DF0C-0751C32843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1D4547-8D94-E87F-9EAE-7F8A3266CB7D}"/>
              </a:ext>
            </a:extLst>
          </p:cNvPr>
          <p:cNvSpPr>
            <a:spLocks noGrp="1"/>
          </p:cNvSpPr>
          <p:nvPr>
            <p:ph type="dt" sz="half" idx="10"/>
          </p:nvPr>
        </p:nvSpPr>
        <p:spPr/>
        <p:txBody>
          <a:bodyPr/>
          <a:lstStyle/>
          <a:p>
            <a:fld id="{6880834B-D93B-430D-956B-F09E9E616FA7}" type="datetimeFigureOut">
              <a:rPr lang="en-IN" smtClean="0"/>
              <a:t>17-02-2023</a:t>
            </a:fld>
            <a:endParaRPr lang="en-IN"/>
          </a:p>
        </p:txBody>
      </p:sp>
      <p:sp>
        <p:nvSpPr>
          <p:cNvPr id="5" name="Footer Placeholder 4">
            <a:extLst>
              <a:ext uri="{FF2B5EF4-FFF2-40B4-BE49-F238E27FC236}">
                <a16:creationId xmlns:a16="http://schemas.microsoft.com/office/drawing/2014/main" id="{39B358D1-2D1F-38FF-D32C-BAAFEBF3ED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2C81BD-0232-ED41-720B-5919E338A812}"/>
              </a:ext>
            </a:extLst>
          </p:cNvPr>
          <p:cNvSpPr>
            <a:spLocks noGrp="1"/>
          </p:cNvSpPr>
          <p:nvPr>
            <p:ph type="sldNum" sz="quarter" idx="12"/>
          </p:nvPr>
        </p:nvSpPr>
        <p:spPr/>
        <p:txBody>
          <a:bodyPr/>
          <a:lstStyle/>
          <a:p>
            <a:fld id="{7C213F8D-6540-4B82-9F39-0841CA6BD713}" type="slidenum">
              <a:rPr lang="en-IN" smtClean="0"/>
              <a:t>‹#›</a:t>
            </a:fld>
            <a:endParaRPr lang="en-IN"/>
          </a:p>
        </p:txBody>
      </p:sp>
    </p:spTree>
    <p:extLst>
      <p:ext uri="{BB962C8B-B14F-4D97-AF65-F5344CB8AC3E}">
        <p14:creationId xmlns:p14="http://schemas.microsoft.com/office/powerpoint/2010/main" val="214925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22DB-D63A-3D36-5AD3-4CF7F5EFB4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465470-37DF-2882-4359-F7999C4860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CE7E83-B3D1-63B9-7F0B-F002EA409B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6287FF-22AF-FB62-70B4-2143CF563EA7}"/>
              </a:ext>
            </a:extLst>
          </p:cNvPr>
          <p:cNvSpPr>
            <a:spLocks noGrp="1"/>
          </p:cNvSpPr>
          <p:nvPr>
            <p:ph type="dt" sz="half" idx="10"/>
          </p:nvPr>
        </p:nvSpPr>
        <p:spPr/>
        <p:txBody>
          <a:bodyPr/>
          <a:lstStyle/>
          <a:p>
            <a:fld id="{6880834B-D93B-430D-956B-F09E9E616FA7}" type="datetimeFigureOut">
              <a:rPr lang="en-IN" smtClean="0"/>
              <a:t>17-02-2023</a:t>
            </a:fld>
            <a:endParaRPr lang="en-IN"/>
          </a:p>
        </p:txBody>
      </p:sp>
      <p:sp>
        <p:nvSpPr>
          <p:cNvPr id="6" name="Footer Placeholder 5">
            <a:extLst>
              <a:ext uri="{FF2B5EF4-FFF2-40B4-BE49-F238E27FC236}">
                <a16:creationId xmlns:a16="http://schemas.microsoft.com/office/drawing/2014/main" id="{FD348E09-4B50-D4B7-19A3-A603AA89B8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EC463D-009D-70EC-7821-CED4718607A4}"/>
              </a:ext>
            </a:extLst>
          </p:cNvPr>
          <p:cNvSpPr>
            <a:spLocks noGrp="1"/>
          </p:cNvSpPr>
          <p:nvPr>
            <p:ph type="sldNum" sz="quarter" idx="12"/>
          </p:nvPr>
        </p:nvSpPr>
        <p:spPr/>
        <p:txBody>
          <a:bodyPr/>
          <a:lstStyle/>
          <a:p>
            <a:fld id="{7C213F8D-6540-4B82-9F39-0841CA6BD713}" type="slidenum">
              <a:rPr lang="en-IN" smtClean="0"/>
              <a:t>‹#›</a:t>
            </a:fld>
            <a:endParaRPr lang="en-IN"/>
          </a:p>
        </p:txBody>
      </p:sp>
    </p:spTree>
    <p:extLst>
      <p:ext uri="{BB962C8B-B14F-4D97-AF65-F5344CB8AC3E}">
        <p14:creationId xmlns:p14="http://schemas.microsoft.com/office/powerpoint/2010/main" val="224517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9BD6-1C00-C196-6674-33A6CEAE32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7ED64E-F2D4-BD64-6449-FAA4591334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694AC0-9CA1-E428-279B-1D4EBE4138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A19C8E-48B8-FBAD-3631-00D44CDF4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C9D612-70D2-C266-FD7B-5A9A695CA1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B59C4A-FB28-E8B2-C849-04662D7D3B80}"/>
              </a:ext>
            </a:extLst>
          </p:cNvPr>
          <p:cNvSpPr>
            <a:spLocks noGrp="1"/>
          </p:cNvSpPr>
          <p:nvPr>
            <p:ph type="dt" sz="half" idx="10"/>
          </p:nvPr>
        </p:nvSpPr>
        <p:spPr/>
        <p:txBody>
          <a:bodyPr/>
          <a:lstStyle/>
          <a:p>
            <a:fld id="{6880834B-D93B-430D-956B-F09E9E616FA7}" type="datetimeFigureOut">
              <a:rPr lang="en-IN" smtClean="0"/>
              <a:t>17-02-2023</a:t>
            </a:fld>
            <a:endParaRPr lang="en-IN"/>
          </a:p>
        </p:txBody>
      </p:sp>
      <p:sp>
        <p:nvSpPr>
          <p:cNvPr id="8" name="Footer Placeholder 7">
            <a:extLst>
              <a:ext uri="{FF2B5EF4-FFF2-40B4-BE49-F238E27FC236}">
                <a16:creationId xmlns:a16="http://schemas.microsoft.com/office/drawing/2014/main" id="{EE27D34A-57AF-12F1-085F-DFBA753028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F38EE1-064E-380D-DF00-0742753F2B0B}"/>
              </a:ext>
            </a:extLst>
          </p:cNvPr>
          <p:cNvSpPr>
            <a:spLocks noGrp="1"/>
          </p:cNvSpPr>
          <p:nvPr>
            <p:ph type="sldNum" sz="quarter" idx="12"/>
          </p:nvPr>
        </p:nvSpPr>
        <p:spPr/>
        <p:txBody>
          <a:bodyPr/>
          <a:lstStyle/>
          <a:p>
            <a:fld id="{7C213F8D-6540-4B82-9F39-0841CA6BD713}" type="slidenum">
              <a:rPr lang="en-IN" smtClean="0"/>
              <a:t>‹#›</a:t>
            </a:fld>
            <a:endParaRPr lang="en-IN"/>
          </a:p>
        </p:txBody>
      </p:sp>
    </p:spTree>
    <p:extLst>
      <p:ext uri="{BB962C8B-B14F-4D97-AF65-F5344CB8AC3E}">
        <p14:creationId xmlns:p14="http://schemas.microsoft.com/office/powerpoint/2010/main" val="4135929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6B3D-DF94-D652-AD01-0542CCBA16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95319D-F9B5-D0DF-81BF-9F389BB1B959}"/>
              </a:ext>
            </a:extLst>
          </p:cNvPr>
          <p:cNvSpPr>
            <a:spLocks noGrp="1"/>
          </p:cNvSpPr>
          <p:nvPr>
            <p:ph type="dt" sz="half" idx="10"/>
          </p:nvPr>
        </p:nvSpPr>
        <p:spPr/>
        <p:txBody>
          <a:bodyPr/>
          <a:lstStyle/>
          <a:p>
            <a:fld id="{6880834B-D93B-430D-956B-F09E9E616FA7}" type="datetimeFigureOut">
              <a:rPr lang="en-IN" smtClean="0"/>
              <a:t>17-02-2023</a:t>
            </a:fld>
            <a:endParaRPr lang="en-IN"/>
          </a:p>
        </p:txBody>
      </p:sp>
      <p:sp>
        <p:nvSpPr>
          <p:cNvPr id="4" name="Footer Placeholder 3">
            <a:extLst>
              <a:ext uri="{FF2B5EF4-FFF2-40B4-BE49-F238E27FC236}">
                <a16:creationId xmlns:a16="http://schemas.microsoft.com/office/drawing/2014/main" id="{8398ED0D-14C8-6DB0-FB0E-F8DE2B9033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34963E-4BE2-D635-765F-63B167AB6E1F}"/>
              </a:ext>
            </a:extLst>
          </p:cNvPr>
          <p:cNvSpPr>
            <a:spLocks noGrp="1"/>
          </p:cNvSpPr>
          <p:nvPr>
            <p:ph type="sldNum" sz="quarter" idx="12"/>
          </p:nvPr>
        </p:nvSpPr>
        <p:spPr/>
        <p:txBody>
          <a:bodyPr/>
          <a:lstStyle/>
          <a:p>
            <a:fld id="{7C213F8D-6540-4B82-9F39-0841CA6BD713}" type="slidenum">
              <a:rPr lang="en-IN" smtClean="0"/>
              <a:t>‹#›</a:t>
            </a:fld>
            <a:endParaRPr lang="en-IN"/>
          </a:p>
        </p:txBody>
      </p:sp>
    </p:spTree>
    <p:extLst>
      <p:ext uri="{BB962C8B-B14F-4D97-AF65-F5344CB8AC3E}">
        <p14:creationId xmlns:p14="http://schemas.microsoft.com/office/powerpoint/2010/main" val="364590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A76DFE-622E-DDD0-DED4-5428C7511299}"/>
              </a:ext>
            </a:extLst>
          </p:cNvPr>
          <p:cNvSpPr>
            <a:spLocks noGrp="1"/>
          </p:cNvSpPr>
          <p:nvPr>
            <p:ph type="dt" sz="half" idx="10"/>
          </p:nvPr>
        </p:nvSpPr>
        <p:spPr/>
        <p:txBody>
          <a:bodyPr/>
          <a:lstStyle/>
          <a:p>
            <a:fld id="{6880834B-D93B-430D-956B-F09E9E616FA7}" type="datetimeFigureOut">
              <a:rPr lang="en-IN" smtClean="0"/>
              <a:t>17-02-2023</a:t>
            </a:fld>
            <a:endParaRPr lang="en-IN"/>
          </a:p>
        </p:txBody>
      </p:sp>
      <p:sp>
        <p:nvSpPr>
          <p:cNvPr id="3" name="Footer Placeholder 2">
            <a:extLst>
              <a:ext uri="{FF2B5EF4-FFF2-40B4-BE49-F238E27FC236}">
                <a16:creationId xmlns:a16="http://schemas.microsoft.com/office/drawing/2014/main" id="{521B72F1-9FA3-8592-85F5-40DB4DA38C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3825EC-7CF9-1567-E7DE-0B94ABD4160D}"/>
              </a:ext>
            </a:extLst>
          </p:cNvPr>
          <p:cNvSpPr>
            <a:spLocks noGrp="1"/>
          </p:cNvSpPr>
          <p:nvPr>
            <p:ph type="sldNum" sz="quarter" idx="12"/>
          </p:nvPr>
        </p:nvSpPr>
        <p:spPr/>
        <p:txBody>
          <a:bodyPr/>
          <a:lstStyle/>
          <a:p>
            <a:fld id="{7C213F8D-6540-4B82-9F39-0841CA6BD713}" type="slidenum">
              <a:rPr lang="en-IN" smtClean="0"/>
              <a:t>‹#›</a:t>
            </a:fld>
            <a:endParaRPr lang="en-IN"/>
          </a:p>
        </p:txBody>
      </p:sp>
    </p:spTree>
    <p:extLst>
      <p:ext uri="{BB962C8B-B14F-4D97-AF65-F5344CB8AC3E}">
        <p14:creationId xmlns:p14="http://schemas.microsoft.com/office/powerpoint/2010/main" val="1841612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F609-B918-E136-2D4B-37671B580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E3B819-6993-CCC3-32BF-9BFCFE0F6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C479A6-C838-9E66-126C-B5DF1A617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71420-3664-5EFD-5DC5-2BA2B18ED428}"/>
              </a:ext>
            </a:extLst>
          </p:cNvPr>
          <p:cNvSpPr>
            <a:spLocks noGrp="1"/>
          </p:cNvSpPr>
          <p:nvPr>
            <p:ph type="dt" sz="half" idx="10"/>
          </p:nvPr>
        </p:nvSpPr>
        <p:spPr/>
        <p:txBody>
          <a:bodyPr/>
          <a:lstStyle/>
          <a:p>
            <a:fld id="{6880834B-D93B-430D-956B-F09E9E616FA7}" type="datetimeFigureOut">
              <a:rPr lang="en-IN" smtClean="0"/>
              <a:t>17-02-2023</a:t>
            </a:fld>
            <a:endParaRPr lang="en-IN"/>
          </a:p>
        </p:txBody>
      </p:sp>
      <p:sp>
        <p:nvSpPr>
          <p:cNvPr id="6" name="Footer Placeholder 5">
            <a:extLst>
              <a:ext uri="{FF2B5EF4-FFF2-40B4-BE49-F238E27FC236}">
                <a16:creationId xmlns:a16="http://schemas.microsoft.com/office/drawing/2014/main" id="{BD0A711A-6493-B304-6AFB-9AF1A4FC02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EDDB10-9BD2-3CCF-07B1-7253336EA416}"/>
              </a:ext>
            </a:extLst>
          </p:cNvPr>
          <p:cNvSpPr>
            <a:spLocks noGrp="1"/>
          </p:cNvSpPr>
          <p:nvPr>
            <p:ph type="sldNum" sz="quarter" idx="12"/>
          </p:nvPr>
        </p:nvSpPr>
        <p:spPr/>
        <p:txBody>
          <a:bodyPr/>
          <a:lstStyle/>
          <a:p>
            <a:fld id="{7C213F8D-6540-4B82-9F39-0841CA6BD713}" type="slidenum">
              <a:rPr lang="en-IN" smtClean="0"/>
              <a:t>‹#›</a:t>
            </a:fld>
            <a:endParaRPr lang="en-IN"/>
          </a:p>
        </p:txBody>
      </p:sp>
    </p:spTree>
    <p:extLst>
      <p:ext uri="{BB962C8B-B14F-4D97-AF65-F5344CB8AC3E}">
        <p14:creationId xmlns:p14="http://schemas.microsoft.com/office/powerpoint/2010/main" val="402567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15A2-E1E8-A5E3-80AC-5B56D0247E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BA2277-C94F-4292-8DF4-A7D026D17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1B2C90-BA4B-9D4D-A12A-052D5BF47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0C1F2-C699-540F-1F59-8874F4142E75}"/>
              </a:ext>
            </a:extLst>
          </p:cNvPr>
          <p:cNvSpPr>
            <a:spLocks noGrp="1"/>
          </p:cNvSpPr>
          <p:nvPr>
            <p:ph type="dt" sz="half" idx="10"/>
          </p:nvPr>
        </p:nvSpPr>
        <p:spPr/>
        <p:txBody>
          <a:bodyPr/>
          <a:lstStyle/>
          <a:p>
            <a:fld id="{6880834B-D93B-430D-956B-F09E9E616FA7}" type="datetimeFigureOut">
              <a:rPr lang="en-IN" smtClean="0"/>
              <a:t>17-02-2023</a:t>
            </a:fld>
            <a:endParaRPr lang="en-IN"/>
          </a:p>
        </p:txBody>
      </p:sp>
      <p:sp>
        <p:nvSpPr>
          <p:cNvPr id="6" name="Footer Placeholder 5">
            <a:extLst>
              <a:ext uri="{FF2B5EF4-FFF2-40B4-BE49-F238E27FC236}">
                <a16:creationId xmlns:a16="http://schemas.microsoft.com/office/drawing/2014/main" id="{700361ED-F9DA-D1D3-ADC5-B3C2F15FC9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E59F26-93A5-8692-C636-ABB65D9E1978}"/>
              </a:ext>
            </a:extLst>
          </p:cNvPr>
          <p:cNvSpPr>
            <a:spLocks noGrp="1"/>
          </p:cNvSpPr>
          <p:nvPr>
            <p:ph type="sldNum" sz="quarter" idx="12"/>
          </p:nvPr>
        </p:nvSpPr>
        <p:spPr/>
        <p:txBody>
          <a:bodyPr/>
          <a:lstStyle/>
          <a:p>
            <a:fld id="{7C213F8D-6540-4B82-9F39-0841CA6BD713}" type="slidenum">
              <a:rPr lang="en-IN" smtClean="0"/>
              <a:t>‹#›</a:t>
            </a:fld>
            <a:endParaRPr lang="en-IN"/>
          </a:p>
        </p:txBody>
      </p:sp>
    </p:spTree>
    <p:extLst>
      <p:ext uri="{BB962C8B-B14F-4D97-AF65-F5344CB8AC3E}">
        <p14:creationId xmlns:p14="http://schemas.microsoft.com/office/powerpoint/2010/main" val="256578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7B731-7550-9120-3112-4C5AEBDBC2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5E121E-33BE-6B1C-E4DD-89F19794C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E3A17A-F647-931D-2CA0-8470A1D068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0834B-D93B-430D-956B-F09E9E616FA7}" type="datetimeFigureOut">
              <a:rPr lang="en-IN" smtClean="0"/>
              <a:t>17-02-2023</a:t>
            </a:fld>
            <a:endParaRPr lang="en-IN"/>
          </a:p>
        </p:txBody>
      </p:sp>
      <p:sp>
        <p:nvSpPr>
          <p:cNvPr id="5" name="Footer Placeholder 4">
            <a:extLst>
              <a:ext uri="{FF2B5EF4-FFF2-40B4-BE49-F238E27FC236}">
                <a16:creationId xmlns:a16="http://schemas.microsoft.com/office/drawing/2014/main" id="{D15D27B6-B53F-C3D3-115D-7911A6245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651A26-29C1-22CA-0631-A4A924EF25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13F8D-6540-4B82-9F39-0841CA6BD713}" type="slidenum">
              <a:rPr lang="en-IN" smtClean="0"/>
              <a:t>‹#›</a:t>
            </a:fld>
            <a:endParaRPr lang="en-IN"/>
          </a:p>
        </p:txBody>
      </p:sp>
    </p:spTree>
    <p:extLst>
      <p:ext uri="{BB962C8B-B14F-4D97-AF65-F5344CB8AC3E}">
        <p14:creationId xmlns:p14="http://schemas.microsoft.com/office/powerpoint/2010/main" val="1696936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7CD9CC5-92C4-CB7A-718C-9827FD4BCE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499" y="579576"/>
            <a:ext cx="9649239" cy="2422042"/>
          </a:xfrm>
          <a:prstGeom prst="rect">
            <a:avLst/>
          </a:prstGeom>
        </p:spPr>
      </p:pic>
      <p:sp>
        <p:nvSpPr>
          <p:cNvPr id="6" name="TextBox 5">
            <a:extLst>
              <a:ext uri="{FF2B5EF4-FFF2-40B4-BE49-F238E27FC236}">
                <a16:creationId xmlns:a16="http://schemas.microsoft.com/office/drawing/2014/main" id="{1A66DD80-D4C8-28C5-13D1-9054748DF0ED}"/>
              </a:ext>
            </a:extLst>
          </p:cNvPr>
          <p:cNvSpPr txBox="1"/>
          <p:nvPr/>
        </p:nvSpPr>
        <p:spPr>
          <a:xfrm>
            <a:off x="3263348" y="3856383"/>
            <a:ext cx="5665304" cy="1015663"/>
          </a:xfrm>
          <a:prstGeom prst="rect">
            <a:avLst/>
          </a:prstGeom>
          <a:noFill/>
        </p:spPr>
        <p:txBody>
          <a:bodyPr wrap="square" rtlCol="0">
            <a:spAutoFit/>
          </a:bodyPr>
          <a:lstStyle/>
          <a:p>
            <a:pPr algn="ctr"/>
            <a:r>
              <a:rPr lang="en-IN" sz="4400" dirty="0"/>
              <a:t>Case Study</a:t>
            </a:r>
          </a:p>
          <a:p>
            <a:pPr algn="ctr"/>
            <a:r>
              <a:rPr lang="en-IN" sz="1600" dirty="0"/>
              <a:t>- By Adarsh Paul</a:t>
            </a:r>
          </a:p>
        </p:txBody>
      </p:sp>
    </p:spTree>
    <p:extLst>
      <p:ext uri="{BB962C8B-B14F-4D97-AF65-F5344CB8AC3E}">
        <p14:creationId xmlns:p14="http://schemas.microsoft.com/office/powerpoint/2010/main" val="210732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bottle of alcohol">
            <a:extLst>
              <a:ext uri="{FF2B5EF4-FFF2-40B4-BE49-F238E27FC236}">
                <a16:creationId xmlns:a16="http://schemas.microsoft.com/office/drawing/2014/main" id="{7594BB4A-9E6B-B68C-D015-36B588CC7459}"/>
              </a:ext>
            </a:extLst>
          </p:cNvPr>
          <p:cNvPicPr>
            <a:picLocks noChangeAspect="1"/>
          </p:cNvPicPr>
          <p:nvPr/>
        </p:nvPicPr>
        <p:blipFill rotWithShape="1">
          <a:blip r:embed="rId2">
            <a:extLst>
              <a:ext uri="{28A0092B-C50C-407E-A947-70E740481C1C}">
                <a14:useLocalDpi xmlns:a14="http://schemas.microsoft.com/office/drawing/2010/main" val="0"/>
              </a:ext>
            </a:extLst>
          </a:blip>
          <a:srcRect l="20481" r="57600"/>
          <a:stretch/>
        </p:blipFill>
        <p:spPr>
          <a:xfrm>
            <a:off x="0" y="1282"/>
            <a:ext cx="3098800" cy="6856718"/>
          </a:xfrm>
          <a:prstGeom prst="rect">
            <a:avLst/>
          </a:prstGeom>
        </p:spPr>
      </p:pic>
      <p:sp>
        <p:nvSpPr>
          <p:cNvPr id="6" name="TextBox 5">
            <a:extLst>
              <a:ext uri="{FF2B5EF4-FFF2-40B4-BE49-F238E27FC236}">
                <a16:creationId xmlns:a16="http://schemas.microsoft.com/office/drawing/2014/main" id="{8FFBC5B1-C938-C192-2B80-BE517C238BA9}"/>
              </a:ext>
            </a:extLst>
          </p:cNvPr>
          <p:cNvSpPr txBox="1"/>
          <p:nvPr/>
        </p:nvSpPr>
        <p:spPr>
          <a:xfrm flipH="1">
            <a:off x="4894579" y="534760"/>
            <a:ext cx="5633721" cy="769441"/>
          </a:xfrm>
          <a:prstGeom prst="rect">
            <a:avLst/>
          </a:prstGeom>
          <a:noFill/>
        </p:spPr>
        <p:txBody>
          <a:bodyPr wrap="square" rtlCol="0">
            <a:spAutoFit/>
          </a:bodyPr>
          <a:lstStyle/>
          <a:p>
            <a:pPr algn="ctr"/>
            <a:r>
              <a:rPr lang="en-IN" sz="4400" dirty="0"/>
              <a:t>Content</a:t>
            </a:r>
          </a:p>
        </p:txBody>
      </p:sp>
      <p:sp>
        <p:nvSpPr>
          <p:cNvPr id="7" name="TextBox 6">
            <a:extLst>
              <a:ext uri="{FF2B5EF4-FFF2-40B4-BE49-F238E27FC236}">
                <a16:creationId xmlns:a16="http://schemas.microsoft.com/office/drawing/2014/main" id="{EEE33436-2C6E-13F1-83D4-EFD4209DBB87}"/>
              </a:ext>
            </a:extLst>
          </p:cNvPr>
          <p:cNvSpPr txBox="1"/>
          <p:nvPr/>
        </p:nvSpPr>
        <p:spPr>
          <a:xfrm>
            <a:off x="3708399" y="2194560"/>
            <a:ext cx="8006080" cy="2246769"/>
          </a:xfrm>
          <a:prstGeom prst="rect">
            <a:avLst/>
          </a:prstGeom>
          <a:noFill/>
        </p:spPr>
        <p:txBody>
          <a:bodyPr wrap="square" rtlCol="0">
            <a:spAutoFit/>
          </a:bodyPr>
          <a:lstStyle/>
          <a:p>
            <a:pPr marL="285750" indent="-285750" algn="just">
              <a:buFont typeface="Arial" panose="020B0604020202020204" pitchFamily="34" charset="0"/>
              <a:buChar char="•"/>
            </a:pPr>
            <a:r>
              <a:rPr lang="en-IN" sz="2800" dirty="0"/>
              <a:t>Total</a:t>
            </a:r>
            <a:r>
              <a:rPr lang="en-IN" sz="2800" baseline="0" dirty="0"/>
              <a:t> sales comparison for year 2011, 2012 &amp; 2013</a:t>
            </a:r>
          </a:p>
          <a:p>
            <a:pPr marL="285750" indent="-285750" algn="just">
              <a:buFont typeface="Arial" panose="020B0604020202020204" pitchFamily="34" charset="0"/>
              <a:buChar char="•"/>
            </a:pPr>
            <a:endParaRPr lang="en-IN" sz="2800" baseline="0" dirty="0"/>
          </a:p>
          <a:p>
            <a:pPr marL="285750" indent="-285750" algn="just">
              <a:buFont typeface="Arial" panose="020B0604020202020204" pitchFamily="34" charset="0"/>
              <a:buChar char="•"/>
            </a:pPr>
            <a:r>
              <a:rPr lang="en-IN" sz="2800" baseline="0" dirty="0"/>
              <a:t>Year wise sales comparison for brands </a:t>
            </a:r>
          </a:p>
          <a:p>
            <a:pPr marL="285750" indent="-285750" algn="just">
              <a:buFont typeface="Arial" panose="020B0604020202020204" pitchFamily="34" charset="0"/>
              <a:buChar char="•"/>
            </a:pPr>
            <a:endParaRPr lang="en-IN" sz="2800" dirty="0"/>
          </a:p>
          <a:p>
            <a:pPr marL="285750" indent="-285750" algn="just">
              <a:buFont typeface="Arial" panose="020B0604020202020204" pitchFamily="34" charset="0"/>
              <a:buChar char="•"/>
            </a:pPr>
            <a:r>
              <a:rPr lang="en-IN" sz="2800" dirty="0"/>
              <a:t>State</a:t>
            </a:r>
            <a:r>
              <a:rPr lang="en-IN" sz="2800" baseline="0" dirty="0"/>
              <a:t> wise sales Comparison</a:t>
            </a:r>
          </a:p>
        </p:txBody>
      </p:sp>
    </p:spTree>
    <p:extLst>
      <p:ext uri="{BB962C8B-B14F-4D97-AF65-F5344CB8AC3E}">
        <p14:creationId xmlns:p14="http://schemas.microsoft.com/office/powerpoint/2010/main" val="104410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ottle of alcohol">
            <a:extLst>
              <a:ext uri="{FF2B5EF4-FFF2-40B4-BE49-F238E27FC236}">
                <a16:creationId xmlns:a16="http://schemas.microsoft.com/office/drawing/2014/main" id="{7594BB4A-9E6B-B68C-D015-36B588CC7459}"/>
              </a:ext>
            </a:extLst>
          </p:cNvPr>
          <p:cNvPicPr>
            <a:picLocks noChangeAspect="1"/>
          </p:cNvPicPr>
          <p:nvPr/>
        </p:nvPicPr>
        <p:blipFill rotWithShape="1">
          <a:blip r:embed="rId2">
            <a:extLst>
              <a:ext uri="{28A0092B-C50C-407E-A947-70E740481C1C}">
                <a14:useLocalDpi xmlns:a14="http://schemas.microsoft.com/office/drawing/2010/main" val="0"/>
              </a:ext>
            </a:extLst>
          </a:blip>
          <a:srcRect l="20481" r="57600"/>
          <a:stretch/>
        </p:blipFill>
        <p:spPr>
          <a:xfrm>
            <a:off x="0" y="1282"/>
            <a:ext cx="3098800" cy="6856718"/>
          </a:xfrm>
          <a:prstGeom prst="rect">
            <a:avLst/>
          </a:prstGeom>
        </p:spPr>
      </p:pic>
      <p:graphicFrame>
        <p:nvGraphicFramePr>
          <p:cNvPr id="3" name="Chart 2">
            <a:extLst>
              <a:ext uri="{FF2B5EF4-FFF2-40B4-BE49-F238E27FC236}">
                <a16:creationId xmlns:a16="http://schemas.microsoft.com/office/drawing/2014/main" id="{612625D1-0338-4B26-8704-DDD06FD6D9FB}"/>
              </a:ext>
            </a:extLst>
          </p:cNvPr>
          <p:cNvGraphicFramePr>
            <a:graphicFrameLocks/>
          </p:cNvGraphicFramePr>
          <p:nvPr>
            <p:extLst>
              <p:ext uri="{D42A27DB-BD31-4B8C-83A1-F6EECF244321}">
                <p14:modId xmlns:p14="http://schemas.microsoft.com/office/powerpoint/2010/main" val="2336457007"/>
              </p:ext>
            </p:extLst>
          </p:nvPr>
        </p:nvGraphicFramePr>
        <p:xfrm>
          <a:off x="3241040" y="185548"/>
          <a:ext cx="8636000" cy="412044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B70403D9-BBCE-DF38-36D2-99883A7D6B9A}"/>
              </a:ext>
            </a:extLst>
          </p:cNvPr>
          <p:cNvSpPr txBox="1"/>
          <p:nvPr/>
        </p:nvSpPr>
        <p:spPr>
          <a:xfrm>
            <a:off x="3830320" y="4641478"/>
            <a:ext cx="804672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Here we can clearly see that According to the sales data the best performing year for coca cola is 2012.</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But the sales data for year 2013 is given till the month of October. So, we can predict that by the end 2013 the sales will come somewhat near to 2012 sales.</a:t>
            </a:r>
          </a:p>
        </p:txBody>
      </p:sp>
    </p:spTree>
    <p:extLst>
      <p:ext uri="{BB962C8B-B14F-4D97-AF65-F5344CB8AC3E}">
        <p14:creationId xmlns:p14="http://schemas.microsoft.com/office/powerpoint/2010/main" val="199869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ottle of alcohol">
            <a:extLst>
              <a:ext uri="{FF2B5EF4-FFF2-40B4-BE49-F238E27FC236}">
                <a16:creationId xmlns:a16="http://schemas.microsoft.com/office/drawing/2014/main" id="{7594BB4A-9E6B-B68C-D015-36B588CC7459}"/>
              </a:ext>
            </a:extLst>
          </p:cNvPr>
          <p:cNvPicPr>
            <a:picLocks noChangeAspect="1"/>
          </p:cNvPicPr>
          <p:nvPr/>
        </p:nvPicPr>
        <p:blipFill rotWithShape="1">
          <a:blip r:embed="rId2">
            <a:extLst>
              <a:ext uri="{28A0092B-C50C-407E-A947-70E740481C1C}">
                <a14:useLocalDpi xmlns:a14="http://schemas.microsoft.com/office/drawing/2010/main" val="0"/>
              </a:ext>
            </a:extLst>
          </a:blip>
          <a:srcRect l="20481" r="57600"/>
          <a:stretch/>
        </p:blipFill>
        <p:spPr>
          <a:xfrm>
            <a:off x="0" y="1282"/>
            <a:ext cx="3098800" cy="6856718"/>
          </a:xfrm>
          <a:prstGeom prst="rect">
            <a:avLst/>
          </a:prstGeom>
        </p:spPr>
      </p:pic>
      <p:sp>
        <p:nvSpPr>
          <p:cNvPr id="4" name="TextBox 3">
            <a:extLst>
              <a:ext uri="{FF2B5EF4-FFF2-40B4-BE49-F238E27FC236}">
                <a16:creationId xmlns:a16="http://schemas.microsoft.com/office/drawing/2014/main" id="{B70403D9-BBCE-DF38-36D2-99883A7D6B9A}"/>
              </a:ext>
            </a:extLst>
          </p:cNvPr>
          <p:cNvSpPr txBox="1"/>
          <p:nvPr/>
        </p:nvSpPr>
        <p:spPr>
          <a:xfrm>
            <a:off x="3992880" y="3985491"/>
            <a:ext cx="7884160"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Here we can see that over the time of three years Brand 5 and brand 1 </a:t>
            </a:r>
            <a:r>
              <a:rPr lang="en-IN" dirty="0">
                <a:solidFill>
                  <a:prstClr val="black"/>
                </a:solidFill>
                <a:latin typeface="Calibri" panose="020F0502020204030204"/>
              </a:rPr>
              <a:t>are best performing.</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But also we can see from the graph that the sales for brand 1 is slightly decreasing with every successive year. Whereas on the other hand the sales for brand 5 is increasing every year.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So, Brand 5 is clearly the USP for Coca cola.</a:t>
            </a:r>
          </a:p>
        </p:txBody>
      </p:sp>
      <p:graphicFrame>
        <p:nvGraphicFramePr>
          <p:cNvPr id="2" name="Chart 1">
            <a:extLst>
              <a:ext uri="{FF2B5EF4-FFF2-40B4-BE49-F238E27FC236}">
                <a16:creationId xmlns:a16="http://schemas.microsoft.com/office/drawing/2014/main" id="{18972FF0-7936-40C7-95C9-72F4CAA0D5F5}"/>
              </a:ext>
            </a:extLst>
          </p:cNvPr>
          <p:cNvGraphicFramePr>
            <a:graphicFrameLocks/>
          </p:cNvGraphicFramePr>
          <p:nvPr>
            <p:extLst>
              <p:ext uri="{D42A27DB-BD31-4B8C-83A1-F6EECF244321}">
                <p14:modId xmlns:p14="http://schemas.microsoft.com/office/powerpoint/2010/main" val="917376587"/>
              </p:ext>
            </p:extLst>
          </p:nvPr>
        </p:nvGraphicFramePr>
        <p:xfrm>
          <a:off x="3906982" y="253076"/>
          <a:ext cx="7970058" cy="35209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015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ottle of alcohol">
            <a:extLst>
              <a:ext uri="{FF2B5EF4-FFF2-40B4-BE49-F238E27FC236}">
                <a16:creationId xmlns:a16="http://schemas.microsoft.com/office/drawing/2014/main" id="{7594BB4A-9E6B-B68C-D015-36B588CC7459}"/>
              </a:ext>
            </a:extLst>
          </p:cNvPr>
          <p:cNvPicPr>
            <a:picLocks noChangeAspect="1"/>
          </p:cNvPicPr>
          <p:nvPr/>
        </p:nvPicPr>
        <p:blipFill rotWithShape="1">
          <a:blip r:embed="rId2">
            <a:extLst>
              <a:ext uri="{28A0092B-C50C-407E-A947-70E740481C1C}">
                <a14:useLocalDpi xmlns:a14="http://schemas.microsoft.com/office/drawing/2010/main" val="0"/>
              </a:ext>
            </a:extLst>
          </a:blip>
          <a:srcRect l="20481" r="57600"/>
          <a:stretch/>
        </p:blipFill>
        <p:spPr>
          <a:xfrm>
            <a:off x="0" y="1282"/>
            <a:ext cx="3098800" cy="6856718"/>
          </a:xfrm>
          <a:prstGeom prst="rect">
            <a:avLst/>
          </a:prstGeom>
        </p:spPr>
      </p:pic>
      <p:graphicFrame>
        <p:nvGraphicFramePr>
          <p:cNvPr id="3" name="Chart 2">
            <a:extLst>
              <a:ext uri="{FF2B5EF4-FFF2-40B4-BE49-F238E27FC236}">
                <a16:creationId xmlns:a16="http://schemas.microsoft.com/office/drawing/2014/main" id="{AF87E586-C364-49F7-A3CE-1BAEAE270740}"/>
              </a:ext>
            </a:extLst>
          </p:cNvPr>
          <p:cNvGraphicFramePr>
            <a:graphicFrameLocks/>
          </p:cNvGraphicFramePr>
          <p:nvPr>
            <p:extLst>
              <p:ext uri="{D42A27DB-BD31-4B8C-83A1-F6EECF244321}">
                <p14:modId xmlns:p14="http://schemas.microsoft.com/office/powerpoint/2010/main" val="2386471287"/>
              </p:ext>
            </p:extLst>
          </p:nvPr>
        </p:nvGraphicFramePr>
        <p:xfrm>
          <a:off x="3966717" y="157596"/>
          <a:ext cx="7729290" cy="469807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8F972F0E-F6C2-2768-3102-60EA561394CB}"/>
              </a:ext>
            </a:extLst>
          </p:cNvPr>
          <p:cNvSpPr txBox="1"/>
          <p:nvPr/>
        </p:nvSpPr>
        <p:spPr>
          <a:xfrm>
            <a:off x="3966717" y="5013267"/>
            <a:ext cx="7479907" cy="1477328"/>
          </a:xfrm>
          <a:prstGeom prst="rect">
            <a:avLst/>
          </a:prstGeom>
          <a:noFill/>
        </p:spPr>
        <p:txBody>
          <a:bodyPr wrap="square" rtlCol="0">
            <a:spAutoFit/>
          </a:bodyPr>
          <a:lstStyle/>
          <a:p>
            <a:pPr marL="285750" indent="-285750">
              <a:buFont typeface="Arial" panose="020B0604020202020204" pitchFamily="34" charset="0"/>
              <a:buChar char="•"/>
            </a:pPr>
            <a:r>
              <a:rPr lang="en-IN" dirty="0"/>
              <a:t>Here, from the above graph we can see that within the period of three years Andhra Pradesh, Uttar Pradesh and Punjab are the states with maximum sales.</a:t>
            </a:r>
          </a:p>
          <a:p>
            <a:pPr marL="285750" indent="-285750">
              <a:buFont typeface="Arial" panose="020B0604020202020204" pitchFamily="34" charset="0"/>
              <a:buChar char="•"/>
            </a:pPr>
            <a:r>
              <a:rPr lang="en-IN" dirty="0"/>
              <a:t>Whereas on the other hand Goa, Jammu and Kerala are states with minimum sales.</a:t>
            </a:r>
          </a:p>
        </p:txBody>
      </p:sp>
    </p:spTree>
    <p:extLst>
      <p:ext uri="{BB962C8B-B14F-4D97-AF65-F5344CB8AC3E}">
        <p14:creationId xmlns:p14="http://schemas.microsoft.com/office/powerpoint/2010/main" val="94527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ottle of alcohol">
            <a:extLst>
              <a:ext uri="{FF2B5EF4-FFF2-40B4-BE49-F238E27FC236}">
                <a16:creationId xmlns:a16="http://schemas.microsoft.com/office/drawing/2014/main" id="{7594BB4A-9E6B-B68C-D015-36B588CC7459}"/>
              </a:ext>
            </a:extLst>
          </p:cNvPr>
          <p:cNvPicPr>
            <a:picLocks noChangeAspect="1"/>
          </p:cNvPicPr>
          <p:nvPr/>
        </p:nvPicPr>
        <p:blipFill rotWithShape="1">
          <a:blip r:embed="rId2">
            <a:extLst>
              <a:ext uri="{28A0092B-C50C-407E-A947-70E740481C1C}">
                <a14:useLocalDpi xmlns:a14="http://schemas.microsoft.com/office/drawing/2010/main" val="0"/>
              </a:ext>
            </a:extLst>
          </a:blip>
          <a:srcRect l="20481" r="57600"/>
          <a:stretch/>
        </p:blipFill>
        <p:spPr>
          <a:xfrm>
            <a:off x="0" y="1282"/>
            <a:ext cx="3098800" cy="6856718"/>
          </a:xfrm>
          <a:prstGeom prst="rect">
            <a:avLst/>
          </a:prstGeom>
        </p:spPr>
      </p:pic>
      <p:sp>
        <p:nvSpPr>
          <p:cNvPr id="3" name="TextBox 2">
            <a:extLst>
              <a:ext uri="{FF2B5EF4-FFF2-40B4-BE49-F238E27FC236}">
                <a16:creationId xmlns:a16="http://schemas.microsoft.com/office/drawing/2014/main" id="{A37DFCFC-D907-ADDA-DA3D-0A625ECA34E5}"/>
              </a:ext>
            </a:extLst>
          </p:cNvPr>
          <p:cNvSpPr txBox="1"/>
          <p:nvPr/>
        </p:nvSpPr>
        <p:spPr>
          <a:xfrm>
            <a:off x="3810000" y="4683313"/>
            <a:ext cx="7833360" cy="369332"/>
          </a:xfrm>
          <a:prstGeom prst="rect">
            <a:avLst/>
          </a:prstGeom>
          <a:noFill/>
        </p:spPr>
        <p:txBody>
          <a:bodyPr wrap="square" rtlCol="0">
            <a:spAutoFit/>
          </a:bodyPr>
          <a:lstStyle/>
          <a:p>
            <a:r>
              <a:rPr lang="en-IN" dirty="0"/>
              <a:t> </a:t>
            </a:r>
          </a:p>
        </p:txBody>
      </p:sp>
      <p:sp>
        <p:nvSpPr>
          <p:cNvPr id="4" name="TextBox 3">
            <a:extLst>
              <a:ext uri="{FF2B5EF4-FFF2-40B4-BE49-F238E27FC236}">
                <a16:creationId xmlns:a16="http://schemas.microsoft.com/office/drawing/2014/main" id="{399E8C2E-E185-4FF3-7B20-49A8B59F4A1B}"/>
              </a:ext>
            </a:extLst>
          </p:cNvPr>
          <p:cNvSpPr txBox="1"/>
          <p:nvPr/>
        </p:nvSpPr>
        <p:spPr>
          <a:xfrm>
            <a:off x="4058920" y="2600960"/>
            <a:ext cx="7335520" cy="1107996"/>
          </a:xfrm>
          <a:prstGeom prst="rect">
            <a:avLst/>
          </a:prstGeom>
          <a:noFill/>
        </p:spPr>
        <p:txBody>
          <a:bodyPr wrap="square" rtlCol="0">
            <a:spAutoFit/>
          </a:bodyPr>
          <a:lstStyle/>
          <a:p>
            <a:pPr algn="ctr"/>
            <a:r>
              <a:rPr lang="en-IN" sz="6600" b="1" dirty="0"/>
              <a:t>Thank You</a:t>
            </a:r>
          </a:p>
        </p:txBody>
      </p:sp>
    </p:spTree>
    <p:extLst>
      <p:ext uri="{BB962C8B-B14F-4D97-AF65-F5344CB8AC3E}">
        <p14:creationId xmlns:p14="http://schemas.microsoft.com/office/powerpoint/2010/main" val="541551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53</TotalTime>
  <Words>221</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 Paul</dc:creator>
  <cp:lastModifiedBy>Adarsh Paul</cp:lastModifiedBy>
  <cp:revision>1</cp:revision>
  <dcterms:created xsi:type="dcterms:W3CDTF">2023-02-17T11:11:19Z</dcterms:created>
  <dcterms:modified xsi:type="dcterms:W3CDTF">2023-02-17T12:24:48Z</dcterms:modified>
</cp:coreProperties>
</file>