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22"/>
  </p:notesMasterIdLst>
  <p:sldIdLst>
    <p:sldId id="257" r:id="rId2"/>
    <p:sldId id="258" r:id="rId3"/>
    <p:sldId id="309" r:id="rId4"/>
    <p:sldId id="259" r:id="rId5"/>
    <p:sldId id="260" r:id="rId6"/>
    <p:sldId id="261" r:id="rId7"/>
    <p:sldId id="262" r:id="rId8"/>
    <p:sldId id="303" r:id="rId9"/>
    <p:sldId id="310" r:id="rId10"/>
    <p:sldId id="311" r:id="rId11"/>
    <p:sldId id="263" r:id="rId12"/>
    <p:sldId id="312" r:id="rId13"/>
    <p:sldId id="313" r:id="rId14"/>
    <p:sldId id="314" r:id="rId15"/>
    <p:sldId id="264" r:id="rId16"/>
    <p:sldId id="267" r:id="rId17"/>
    <p:sldId id="308" r:id="rId18"/>
    <p:sldId id="270" r:id="rId19"/>
    <p:sldId id="315" r:id="rId20"/>
    <p:sldId id="31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32" autoAdjust="0"/>
  </p:normalViewPr>
  <p:slideViewPr>
    <p:cSldViewPr>
      <p:cViewPr varScale="1">
        <p:scale>
          <a:sx n="86" d="100"/>
          <a:sy n="86" d="100"/>
        </p:scale>
        <p:origin x="135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BC1641-9DC9-4B9E-A433-56E45FD2A9CC}" type="datetimeFigureOut">
              <a:rPr lang="en-US" smtClean="0"/>
              <a:pPr/>
              <a:t>2/23/2021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65E053-F7B6-447D-980F-C041F68F233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p:spPr>
      </p:sp>
      <p:sp>
        <p:nvSpPr>
          <p:cNvPr id="55299" name="Rectangle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US"/>
          </a:p>
        </p:txBody>
      </p:sp>
      <p:sp>
        <p:nvSpPr>
          <p:cNvPr id="55300" name="Rectangle 4"/>
          <p:cNvSpPr>
            <a:spLocks noGrp="1"/>
          </p:cNvSpPr>
          <p:nvPr>
            <p:ph type="sldNum" sz="quarter" idx="5"/>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6EDDFD38-B3E3-4D56-8285-69F9DF6F42FB}" type="slidenum">
              <a:rPr lang="en-US"/>
              <a:pPr fontAlgn="base">
                <a:spcBef>
                  <a:spcPct val="0"/>
                </a:spcBef>
                <a:spcAft>
                  <a:spcPct val="0"/>
                </a:spcAft>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TextEdit="1"/>
          </p:cNvSpPr>
          <p:nvPr>
            <p:ph type="sldImg"/>
          </p:nvPr>
        </p:nvSpPr>
        <p:spPr bwMode="auto">
          <a:noFill/>
          <a:ln>
            <a:solidFill>
              <a:srgbClr val="000000"/>
            </a:solidFill>
            <a:miter lim="800000"/>
            <a:headEnd/>
            <a:tailEnd/>
          </a:ln>
        </p:spPr>
      </p:sp>
      <p:sp>
        <p:nvSpPr>
          <p:cNvPr id="56323" name="Rectangle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US"/>
          </a:p>
        </p:txBody>
      </p:sp>
      <p:sp>
        <p:nvSpPr>
          <p:cNvPr id="56324" name="Rectangle 4"/>
          <p:cNvSpPr>
            <a:spLocks noGrp="1"/>
          </p:cNvSpPr>
          <p:nvPr>
            <p:ph type="sldNum" sz="quarter" idx="5"/>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58833EDF-D7A0-4160-A58C-5C4F0D88EB55}" type="slidenum">
              <a:rPr lang="en-US"/>
              <a:pPr fontAlgn="base">
                <a:spcBef>
                  <a:spcPct val="0"/>
                </a:spcBef>
                <a:spcAft>
                  <a:spcPct val="0"/>
                </a:spcAft>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a:t>Click to edit Master title style</a:t>
            </a:r>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0" name="Date Placeholder 9"/>
          <p:cNvSpPr>
            <a:spLocks noGrp="1"/>
          </p:cNvSpPr>
          <p:nvPr>
            <p:ph type="dt" sz="half" idx="10"/>
          </p:nvPr>
        </p:nvSpPr>
        <p:spPr>
          <a:xfrm>
            <a:off x="5562600" y="6509004"/>
            <a:ext cx="3002280" cy="274320"/>
          </a:xfrm>
        </p:spPr>
        <p:txBody>
          <a:bodyPr vert="horz" rtlCol="0"/>
          <a:lstStyle/>
          <a:p>
            <a:fld id="{539AE017-AE11-4905-B4B0-52A565DBCC20}" type="datetimeFigureOut">
              <a:rPr lang="en-US" smtClean="0"/>
              <a:pPr/>
              <a:t>2/23/2021</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30F934-AB5B-476B-83B6-927A59890B00}"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39AE017-AE11-4905-B4B0-52A565DBCC20}" type="datetimeFigureOut">
              <a:rPr lang="en-US" smtClean="0"/>
              <a:pPr/>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0F934-AB5B-476B-83B6-927A59890B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39AE017-AE11-4905-B4B0-52A565DBCC20}" type="datetimeFigureOut">
              <a:rPr lang="en-US" smtClean="0"/>
              <a:pPr/>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0F934-AB5B-476B-83B6-927A59890B0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27" name="Rectangle 6"/>
          <p:cNvSpPr>
            <a:spLocks noGrp="1"/>
          </p:cNvSpPr>
          <p:nvPr>
            <p:ph type="title"/>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lang="en-US"/>
              <a:t>Click to edit Master title style</a:t>
            </a:r>
            <a:endParaRPr lang="en-US" dirty="0"/>
          </a:p>
        </p:txBody>
      </p:sp>
      <p:sp>
        <p:nvSpPr>
          <p:cNvPr id="3" name="Rectangle 3"/>
          <p:cNvSpPr>
            <a:spLocks noGrp="1"/>
          </p:cNvSpPr>
          <p:nvPr>
            <p:ph type="dt" sz="half" idx="10"/>
          </p:nvPr>
        </p:nvSpPr>
        <p:spPr/>
        <p:txBody>
          <a:bodyPr rtlCol="0"/>
          <a:lstStyle>
            <a:lvl1pPr>
              <a:defRPr/>
            </a:lvl1pPr>
            <a:extLst/>
          </a:lstStyle>
          <a:p>
            <a:pPr>
              <a:defRPr/>
            </a:pPr>
            <a:fld id="{6AEC667C-3730-4CE3-B0F0-AA11BCCDEABD}" type="datetimeFigureOut">
              <a:rPr lang="en-US"/>
              <a:pPr>
                <a:defRPr/>
              </a:pPr>
              <a:t>2/23/2021</a:t>
            </a:fld>
            <a:endParaRPr lang="en-US"/>
          </a:p>
        </p:txBody>
      </p:sp>
      <p:sp>
        <p:nvSpPr>
          <p:cNvPr id="4" name="Rectangle 4"/>
          <p:cNvSpPr>
            <a:spLocks noGrp="1"/>
          </p:cNvSpPr>
          <p:nvPr>
            <p:ph type="ftr" sz="quarter" idx="11"/>
          </p:nvPr>
        </p:nvSpPr>
        <p:spPr/>
        <p:txBody>
          <a:bodyPr rtlCol="0"/>
          <a:lstStyle>
            <a:lvl1pPr>
              <a:defRPr/>
            </a:lvl1pPr>
            <a:extLst/>
          </a:lstStyle>
          <a:p>
            <a:pPr>
              <a:defRPr/>
            </a:pPr>
            <a:endParaRPr lang="en-US"/>
          </a:p>
        </p:txBody>
      </p:sp>
      <p:sp>
        <p:nvSpPr>
          <p:cNvPr id="5" name="Rectangle 5"/>
          <p:cNvSpPr>
            <a:spLocks noGrp="1"/>
          </p:cNvSpPr>
          <p:nvPr>
            <p:ph type="sldNum" sz="quarter" idx="12"/>
          </p:nvPr>
        </p:nvSpPr>
        <p:spPr/>
        <p:txBody>
          <a:bodyPr rtlCol="0"/>
          <a:lstStyle>
            <a:lvl1pPr>
              <a:defRPr/>
            </a:lvl1pPr>
            <a:extLst/>
          </a:lstStyle>
          <a:p>
            <a:pPr>
              <a:defRPr/>
            </a:pPr>
            <a:fld id="{31F00C4D-8846-47A6-9F86-F3063201F59E}"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Detailed Question &amp; Answer">
    <p:spTree>
      <p:nvGrpSpPr>
        <p:cNvPr id="1" name=""/>
        <p:cNvGrpSpPr/>
        <p:nvPr/>
      </p:nvGrpSpPr>
      <p:grpSpPr>
        <a:xfrm>
          <a:off x="0" y="0"/>
          <a:ext cx="0" cy="0"/>
          <a:chOff x="0" y="0"/>
          <a:chExt cx="0" cy="0"/>
        </a:xfrm>
      </p:grpSpPr>
      <p:sp>
        <p:nvSpPr>
          <p:cNvPr id="31" name="Rectangle 8"/>
          <p:cNvSpPr>
            <a:spLocks noGrp="1"/>
          </p:cNvSpPr>
          <p:nvPr>
            <p:ph type="title"/>
          </p:nvPr>
        </p:nvSpPr>
        <p:spPr>
          <a:xfrm>
            <a:off x="228600" y="457200"/>
            <a:ext cx="8229600" cy="1143000"/>
          </a:xfrm>
        </p:spPr>
        <p:txBody>
          <a:bodyPr rtlCol="0" anchor="ctr"/>
          <a:lstStyle>
            <a:lvl1pPr algn="l">
              <a:defRPr i="1">
                <a:solidFill>
                  <a:schemeClr val="tx1">
                    <a:shade val="75000"/>
                  </a:schemeClr>
                </a:solidFill>
              </a:defRPr>
            </a:lvl1pPr>
            <a:extLst/>
          </a:lstStyle>
          <a:p>
            <a:r>
              <a:rPr lang="en-US"/>
              <a:t>Click to edit Master title style</a:t>
            </a:r>
            <a:endParaRPr lang="en-US" dirty="0"/>
          </a:p>
        </p:txBody>
      </p:sp>
      <p:sp>
        <p:nvSpPr>
          <p:cNvPr id="25" name="Rectangle 13"/>
          <p:cNvSpPr>
            <a:spLocks noGrp="1"/>
          </p:cNvSpPr>
          <p:nvPr>
            <p:ph type="body" sz="quarter" idx="14"/>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a:t>Click to edit Master text styles</a:t>
            </a:r>
          </a:p>
        </p:txBody>
      </p:sp>
      <p:sp>
        <p:nvSpPr>
          <p:cNvPr id="22" name="Rectangle 9"/>
          <p:cNvSpPr>
            <a:spLocks noGrp="1"/>
          </p:cNvSpPr>
          <p:nvPr>
            <p:ph type="body" sz="quarter" idx="15"/>
          </p:nvPr>
        </p:nvSpPr>
        <p:spPr>
          <a:xfrm>
            <a:off x="1828800" y="3124200"/>
            <a:ext cx="5105400" cy="1981200"/>
          </a:xfrm>
        </p:spPr>
        <p:txBody>
          <a:bodyPr/>
          <a:lstStyle>
            <a:lvl1pPr algn="ctr">
              <a:buFontTx/>
              <a:buNone/>
              <a:defRPr i="1" baseline="0"/>
            </a:lvl1pPr>
            <a:extLst/>
          </a:lstStyle>
          <a:p>
            <a:pPr lvl="0"/>
            <a:r>
              <a:rPr lang="en-US"/>
              <a:t>Click to edit Master text styles</a:t>
            </a:r>
          </a:p>
        </p:txBody>
      </p:sp>
      <p:sp>
        <p:nvSpPr>
          <p:cNvPr id="5" name="Rectangle 3"/>
          <p:cNvSpPr>
            <a:spLocks noGrp="1"/>
          </p:cNvSpPr>
          <p:nvPr>
            <p:ph type="dt" sz="half" idx="16"/>
          </p:nvPr>
        </p:nvSpPr>
        <p:spPr/>
        <p:txBody>
          <a:bodyPr/>
          <a:lstStyle>
            <a:lvl1pPr algn="r">
              <a:defRPr smtClean="0"/>
            </a:lvl1pPr>
            <a:extLst/>
          </a:lstStyle>
          <a:p>
            <a:pPr>
              <a:defRPr/>
            </a:pPr>
            <a:fld id="{E5CEA42B-ABB4-4F74-ABBB-DCB2D623E553}" type="datetimeFigureOut">
              <a:rPr lang="en-US"/>
              <a:pPr>
                <a:defRPr/>
              </a:pPr>
              <a:t>2/23/2021</a:t>
            </a:fld>
            <a:endParaRPr lang="en-US"/>
          </a:p>
        </p:txBody>
      </p:sp>
      <p:sp>
        <p:nvSpPr>
          <p:cNvPr id="6" name="Rectangle 4"/>
          <p:cNvSpPr>
            <a:spLocks noGrp="1"/>
          </p:cNvSpPr>
          <p:nvPr>
            <p:ph type="ftr" sz="quarter" idx="17"/>
          </p:nvPr>
        </p:nvSpPr>
        <p:spPr/>
        <p:txBody>
          <a:bodyPr/>
          <a:lstStyle>
            <a:lvl1pPr>
              <a:defRPr/>
            </a:lvl1pPr>
            <a:extLst/>
          </a:lstStyle>
          <a:p>
            <a:pPr>
              <a:defRPr/>
            </a:pPr>
            <a:endParaRPr lang="en-US"/>
          </a:p>
        </p:txBody>
      </p:sp>
      <p:sp>
        <p:nvSpPr>
          <p:cNvPr id="7" name="Rectangle 5"/>
          <p:cNvSpPr>
            <a:spLocks noGrp="1"/>
          </p:cNvSpPr>
          <p:nvPr>
            <p:ph type="sldNum" sz="quarter" idx="18"/>
          </p:nvPr>
        </p:nvSpPr>
        <p:spPr/>
        <p:txBody>
          <a:bodyPr/>
          <a:lstStyle>
            <a:lvl1pPr>
              <a:defRPr/>
            </a:lvl1pPr>
            <a:extLst/>
          </a:lstStyle>
          <a:p>
            <a:pPr>
              <a:defRPr/>
            </a:pPr>
            <a:fld id="{F1B7827A-9508-4127-9986-EE15E871492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39AE017-AE11-4905-B4B0-52A565DBCC20}" type="datetimeFigureOut">
              <a:rPr lang="en-US" smtClean="0"/>
              <a:pPr/>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0F934-AB5B-476B-83B6-927A59890B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a:t>Click to edit Master title style</a:t>
            </a:r>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p>
            <a:fld id="{539AE017-AE11-4905-B4B0-52A565DBCC20}" type="datetimeFigureOut">
              <a:rPr lang="en-US" smtClean="0"/>
              <a:pPr/>
              <a:t>2/23/2021</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30F934-AB5B-476B-83B6-927A59890B00}"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39AE017-AE11-4905-B4B0-52A565DBCC20}" type="datetimeFigureOut">
              <a:rPr lang="en-US" smtClean="0"/>
              <a:pPr/>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p>
            <a:fld id="{B630F934-AB5B-476B-83B6-927A59890B00}"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39AE017-AE11-4905-B4B0-52A565DBCC20}" type="datetimeFigureOut">
              <a:rPr lang="en-US" smtClean="0"/>
              <a:pPr/>
              <a:t>2/23/2021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p>
            <a:fld id="{B630F934-AB5B-476B-83B6-927A59890B0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39AE017-AE11-4905-B4B0-52A565DBCC20}" type="datetimeFigureOut">
              <a:rPr lang="en-US" smtClean="0"/>
              <a:pPr/>
              <a:t>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30F934-AB5B-476B-83B6-927A59890B00}"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9AE017-AE11-4905-B4B0-52A565DBCC20}" type="datetimeFigureOut">
              <a:rPr lang="en-US" smtClean="0"/>
              <a:pPr/>
              <a:t>2/23/2021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30F934-AB5B-476B-83B6-927A59890B0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a:t>Click to edit Master title style</a:t>
            </a:r>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p>
            <a:fld id="{539AE017-AE11-4905-B4B0-52A565DBCC20}" type="datetimeFigureOut">
              <a:rPr lang="en-US" smtClean="0"/>
              <a:pPr/>
              <a:t>2/23/2021</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30F934-AB5B-476B-83B6-927A59890B00}"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a:t>Click to edit Master title style</a:t>
            </a:r>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p>
            <a:fld id="{539AE017-AE11-4905-B4B0-52A565DBCC20}" type="datetimeFigureOut">
              <a:rPr lang="en-US" smtClean="0"/>
              <a:pPr/>
              <a:t>2/23/2021</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30F934-AB5B-476B-83B6-927A59890B00}"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shade val="100000"/>
                <a:satMod val="150000"/>
              </a:schemeClr>
            </a:gs>
            <a:gs pos="65000">
              <a:schemeClr val="bg1">
                <a:shade val="90000"/>
                <a:satMod val="375000"/>
              </a:schemeClr>
            </a:gs>
            <a:gs pos="100000">
              <a:schemeClr val="bg2">
                <a:tint val="88000"/>
                <a:satMod val="400000"/>
              </a:schemeClr>
            </a:gs>
          </a:gsLst>
          <a:lin ang="13500000" scaled="1"/>
          <a:tileRect/>
        </a:gradFill>
        <a:effectLst/>
      </p:bgPr>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539AE017-AE11-4905-B4B0-52A565DBCC20}" type="datetimeFigureOut">
              <a:rPr lang="en-US" smtClean="0"/>
              <a:pPr/>
              <a:t>2/23/2021</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30F934-AB5B-476B-83B6-927A59890B00}"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en-US"/>
              <a:t>Click to edit Master title style</a:t>
            </a:r>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7" r:id="rId13"/>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aptopmedia.com/processor/intel-celeron-3867u/" TargetMode="External"/><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pluspng.com/moving-png-for-ppt-4048.html" TargetMode="External"/><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28"/>
          <p:cNvSpPr/>
          <p:nvPr/>
        </p:nvSpPr>
        <p:spPr>
          <a:xfrm>
            <a:off x="5486400" y="6019800"/>
            <a:ext cx="152400" cy="152400"/>
          </a:xfrm>
          <a:prstGeom prst="ellipse">
            <a:avLst/>
          </a:prstGeom>
        </p:spPr>
        <p:style>
          <a:lnRef idx="1">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27" name="Oval 28"/>
          <p:cNvSpPr/>
          <p:nvPr/>
        </p:nvSpPr>
        <p:spPr>
          <a:xfrm>
            <a:off x="5486400" y="6400800"/>
            <a:ext cx="152400" cy="152400"/>
          </a:xfrm>
          <a:prstGeom prst="ellipse">
            <a:avLst/>
          </a:prstGeom>
        </p:spPr>
        <p:style>
          <a:lnRef idx="1">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endParaRPr lang="en-US"/>
          </a:p>
        </p:txBody>
      </p:sp>
      <p:sp>
        <p:nvSpPr>
          <p:cNvPr id="12" name="Oval 28"/>
          <p:cNvSpPr/>
          <p:nvPr/>
        </p:nvSpPr>
        <p:spPr>
          <a:xfrm>
            <a:off x="5486400" y="5638800"/>
            <a:ext cx="152400" cy="152400"/>
          </a:xfrm>
          <a:prstGeom prst="ellipse">
            <a:avLst/>
          </a:prstGeom>
        </p:spPr>
        <p:style>
          <a:lnRef idx="1">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endParaRPr lang="en-US"/>
          </a:p>
        </p:txBody>
      </p:sp>
      <p:sp>
        <p:nvSpPr>
          <p:cNvPr id="10252" name="TextBox 6"/>
          <p:cNvSpPr txBox="1">
            <a:spLocks noChangeArrowheads="1"/>
          </p:cNvSpPr>
          <p:nvPr/>
        </p:nvSpPr>
        <p:spPr bwMode="auto">
          <a:xfrm>
            <a:off x="5594099" y="5403502"/>
            <a:ext cx="3581400" cy="1384995"/>
          </a:xfrm>
          <a:prstGeom prst="rect">
            <a:avLst/>
          </a:prstGeom>
          <a:noFill/>
          <a:ln w="9525">
            <a:noFill/>
            <a:miter lim="800000"/>
            <a:headEnd/>
            <a:tailEnd/>
          </a:ln>
        </p:spPr>
        <p:txBody>
          <a:bodyPr wrap="square">
            <a:spAutoFit/>
          </a:bodyPr>
          <a:lstStyle/>
          <a:p>
            <a:r>
              <a:rPr lang="en-US" sz="2800" b="1" u="sng" dirty="0">
                <a:solidFill>
                  <a:srgbClr val="92D050"/>
                </a:solidFill>
              </a:rPr>
              <a:t>Presented By:    </a:t>
            </a:r>
          </a:p>
          <a:p>
            <a:r>
              <a:rPr lang="en-US" sz="2800" dirty="0"/>
              <a:t>Adarsh Yagik</a:t>
            </a:r>
          </a:p>
          <a:p>
            <a:r>
              <a:rPr lang="en-US" sz="2800" dirty="0"/>
              <a:t>IT-2k17-03</a:t>
            </a:r>
          </a:p>
        </p:txBody>
      </p:sp>
      <p:pic>
        <p:nvPicPr>
          <p:cNvPr id="10253" name="Picture 5" descr="F:\Dont touch\images2.jpg"/>
          <p:cNvPicPr>
            <a:picLocks noChangeAspect="1" noChangeArrowheads="1"/>
          </p:cNvPicPr>
          <p:nvPr/>
        </p:nvPicPr>
        <p:blipFill>
          <a:blip r:embed="rId3"/>
          <a:srcRect/>
          <a:stretch>
            <a:fillRect/>
          </a:stretch>
        </p:blipFill>
        <p:spPr bwMode="auto">
          <a:xfrm>
            <a:off x="195942" y="3657600"/>
            <a:ext cx="2547257" cy="3048000"/>
          </a:xfrm>
          <a:prstGeom prst="rect">
            <a:avLst/>
          </a:prstGeom>
          <a:noFill/>
          <a:ln w="9525">
            <a:noFill/>
            <a:miter lim="800000"/>
            <a:headEnd/>
            <a:tailEnd/>
          </a:ln>
        </p:spPr>
      </p:pic>
      <p:sp>
        <p:nvSpPr>
          <p:cNvPr id="2" name="TextBox 1">
            <a:extLst>
              <a:ext uri="{FF2B5EF4-FFF2-40B4-BE49-F238E27FC236}">
                <a16:creationId xmlns:a16="http://schemas.microsoft.com/office/drawing/2014/main" id="{7CA63F3B-B456-4D33-AC98-FE32003DFF57}"/>
              </a:ext>
            </a:extLst>
          </p:cNvPr>
          <p:cNvSpPr txBox="1"/>
          <p:nvPr/>
        </p:nvSpPr>
        <p:spPr>
          <a:xfrm>
            <a:off x="2917371" y="2819400"/>
            <a:ext cx="6030687" cy="2355502"/>
          </a:xfrm>
          <a:prstGeom prst="rect">
            <a:avLst/>
          </a:prstGeom>
          <a:noFill/>
        </p:spPr>
        <p:txBody>
          <a:bodyPr wrap="square" rtlCol="0">
            <a:spAutoFit/>
          </a:bodyPr>
          <a:lstStyle/>
          <a:p>
            <a:r>
              <a:rPr lang="en-IN" sz="4800" dirty="0">
                <a:solidFill>
                  <a:schemeClr val="accent4"/>
                </a:solidFill>
              </a:rPr>
              <a:t>Presentation On Notepad Application In Java</a:t>
            </a:r>
          </a:p>
        </p:txBody>
      </p:sp>
      <p:sp>
        <p:nvSpPr>
          <p:cNvPr id="5" name="TextBox 4">
            <a:extLst>
              <a:ext uri="{FF2B5EF4-FFF2-40B4-BE49-F238E27FC236}">
                <a16:creationId xmlns:a16="http://schemas.microsoft.com/office/drawing/2014/main" id="{98B77BF8-9784-48AE-8AF4-B9EDBC332C7C}"/>
              </a:ext>
            </a:extLst>
          </p:cNvPr>
          <p:cNvSpPr txBox="1"/>
          <p:nvPr/>
        </p:nvSpPr>
        <p:spPr>
          <a:xfrm>
            <a:off x="762000" y="670172"/>
            <a:ext cx="7772400" cy="1846659"/>
          </a:xfrm>
          <a:prstGeom prst="rect">
            <a:avLst/>
          </a:prstGeom>
          <a:noFill/>
        </p:spPr>
        <p:txBody>
          <a:bodyPr wrap="square" rtlCol="0">
            <a:spAutoFit/>
          </a:bodyPr>
          <a:lstStyle/>
          <a:p>
            <a:pPr algn="ctr" rtl="0" fontAlgn="base"/>
            <a:r>
              <a:rPr lang="en-US" sz="3200" b="1" i="0" dirty="0">
                <a:solidFill>
                  <a:srgbClr val="92D050"/>
                </a:solidFill>
                <a:effectLst/>
                <a:latin typeface="+mj-lt"/>
              </a:rPr>
              <a:t>International Institute of Professional Studies, Devi </a:t>
            </a:r>
            <a:r>
              <a:rPr lang="en-US" sz="3200" b="1" i="0" dirty="0" err="1">
                <a:solidFill>
                  <a:srgbClr val="92D050"/>
                </a:solidFill>
                <a:effectLst/>
                <a:latin typeface="+mj-lt"/>
              </a:rPr>
              <a:t>Ahilya</a:t>
            </a:r>
            <a:r>
              <a:rPr lang="en-US" sz="3200" b="1" i="0" dirty="0">
                <a:solidFill>
                  <a:srgbClr val="92D050"/>
                </a:solidFill>
                <a:effectLst/>
                <a:latin typeface="+mj-lt"/>
              </a:rPr>
              <a:t> University</a:t>
            </a:r>
            <a:r>
              <a:rPr lang="en-US" sz="3200" b="0" i="0" dirty="0">
                <a:solidFill>
                  <a:srgbClr val="92D050"/>
                </a:solidFill>
                <a:effectLst/>
                <a:latin typeface="+mj-lt"/>
              </a:rPr>
              <a:t> </a:t>
            </a:r>
          </a:p>
          <a:p>
            <a:pPr algn="ctr" rtl="0" fontAlgn="base"/>
            <a:r>
              <a:rPr lang="en-US" sz="3200" b="1" i="0" dirty="0">
                <a:solidFill>
                  <a:srgbClr val="92D050"/>
                </a:solidFill>
                <a:effectLst/>
                <a:latin typeface="+mj-lt"/>
              </a:rPr>
              <a:t>INDORE</a:t>
            </a:r>
            <a:endParaRPr lang="en-US" sz="3200" b="0" i="0" dirty="0">
              <a:solidFill>
                <a:srgbClr val="92D050"/>
              </a:solidFill>
              <a:effectLst/>
              <a:latin typeface="+mj-lt"/>
            </a:endParaRPr>
          </a:p>
          <a:p>
            <a:endParaRPr lang="en-IN"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CA3C4-2CB7-4AC1-A386-D7F6B8EAC428}"/>
              </a:ext>
            </a:extLst>
          </p:cNvPr>
          <p:cNvSpPr>
            <a:spLocks noGrp="1"/>
          </p:cNvSpPr>
          <p:nvPr>
            <p:ph type="title"/>
          </p:nvPr>
        </p:nvSpPr>
        <p:spPr>
          <a:xfrm>
            <a:off x="-1676400" y="304800"/>
            <a:ext cx="8229600" cy="1143000"/>
          </a:xfrm>
        </p:spPr>
        <p:txBody>
          <a:bodyPr/>
          <a:lstStyle/>
          <a:p>
            <a:r>
              <a:rPr lang="en-IN" sz="4400" dirty="0"/>
              <a:t>SYSTEM</a:t>
            </a:r>
            <a:r>
              <a:rPr lang="en-IN" dirty="0"/>
              <a:t> ANALYSIS</a:t>
            </a:r>
          </a:p>
        </p:txBody>
      </p:sp>
      <p:sp>
        <p:nvSpPr>
          <p:cNvPr id="3" name="Content Placeholder 2">
            <a:extLst>
              <a:ext uri="{FF2B5EF4-FFF2-40B4-BE49-F238E27FC236}">
                <a16:creationId xmlns:a16="http://schemas.microsoft.com/office/drawing/2014/main" id="{CB47E01B-E90B-45F2-9BB1-DE9697D12967}"/>
              </a:ext>
            </a:extLst>
          </p:cNvPr>
          <p:cNvSpPr>
            <a:spLocks noGrp="1"/>
          </p:cNvSpPr>
          <p:nvPr>
            <p:ph idx="1"/>
          </p:nvPr>
        </p:nvSpPr>
        <p:spPr>
          <a:xfrm>
            <a:off x="645850" y="4181849"/>
            <a:ext cx="8229600" cy="563563"/>
          </a:xfrm>
        </p:spPr>
        <p:txBody>
          <a:bodyPr/>
          <a:lstStyle/>
          <a:p>
            <a:pPr marL="0" indent="0">
              <a:buNone/>
            </a:pPr>
            <a:r>
              <a:rPr lang="en-US" sz="1800" b="1" i="0" u="sng" dirty="0">
                <a:effectLst/>
              </a:rPr>
              <a:t>Basic Hardware Configuration Requirement;</a:t>
            </a:r>
          </a:p>
          <a:p>
            <a:pPr marL="0" indent="0">
              <a:buNone/>
            </a:pPr>
            <a:endParaRPr lang="en-US" sz="1800" b="1" u="sng" dirty="0"/>
          </a:p>
          <a:p>
            <a:pPr marL="0" indent="0">
              <a:buNone/>
            </a:pPr>
            <a:endParaRPr lang="en-US" sz="1800" b="0" i="0" dirty="0">
              <a:effectLst/>
            </a:endParaRPr>
          </a:p>
        </p:txBody>
      </p:sp>
      <p:pic>
        <p:nvPicPr>
          <p:cNvPr id="4" name="Picture 2">
            <a:extLst>
              <a:ext uri="{FF2B5EF4-FFF2-40B4-BE49-F238E27FC236}">
                <a16:creationId xmlns:a16="http://schemas.microsoft.com/office/drawing/2014/main" id="{4D4A3A63-E026-428E-B43A-5CC6DA8C215F}"/>
              </a:ext>
            </a:extLst>
          </p:cNvPr>
          <p:cNvPicPr>
            <a:picLocks noChangeAspect="1" noChangeArrowheads="1"/>
          </p:cNvPicPr>
          <p:nvPr/>
        </p:nvPicPr>
        <p:blipFill>
          <a:blip r:embed="rId2"/>
          <a:srcRect/>
          <a:stretch>
            <a:fillRect/>
          </a:stretch>
        </p:blipFill>
        <p:spPr bwMode="auto">
          <a:xfrm>
            <a:off x="7696200" y="155074"/>
            <a:ext cx="1219200" cy="1295400"/>
          </a:xfrm>
          <a:prstGeom prst="rect">
            <a:avLst/>
          </a:prstGeom>
          <a:extLst>
            <a:ext uri="{909E8E84-426E-40dd-AFC4-6F175D3DCCD1}">
              <a14:hiddenFill xmlns:a14="http://schemas.microsoft.com/office/drawing/2007/7/7/main" xmlns="">
                <a:solidFill>
                  <a:schemeClr val="accent1"/>
                </a:solidFill>
              </a14:hiddenFill>
            </a:ext>
            <a:ext uri="{91240B29-F687-4f45-9708-019B960494DF}">
              <a14:hiddenLine xmlns:a14="http://schemas.microsoft.com/office/drawing/2007/7/7/main" xmlns="" w="9525">
                <a:solidFill>
                  <a:schemeClr val="tx1"/>
                </a:solidFill>
                <a:miter lim="800000"/>
                <a:headEnd/>
                <a:tailEnd/>
              </a14:hiddenLine>
            </a:ext>
            <a:ext uri="{AF507438-7753-43e0-B8FC-AC1667EBCBE1}">
              <a14:hiddenEffects xmlns:a14="http://schemas.microsoft.com/office/drawing/2007/7/7/main" xmlns="">
                <a:effectLst>
                  <a:outerShdw blurRad="63500"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F321E8B3-3754-4359-9D68-FCA4E24EA447}"/>
              </a:ext>
            </a:extLst>
          </p:cNvPr>
          <p:cNvSpPr txBox="1"/>
          <p:nvPr/>
        </p:nvSpPr>
        <p:spPr>
          <a:xfrm>
            <a:off x="1334610" y="4777287"/>
            <a:ext cx="7772400" cy="1477328"/>
          </a:xfrm>
          <a:prstGeom prst="rect">
            <a:avLst/>
          </a:prstGeom>
          <a:noFill/>
        </p:spPr>
        <p:txBody>
          <a:bodyPr wrap="square" rtlCol="0">
            <a:spAutoFit/>
          </a:bodyPr>
          <a:lstStyle/>
          <a:p>
            <a:pPr marL="285750" indent="-285750" algn="just" rtl="0" fontAlgn="base">
              <a:buFont typeface="Wingdings" panose="05000000000000000000" pitchFamily="2" charset="2"/>
              <a:buChar char="v"/>
            </a:pPr>
            <a:r>
              <a:rPr lang="en-US" dirty="0"/>
              <a:t>Console     : -     Mouse, Monitor, Keyboard. </a:t>
            </a:r>
          </a:p>
          <a:p>
            <a:pPr marL="285750" indent="-285750" algn="just" rtl="0" fontAlgn="base">
              <a:buFont typeface="Wingdings" panose="05000000000000000000" pitchFamily="2" charset="2"/>
              <a:buChar char="v"/>
            </a:pPr>
            <a:r>
              <a:rPr lang="en-US" dirty="0"/>
              <a:t>Processor  : -     </a:t>
            </a:r>
            <a:r>
              <a:rPr lang="en-US" dirty="0">
                <a:hlinkClick r:id="rId3">
                  <a:extLst>
                    <a:ext uri="{A12FA001-AC4F-418D-AE19-62706E023703}">
                      <ahyp:hlinkClr xmlns:ahyp="http://schemas.microsoft.com/office/drawing/2018/hyperlinkcolor" val="tx"/>
                    </a:ext>
                  </a:extLst>
                </a:hlinkClick>
              </a:rPr>
              <a:t>Intel Celeron </a:t>
            </a:r>
            <a:r>
              <a:rPr lang="en-US" dirty="0"/>
              <a:t>or higher, </a:t>
            </a:r>
            <a:r>
              <a:rPr lang="en-US" dirty="0" err="1"/>
              <a:t>Amd</a:t>
            </a:r>
            <a:r>
              <a:rPr lang="en-US" dirty="0"/>
              <a:t> </a:t>
            </a:r>
            <a:r>
              <a:rPr lang="en-US" dirty="0" err="1"/>
              <a:t>apu</a:t>
            </a:r>
            <a:r>
              <a:rPr lang="en-US" dirty="0"/>
              <a:t> dual core</a:t>
            </a:r>
          </a:p>
          <a:p>
            <a:pPr algn="just" rtl="0" fontAlgn="base"/>
            <a:r>
              <a:rPr lang="en-US" dirty="0"/>
              <a:t>                                  or higher</a:t>
            </a:r>
          </a:p>
          <a:p>
            <a:pPr marL="285750" indent="-285750" algn="just" rtl="0" fontAlgn="base">
              <a:buFont typeface="Wingdings" panose="05000000000000000000" pitchFamily="2" charset="2"/>
              <a:buChar char="v"/>
            </a:pPr>
            <a:r>
              <a:rPr lang="en-US" dirty="0"/>
              <a:t>RAM           : -      1Gb RAM </a:t>
            </a:r>
          </a:p>
          <a:p>
            <a:pPr marL="285750" indent="-285750" algn="just" rtl="0" fontAlgn="base">
              <a:buFont typeface="Wingdings" panose="05000000000000000000" pitchFamily="2" charset="2"/>
              <a:buChar char="v"/>
            </a:pPr>
            <a:r>
              <a:rPr lang="en-US" dirty="0"/>
              <a:t>ROM           : -      64 Gb</a:t>
            </a:r>
          </a:p>
        </p:txBody>
      </p:sp>
      <p:sp>
        <p:nvSpPr>
          <p:cNvPr id="6" name="TextBox 5">
            <a:extLst>
              <a:ext uri="{FF2B5EF4-FFF2-40B4-BE49-F238E27FC236}">
                <a16:creationId xmlns:a16="http://schemas.microsoft.com/office/drawing/2014/main" id="{381B31CA-A7F1-4ACC-A1FC-E1F5568BAFBD}"/>
              </a:ext>
            </a:extLst>
          </p:cNvPr>
          <p:cNvSpPr txBox="1"/>
          <p:nvPr/>
        </p:nvSpPr>
        <p:spPr>
          <a:xfrm>
            <a:off x="658427" y="1905000"/>
            <a:ext cx="7827146" cy="1938992"/>
          </a:xfrm>
          <a:prstGeom prst="rect">
            <a:avLst/>
          </a:prstGeom>
          <a:noFill/>
        </p:spPr>
        <p:txBody>
          <a:bodyPr wrap="square" rtlCol="0">
            <a:spAutoFit/>
          </a:bodyPr>
          <a:lstStyle/>
          <a:p>
            <a:r>
              <a:rPr lang="en-US" sz="2000" b="0" i="0" dirty="0">
                <a:effectLst/>
              </a:rPr>
              <a:t>As software work begins by establishing requirements for all system elements and then allocating some subset of these requirements to software. This system view is essential when software must interface with other elements such as hardware, people and other resources. System is the basic and very critical requirement for the existence of software in any entity</a:t>
            </a:r>
            <a:endParaRPr lang="en-IN" sz="2000" dirty="0"/>
          </a:p>
        </p:txBody>
      </p:sp>
    </p:spTree>
    <p:extLst>
      <p:ext uri="{BB962C8B-B14F-4D97-AF65-F5344CB8AC3E}">
        <p14:creationId xmlns:p14="http://schemas.microsoft.com/office/powerpoint/2010/main" val="3160743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1066800"/>
            <a:ext cx="7696200" cy="1600200"/>
          </a:xfrm>
        </p:spPr>
        <p:txBody>
          <a:bodyPr>
            <a:normAutofit fontScale="90000"/>
          </a:bodyPr>
          <a:lstStyle/>
          <a:p>
            <a:pPr algn="ctr" fontAlgn="auto">
              <a:spcAft>
                <a:spcPts val="0"/>
              </a:spcAft>
              <a:defRPr/>
            </a:pPr>
            <a:br>
              <a:rPr lang="en-US" sz="6000" dirty="0"/>
            </a:br>
            <a:br>
              <a:rPr lang="en-US" sz="6000" dirty="0"/>
            </a:br>
            <a:br>
              <a:rPr lang="en-US" sz="6000" dirty="0"/>
            </a:br>
            <a:br>
              <a:rPr lang="en-US" sz="6000" dirty="0"/>
            </a:br>
            <a:br>
              <a:rPr lang="en-US" sz="6000" dirty="0"/>
            </a:br>
            <a:br>
              <a:rPr lang="en-US" sz="6000" dirty="0"/>
            </a:br>
            <a:br>
              <a:rPr lang="en-US" sz="6000" dirty="0"/>
            </a:br>
            <a:br>
              <a:rPr lang="en-US" sz="6000" dirty="0"/>
            </a:br>
            <a:br>
              <a:rPr lang="en-US" sz="6000" dirty="0"/>
            </a:br>
            <a:r>
              <a:rPr lang="en-US" sz="3600" dirty="0"/>
              <a:t>SYSTEM REQUIREMENTS ANALYSIS </a:t>
            </a:r>
            <a:br>
              <a:rPr lang="en-US" sz="6000" dirty="0"/>
            </a:br>
            <a:br>
              <a:rPr lang="en-US" dirty="0"/>
            </a:br>
            <a:endParaRPr lang="en-US" dirty="0"/>
          </a:p>
        </p:txBody>
      </p:sp>
      <p:sp>
        <p:nvSpPr>
          <p:cNvPr id="14338" name="Content Placeholder 1"/>
          <p:cNvSpPr>
            <a:spLocks noGrp="1"/>
          </p:cNvSpPr>
          <p:nvPr>
            <p:ph idx="1"/>
          </p:nvPr>
        </p:nvSpPr>
        <p:spPr>
          <a:xfrm>
            <a:off x="119109" y="1676400"/>
            <a:ext cx="7467600" cy="2667001"/>
          </a:xfrm>
        </p:spPr>
        <p:txBody>
          <a:bodyPr/>
          <a:lstStyle/>
          <a:p>
            <a:pPr lvl="1">
              <a:buFont typeface="Arial" charset="0"/>
              <a:buChar char="•"/>
            </a:pPr>
            <a:r>
              <a:rPr lang="en-US" sz="2800" dirty="0"/>
              <a:t>Computer with any Operating System. </a:t>
            </a:r>
          </a:p>
          <a:p>
            <a:pPr lvl="1">
              <a:buFont typeface="Arial" charset="0"/>
              <a:buChar char="•"/>
            </a:pPr>
            <a:r>
              <a:rPr lang="en-US" sz="2800" dirty="0"/>
              <a:t>Java Installed Platform. </a:t>
            </a:r>
          </a:p>
          <a:p>
            <a:pPr lvl="1">
              <a:buFont typeface="Arial" charset="0"/>
              <a:buChar char="•"/>
            </a:pPr>
            <a:r>
              <a:rPr lang="en-US" sz="2800" dirty="0"/>
              <a:t>1GB RAM</a:t>
            </a:r>
          </a:p>
          <a:p>
            <a:pPr lvl="1">
              <a:buFont typeface="Arial" charset="0"/>
              <a:buChar char="•"/>
            </a:pPr>
            <a:r>
              <a:rPr lang="en-US" sz="2800" dirty="0"/>
              <a:t>64GB ROM </a:t>
            </a:r>
          </a:p>
          <a:p>
            <a:pPr lvl="1">
              <a:buFont typeface="Arial" charset="0"/>
              <a:buChar char="•"/>
            </a:pPr>
            <a:r>
              <a:rPr lang="en-US" sz="2800" dirty="0"/>
              <a:t>Language: English </a:t>
            </a:r>
          </a:p>
        </p:txBody>
      </p:sp>
      <p:pic>
        <p:nvPicPr>
          <p:cNvPr id="5" name="Picture 2"/>
          <p:cNvPicPr>
            <a:picLocks noChangeAspect="1" noChangeArrowheads="1"/>
          </p:cNvPicPr>
          <p:nvPr/>
        </p:nvPicPr>
        <p:blipFill>
          <a:blip r:embed="rId2"/>
          <a:srcRect/>
          <a:stretch>
            <a:fillRect/>
          </a:stretch>
        </p:blipFill>
        <p:spPr bwMode="auto">
          <a:xfrm>
            <a:off x="7772400" y="152400"/>
            <a:ext cx="1219200" cy="1295400"/>
          </a:xfrm>
          <a:prstGeom prst="rect">
            <a:avLst/>
          </a:prstGeom>
          <a:extLst>
            <a:ext uri="{909E8E84-426E-40dd-AFC4-6F175D3DCCD1}">
              <a14:hiddenFill xmlns:a14="http://schemas.microsoft.com/office/drawing/2007/7/7/main" xmlns="">
                <a:solidFill>
                  <a:schemeClr val="accent1"/>
                </a:solidFill>
              </a14:hiddenFill>
            </a:ext>
            <a:ext uri="{91240B29-F687-4f45-9708-019B960494DF}">
              <a14:hiddenLine xmlns:a14="http://schemas.microsoft.com/office/drawing/2007/7/7/main" xmlns="" w="9525">
                <a:solidFill>
                  <a:schemeClr val="tx1"/>
                </a:solidFill>
                <a:miter lim="800000"/>
                <a:headEnd/>
                <a:tailEnd/>
              </a14:hiddenLine>
            </a:ext>
            <a:ext uri="{AF507438-7753-43e0-B8FC-AC1667EBCBE1}">
              <a14:hiddenEffects xmlns:a14="http://schemas.microsoft.com/office/drawing/2007/7/7/main" xmlns="">
                <a:effectLst>
                  <a:outerShdw blurRad="63500"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2A806-30F3-45E3-84DE-A729E4F7FE81}"/>
              </a:ext>
            </a:extLst>
          </p:cNvPr>
          <p:cNvSpPr>
            <a:spLocks noGrp="1"/>
          </p:cNvSpPr>
          <p:nvPr>
            <p:ph type="title"/>
          </p:nvPr>
        </p:nvSpPr>
        <p:spPr>
          <a:xfrm>
            <a:off x="-152400" y="304800"/>
            <a:ext cx="8229600" cy="1143000"/>
          </a:xfrm>
        </p:spPr>
        <p:txBody>
          <a:bodyPr>
            <a:normAutofit/>
          </a:bodyPr>
          <a:lstStyle/>
          <a:p>
            <a:pPr algn="ctr"/>
            <a:r>
              <a:rPr lang="en-IN" sz="3200" dirty="0"/>
              <a:t>SOFTWARE ANALYSIS AND DESIGN</a:t>
            </a:r>
          </a:p>
        </p:txBody>
      </p:sp>
      <p:sp>
        <p:nvSpPr>
          <p:cNvPr id="3" name="Content Placeholder 2">
            <a:extLst>
              <a:ext uri="{FF2B5EF4-FFF2-40B4-BE49-F238E27FC236}">
                <a16:creationId xmlns:a16="http://schemas.microsoft.com/office/drawing/2014/main" id="{F7B5A217-0136-4270-87EF-CFC0FC1CD918}"/>
              </a:ext>
            </a:extLst>
          </p:cNvPr>
          <p:cNvSpPr>
            <a:spLocks noGrp="1"/>
          </p:cNvSpPr>
          <p:nvPr>
            <p:ph idx="1"/>
          </p:nvPr>
        </p:nvSpPr>
        <p:spPr/>
        <p:txBody>
          <a:bodyPr/>
          <a:lstStyle/>
          <a:p>
            <a:pPr fontAlgn="base"/>
            <a:r>
              <a:rPr lang="en-US" sz="1800" dirty="0"/>
              <a:t>Basic core </a:t>
            </a:r>
            <a:r>
              <a:rPr lang="en-US" sz="1800" b="0" i="0" dirty="0">
                <a:effectLst/>
              </a:rPr>
              <a:t>Java is used in this system include, Multithreaded programming, Method Overriding, File Handling for saving, opening and printing file. </a:t>
            </a:r>
            <a:endParaRPr lang="en-US" b="0" i="0" dirty="0">
              <a:effectLst/>
            </a:endParaRPr>
          </a:p>
          <a:p>
            <a:pPr marL="0" indent="0" algn="just" fontAlgn="base">
              <a:buNone/>
            </a:pPr>
            <a:r>
              <a:rPr lang="en-US" sz="1800" b="0" i="0" dirty="0">
                <a:effectLst/>
              </a:rPr>
              <a:t>  </a:t>
            </a:r>
            <a:endParaRPr lang="en-US" b="0" i="0" dirty="0">
              <a:effectLst/>
            </a:endParaRPr>
          </a:p>
          <a:p>
            <a:pPr algn="just" fontAlgn="base"/>
            <a:r>
              <a:rPr lang="en-US" sz="1800" b="0" i="0" dirty="0">
                <a:effectLst/>
              </a:rPr>
              <a:t>The default package to build any program in Java is </a:t>
            </a:r>
            <a:r>
              <a:rPr lang="en-US" sz="1800" b="1" i="0" dirty="0">
                <a:effectLst/>
              </a:rPr>
              <a:t>lang</a:t>
            </a:r>
            <a:r>
              <a:rPr lang="en-US" sz="1800" b="0" i="0" dirty="0">
                <a:effectLst/>
              </a:rPr>
              <a:t> that is used in developing this system </a:t>
            </a:r>
          </a:p>
          <a:p>
            <a:pPr algn="just" fontAlgn="base"/>
            <a:endParaRPr lang="en-US" sz="1800" b="0" i="0" dirty="0">
              <a:effectLst/>
            </a:endParaRPr>
          </a:p>
          <a:p>
            <a:pPr algn="just" fontAlgn="base"/>
            <a:r>
              <a:rPr lang="en-US" sz="1800" b="0" i="0" dirty="0">
                <a:effectLst/>
              </a:rPr>
              <a:t>The API to build Graphical User Interface in Java is provided using the packages </a:t>
            </a:r>
            <a:r>
              <a:rPr lang="en-US" sz="1800" b="1" i="0" dirty="0" err="1">
                <a:effectLst/>
              </a:rPr>
              <a:t>awt</a:t>
            </a:r>
            <a:r>
              <a:rPr lang="en-US" sz="1800" b="0" i="0" dirty="0">
                <a:effectLst/>
              </a:rPr>
              <a:t> and </a:t>
            </a:r>
            <a:r>
              <a:rPr lang="en-US" sz="1800" b="1" i="0" dirty="0">
                <a:effectLst/>
              </a:rPr>
              <a:t>swing</a:t>
            </a:r>
            <a:r>
              <a:rPr lang="en-US" sz="1800" b="0" i="0" dirty="0">
                <a:effectLst/>
              </a:rPr>
              <a:t>. This system uses both the packages to provide GUI based forms. </a:t>
            </a:r>
          </a:p>
          <a:p>
            <a:pPr marL="0" indent="0" algn="just" fontAlgn="base">
              <a:buNone/>
            </a:pPr>
            <a:endParaRPr lang="en-US" sz="1800" b="0" i="0" dirty="0">
              <a:effectLst/>
            </a:endParaRPr>
          </a:p>
          <a:p>
            <a:pPr algn="just" fontAlgn="base"/>
            <a:r>
              <a:rPr lang="en-US" sz="1800" b="0" i="0" dirty="0">
                <a:effectLst/>
              </a:rPr>
              <a:t> The streams that are used to write and read the data over system are also utilized in this system, which are in the package of </a:t>
            </a:r>
            <a:r>
              <a:rPr lang="en-US" sz="1800" b="1" i="0" dirty="0">
                <a:effectLst/>
              </a:rPr>
              <a:t>io</a:t>
            </a:r>
            <a:r>
              <a:rPr lang="en-US" sz="1800" b="0" i="0" dirty="0">
                <a:effectLst/>
              </a:rPr>
              <a:t>. </a:t>
            </a:r>
          </a:p>
          <a:p>
            <a:endParaRPr lang="en-IN" dirty="0"/>
          </a:p>
        </p:txBody>
      </p:sp>
      <p:pic>
        <p:nvPicPr>
          <p:cNvPr id="6" name="Picture 2">
            <a:extLst>
              <a:ext uri="{FF2B5EF4-FFF2-40B4-BE49-F238E27FC236}">
                <a16:creationId xmlns:a16="http://schemas.microsoft.com/office/drawing/2014/main" id="{48940C11-20C0-4E64-8E74-923E71F8B86A}"/>
              </a:ext>
            </a:extLst>
          </p:cNvPr>
          <p:cNvPicPr>
            <a:picLocks noChangeAspect="1" noChangeArrowheads="1"/>
          </p:cNvPicPr>
          <p:nvPr/>
        </p:nvPicPr>
        <p:blipFill>
          <a:blip r:embed="rId2"/>
          <a:srcRect/>
          <a:stretch>
            <a:fillRect/>
          </a:stretch>
        </p:blipFill>
        <p:spPr bwMode="auto">
          <a:xfrm>
            <a:off x="7848600" y="152400"/>
            <a:ext cx="1219200" cy="1295400"/>
          </a:xfrm>
          <a:prstGeom prst="rect">
            <a:avLst/>
          </a:prstGeom>
          <a:extLst>
            <a:ext uri="{909E8E84-426E-40dd-AFC4-6F175D3DCCD1}">
              <a14:hiddenFill xmlns:a14="http://schemas.microsoft.com/office/drawing/2007/7/7/main" xmlns="">
                <a:solidFill>
                  <a:schemeClr val="accent1"/>
                </a:solidFill>
              </a14:hiddenFill>
            </a:ext>
            <a:ext uri="{91240B29-F687-4f45-9708-019B960494DF}">
              <a14:hiddenLine xmlns:a14="http://schemas.microsoft.com/office/drawing/2007/7/7/main" xmlns="" w="9525">
                <a:solidFill>
                  <a:schemeClr val="tx1"/>
                </a:solidFill>
                <a:miter lim="800000"/>
                <a:headEnd/>
                <a:tailEnd/>
              </a14:hiddenLine>
            </a:ext>
            <a:ext uri="{AF507438-7753-43e0-B8FC-AC1667EBCBE1}">
              <a14:hiddenEffects xmlns:a14="http://schemas.microsoft.com/office/drawing/2007/7/7/main" xmlns="">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4146864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3FB9E-23E0-4FF3-BA99-94D0741B6FA5}"/>
              </a:ext>
            </a:extLst>
          </p:cNvPr>
          <p:cNvSpPr>
            <a:spLocks noGrp="1"/>
          </p:cNvSpPr>
          <p:nvPr>
            <p:ph type="title"/>
          </p:nvPr>
        </p:nvSpPr>
        <p:spPr>
          <a:xfrm>
            <a:off x="-1295400" y="228600"/>
            <a:ext cx="8229600" cy="1143000"/>
          </a:xfrm>
        </p:spPr>
        <p:txBody>
          <a:bodyPr/>
          <a:lstStyle/>
          <a:p>
            <a:r>
              <a:rPr lang="en-IN" dirty="0"/>
              <a:t>CODE GENERATION</a:t>
            </a:r>
          </a:p>
        </p:txBody>
      </p:sp>
      <p:sp>
        <p:nvSpPr>
          <p:cNvPr id="3" name="Content Placeholder 2">
            <a:extLst>
              <a:ext uri="{FF2B5EF4-FFF2-40B4-BE49-F238E27FC236}">
                <a16:creationId xmlns:a16="http://schemas.microsoft.com/office/drawing/2014/main" id="{05881E7B-6D8D-41D5-8A94-9BFA7CCD102C}"/>
              </a:ext>
            </a:extLst>
          </p:cNvPr>
          <p:cNvSpPr>
            <a:spLocks noGrp="1"/>
          </p:cNvSpPr>
          <p:nvPr>
            <p:ph idx="1"/>
          </p:nvPr>
        </p:nvSpPr>
        <p:spPr>
          <a:xfrm>
            <a:off x="457200" y="1646236"/>
            <a:ext cx="8229600" cy="4602163"/>
          </a:xfrm>
        </p:spPr>
        <p:txBody>
          <a:bodyPr/>
          <a:lstStyle/>
          <a:p>
            <a:pPr algn="just" rtl="0" fontAlgn="base">
              <a:buFont typeface="Arial" panose="020B0604020202020204" pitchFamily="34" charset="0"/>
              <a:buChar char="•"/>
            </a:pPr>
            <a:r>
              <a:rPr lang="en-US" b="0" i="0" dirty="0">
                <a:effectLst/>
              </a:rPr>
              <a:t>Importing the inbuilt Java libraries. </a:t>
            </a:r>
          </a:p>
          <a:p>
            <a:pPr algn="just" rtl="0" fontAlgn="base">
              <a:buFont typeface="Arial" panose="020B0604020202020204" pitchFamily="34" charset="0"/>
              <a:buChar char="•"/>
            </a:pPr>
            <a:r>
              <a:rPr lang="en-US" b="0" i="0" dirty="0">
                <a:effectLst/>
              </a:rPr>
              <a:t>Declaring the variables. </a:t>
            </a:r>
          </a:p>
          <a:p>
            <a:pPr algn="just" rtl="0" fontAlgn="base">
              <a:buFont typeface="Arial" panose="020B0604020202020204" pitchFamily="34" charset="0"/>
              <a:buChar char="•"/>
            </a:pPr>
            <a:r>
              <a:rPr lang="en-US" b="0" i="0" dirty="0">
                <a:effectLst/>
              </a:rPr>
              <a:t>Designing the Notepad interface.  </a:t>
            </a:r>
          </a:p>
          <a:p>
            <a:pPr algn="just" rtl="0" fontAlgn="base">
              <a:buFont typeface="Arial" panose="020B0604020202020204" pitchFamily="34" charset="0"/>
              <a:buChar char="•"/>
            </a:pPr>
            <a:r>
              <a:rPr lang="en-US" b="0" i="0" dirty="0">
                <a:effectLst/>
              </a:rPr>
              <a:t>Adding listeners for tracking various </a:t>
            </a:r>
          </a:p>
          <a:p>
            <a:pPr algn="just" rtl="0" fontAlgn="base">
              <a:buFont typeface="Arial" panose="020B0604020202020204" pitchFamily="34" charset="0"/>
              <a:buChar char="•"/>
            </a:pPr>
            <a:r>
              <a:rPr lang="en-US" b="0" i="0" dirty="0">
                <a:effectLst/>
              </a:rPr>
              <a:t>Events of the Notepad. </a:t>
            </a:r>
          </a:p>
          <a:p>
            <a:pPr algn="just" rtl="0" fontAlgn="base">
              <a:buFont typeface="Arial" panose="020B0604020202020204" pitchFamily="34" charset="0"/>
              <a:buChar char="•"/>
            </a:pPr>
            <a:r>
              <a:rPr lang="en-US" b="0" i="0" dirty="0">
                <a:effectLst/>
              </a:rPr>
              <a:t>Handling of text editing events. </a:t>
            </a:r>
          </a:p>
          <a:p>
            <a:pPr algn="just" rtl="0" fontAlgn="base">
              <a:buFont typeface="Arial" panose="020B0604020202020204" pitchFamily="34" charset="0"/>
              <a:buChar char="•"/>
            </a:pPr>
            <a:r>
              <a:rPr lang="en-US" b="0" i="0" dirty="0">
                <a:effectLst/>
              </a:rPr>
              <a:t>Creating Executable jar file.</a:t>
            </a:r>
          </a:p>
          <a:p>
            <a:endParaRPr lang="en-IN" dirty="0"/>
          </a:p>
        </p:txBody>
      </p:sp>
      <p:pic>
        <p:nvPicPr>
          <p:cNvPr id="4" name="Picture 2">
            <a:extLst>
              <a:ext uri="{FF2B5EF4-FFF2-40B4-BE49-F238E27FC236}">
                <a16:creationId xmlns:a16="http://schemas.microsoft.com/office/drawing/2014/main" id="{C6A725E2-9983-40B7-9469-9D5ED5F7108C}"/>
              </a:ext>
            </a:extLst>
          </p:cNvPr>
          <p:cNvPicPr>
            <a:picLocks noChangeAspect="1" noChangeArrowheads="1"/>
          </p:cNvPicPr>
          <p:nvPr/>
        </p:nvPicPr>
        <p:blipFill>
          <a:blip r:embed="rId2"/>
          <a:srcRect/>
          <a:stretch>
            <a:fillRect/>
          </a:stretch>
        </p:blipFill>
        <p:spPr bwMode="auto">
          <a:xfrm>
            <a:off x="7772400" y="152400"/>
            <a:ext cx="1219200" cy="1295400"/>
          </a:xfrm>
          <a:prstGeom prst="rect">
            <a:avLst/>
          </a:prstGeom>
          <a:extLst>
            <a:ext uri="{909E8E84-426E-40dd-AFC4-6F175D3DCCD1}">
              <a14:hiddenFill xmlns:a14="http://schemas.microsoft.com/office/drawing/2007/7/7/main" xmlns="">
                <a:solidFill>
                  <a:schemeClr val="accent1"/>
                </a:solidFill>
              </a14:hiddenFill>
            </a:ext>
            <a:ext uri="{91240B29-F687-4f45-9708-019B960494DF}">
              <a14:hiddenLine xmlns:a14="http://schemas.microsoft.com/office/drawing/2007/7/7/main" xmlns="" w="9525">
                <a:solidFill>
                  <a:schemeClr val="tx1"/>
                </a:solidFill>
                <a:miter lim="800000"/>
                <a:headEnd/>
                <a:tailEnd/>
              </a14:hiddenLine>
            </a:ext>
            <a:ext uri="{AF507438-7753-43e0-B8FC-AC1667EBCBE1}">
              <a14:hiddenEffects xmlns:a14="http://schemas.microsoft.com/office/drawing/2007/7/7/main" xmlns="">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2299088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04887-1430-4C7F-9850-0B0BA557CC51}"/>
              </a:ext>
            </a:extLst>
          </p:cNvPr>
          <p:cNvSpPr>
            <a:spLocks noGrp="1"/>
          </p:cNvSpPr>
          <p:nvPr>
            <p:ph type="title"/>
          </p:nvPr>
        </p:nvSpPr>
        <p:spPr>
          <a:xfrm>
            <a:off x="-1143000" y="304800"/>
            <a:ext cx="8229600" cy="1143000"/>
          </a:xfrm>
        </p:spPr>
        <p:txBody>
          <a:bodyPr/>
          <a:lstStyle/>
          <a:p>
            <a:r>
              <a:rPr lang="en-IN" dirty="0"/>
              <a:t>MAINTENANACE</a:t>
            </a:r>
          </a:p>
        </p:txBody>
      </p:sp>
      <p:sp>
        <p:nvSpPr>
          <p:cNvPr id="3" name="Content Placeholder 2">
            <a:extLst>
              <a:ext uri="{FF2B5EF4-FFF2-40B4-BE49-F238E27FC236}">
                <a16:creationId xmlns:a16="http://schemas.microsoft.com/office/drawing/2014/main" id="{8DBC9362-6D2A-42FD-83BC-0E62D0E5B171}"/>
              </a:ext>
            </a:extLst>
          </p:cNvPr>
          <p:cNvSpPr>
            <a:spLocks noGrp="1"/>
          </p:cNvSpPr>
          <p:nvPr>
            <p:ph idx="1"/>
          </p:nvPr>
        </p:nvSpPr>
        <p:spPr>
          <a:xfrm>
            <a:off x="457200" y="2667000"/>
            <a:ext cx="8229600" cy="3505516"/>
          </a:xfrm>
        </p:spPr>
        <p:txBody>
          <a:bodyPr>
            <a:normAutofit/>
          </a:bodyPr>
          <a:lstStyle/>
          <a:p>
            <a:pPr algn="just" fontAlgn="base"/>
            <a:r>
              <a:rPr lang="en-US" sz="2400" b="0" i="0" dirty="0">
                <a:effectLst/>
              </a:rPr>
              <a:t>It should have the ability to Search and Replace Text.  </a:t>
            </a:r>
          </a:p>
          <a:p>
            <a:pPr algn="just" fontAlgn="base"/>
            <a:r>
              <a:rPr lang="en-US" sz="2400" b="0" i="0" dirty="0">
                <a:effectLst/>
              </a:rPr>
              <a:t>A file should be locked with password protection.  </a:t>
            </a:r>
          </a:p>
          <a:p>
            <a:pPr algn="just" fontAlgn="base"/>
            <a:r>
              <a:rPr lang="en-US" sz="2400" b="0" i="0" dirty="0">
                <a:effectLst/>
              </a:rPr>
              <a:t>Colorful Text would also be entered in notepad. </a:t>
            </a:r>
          </a:p>
          <a:p>
            <a:pPr algn="just" fontAlgn="base"/>
            <a:r>
              <a:rPr lang="en-US" sz="2400" dirty="0"/>
              <a:t>Word wrap option to be added.</a:t>
            </a:r>
            <a:endParaRPr lang="en-US" sz="2400" b="0" i="0" dirty="0">
              <a:effectLst/>
            </a:endParaRPr>
          </a:p>
          <a:p>
            <a:pPr algn="just" fontAlgn="base"/>
            <a:r>
              <a:rPr lang="en-US" sz="2400" b="0" i="0" dirty="0">
                <a:effectLst/>
              </a:rPr>
              <a:t>Size Limitation Should be removed. </a:t>
            </a:r>
          </a:p>
          <a:p>
            <a:pPr algn="just" fontAlgn="base"/>
            <a:r>
              <a:rPr lang="en-US" sz="2400" b="0" i="0" dirty="0">
                <a:effectLst/>
              </a:rPr>
              <a:t>Theme option should be there for attractive interface. </a:t>
            </a:r>
          </a:p>
        </p:txBody>
      </p:sp>
      <p:pic>
        <p:nvPicPr>
          <p:cNvPr id="4" name="Picture 2">
            <a:extLst>
              <a:ext uri="{FF2B5EF4-FFF2-40B4-BE49-F238E27FC236}">
                <a16:creationId xmlns:a16="http://schemas.microsoft.com/office/drawing/2014/main" id="{2CEF4B66-E0F1-4D6D-9242-F85AA44CF9E4}"/>
              </a:ext>
            </a:extLst>
          </p:cNvPr>
          <p:cNvPicPr>
            <a:picLocks noChangeAspect="1" noChangeArrowheads="1"/>
          </p:cNvPicPr>
          <p:nvPr/>
        </p:nvPicPr>
        <p:blipFill>
          <a:blip r:embed="rId2"/>
          <a:srcRect/>
          <a:stretch>
            <a:fillRect/>
          </a:stretch>
        </p:blipFill>
        <p:spPr bwMode="auto">
          <a:xfrm>
            <a:off x="7772400" y="152400"/>
            <a:ext cx="1219200" cy="1295400"/>
          </a:xfrm>
          <a:prstGeom prst="rect">
            <a:avLst/>
          </a:prstGeom>
          <a:extLst>
            <a:ext uri="{909E8E84-426E-40dd-AFC4-6F175D3DCCD1}">
              <a14:hiddenFill xmlns:a14="http://schemas.microsoft.com/office/drawing/2007/7/7/main" xmlns="">
                <a:solidFill>
                  <a:schemeClr val="accent1"/>
                </a:solidFill>
              </a14:hiddenFill>
            </a:ext>
            <a:ext uri="{91240B29-F687-4f45-9708-019B960494DF}">
              <a14:hiddenLine xmlns:a14="http://schemas.microsoft.com/office/drawing/2007/7/7/main" xmlns="" w="9525">
                <a:solidFill>
                  <a:schemeClr val="tx1"/>
                </a:solidFill>
                <a:miter lim="800000"/>
                <a:headEnd/>
                <a:tailEnd/>
              </a14:hiddenLine>
            </a:ext>
            <a:ext uri="{AF507438-7753-43e0-B8FC-AC1667EBCBE1}">
              <a14:hiddenEffects xmlns:a14="http://schemas.microsoft.com/office/drawing/2007/7/7/main" xmlns="">
                <a:effectLst>
                  <a:outerShdw blurRad="63500"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5891D60F-6A25-4BE6-BE00-23ED1E773F80}"/>
              </a:ext>
            </a:extLst>
          </p:cNvPr>
          <p:cNvSpPr txBox="1"/>
          <p:nvPr/>
        </p:nvSpPr>
        <p:spPr>
          <a:xfrm>
            <a:off x="489751" y="1752600"/>
            <a:ext cx="4191000" cy="584775"/>
          </a:xfrm>
          <a:prstGeom prst="rect">
            <a:avLst/>
          </a:prstGeom>
          <a:noFill/>
        </p:spPr>
        <p:txBody>
          <a:bodyPr wrap="square" rtlCol="0">
            <a:spAutoFit/>
          </a:bodyPr>
          <a:lstStyle/>
          <a:p>
            <a:r>
              <a:rPr lang="en-IN" sz="3200" dirty="0"/>
              <a:t>Update Required :</a:t>
            </a:r>
          </a:p>
        </p:txBody>
      </p:sp>
    </p:spTree>
    <p:extLst>
      <p:ext uri="{BB962C8B-B14F-4D97-AF65-F5344CB8AC3E}">
        <p14:creationId xmlns:p14="http://schemas.microsoft.com/office/powerpoint/2010/main" val="361186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8"/>
          <p:cNvSpPr>
            <a:spLocks noGrp="1"/>
          </p:cNvSpPr>
          <p:nvPr>
            <p:ph type="title"/>
          </p:nvPr>
        </p:nvSpPr>
        <p:spPr>
          <a:xfrm>
            <a:off x="381000" y="685800"/>
            <a:ext cx="8229600" cy="1143000"/>
          </a:xfrm>
        </p:spPr>
        <p:txBody>
          <a:bodyPr>
            <a:normAutofit fontScale="90000"/>
          </a:bodyPr>
          <a:lstStyle/>
          <a:p>
            <a:pPr algn="ctr" fontAlgn="auto">
              <a:spcAft>
                <a:spcPts val="0"/>
              </a:spcAft>
              <a:defRPr/>
            </a:pPr>
            <a:r>
              <a:rPr lang="en-US" dirty="0">
                <a:solidFill>
                  <a:schemeClr val="tx1"/>
                </a:solidFill>
              </a:rPr>
              <a:t>ARCHITECTURE OF </a:t>
            </a:r>
            <a:br>
              <a:rPr lang="en-US" dirty="0">
                <a:solidFill>
                  <a:schemeClr val="tx1"/>
                </a:solidFill>
              </a:rPr>
            </a:br>
            <a:r>
              <a:rPr lang="en-US" dirty="0">
                <a:solidFill>
                  <a:schemeClr val="tx1"/>
                </a:solidFill>
              </a:rPr>
              <a:t>NOTEPAD APPLICATION</a:t>
            </a:r>
          </a:p>
        </p:txBody>
      </p:sp>
      <p:sp>
        <p:nvSpPr>
          <p:cNvPr id="4" name="Rectangle 25"/>
          <p:cNvSpPr txBox="1">
            <a:spLocks/>
          </p:cNvSpPr>
          <p:nvPr/>
        </p:nvSpPr>
        <p:spPr>
          <a:xfrm>
            <a:off x="304800" y="2133600"/>
            <a:ext cx="7086600" cy="4114800"/>
          </a:xfrm>
          <a:prstGeom prst="rect">
            <a:avLst/>
          </a:prstGeom>
        </p:spPr>
        <p:txBody>
          <a:bodyPr>
            <a:normAutofit/>
          </a:bodyPr>
          <a:lstStyle/>
          <a:p>
            <a:pPr marL="342900" indent="-342900" fontAlgn="auto">
              <a:spcBef>
                <a:spcPct val="20000"/>
              </a:spcBef>
              <a:spcAft>
                <a:spcPts val="0"/>
              </a:spcAft>
              <a:defRPr/>
            </a:pPr>
            <a:r>
              <a:rPr lang="en-US" sz="2000" kern="0" dirty="0">
                <a:latin typeface="+mn-lt"/>
                <a:cs typeface="+mn-cs"/>
              </a:rPr>
              <a:t>The main menu bar of the Notepad application consists of </a:t>
            </a:r>
            <a:r>
              <a:rPr lang="en-US" sz="2000" kern="0" dirty="0"/>
              <a:t> three</a:t>
            </a:r>
            <a:r>
              <a:rPr lang="en-US" sz="2000" kern="0" dirty="0">
                <a:latin typeface="+mn-lt"/>
                <a:cs typeface="+mn-cs"/>
              </a:rPr>
              <a:t> pull down menus:</a:t>
            </a:r>
          </a:p>
          <a:p>
            <a:pPr marL="342900" indent="-342900" fontAlgn="auto">
              <a:spcBef>
                <a:spcPct val="20000"/>
              </a:spcBef>
              <a:spcAft>
                <a:spcPts val="0"/>
              </a:spcAft>
              <a:buFont typeface="Arial"/>
              <a:buChar char="•"/>
              <a:defRPr/>
            </a:pPr>
            <a:endParaRPr lang="en-US" sz="2000" kern="0" dirty="0">
              <a:latin typeface="+mn-lt"/>
              <a:cs typeface="+mn-cs"/>
            </a:endParaRPr>
          </a:p>
        </p:txBody>
      </p:sp>
      <p:sp>
        <p:nvSpPr>
          <p:cNvPr id="12" name="Rectangle 11"/>
          <p:cNvSpPr>
            <a:spLocks noChangeArrowheads="1"/>
          </p:cNvSpPr>
          <p:nvPr/>
        </p:nvSpPr>
        <p:spPr bwMode="auto">
          <a:xfrm>
            <a:off x="2819400" y="3124200"/>
            <a:ext cx="3200400" cy="457200"/>
          </a:xfrm>
          <a:prstGeom prst="rect">
            <a:avLst/>
          </a:prstGeom>
          <a:gradFill rotWithShape="1">
            <a:gsLst>
              <a:gs pos="0">
                <a:srgbClr val="EDEDED"/>
              </a:gs>
              <a:gs pos="49001">
                <a:srgbClr val="BCBCBC"/>
              </a:gs>
              <a:gs pos="49100">
                <a:srgbClr val="A2A2A2"/>
              </a:gs>
              <a:gs pos="92000">
                <a:srgbClr val="BCBCBC"/>
              </a:gs>
              <a:gs pos="100000">
                <a:srgbClr val="C7C7C7"/>
              </a:gs>
            </a:gsLst>
            <a:lin ang="5400000" scaled="1"/>
          </a:gradFill>
          <a:ln w="11430" algn="ctr">
            <a:solidFill>
              <a:schemeClr val="bg1"/>
            </a:solidFill>
            <a:miter lim="800000"/>
            <a:headEnd/>
            <a:tailEnd/>
          </a:ln>
          <a:effectLst>
            <a:outerShdw dist="25000" dir="5400000" rotWithShape="0">
              <a:srgbClr val="000000">
                <a:alpha val="37999"/>
              </a:srgbClr>
            </a:outerShdw>
          </a:effectLst>
        </p:spPr>
        <p:txBody>
          <a:bodyPr anchor="ctr"/>
          <a:lstStyle/>
          <a:p>
            <a:pPr algn="ctr" fontAlgn="auto">
              <a:spcBef>
                <a:spcPts val="0"/>
              </a:spcBef>
              <a:spcAft>
                <a:spcPts val="0"/>
              </a:spcAft>
              <a:defRPr/>
            </a:pPr>
            <a:r>
              <a:rPr lang="en-US" dirty="0">
                <a:solidFill>
                  <a:schemeClr val="dk1"/>
                </a:solidFill>
              </a:rPr>
              <a:t>NOTEPAD </a:t>
            </a:r>
            <a:r>
              <a:rPr lang="en-US" dirty="0">
                <a:solidFill>
                  <a:schemeClr val="dk1"/>
                </a:solidFill>
                <a:latin typeface="+mn-lt"/>
                <a:cs typeface="+mn-cs"/>
              </a:rPr>
              <a:t>APPLICATION</a:t>
            </a:r>
          </a:p>
        </p:txBody>
      </p:sp>
      <p:cxnSp>
        <p:nvCxnSpPr>
          <p:cNvPr id="16" name="Straight Connector 15"/>
          <p:cNvCxnSpPr>
            <a:cxnSpLocks noChangeShapeType="1"/>
          </p:cNvCxnSpPr>
          <p:nvPr/>
        </p:nvCxnSpPr>
        <p:spPr bwMode="auto">
          <a:xfrm rot="5400000">
            <a:off x="4230687" y="3770313"/>
            <a:ext cx="381000" cy="3175"/>
          </a:xfrm>
          <a:prstGeom prst="line">
            <a:avLst/>
          </a:prstGeom>
          <a:noFill/>
          <a:ln w="31800" algn="ctr">
            <a:solidFill>
              <a:schemeClr val="bg1"/>
            </a:solidFill>
            <a:round/>
            <a:headEnd/>
            <a:tailEnd/>
          </a:ln>
          <a:effectLst>
            <a:outerShdw dist="25400" dir="5400000" rotWithShape="0">
              <a:srgbClr val="000000">
                <a:alpha val="82999"/>
              </a:srgbClr>
            </a:outerShdw>
          </a:effectLst>
        </p:spPr>
      </p:cxnSp>
      <p:cxnSp>
        <p:nvCxnSpPr>
          <p:cNvPr id="18" name="Straight Connector 17"/>
          <p:cNvCxnSpPr>
            <a:cxnSpLocks noChangeShapeType="1"/>
          </p:cNvCxnSpPr>
          <p:nvPr/>
        </p:nvCxnSpPr>
        <p:spPr bwMode="auto">
          <a:xfrm flipV="1">
            <a:off x="2743199" y="3962400"/>
            <a:ext cx="3046414" cy="1588"/>
          </a:xfrm>
          <a:prstGeom prst="line">
            <a:avLst/>
          </a:prstGeom>
          <a:noFill/>
          <a:ln w="31800" algn="ctr">
            <a:solidFill>
              <a:schemeClr val="bg1"/>
            </a:solidFill>
            <a:round/>
            <a:headEnd/>
            <a:tailEnd/>
          </a:ln>
          <a:effectLst>
            <a:outerShdw dist="25400" dir="5400000" rotWithShape="0">
              <a:srgbClr val="000000">
                <a:alpha val="82999"/>
              </a:srgbClr>
            </a:outerShdw>
          </a:effectLst>
        </p:spPr>
      </p:cxnSp>
      <p:cxnSp>
        <p:nvCxnSpPr>
          <p:cNvPr id="24" name="Straight Arrow Connector 23"/>
          <p:cNvCxnSpPr>
            <a:cxnSpLocks noChangeShapeType="1"/>
          </p:cNvCxnSpPr>
          <p:nvPr/>
        </p:nvCxnSpPr>
        <p:spPr bwMode="auto">
          <a:xfrm rot="5400000">
            <a:off x="2478087" y="4227513"/>
            <a:ext cx="533400" cy="3175"/>
          </a:xfrm>
          <a:prstGeom prst="straightConnector1">
            <a:avLst/>
          </a:prstGeom>
          <a:noFill/>
          <a:ln w="31800" algn="ctr">
            <a:solidFill>
              <a:schemeClr val="bg1"/>
            </a:solidFill>
            <a:round/>
            <a:headEnd/>
            <a:tailEnd type="arrow" w="med" len="med"/>
          </a:ln>
          <a:effectLst>
            <a:outerShdw dist="25400" dir="5400000" rotWithShape="0">
              <a:srgbClr val="000000">
                <a:alpha val="82999"/>
              </a:srgbClr>
            </a:outerShdw>
          </a:effectLst>
        </p:spPr>
      </p:cxnSp>
      <p:cxnSp>
        <p:nvCxnSpPr>
          <p:cNvPr id="26" name="Straight Arrow Connector 25"/>
          <p:cNvCxnSpPr>
            <a:cxnSpLocks noChangeShapeType="1"/>
          </p:cNvCxnSpPr>
          <p:nvPr/>
        </p:nvCxnSpPr>
        <p:spPr bwMode="auto">
          <a:xfrm rot="5400000">
            <a:off x="4154487" y="4227514"/>
            <a:ext cx="533400" cy="3175"/>
          </a:xfrm>
          <a:prstGeom prst="straightConnector1">
            <a:avLst/>
          </a:prstGeom>
          <a:noFill/>
          <a:ln w="31800" algn="ctr">
            <a:solidFill>
              <a:schemeClr val="bg1"/>
            </a:solidFill>
            <a:round/>
            <a:headEnd/>
            <a:tailEnd type="arrow" w="med" len="med"/>
          </a:ln>
          <a:effectLst>
            <a:outerShdw dist="25400" dir="5400000" rotWithShape="0">
              <a:srgbClr val="000000">
                <a:alpha val="82999"/>
              </a:srgbClr>
            </a:outerShdw>
          </a:effectLst>
        </p:spPr>
      </p:cxnSp>
      <p:cxnSp>
        <p:nvCxnSpPr>
          <p:cNvPr id="28" name="Straight Arrow Connector 27"/>
          <p:cNvCxnSpPr>
            <a:cxnSpLocks noChangeShapeType="1"/>
          </p:cNvCxnSpPr>
          <p:nvPr/>
        </p:nvCxnSpPr>
        <p:spPr bwMode="auto">
          <a:xfrm rot="5400000">
            <a:off x="5524501" y="4229100"/>
            <a:ext cx="533400" cy="3175"/>
          </a:xfrm>
          <a:prstGeom prst="straightConnector1">
            <a:avLst/>
          </a:prstGeom>
          <a:noFill/>
          <a:ln w="31800" algn="ctr">
            <a:solidFill>
              <a:schemeClr val="bg1"/>
            </a:solidFill>
            <a:round/>
            <a:headEnd/>
            <a:tailEnd type="arrow" w="med" len="med"/>
          </a:ln>
          <a:effectLst>
            <a:outerShdw dist="25400" dir="5400000" rotWithShape="0">
              <a:srgbClr val="000000">
                <a:alpha val="82999"/>
              </a:srgbClr>
            </a:outerShdw>
          </a:effectLst>
        </p:spPr>
      </p:cxnSp>
      <p:sp>
        <p:nvSpPr>
          <p:cNvPr id="14" name="Rectangle 13"/>
          <p:cNvSpPr>
            <a:spLocks noChangeArrowheads="1"/>
          </p:cNvSpPr>
          <p:nvPr/>
        </p:nvSpPr>
        <p:spPr bwMode="auto">
          <a:xfrm>
            <a:off x="2285999" y="4568301"/>
            <a:ext cx="914400" cy="762000"/>
          </a:xfrm>
          <a:prstGeom prst="rect">
            <a:avLst/>
          </a:prstGeom>
          <a:gradFill rotWithShape="1">
            <a:gsLst>
              <a:gs pos="0">
                <a:srgbClr val="EDEDED"/>
              </a:gs>
              <a:gs pos="49001">
                <a:srgbClr val="BCBCBC"/>
              </a:gs>
              <a:gs pos="49100">
                <a:srgbClr val="A2A2A2"/>
              </a:gs>
              <a:gs pos="92000">
                <a:srgbClr val="BCBCBC"/>
              </a:gs>
              <a:gs pos="100000">
                <a:srgbClr val="C7C7C7"/>
              </a:gs>
            </a:gsLst>
            <a:lin ang="5400000" scaled="1"/>
          </a:gradFill>
          <a:ln w="11430" algn="ctr">
            <a:solidFill>
              <a:schemeClr val="bg1"/>
            </a:solidFill>
            <a:miter lim="800000"/>
            <a:headEnd/>
            <a:tailEnd/>
          </a:ln>
          <a:effectLst>
            <a:outerShdw dist="25000" dir="5400000" rotWithShape="0">
              <a:srgbClr val="000000">
                <a:alpha val="37999"/>
              </a:srgbClr>
            </a:outerShdw>
          </a:effectLst>
        </p:spPr>
        <p:txBody>
          <a:bodyPr anchor="ctr"/>
          <a:lstStyle/>
          <a:p>
            <a:pPr algn="ctr" fontAlgn="auto">
              <a:spcBef>
                <a:spcPts val="0"/>
              </a:spcBef>
              <a:spcAft>
                <a:spcPts val="0"/>
              </a:spcAft>
              <a:defRPr/>
            </a:pPr>
            <a:r>
              <a:rPr lang="en-US" dirty="0">
                <a:solidFill>
                  <a:schemeClr val="dk1"/>
                </a:solidFill>
                <a:latin typeface="+mn-lt"/>
                <a:cs typeface="+mn-cs"/>
              </a:rPr>
              <a:t>File Menu</a:t>
            </a:r>
          </a:p>
        </p:txBody>
      </p:sp>
      <p:sp>
        <p:nvSpPr>
          <p:cNvPr id="19" name="Rectangle 18"/>
          <p:cNvSpPr>
            <a:spLocks noChangeArrowheads="1"/>
          </p:cNvSpPr>
          <p:nvPr/>
        </p:nvSpPr>
        <p:spPr bwMode="auto">
          <a:xfrm>
            <a:off x="3985334" y="4568301"/>
            <a:ext cx="914400" cy="762000"/>
          </a:xfrm>
          <a:prstGeom prst="rect">
            <a:avLst/>
          </a:prstGeom>
          <a:gradFill rotWithShape="1">
            <a:gsLst>
              <a:gs pos="0">
                <a:srgbClr val="EDEDED"/>
              </a:gs>
              <a:gs pos="49001">
                <a:srgbClr val="BCBCBC"/>
              </a:gs>
              <a:gs pos="49100">
                <a:srgbClr val="A2A2A2"/>
              </a:gs>
              <a:gs pos="92000">
                <a:srgbClr val="BCBCBC"/>
              </a:gs>
              <a:gs pos="100000">
                <a:srgbClr val="C7C7C7"/>
              </a:gs>
            </a:gsLst>
            <a:lin ang="5400000" scaled="1"/>
          </a:gradFill>
          <a:ln w="11430" algn="ctr">
            <a:solidFill>
              <a:schemeClr val="bg1"/>
            </a:solidFill>
            <a:miter lim="800000"/>
            <a:headEnd/>
            <a:tailEnd/>
          </a:ln>
          <a:effectLst>
            <a:outerShdw dist="25000" dir="5400000" rotWithShape="0">
              <a:srgbClr val="000000">
                <a:alpha val="37999"/>
              </a:srgbClr>
            </a:outerShdw>
          </a:effectLst>
        </p:spPr>
        <p:txBody>
          <a:bodyPr anchor="ctr"/>
          <a:lstStyle/>
          <a:p>
            <a:pPr algn="ctr" fontAlgn="auto">
              <a:spcBef>
                <a:spcPts val="0"/>
              </a:spcBef>
              <a:spcAft>
                <a:spcPts val="0"/>
              </a:spcAft>
              <a:defRPr/>
            </a:pPr>
            <a:r>
              <a:rPr lang="en-US" dirty="0">
                <a:solidFill>
                  <a:schemeClr val="dk1"/>
                </a:solidFill>
                <a:latin typeface="+mn-lt"/>
                <a:cs typeface="+mn-cs"/>
              </a:rPr>
              <a:t>Edit Menu</a:t>
            </a:r>
          </a:p>
        </p:txBody>
      </p:sp>
      <p:sp>
        <p:nvSpPr>
          <p:cNvPr id="25" name="Rectangle 24"/>
          <p:cNvSpPr>
            <a:spLocks noChangeArrowheads="1"/>
          </p:cNvSpPr>
          <p:nvPr/>
        </p:nvSpPr>
        <p:spPr bwMode="auto">
          <a:xfrm>
            <a:off x="5486400" y="4572000"/>
            <a:ext cx="838200" cy="762000"/>
          </a:xfrm>
          <a:prstGeom prst="rect">
            <a:avLst/>
          </a:prstGeom>
          <a:gradFill rotWithShape="1">
            <a:gsLst>
              <a:gs pos="0">
                <a:srgbClr val="EDEDED"/>
              </a:gs>
              <a:gs pos="49001">
                <a:srgbClr val="BCBCBC"/>
              </a:gs>
              <a:gs pos="49100">
                <a:srgbClr val="A2A2A2"/>
              </a:gs>
              <a:gs pos="92000">
                <a:srgbClr val="BCBCBC"/>
              </a:gs>
              <a:gs pos="100000">
                <a:srgbClr val="C7C7C7"/>
              </a:gs>
            </a:gsLst>
            <a:lin ang="5400000" scaled="1"/>
          </a:gradFill>
          <a:ln w="11430" algn="ctr">
            <a:solidFill>
              <a:schemeClr val="bg1"/>
            </a:solidFill>
            <a:miter lim="800000"/>
            <a:headEnd/>
            <a:tailEnd/>
          </a:ln>
          <a:effectLst>
            <a:outerShdw dist="25000" dir="5400000" rotWithShape="0">
              <a:srgbClr val="000000">
                <a:alpha val="37999"/>
              </a:srgbClr>
            </a:outerShdw>
          </a:effectLst>
        </p:spPr>
        <p:txBody>
          <a:bodyPr anchor="ctr"/>
          <a:lstStyle/>
          <a:p>
            <a:pPr algn="ctr" fontAlgn="auto">
              <a:spcBef>
                <a:spcPts val="0"/>
              </a:spcBef>
              <a:spcAft>
                <a:spcPts val="0"/>
              </a:spcAft>
              <a:defRPr/>
            </a:pPr>
            <a:r>
              <a:rPr lang="en-US" dirty="0">
                <a:solidFill>
                  <a:schemeClr val="dk1"/>
                </a:solidFill>
                <a:latin typeface="+mn-lt"/>
                <a:cs typeface="+mn-cs"/>
              </a:rPr>
              <a:t>About Menu</a:t>
            </a:r>
          </a:p>
        </p:txBody>
      </p:sp>
      <p:pic>
        <p:nvPicPr>
          <p:cNvPr id="17" name="Picture 2"/>
          <p:cNvPicPr>
            <a:picLocks noChangeAspect="1" noChangeArrowheads="1"/>
          </p:cNvPicPr>
          <p:nvPr/>
        </p:nvPicPr>
        <p:blipFill>
          <a:blip r:embed="rId3"/>
          <a:srcRect/>
          <a:stretch>
            <a:fillRect/>
          </a:stretch>
        </p:blipFill>
        <p:spPr bwMode="auto">
          <a:xfrm>
            <a:off x="7772400" y="152400"/>
            <a:ext cx="1219200" cy="1295400"/>
          </a:xfrm>
          <a:prstGeom prst="rect">
            <a:avLst/>
          </a:prstGeom>
          <a:extLst>
            <a:ext uri="{909E8E84-426E-40dd-AFC4-6F175D3DCCD1}">
              <a14:hiddenFill xmlns:a14="http://schemas.microsoft.com/office/drawing/2007/7/7/main" xmlns="">
                <a:solidFill>
                  <a:schemeClr val="accent1"/>
                </a:solidFill>
              </a14:hiddenFill>
            </a:ext>
            <a:ext uri="{91240B29-F687-4f45-9708-019B960494DF}">
              <a14:hiddenLine xmlns:a14="http://schemas.microsoft.com/office/drawing/2007/7/7/main" xmlns="" w="9525">
                <a:solidFill>
                  <a:schemeClr val="tx1"/>
                </a:solidFill>
                <a:miter lim="800000"/>
                <a:headEnd/>
                <a:tailEnd/>
              </a14:hiddenLine>
            </a:ext>
            <a:ext uri="{AF507438-7753-43e0-B8FC-AC1667EBCBE1}">
              <a14:hiddenEffects xmlns:a14="http://schemas.microsoft.com/office/drawing/2007/7/7/main" xmlns="">
                <a:effectLst>
                  <a:outerShdw blurRad="63500" dist="35921" dir="2700000" algn="ctr" rotWithShape="0">
                    <a:schemeClr val="bg2"/>
                  </a:outerShdw>
                </a:effectLst>
              </a14:hiddenEffects>
            </a:ext>
          </a:extLst>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fontAlgn="auto">
              <a:spcAft>
                <a:spcPts val="0"/>
              </a:spcAft>
              <a:defRPr/>
            </a:pPr>
            <a:br>
              <a:rPr lang="en-US" dirty="0"/>
            </a:br>
            <a:r>
              <a:rPr lang="en-US" sz="4000" dirty="0"/>
              <a:t>ARCHITECTURE OF FILE MENU </a:t>
            </a:r>
            <a:br>
              <a:rPr lang="en-US" sz="4000" dirty="0"/>
            </a:br>
            <a:r>
              <a:rPr lang="en-US" sz="4000" dirty="0"/>
              <a:t>MODULE</a:t>
            </a:r>
            <a:br>
              <a:rPr lang="en-US" dirty="0"/>
            </a:br>
            <a:endParaRPr lang="en-US" dirty="0"/>
          </a:p>
        </p:txBody>
      </p:sp>
      <p:sp>
        <p:nvSpPr>
          <p:cNvPr id="6" name="Rectangle 5"/>
          <p:cNvSpPr>
            <a:spLocks noChangeArrowheads="1"/>
          </p:cNvSpPr>
          <p:nvPr/>
        </p:nvSpPr>
        <p:spPr bwMode="auto">
          <a:xfrm>
            <a:off x="3581400" y="2362200"/>
            <a:ext cx="1447800" cy="457200"/>
          </a:xfrm>
          <a:prstGeom prst="rect">
            <a:avLst/>
          </a:prstGeom>
          <a:gradFill rotWithShape="1">
            <a:gsLst>
              <a:gs pos="0">
                <a:srgbClr val="EDEDED"/>
              </a:gs>
              <a:gs pos="49001">
                <a:srgbClr val="BCBCBC"/>
              </a:gs>
              <a:gs pos="49100">
                <a:srgbClr val="A2A2A2"/>
              </a:gs>
              <a:gs pos="92000">
                <a:srgbClr val="BCBCBC"/>
              </a:gs>
              <a:gs pos="100000">
                <a:srgbClr val="C7C7C7"/>
              </a:gs>
            </a:gsLst>
            <a:lin ang="5400000" scaled="1"/>
          </a:gradFill>
          <a:ln w="11430" algn="ctr">
            <a:solidFill>
              <a:schemeClr val="bg1"/>
            </a:solidFill>
            <a:miter lim="800000"/>
            <a:headEnd/>
            <a:tailEnd/>
          </a:ln>
          <a:effectLst>
            <a:outerShdw dist="25000" dir="5400000" rotWithShape="0">
              <a:srgbClr val="000000">
                <a:alpha val="37999"/>
              </a:srgbClr>
            </a:outerShdw>
          </a:effectLst>
        </p:spPr>
        <p:txBody>
          <a:bodyPr anchor="ctr"/>
          <a:lstStyle/>
          <a:p>
            <a:pPr algn="ctr" fontAlgn="auto">
              <a:spcBef>
                <a:spcPts val="0"/>
              </a:spcBef>
              <a:spcAft>
                <a:spcPts val="0"/>
              </a:spcAft>
              <a:defRPr/>
            </a:pPr>
            <a:r>
              <a:rPr lang="en-US" dirty="0">
                <a:solidFill>
                  <a:schemeClr val="dk1"/>
                </a:solidFill>
                <a:latin typeface="+mn-lt"/>
                <a:cs typeface="+mn-cs"/>
              </a:rPr>
              <a:t>FILE MENU</a:t>
            </a:r>
          </a:p>
        </p:txBody>
      </p:sp>
      <p:cxnSp>
        <p:nvCxnSpPr>
          <p:cNvPr id="9" name="Straight Connector 8"/>
          <p:cNvCxnSpPr>
            <a:cxnSpLocks noChangeShapeType="1"/>
          </p:cNvCxnSpPr>
          <p:nvPr/>
        </p:nvCxnSpPr>
        <p:spPr bwMode="auto">
          <a:xfrm rot="5400000">
            <a:off x="4039394" y="3047206"/>
            <a:ext cx="457200" cy="1588"/>
          </a:xfrm>
          <a:prstGeom prst="line">
            <a:avLst/>
          </a:prstGeom>
          <a:noFill/>
          <a:ln w="31800" algn="ctr">
            <a:solidFill>
              <a:schemeClr val="bg1"/>
            </a:solidFill>
            <a:round/>
            <a:headEnd/>
            <a:tailEnd/>
          </a:ln>
          <a:effectLst>
            <a:outerShdw dist="25400" dir="5400000" rotWithShape="0">
              <a:srgbClr val="000000">
                <a:alpha val="82999"/>
              </a:srgbClr>
            </a:outerShdw>
          </a:effectLst>
        </p:spPr>
      </p:cxnSp>
      <p:cxnSp>
        <p:nvCxnSpPr>
          <p:cNvPr id="10" name="Straight Connector 9"/>
          <p:cNvCxnSpPr>
            <a:cxnSpLocks noChangeShapeType="1"/>
          </p:cNvCxnSpPr>
          <p:nvPr/>
        </p:nvCxnSpPr>
        <p:spPr bwMode="auto">
          <a:xfrm>
            <a:off x="1524000" y="3276600"/>
            <a:ext cx="5334000" cy="1588"/>
          </a:xfrm>
          <a:prstGeom prst="line">
            <a:avLst/>
          </a:prstGeom>
          <a:noFill/>
          <a:ln w="31800" algn="ctr">
            <a:solidFill>
              <a:schemeClr val="bg1"/>
            </a:solidFill>
            <a:round/>
            <a:headEnd/>
            <a:tailEnd/>
          </a:ln>
          <a:effectLst>
            <a:outerShdw dist="25400" dir="5400000" rotWithShape="0">
              <a:srgbClr val="000000">
                <a:alpha val="82999"/>
              </a:srgbClr>
            </a:outerShdw>
          </a:effectLst>
        </p:spPr>
      </p:cxnSp>
      <p:cxnSp>
        <p:nvCxnSpPr>
          <p:cNvPr id="11" name="Straight Arrow Connector 10"/>
          <p:cNvCxnSpPr>
            <a:cxnSpLocks noChangeShapeType="1"/>
          </p:cNvCxnSpPr>
          <p:nvPr/>
        </p:nvCxnSpPr>
        <p:spPr bwMode="auto">
          <a:xfrm rot="5400000">
            <a:off x="1258094" y="3542506"/>
            <a:ext cx="533400" cy="1588"/>
          </a:xfrm>
          <a:prstGeom prst="straightConnector1">
            <a:avLst/>
          </a:prstGeom>
          <a:noFill/>
          <a:ln w="31800" algn="ctr">
            <a:solidFill>
              <a:schemeClr val="bg1"/>
            </a:solidFill>
            <a:round/>
            <a:headEnd/>
            <a:tailEnd type="arrow" w="med" len="med"/>
          </a:ln>
          <a:effectLst>
            <a:outerShdw dist="25400" dir="5400000" rotWithShape="0">
              <a:srgbClr val="000000">
                <a:alpha val="82999"/>
              </a:srgbClr>
            </a:outerShdw>
          </a:effectLst>
        </p:spPr>
      </p:cxnSp>
      <p:cxnSp>
        <p:nvCxnSpPr>
          <p:cNvPr id="12" name="Straight Arrow Connector 11"/>
          <p:cNvCxnSpPr>
            <a:cxnSpLocks noChangeShapeType="1"/>
          </p:cNvCxnSpPr>
          <p:nvPr/>
        </p:nvCxnSpPr>
        <p:spPr bwMode="auto">
          <a:xfrm rot="5400000">
            <a:off x="2705894" y="3542506"/>
            <a:ext cx="533400" cy="1588"/>
          </a:xfrm>
          <a:prstGeom prst="straightConnector1">
            <a:avLst/>
          </a:prstGeom>
          <a:noFill/>
          <a:ln w="31800" algn="ctr">
            <a:solidFill>
              <a:schemeClr val="bg1"/>
            </a:solidFill>
            <a:round/>
            <a:headEnd/>
            <a:tailEnd type="arrow" w="med" len="med"/>
          </a:ln>
          <a:effectLst>
            <a:outerShdw dist="25400" dir="5400000" rotWithShape="0">
              <a:srgbClr val="000000">
                <a:alpha val="82999"/>
              </a:srgbClr>
            </a:outerShdw>
          </a:effectLst>
        </p:spPr>
      </p:cxnSp>
      <p:cxnSp>
        <p:nvCxnSpPr>
          <p:cNvPr id="13" name="Straight Arrow Connector 12"/>
          <p:cNvCxnSpPr>
            <a:cxnSpLocks noChangeShapeType="1"/>
          </p:cNvCxnSpPr>
          <p:nvPr/>
        </p:nvCxnSpPr>
        <p:spPr bwMode="auto">
          <a:xfrm rot="5400000">
            <a:off x="4001294" y="3542506"/>
            <a:ext cx="533400" cy="1588"/>
          </a:xfrm>
          <a:prstGeom prst="straightConnector1">
            <a:avLst/>
          </a:prstGeom>
          <a:noFill/>
          <a:ln w="31800" algn="ctr">
            <a:solidFill>
              <a:schemeClr val="bg1"/>
            </a:solidFill>
            <a:round/>
            <a:headEnd/>
            <a:tailEnd type="arrow" w="med" len="med"/>
          </a:ln>
          <a:effectLst>
            <a:outerShdw dist="25400" dir="5400000" rotWithShape="0">
              <a:srgbClr val="000000">
                <a:alpha val="82999"/>
              </a:srgbClr>
            </a:outerShdw>
          </a:effectLst>
        </p:spPr>
      </p:cxnSp>
      <p:cxnSp>
        <p:nvCxnSpPr>
          <p:cNvPr id="14" name="Straight Arrow Connector 13"/>
          <p:cNvCxnSpPr>
            <a:cxnSpLocks noChangeShapeType="1"/>
          </p:cNvCxnSpPr>
          <p:nvPr/>
        </p:nvCxnSpPr>
        <p:spPr bwMode="auto">
          <a:xfrm rot="5400000">
            <a:off x="5220494" y="3542506"/>
            <a:ext cx="533400" cy="1588"/>
          </a:xfrm>
          <a:prstGeom prst="straightConnector1">
            <a:avLst/>
          </a:prstGeom>
          <a:noFill/>
          <a:ln w="31800" algn="ctr">
            <a:solidFill>
              <a:schemeClr val="bg1"/>
            </a:solidFill>
            <a:round/>
            <a:headEnd/>
            <a:tailEnd type="arrow" w="med" len="med"/>
          </a:ln>
          <a:effectLst>
            <a:outerShdw dist="25400" dir="5400000" rotWithShape="0">
              <a:srgbClr val="000000">
                <a:alpha val="82999"/>
              </a:srgbClr>
            </a:outerShdw>
          </a:effectLst>
        </p:spPr>
      </p:cxnSp>
      <p:cxnSp>
        <p:nvCxnSpPr>
          <p:cNvPr id="15" name="Straight Arrow Connector 14"/>
          <p:cNvCxnSpPr>
            <a:cxnSpLocks noChangeShapeType="1"/>
          </p:cNvCxnSpPr>
          <p:nvPr/>
        </p:nvCxnSpPr>
        <p:spPr bwMode="auto">
          <a:xfrm rot="5400000">
            <a:off x="6592094" y="3542506"/>
            <a:ext cx="533400" cy="1588"/>
          </a:xfrm>
          <a:prstGeom prst="straightConnector1">
            <a:avLst/>
          </a:prstGeom>
          <a:noFill/>
          <a:ln w="31800" algn="ctr">
            <a:solidFill>
              <a:schemeClr val="bg1"/>
            </a:solidFill>
            <a:round/>
            <a:headEnd/>
            <a:tailEnd type="arrow" w="med" len="med"/>
          </a:ln>
          <a:effectLst>
            <a:outerShdw dist="25400" dir="5400000" rotWithShape="0">
              <a:srgbClr val="000000">
                <a:alpha val="82999"/>
              </a:srgbClr>
            </a:outerShdw>
          </a:effectLst>
        </p:spPr>
      </p:cxnSp>
      <p:sp>
        <p:nvSpPr>
          <p:cNvPr id="16" name="Rectangle 15"/>
          <p:cNvSpPr>
            <a:spLocks noChangeArrowheads="1"/>
          </p:cNvSpPr>
          <p:nvPr/>
        </p:nvSpPr>
        <p:spPr bwMode="auto">
          <a:xfrm>
            <a:off x="1066800" y="3810000"/>
            <a:ext cx="914400" cy="838200"/>
          </a:xfrm>
          <a:prstGeom prst="rect">
            <a:avLst/>
          </a:prstGeom>
          <a:gradFill rotWithShape="1">
            <a:gsLst>
              <a:gs pos="0">
                <a:srgbClr val="EDEDED"/>
              </a:gs>
              <a:gs pos="49001">
                <a:srgbClr val="BCBCBC"/>
              </a:gs>
              <a:gs pos="49100">
                <a:srgbClr val="A2A2A2"/>
              </a:gs>
              <a:gs pos="92000">
                <a:srgbClr val="BCBCBC"/>
              </a:gs>
              <a:gs pos="100000">
                <a:srgbClr val="C7C7C7"/>
              </a:gs>
            </a:gsLst>
            <a:lin ang="5400000" scaled="1"/>
          </a:gradFill>
          <a:ln w="11430" algn="ctr">
            <a:solidFill>
              <a:schemeClr val="bg1"/>
            </a:solidFill>
            <a:miter lim="800000"/>
            <a:headEnd/>
            <a:tailEnd/>
          </a:ln>
          <a:effectLst>
            <a:outerShdw dist="25000" dir="5400000" rotWithShape="0">
              <a:srgbClr val="000000">
                <a:alpha val="37999"/>
              </a:srgbClr>
            </a:outerShdw>
          </a:effectLst>
        </p:spPr>
        <p:txBody>
          <a:bodyPr anchor="ctr"/>
          <a:lstStyle/>
          <a:p>
            <a:pPr algn="ctr" fontAlgn="auto">
              <a:spcBef>
                <a:spcPts val="0"/>
              </a:spcBef>
              <a:spcAft>
                <a:spcPts val="0"/>
              </a:spcAft>
              <a:defRPr/>
            </a:pPr>
            <a:r>
              <a:rPr lang="en-US" dirty="0">
                <a:solidFill>
                  <a:schemeClr val="dk1"/>
                </a:solidFill>
                <a:latin typeface="+mn-lt"/>
                <a:cs typeface="+mn-cs"/>
              </a:rPr>
              <a:t>New Option</a:t>
            </a:r>
          </a:p>
        </p:txBody>
      </p:sp>
      <p:sp>
        <p:nvSpPr>
          <p:cNvPr id="24" name="Rectangle 23"/>
          <p:cNvSpPr>
            <a:spLocks noChangeArrowheads="1"/>
          </p:cNvSpPr>
          <p:nvPr/>
        </p:nvSpPr>
        <p:spPr bwMode="auto">
          <a:xfrm>
            <a:off x="2514600" y="3810000"/>
            <a:ext cx="990600" cy="838200"/>
          </a:xfrm>
          <a:prstGeom prst="rect">
            <a:avLst/>
          </a:prstGeom>
          <a:gradFill rotWithShape="1">
            <a:gsLst>
              <a:gs pos="0">
                <a:srgbClr val="EDEDED"/>
              </a:gs>
              <a:gs pos="49001">
                <a:srgbClr val="BCBCBC"/>
              </a:gs>
              <a:gs pos="49100">
                <a:srgbClr val="A2A2A2"/>
              </a:gs>
              <a:gs pos="92000">
                <a:srgbClr val="BCBCBC"/>
              </a:gs>
              <a:gs pos="100000">
                <a:srgbClr val="C7C7C7"/>
              </a:gs>
            </a:gsLst>
            <a:lin ang="5400000" scaled="1"/>
          </a:gradFill>
          <a:ln w="11430" algn="ctr">
            <a:solidFill>
              <a:schemeClr val="bg1"/>
            </a:solidFill>
            <a:miter lim="800000"/>
            <a:headEnd/>
            <a:tailEnd/>
          </a:ln>
          <a:effectLst>
            <a:outerShdw dist="25000" dir="5400000" rotWithShape="0">
              <a:srgbClr val="000000">
                <a:alpha val="37999"/>
              </a:srgbClr>
            </a:outerShdw>
          </a:effectLst>
        </p:spPr>
        <p:txBody>
          <a:bodyPr anchor="ctr"/>
          <a:lstStyle/>
          <a:p>
            <a:pPr algn="ctr" fontAlgn="auto">
              <a:spcBef>
                <a:spcPts val="0"/>
              </a:spcBef>
              <a:spcAft>
                <a:spcPts val="0"/>
              </a:spcAft>
              <a:defRPr/>
            </a:pPr>
            <a:r>
              <a:rPr lang="en-US" dirty="0">
                <a:solidFill>
                  <a:schemeClr val="dk1"/>
                </a:solidFill>
                <a:latin typeface="+mn-lt"/>
                <a:cs typeface="+mn-cs"/>
              </a:rPr>
              <a:t>Open Option</a:t>
            </a:r>
          </a:p>
        </p:txBody>
      </p:sp>
      <p:sp>
        <p:nvSpPr>
          <p:cNvPr id="25" name="Rectangle 24"/>
          <p:cNvSpPr>
            <a:spLocks noChangeArrowheads="1"/>
          </p:cNvSpPr>
          <p:nvPr/>
        </p:nvSpPr>
        <p:spPr bwMode="auto">
          <a:xfrm>
            <a:off x="3962400" y="3810000"/>
            <a:ext cx="914400" cy="838200"/>
          </a:xfrm>
          <a:prstGeom prst="rect">
            <a:avLst/>
          </a:prstGeom>
          <a:gradFill rotWithShape="1">
            <a:gsLst>
              <a:gs pos="0">
                <a:srgbClr val="EDEDED"/>
              </a:gs>
              <a:gs pos="49001">
                <a:srgbClr val="BCBCBC"/>
              </a:gs>
              <a:gs pos="49100">
                <a:srgbClr val="A2A2A2"/>
              </a:gs>
              <a:gs pos="92000">
                <a:srgbClr val="BCBCBC"/>
              </a:gs>
              <a:gs pos="100000">
                <a:srgbClr val="C7C7C7"/>
              </a:gs>
            </a:gsLst>
            <a:lin ang="5400000" scaled="1"/>
          </a:gradFill>
          <a:ln w="11430" algn="ctr">
            <a:solidFill>
              <a:schemeClr val="bg1"/>
            </a:solidFill>
            <a:miter lim="800000"/>
            <a:headEnd/>
            <a:tailEnd/>
          </a:ln>
          <a:effectLst>
            <a:outerShdw dist="25000" dir="5400000" rotWithShape="0">
              <a:srgbClr val="000000">
                <a:alpha val="37999"/>
              </a:srgbClr>
            </a:outerShdw>
          </a:effectLst>
        </p:spPr>
        <p:txBody>
          <a:bodyPr anchor="ctr"/>
          <a:lstStyle/>
          <a:p>
            <a:pPr algn="ctr" fontAlgn="auto">
              <a:spcBef>
                <a:spcPts val="0"/>
              </a:spcBef>
              <a:spcAft>
                <a:spcPts val="0"/>
              </a:spcAft>
              <a:defRPr/>
            </a:pPr>
            <a:r>
              <a:rPr lang="en-US" dirty="0">
                <a:solidFill>
                  <a:schemeClr val="dk1"/>
                </a:solidFill>
                <a:latin typeface="+mn-lt"/>
                <a:cs typeface="+mn-cs"/>
              </a:rPr>
              <a:t>Save Option</a:t>
            </a:r>
          </a:p>
        </p:txBody>
      </p:sp>
      <p:sp>
        <p:nvSpPr>
          <p:cNvPr id="26" name="Rectangle 25"/>
          <p:cNvSpPr>
            <a:spLocks noChangeArrowheads="1"/>
          </p:cNvSpPr>
          <p:nvPr/>
        </p:nvSpPr>
        <p:spPr bwMode="auto">
          <a:xfrm>
            <a:off x="5105400" y="3810000"/>
            <a:ext cx="914400" cy="838200"/>
          </a:xfrm>
          <a:prstGeom prst="rect">
            <a:avLst/>
          </a:prstGeom>
          <a:gradFill rotWithShape="1">
            <a:gsLst>
              <a:gs pos="0">
                <a:srgbClr val="EDEDED"/>
              </a:gs>
              <a:gs pos="49001">
                <a:srgbClr val="BCBCBC"/>
              </a:gs>
              <a:gs pos="49100">
                <a:srgbClr val="A2A2A2"/>
              </a:gs>
              <a:gs pos="92000">
                <a:srgbClr val="BCBCBC"/>
              </a:gs>
              <a:gs pos="100000">
                <a:srgbClr val="C7C7C7"/>
              </a:gs>
            </a:gsLst>
            <a:lin ang="5400000" scaled="1"/>
          </a:gradFill>
          <a:ln w="11430" algn="ctr">
            <a:solidFill>
              <a:schemeClr val="bg1"/>
            </a:solidFill>
            <a:miter lim="800000"/>
            <a:headEnd/>
            <a:tailEnd/>
          </a:ln>
          <a:effectLst>
            <a:outerShdw dist="25000" dir="5400000" rotWithShape="0">
              <a:srgbClr val="000000">
                <a:alpha val="37999"/>
              </a:srgbClr>
            </a:outerShdw>
          </a:effectLst>
        </p:spPr>
        <p:txBody>
          <a:bodyPr anchor="ctr"/>
          <a:lstStyle/>
          <a:p>
            <a:pPr algn="ctr" fontAlgn="auto">
              <a:spcBef>
                <a:spcPts val="0"/>
              </a:spcBef>
              <a:spcAft>
                <a:spcPts val="0"/>
              </a:spcAft>
              <a:defRPr/>
            </a:pPr>
            <a:r>
              <a:rPr lang="en-US" dirty="0">
                <a:solidFill>
                  <a:schemeClr val="dk1"/>
                </a:solidFill>
                <a:latin typeface="+mn-lt"/>
                <a:cs typeface="+mn-cs"/>
              </a:rPr>
              <a:t>Print</a:t>
            </a:r>
          </a:p>
          <a:p>
            <a:pPr algn="ctr" fontAlgn="auto">
              <a:spcBef>
                <a:spcPts val="0"/>
              </a:spcBef>
              <a:spcAft>
                <a:spcPts val="0"/>
              </a:spcAft>
              <a:defRPr/>
            </a:pPr>
            <a:r>
              <a:rPr lang="en-US" dirty="0">
                <a:solidFill>
                  <a:schemeClr val="dk1"/>
                </a:solidFill>
                <a:latin typeface="+mn-lt"/>
                <a:cs typeface="+mn-cs"/>
              </a:rPr>
              <a:t>Option</a:t>
            </a:r>
          </a:p>
        </p:txBody>
      </p:sp>
      <p:sp>
        <p:nvSpPr>
          <p:cNvPr id="27" name="Rectangle 26"/>
          <p:cNvSpPr>
            <a:spLocks noChangeArrowheads="1"/>
          </p:cNvSpPr>
          <p:nvPr/>
        </p:nvSpPr>
        <p:spPr bwMode="auto">
          <a:xfrm>
            <a:off x="6400800" y="3810000"/>
            <a:ext cx="914400" cy="838200"/>
          </a:xfrm>
          <a:prstGeom prst="rect">
            <a:avLst/>
          </a:prstGeom>
          <a:gradFill rotWithShape="1">
            <a:gsLst>
              <a:gs pos="0">
                <a:srgbClr val="EDEDED"/>
              </a:gs>
              <a:gs pos="49001">
                <a:srgbClr val="BCBCBC"/>
              </a:gs>
              <a:gs pos="49100">
                <a:srgbClr val="A2A2A2"/>
              </a:gs>
              <a:gs pos="92000">
                <a:srgbClr val="BCBCBC"/>
              </a:gs>
              <a:gs pos="100000">
                <a:srgbClr val="C7C7C7"/>
              </a:gs>
            </a:gsLst>
            <a:lin ang="5400000" scaled="1"/>
          </a:gradFill>
          <a:ln w="11430" algn="ctr">
            <a:solidFill>
              <a:schemeClr val="bg1"/>
            </a:solidFill>
            <a:miter lim="800000"/>
            <a:headEnd/>
            <a:tailEnd/>
          </a:ln>
          <a:effectLst>
            <a:outerShdw dist="25000" dir="5400000" rotWithShape="0">
              <a:srgbClr val="000000">
                <a:alpha val="37999"/>
              </a:srgbClr>
            </a:outerShdw>
          </a:effectLst>
        </p:spPr>
        <p:txBody>
          <a:bodyPr anchor="ctr"/>
          <a:lstStyle/>
          <a:p>
            <a:pPr algn="ctr" fontAlgn="auto">
              <a:spcBef>
                <a:spcPts val="0"/>
              </a:spcBef>
              <a:spcAft>
                <a:spcPts val="0"/>
              </a:spcAft>
              <a:defRPr/>
            </a:pPr>
            <a:r>
              <a:rPr lang="en-US" dirty="0">
                <a:solidFill>
                  <a:schemeClr val="dk1"/>
                </a:solidFill>
                <a:latin typeface="+mn-lt"/>
                <a:cs typeface="+mn-cs"/>
              </a:rPr>
              <a:t>Exit Option</a:t>
            </a:r>
          </a:p>
        </p:txBody>
      </p:sp>
      <p:pic>
        <p:nvPicPr>
          <p:cNvPr id="17" name="Picture 2"/>
          <p:cNvPicPr>
            <a:picLocks noChangeAspect="1" noChangeArrowheads="1"/>
          </p:cNvPicPr>
          <p:nvPr/>
        </p:nvPicPr>
        <p:blipFill>
          <a:blip r:embed="rId2"/>
          <a:srcRect/>
          <a:stretch>
            <a:fillRect/>
          </a:stretch>
        </p:blipFill>
        <p:spPr bwMode="auto">
          <a:xfrm>
            <a:off x="7772400" y="152400"/>
            <a:ext cx="1219200" cy="1295400"/>
          </a:xfrm>
          <a:prstGeom prst="rect">
            <a:avLst/>
          </a:prstGeom>
          <a:extLst>
            <a:ext uri="{909E8E84-426E-40dd-AFC4-6F175D3DCCD1}">
              <a14:hiddenFill xmlns:a14="http://schemas.microsoft.com/office/drawing/2007/7/7/main" xmlns="">
                <a:solidFill>
                  <a:schemeClr val="accent1"/>
                </a:solidFill>
              </a14:hiddenFill>
            </a:ext>
            <a:ext uri="{91240B29-F687-4f45-9708-019B960494DF}">
              <a14:hiddenLine xmlns:a14="http://schemas.microsoft.com/office/drawing/2007/7/7/main" xmlns="" w="9525">
                <a:solidFill>
                  <a:schemeClr val="tx1"/>
                </a:solidFill>
                <a:miter lim="800000"/>
                <a:headEnd/>
                <a:tailEnd/>
              </a14:hiddenLine>
            </a:ext>
            <a:ext uri="{AF507438-7753-43e0-B8FC-AC1667EBCBE1}">
              <a14:hiddenEffects xmlns:a14="http://schemas.microsoft.com/office/drawing/2007/7/7/main" xmlns="">
                <a:effectLst>
                  <a:outerShdw blurRad="63500"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fontAlgn="auto">
              <a:spcAft>
                <a:spcPts val="0"/>
              </a:spcAft>
              <a:defRPr/>
            </a:pPr>
            <a:br>
              <a:rPr lang="en-US" dirty="0"/>
            </a:br>
            <a:r>
              <a:rPr lang="en-US" sz="4000" dirty="0"/>
              <a:t>ARCHITECTURE OF EDIT MENU </a:t>
            </a:r>
            <a:br>
              <a:rPr lang="en-US" sz="4000" dirty="0"/>
            </a:br>
            <a:r>
              <a:rPr lang="en-US" sz="4000" dirty="0"/>
              <a:t>MODULE</a:t>
            </a:r>
            <a:br>
              <a:rPr lang="en-US" dirty="0"/>
            </a:br>
            <a:endParaRPr lang="en-US" dirty="0"/>
          </a:p>
        </p:txBody>
      </p:sp>
      <p:sp>
        <p:nvSpPr>
          <p:cNvPr id="6" name="Rectangle 5"/>
          <p:cNvSpPr>
            <a:spLocks noChangeArrowheads="1"/>
          </p:cNvSpPr>
          <p:nvPr/>
        </p:nvSpPr>
        <p:spPr bwMode="auto">
          <a:xfrm>
            <a:off x="3155136" y="2295834"/>
            <a:ext cx="1447800" cy="466817"/>
          </a:xfrm>
          <a:prstGeom prst="rect">
            <a:avLst/>
          </a:prstGeom>
          <a:gradFill rotWithShape="1">
            <a:gsLst>
              <a:gs pos="0">
                <a:srgbClr val="EDEDED"/>
              </a:gs>
              <a:gs pos="49001">
                <a:srgbClr val="BCBCBC"/>
              </a:gs>
              <a:gs pos="49100">
                <a:srgbClr val="A2A2A2"/>
              </a:gs>
              <a:gs pos="92000">
                <a:srgbClr val="BCBCBC"/>
              </a:gs>
              <a:gs pos="100000">
                <a:srgbClr val="C7C7C7"/>
              </a:gs>
            </a:gsLst>
            <a:lin ang="5400000" scaled="1"/>
          </a:gradFill>
          <a:ln w="11430" algn="ctr">
            <a:solidFill>
              <a:schemeClr val="bg1"/>
            </a:solidFill>
            <a:miter lim="800000"/>
            <a:headEnd/>
            <a:tailEnd/>
          </a:ln>
          <a:effectLst>
            <a:outerShdw dist="25000" dir="5400000" rotWithShape="0">
              <a:srgbClr val="000000">
                <a:alpha val="37999"/>
              </a:srgbClr>
            </a:outerShdw>
          </a:effectLst>
        </p:spPr>
        <p:txBody>
          <a:bodyPr anchor="ctr"/>
          <a:lstStyle/>
          <a:p>
            <a:pPr algn="ctr" fontAlgn="auto">
              <a:spcBef>
                <a:spcPts val="0"/>
              </a:spcBef>
              <a:spcAft>
                <a:spcPts val="0"/>
              </a:spcAft>
              <a:defRPr/>
            </a:pPr>
            <a:r>
              <a:rPr lang="en-US" dirty="0">
                <a:solidFill>
                  <a:schemeClr val="dk1"/>
                </a:solidFill>
                <a:latin typeface="+mn-lt"/>
                <a:cs typeface="+mn-cs"/>
              </a:rPr>
              <a:t>EDIT MENU</a:t>
            </a:r>
          </a:p>
        </p:txBody>
      </p:sp>
      <p:cxnSp>
        <p:nvCxnSpPr>
          <p:cNvPr id="9" name="Straight Connector 8"/>
          <p:cNvCxnSpPr>
            <a:cxnSpLocks noChangeShapeType="1"/>
          </p:cNvCxnSpPr>
          <p:nvPr/>
        </p:nvCxnSpPr>
        <p:spPr bwMode="auto">
          <a:xfrm rot="5400000">
            <a:off x="3734594" y="3047684"/>
            <a:ext cx="457200" cy="1588"/>
          </a:xfrm>
          <a:prstGeom prst="line">
            <a:avLst/>
          </a:prstGeom>
          <a:noFill/>
          <a:ln w="31800" algn="ctr">
            <a:solidFill>
              <a:schemeClr val="bg1"/>
            </a:solidFill>
            <a:round/>
            <a:headEnd/>
            <a:tailEnd/>
          </a:ln>
          <a:effectLst>
            <a:outerShdw dist="25400" dir="5400000" rotWithShape="0">
              <a:srgbClr val="000000">
                <a:alpha val="82999"/>
              </a:srgbClr>
            </a:outerShdw>
          </a:effectLst>
        </p:spPr>
      </p:cxnSp>
      <p:cxnSp>
        <p:nvCxnSpPr>
          <p:cNvPr id="10" name="Straight Connector 9"/>
          <p:cNvCxnSpPr>
            <a:cxnSpLocks noChangeShapeType="1"/>
          </p:cNvCxnSpPr>
          <p:nvPr/>
        </p:nvCxnSpPr>
        <p:spPr bwMode="auto">
          <a:xfrm>
            <a:off x="1524000" y="3276600"/>
            <a:ext cx="4341018" cy="0"/>
          </a:xfrm>
          <a:prstGeom prst="line">
            <a:avLst/>
          </a:prstGeom>
          <a:noFill/>
          <a:ln w="31800" algn="ctr">
            <a:solidFill>
              <a:schemeClr val="bg1"/>
            </a:solidFill>
            <a:round/>
            <a:headEnd/>
            <a:tailEnd/>
          </a:ln>
          <a:effectLst>
            <a:outerShdw dist="25400" dir="5400000" rotWithShape="0">
              <a:srgbClr val="000000">
                <a:alpha val="82999"/>
              </a:srgbClr>
            </a:outerShdw>
          </a:effectLst>
        </p:spPr>
      </p:cxnSp>
      <p:cxnSp>
        <p:nvCxnSpPr>
          <p:cNvPr id="11" name="Straight Arrow Connector 10"/>
          <p:cNvCxnSpPr>
            <a:cxnSpLocks noChangeShapeType="1"/>
          </p:cNvCxnSpPr>
          <p:nvPr/>
        </p:nvCxnSpPr>
        <p:spPr bwMode="auto">
          <a:xfrm rot="5400000">
            <a:off x="1258094" y="3542506"/>
            <a:ext cx="533400" cy="1588"/>
          </a:xfrm>
          <a:prstGeom prst="straightConnector1">
            <a:avLst/>
          </a:prstGeom>
          <a:noFill/>
          <a:ln w="31800" algn="ctr">
            <a:solidFill>
              <a:schemeClr val="bg1"/>
            </a:solidFill>
            <a:round/>
            <a:headEnd/>
            <a:tailEnd type="arrow" w="med" len="med"/>
          </a:ln>
          <a:effectLst>
            <a:outerShdw dist="25400" dir="5400000" rotWithShape="0">
              <a:srgbClr val="000000">
                <a:alpha val="82999"/>
              </a:srgbClr>
            </a:outerShdw>
          </a:effectLst>
        </p:spPr>
      </p:cxnSp>
      <p:cxnSp>
        <p:nvCxnSpPr>
          <p:cNvPr id="12" name="Straight Arrow Connector 11"/>
          <p:cNvCxnSpPr>
            <a:cxnSpLocks noChangeShapeType="1"/>
          </p:cNvCxnSpPr>
          <p:nvPr/>
        </p:nvCxnSpPr>
        <p:spPr bwMode="auto">
          <a:xfrm rot="5400000">
            <a:off x="2705894" y="3542506"/>
            <a:ext cx="533400" cy="1588"/>
          </a:xfrm>
          <a:prstGeom prst="straightConnector1">
            <a:avLst/>
          </a:prstGeom>
          <a:noFill/>
          <a:ln w="31800" algn="ctr">
            <a:solidFill>
              <a:schemeClr val="bg1"/>
            </a:solidFill>
            <a:round/>
            <a:headEnd/>
            <a:tailEnd type="arrow" w="med" len="med"/>
          </a:ln>
          <a:effectLst>
            <a:outerShdw dist="25400" dir="5400000" rotWithShape="0">
              <a:srgbClr val="000000">
                <a:alpha val="82999"/>
              </a:srgbClr>
            </a:outerShdw>
          </a:effectLst>
        </p:spPr>
      </p:cxnSp>
      <p:cxnSp>
        <p:nvCxnSpPr>
          <p:cNvPr id="13" name="Straight Arrow Connector 12"/>
          <p:cNvCxnSpPr>
            <a:cxnSpLocks noChangeShapeType="1"/>
          </p:cNvCxnSpPr>
          <p:nvPr/>
        </p:nvCxnSpPr>
        <p:spPr bwMode="auto">
          <a:xfrm rot="5400000">
            <a:off x="4299165" y="3562959"/>
            <a:ext cx="533400" cy="1588"/>
          </a:xfrm>
          <a:prstGeom prst="straightConnector1">
            <a:avLst/>
          </a:prstGeom>
          <a:noFill/>
          <a:ln w="31800" algn="ctr">
            <a:solidFill>
              <a:schemeClr val="bg1"/>
            </a:solidFill>
            <a:round/>
            <a:headEnd/>
            <a:tailEnd type="arrow" w="med" len="med"/>
          </a:ln>
          <a:effectLst>
            <a:outerShdw dist="25400" dir="5400000" rotWithShape="0">
              <a:srgbClr val="000000">
                <a:alpha val="82999"/>
              </a:srgbClr>
            </a:outerShdw>
          </a:effectLst>
        </p:spPr>
      </p:cxnSp>
      <p:cxnSp>
        <p:nvCxnSpPr>
          <p:cNvPr id="14" name="Straight Arrow Connector 13"/>
          <p:cNvCxnSpPr>
            <a:cxnSpLocks noChangeShapeType="1"/>
          </p:cNvCxnSpPr>
          <p:nvPr/>
        </p:nvCxnSpPr>
        <p:spPr bwMode="auto">
          <a:xfrm rot="5400000">
            <a:off x="5599112" y="3534738"/>
            <a:ext cx="533400" cy="1588"/>
          </a:xfrm>
          <a:prstGeom prst="straightConnector1">
            <a:avLst/>
          </a:prstGeom>
          <a:noFill/>
          <a:ln w="31800" algn="ctr">
            <a:solidFill>
              <a:schemeClr val="bg1"/>
            </a:solidFill>
            <a:round/>
            <a:headEnd/>
            <a:tailEnd type="arrow" w="med" len="med"/>
          </a:ln>
          <a:effectLst>
            <a:outerShdw dist="25400" dir="5400000" rotWithShape="0">
              <a:srgbClr val="000000">
                <a:alpha val="82999"/>
              </a:srgbClr>
            </a:outerShdw>
          </a:effectLst>
        </p:spPr>
      </p:cxnSp>
      <p:sp>
        <p:nvSpPr>
          <p:cNvPr id="16" name="Rectangle 15"/>
          <p:cNvSpPr>
            <a:spLocks noChangeArrowheads="1"/>
          </p:cNvSpPr>
          <p:nvPr/>
        </p:nvSpPr>
        <p:spPr bwMode="auto">
          <a:xfrm>
            <a:off x="1066800" y="3810000"/>
            <a:ext cx="914400" cy="838200"/>
          </a:xfrm>
          <a:prstGeom prst="rect">
            <a:avLst/>
          </a:prstGeom>
          <a:gradFill rotWithShape="1">
            <a:gsLst>
              <a:gs pos="0">
                <a:srgbClr val="EDEDED"/>
              </a:gs>
              <a:gs pos="49001">
                <a:srgbClr val="BCBCBC"/>
              </a:gs>
              <a:gs pos="49100">
                <a:srgbClr val="A2A2A2"/>
              </a:gs>
              <a:gs pos="92000">
                <a:srgbClr val="BCBCBC"/>
              </a:gs>
              <a:gs pos="100000">
                <a:srgbClr val="C7C7C7"/>
              </a:gs>
            </a:gsLst>
            <a:lin ang="5400000" scaled="1"/>
          </a:gradFill>
          <a:ln w="11430" algn="ctr">
            <a:solidFill>
              <a:schemeClr val="bg1"/>
            </a:solidFill>
            <a:miter lim="800000"/>
            <a:headEnd/>
            <a:tailEnd/>
          </a:ln>
          <a:effectLst>
            <a:outerShdw dist="25000" dir="5400000" rotWithShape="0">
              <a:srgbClr val="000000">
                <a:alpha val="37999"/>
              </a:srgbClr>
            </a:outerShdw>
          </a:effectLst>
        </p:spPr>
        <p:txBody>
          <a:bodyPr anchor="ctr"/>
          <a:lstStyle/>
          <a:p>
            <a:pPr algn="ctr" fontAlgn="auto">
              <a:spcBef>
                <a:spcPts val="0"/>
              </a:spcBef>
              <a:spcAft>
                <a:spcPts val="0"/>
              </a:spcAft>
              <a:defRPr/>
            </a:pPr>
            <a:r>
              <a:rPr lang="en-US" dirty="0">
                <a:solidFill>
                  <a:schemeClr val="dk1"/>
                </a:solidFill>
                <a:latin typeface="+mn-lt"/>
                <a:cs typeface="+mn-cs"/>
              </a:rPr>
              <a:t>Copy Option</a:t>
            </a:r>
          </a:p>
        </p:txBody>
      </p:sp>
      <p:sp>
        <p:nvSpPr>
          <p:cNvPr id="24" name="Rectangle 23"/>
          <p:cNvSpPr>
            <a:spLocks noChangeArrowheads="1"/>
          </p:cNvSpPr>
          <p:nvPr/>
        </p:nvSpPr>
        <p:spPr bwMode="auto">
          <a:xfrm>
            <a:off x="2476500" y="3820836"/>
            <a:ext cx="990600" cy="838200"/>
          </a:xfrm>
          <a:prstGeom prst="rect">
            <a:avLst/>
          </a:prstGeom>
          <a:gradFill rotWithShape="1">
            <a:gsLst>
              <a:gs pos="0">
                <a:srgbClr val="EDEDED"/>
              </a:gs>
              <a:gs pos="49001">
                <a:srgbClr val="BCBCBC"/>
              </a:gs>
              <a:gs pos="49100">
                <a:srgbClr val="A2A2A2"/>
              </a:gs>
              <a:gs pos="92000">
                <a:srgbClr val="BCBCBC"/>
              </a:gs>
              <a:gs pos="100000">
                <a:srgbClr val="C7C7C7"/>
              </a:gs>
            </a:gsLst>
            <a:lin ang="5400000" scaled="1"/>
          </a:gradFill>
          <a:ln w="11430" algn="ctr">
            <a:solidFill>
              <a:schemeClr val="bg1"/>
            </a:solidFill>
            <a:miter lim="800000"/>
            <a:headEnd/>
            <a:tailEnd/>
          </a:ln>
          <a:effectLst>
            <a:outerShdw dist="25000" dir="5400000" rotWithShape="0">
              <a:srgbClr val="000000">
                <a:alpha val="37999"/>
              </a:srgbClr>
            </a:outerShdw>
          </a:effectLst>
        </p:spPr>
        <p:txBody>
          <a:bodyPr anchor="ctr"/>
          <a:lstStyle/>
          <a:p>
            <a:pPr algn="ctr" fontAlgn="auto">
              <a:spcBef>
                <a:spcPts val="0"/>
              </a:spcBef>
              <a:spcAft>
                <a:spcPts val="0"/>
              </a:spcAft>
              <a:defRPr/>
            </a:pPr>
            <a:r>
              <a:rPr lang="en-US" dirty="0">
                <a:solidFill>
                  <a:schemeClr val="dk1"/>
                </a:solidFill>
                <a:latin typeface="+mn-lt"/>
                <a:cs typeface="+mn-cs"/>
              </a:rPr>
              <a:t>Paste Option</a:t>
            </a:r>
          </a:p>
        </p:txBody>
      </p:sp>
      <p:sp>
        <p:nvSpPr>
          <p:cNvPr id="25" name="Rectangle 24"/>
          <p:cNvSpPr>
            <a:spLocks noChangeArrowheads="1"/>
          </p:cNvSpPr>
          <p:nvPr/>
        </p:nvSpPr>
        <p:spPr bwMode="auto">
          <a:xfrm>
            <a:off x="4191000" y="3849318"/>
            <a:ext cx="914400" cy="825623"/>
          </a:xfrm>
          <a:prstGeom prst="rect">
            <a:avLst/>
          </a:prstGeom>
          <a:gradFill rotWithShape="1">
            <a:gsLst>
              <a:gs pos="0">
                <a:srgbClr val="EDEDED"/>
              </a:gs>
              <a:gs pos="49001">
                <a:srgbClr val="BCBCBC"/>
              </a:gs>
              <a:gs pos="49100">
                <a:srgbClr val="A2A2A2"/>
              </a:gs>
              <a:gs pos="92000">
                <a:srgbClr val="BCBCBC"/>
              </a:gs>
              <a:gs pos="100000">
                <a:srgbClr val="C7C7C7"/>
              </a:gs>
            </a:gsLst>
            <a:lin ang="5400000" scaled="1"/>
          </a:gradFill>
          <a:ln w="11430" algn="ctr">
            <a:solidFill>
              <a:schemeClr val="bg1"/>
            </a:solidFill>
            <a:miter lim="800000"/>
            <a:headEnd/>
            <a:tailEnd/>
          </a:ln>
          <a:effectLst>
            <a:outerShdw dist="25000" dir="5400000" rotWithShape="0">
              <a:srgbClr val="000000">
                <a:alpha val="37999"/>
              </a:srgbClr>
            </a:outerShdw>
          </a:effectLst>
        </p:spPr>
        <p:txBody>
          <a:bodyPr anchor="ctr"/>
          <a:lstStyle/>
          <a:p>
            <a:pPr algn="ctr" fontAlgn="auto">
              <a:spcBef>
                <a:spcPts val="0"/>
              </a:spcBef>
              <a:spcAft>
                <a:spcPts val="0"/>
              </a:spcAft>
              <a:defRPr/>
            </a:pPr>
            <a:r>
              <a:rPr lang="en-US" dirty="0">
                <a:solidFill>
                  <a:schemeClr val="dk1"/>
                </a:solidFill>
              </a:rPr>
              <a:t>Cut</a:t>
            </a:r>
            <a:r>
              <a:rPr lang="en-US" dirty="0">
                <a:solidFill>
                  <a:schemeClr val="dk1"/>
                </a:solidFill>
                <a:latin typeface="+mn-lt"/>
                <a:cs typeface="+mn-cs"/>
              </a:rPr>
              <a:t> Option</a:t>
            </a:r>
          </a:p>
        </p:txBody>
      </p:sp>
      <p:sp>
        <p:nvSpPr>
          <p:cNvPr id="26" name="Rectangle 25"/>
          <p:cNvSpPr>
            <a:spLocks noChangeArrowheads="1"/>
          </p:cNvSpPr>
          <p:nvPr/>
        </p:nvSpPr>
        <p:spPr bwMode="auto">
          <a:xfrm>
            <a:off x="5407818" y="3822577"/>
            <a:ext cx="914400" cy="838200"/>
          </a:xfrm>
          <a:prstGeom prst="rect">
            <a:avLst/>
          </a:prstGeom>
          <a:gradFill rotWithShape="1">
            <a:gsLst>
              <a:gs pos="0">
                <a:srgbClr val="EDEDED"/>
              </a:gs>
              <a:gs pos="49001">
                <a:srgbClr val="BCBCBC"/>
              </a:gs>
              <a:gs pos="49100">
                <a:srgbClr val="A2A2A2"/>
              </a:gs>
              <a:gs pos="92000">
                <a:srgbClr val="BCBCBC"/>
              </a:gs>
              <a:gs pos="100000">
                <a:srgbClr val="C7C7C7"/>
              </a:gs>
            </a:gsLst>
            <a:lin ang="5400000" scaled="1"/>
          </a:gradFill>
          <a:ln w="11430" algn="ctr">
            <a:solidFill>
              <a:schemeClr val="bg1"/>
            </a:solidFill>
            <a:miter lim="800000"/>
            <a:headEnd/>
            <a:tailEnd/>
          </a:ln>
          <a:effectLst>
            <a:outerShdw dist="25000" dir="5400000" rotWithShape="0">
              <a:srgbClr val="000000">
                <a:alpha val="37999"/>
              </a:srgbClr>
            </a:outerShdw>
          </a:effectLst>
        </p:spPr>
        <p:txBody>
          <a:bodyPr anchor="ctr"/>
          <a:lstStyle/>
          <a:p>
            <a:pPr algn="ctr" fontAlgn="auto">
              <a:spcBef>
                <a:spcPts val="0"/>
              </a:spcBef>
              <a:spcAft>
                <a:spcPts val="0"/>
              </a:spcAft>
              <a:defRPr/>
            </a:pPr>
            <a:r>
              <a:rPr lang="en-US" dirty="0">
                <a:solidFill>
                  <a:schemeClr val="dk1"/>
                </a:solidFill>
                <a:latin typeface="+mn-lt"/>
                <a:cs typeface="+mn-cs"/>
              </a:rPr>
              <a:t>SelectAll</a:t>
            </a:r>
          </a:p>
          <a:p>
            <a:pPr algn="ctr" fontAlgn="auto">
              <a:spcBef>
                <a:spcPts val="0"/>
              </a:spcBef>
              <a:spcAft>
                <a:spcPts val="0"/>
              </a:spcAft>
              <a:defRPr/>
            </a:pPr>
            <a:r>
              <a:rPr lang="en-US" dirty="0">
                <a:solidFill>
                  <a:schemeClr val="dk1"/>
                </a:solidFill>
                <a:latin typeface="+mn-lt"/>
                <a:cs typeface="+mn-cs"/>
              </a:rPr>
              <a:t>Option</a:t>
            </a:r>
          </a:p>
        </p:txBody>
      </p:sp>
      <p:pic>
        <p:nvPicPr>
          <p:cNvPr id="17" name="Picture 2"/>
          <p:cNvPicPr>
            <a:picLocks noChangeAspect="1" noChangeArrowheads="1"/>
          </p:cNvPicPr>
          <p:nvPr/>
        </p:nvPicPr>
        <p:blipFill>
          <a:blip r:embed="rId2"/>
          <a:srcRect/>
          <a:stretch>
            <a:fillRect/>
          </a:stretch>
        </p:blipFill>
        <p:spPr bwMode="auto">
          <a:xfrm>
            <a:off x="7772400" y="152400"/>
            <a:ext cx="1219200" cy="1295400"/>
          </a:xfrm>
          <a:prstGeom prst="rect">
            <a:avLst/>
          </a:prstGeom>
          <a:extLst>
            <a:ext uri="{909E8E84-426E-40dd-AFC4-6F175D3DCCD1}">
              <a14:hiddenFill xmlns="" xmlns:a14="http://schemas.microsoft.com/office/drawing/2007/7/7/main">
                <a:solidFill>
                  <a:schemeClr val="accent1"/>
                </a:solidFill>
              </a14:hiddenFill>
            </a:ext>
            <a:ext uri="{91240B29-F687-4f45-9708-019B960494DF}">
              <a14:hiddenLine xmlns="" xmlns:a14="http://schemas.microsoft.com/office/drawing/2007/7/7/main" w="9525">
                <a:solidFill>
                  <a:schemeClr val="tx1"/>
                </a:solidFill>
                <a:miter lim="800000"/>
                <a:headEnd/>
                <a:tailEnd/>
              </a14:hiddenLine>
            </a:ext>
            <a:ext uri="{AF507438-7753-43e0-B8FC-AC1667EBCBE1}">
              <a14:hiddenEffects xmln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2080488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fontAlgn="auto">
              <a:spcAft>
                <a:spcPts val="0"/>
              </a:spcAft>
              <a:defRPr/>
            </a:pPr>
            <a:br>
              <a:rPr lang="en-US" dirty="0"/>
            </a:br>
            <a:r>
              <a:rPr lang="en-US" dirty="0"/>
              <a:t>ARCHITECTURE OF ABOUT MENU MODULE</a:t>
            </a:r>
          </a:p>
        </p:txBody>
      </p:sp>
      <p:sp>
        <p:nvSpPr>
          <p:cNvPr id="5" name="Rectangle 4"/>
          <p:cNvSpPr>
            <a:spLocks noChangeArrowheads="1"/>
          </p:cNvSpPr>
          <p:nvPr/>
        </p:nvSpPr>
        <p:spPr bwMode="auto">
          <a:xfrm>
            <a:off x="3429000" y="2819400"/>
            <a:ext cx="1828800" cy="762000"/>
          </a:xfrm>
          <a:prstGeom prst="rect">
            <a:avLst/>
          </a:prstGeom>
          <a:gradFill rotWithShape="1">
            <a:gsLst>
              <a:gs pos="0">
                <a:srgbClr val="EDEDED"/>
              </a:gs>
              <a:gs pos="49001">
                <a:srgbClr val="BCBCBC"/>
              </a:gs>
              <a:gs pos="49100">
                <a:srgbClr val="A2A2A2"/>
              </a:gs>
              <a:gs pos="92000">
                <a:srgbClr val="BCBCBC"/>
              </a:gs>
              <a:gs pos="100000">
                <a:srgbClr val="C7C7C7"/>
              </a:gs>
            </a:gsLst>
            <a:lin ang="5400000" scaled="1"/>
          </a:gradFill>
          <a:ln w="11430" algn="ctr">
            <a:solidFill>
              <a:schemeClr val="bg1"/>
            </a:solidFill>
            <a:miter lim="800000"/>
            <a:headEnd/>
            <a:tailEnd/>
          </a:ln>
          <a:effectLst>
            <a:outerShdw dist="25000" dir="5400000" rotWithShape="0">
              <a:srgbClr val="000000">
                <a:alpha val="37999"/>
              </a:srgbClr>
            </a:outerShdw>
          </a:effectLst>
        </p:spPr>
        <p:txBody>
          <a:bodyPr anchor="ctr"/>
          <a:lstStyle/>
          <a:p>
            <a:pPr algn="ctr" fontAlgn="auto">
              <a:spcBef>
                <a:spcPts val="0"/>
              </a:spcBef>
              <a:spcAft>
                <a:spcPts val="0"/>
              </a:spcAft>
              <a:defRPr/>
            </a:pPr>
            <a:r>
              <a:rPr lang="en-US" dirty="0">
                <a:solidFill>
                  <a:schemeClr val="dk1"/>
                </a:solidFill>
              </a:rPr>
              <a:t>About</a:t>
            </a:r>
            <a:r>
              <a:rPr lang="en-US" dirty="0">
                <a:solidFill>
                  <a:schemeClr val="dk1"/>
                </a:solidFill>
                <a:latin typeface="+mn-lt"/>
                <a:cs typeface="+mn-cs"/>
              </a:rPr>
              <a:t> MENU</a:t>
            </a:r>
          </a:p>
        </p:txBody>
      </p:sp>
      <p:cxnSp>
        <p:nvCxnSpPr>
          <p:cNvPr id="7" name="Straight Arrow Connector 6"/>
          <p:cNvCxnSpPr>
            <a:cxnSpLocks noChangeShapeType="1"/>
          </p:cNvCxnSpPr>
          <p:nvPr/>
        </p:nvCxnSpPr>
        <p:spPr bwMode="auto">
          <a:xfrm rot="5400000">
            <a:off x="4077494" y="3847306"/>
            <a:ext cx="533400" cy="1588"/>
          </a:xfrm>
          <a:prstGeom prst="straightConnector1">
            <a:avLst/>
          </a:prstGeom>
          <a:noFill/>
          <a:ln w="31800" algn="ctr">
            <a:solidFill>
              <a:schemeClr val="bg1"/>
            </a:solidFill>
            <a:round/>
            <a:headEnd/>
            <a:tailEnd type="arrow" w="med" len="med"/>
          </a:ln>
          <a:effectLst>
            <a:outerShdw dist="25400" dir="5400000" rotWithShape="0">
              <a:srgbClr val="000000">
                <a:alpha val="82999"/>
              </a:srgbClr>
            </a:outerShdw>
          </a:effectLst>
        </p:spPr>
      </p:cxnSp>
      <p:sp>
        <p:nvSpPr>
          <p:cNvPr id="8" name="Rectangle 7"/>
          <p:cNvSpPr>
            <a:spLocks noChangeArrowheads="1"/>
          </p:cNvSpPr>
          <p:nvPr/>
        </p:nvSpPr>
        <p:spPr bwMode="auto">
          <a:xfrm>
            <a:off x="3657600" y="4191000"/>
            <a:ext cx="1371600" cy="685800"/>
          </a:xfrm>
          <a:prstGeom prst="rect">
            <a:avLst/>
          </a:prstGeom>
          <a:gradFill rotWithShape="1">
            <a:gsLst>
              <a:gs pos="0">
                <a:srgbClr val="EDEDED"/>
              </a:gs>
              <a:gs pos="49001">
                <a:srgbClr val="BCBCBC"/>
              </a:gs>
              <a:gs pos="49100">
                <a:srgbClr val="A2A2A2"/>
              </a:gs>
              <a:gs pos="92000">
                <a:srgbClr val="BCBCBC"/>
              </a:gs>
              <a:gs pos="100000">
                <a:srgbClr val="C7C7C7"/>
              </a:gs>
            </a:gsLst>
            <a:lin ang="5400000" scaled="1"/>
          </a:gradFill>
          <a:ln w="11430" algn="ctr">
            <a:solidFill>
              <a:schemeClr val="bg1"/>
            </a:solidFill>
            <a:miter lim="800000"/>
            <a:headEnd/>
            <a:tailEnd/>
          </a:ln>
          <a:effectLst>
            <a:outerShdw dist="25000" dir="5400000" rotWithShape="0">
              <a:srgbClr val="000000">
                <a:alpha val="37999"/>
              </a:srgbClr>
            </a:outerShdw>
          </a:effectLst>
        </p:spPr>
        <p:txBody>
          <a:bodyPr anchor="ctr"/>
          <a:lstStyle/>
          <a:p>
            <a:pPr algn="ctr" fontAlgn="auto">
              <a:spcBef>
                <a:spcPts val="0"/>
              </a:spcBef>
              <a:spcAft>
                <a:spcPts val="0"/>
              </a:spcAft>
              <a:defRPr/>
            </a:pPr>
            <a:r>
              <a:rPr lang="en-US" dirty="0">
                <a:solidFill>
                  <a:schemeClr val="dk1"/>
                </a:solidFill>
              </a:rPr>
              <a:t>About The Notepad</a:t>
            </a:r>
            <a:endParaRPr lang="en-US" dirty="0">
              <a:solidFill>
                <a:schemeClr val="dk1"/>
              </a:solidFill>
              <a:latin typeface="+mn-lt"/>
              <a:cs typeface="+mn-cs"/>
            </a:endParaRPr>
          </a:p>
        </p:txBody>
      </p:sp>
      <p:pic>
        <p:nvPicPr>
          <p:cNvPr id="9" name="Picture 2"/>
          <p:cNvPicPr>
            <a:picLocks noChangeAspect="1" noChangeArrowheads="1"/>
          </p:cNvPicPr>
          <p:nvPr/>
        </p:nvPicPr>
        <p:blipFill>
          <a:blip r:embed="rId2"/>
          <a:srcRect/>
          <a:stretch>
            <a:fillRect/>
          </a:stretch>
        </p:blipFill>
        <p:spPr bwMode="auto">
          <a:xfrm>
            <a:off x="7772400" y="152400"/>
            <a:ext cx="1219200" cy="1295400"/>
          </a:xfrm>
          <a:prstGeom prst="rect">
            <a:avLst/>
          </a:prstGeom>
          <a:extLst>
            <a:ext uri="{909E8E84-426E-40dd-AFC4-6F175D3DCCD1}">
              <a14:hiddenFill xmlns:a14="http://schemas.microsoft.com/office/drawing/2007/7/7/main" xmlns="">
                <a:solidFill>
                  <a:schemeClr val="accent1"/>
                </a:solidFill>
              </a14:hiddenFill>
            </a:ext>
            <a:ext uri="{91240B29-F687-4f45-9708-019B960494DF}">
              <a14:hiddenLine xmlns:a14="http://schemas.microsoft.com/office/drawing/2007/7/7/main" xmlns="" w="9525">
                <a:solidFill>
                  <a:schemeClr val="tx1"/>
                </a:solidFill>
                <a:miter lim="800000"/>
                <a:headEnd/>
                <a:tailEnd/>
              </a14:hiddenLine>
            </a:ext>
            <a:ext uri="{AF507438-7753-43e0-B8FC-AC1667EBCBE1}">
              <a14:hiddenEffects xmlns:a14="http://schemas.microsoft.com/office/drawing/2007/7/7/main" xmlns="">
                <a:effectLst>
                  <a:outerShdw blurRad="63500"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56620-B5A4-4680-8758-B98FAA03044D}"/>
              </a:ext>
            </a:extLst>
          </p:cNvPr>
          <p:cNvSpPr>
            <a:spLocks noGrp="1"/>
          </p:cNvSpPr>
          <p:nvPr>
            <p:ph type="title"/>
          </p:nvPr>
        </p:nvSpPr>
        <p:spPr/>
        <p:txBody>
          <a:bodyPr/>
          <a:lstStyle/>
          <a:p>
            <a:pPr algn="ctr"/>
            <a:r>
              <a:rPr lang="en-IN" b="1" i="0" dirty="0">
                <a:solidFill>
                  <a:srgbClr val="FFC000"/>
                </a:solidFill>
                <a:effectLst>
                  <a:outerShdw blurRad="38100" dist="38100" dir="2700000" algn="tl">
                    <a:srgbClr val="000000">
                      <a:alpha val="43137"/>
                    </a:srgbClr>
                  </a:outerShdw>
                </a:effectLst>
              </a:rPr>
              <a:t>Data Flow Diagram</a:t>
            </a:r>
          </a:p>
        </p:txBody>
      </p:sp>
      <p:sp>
        <p:nvSpPr>
          <p:cNvPr id="4" name="Text Placeholder 3">
            <a:extLst>
              <a:ext uri="{FF2B5EF4-FFF2-40B4-BE49-F238E27FC236}">
                <a16:creationId xmlns:a16="http://schemas.microsoft.com/office/drawing/2014/main" id="{B96FC658-A4B1-4835-9205-C9F3731EF915}"/>
              </a:ext>
            </a:extLst>
          </p:cNvPr>
          <p:cNvSpPr>
            <a:spLocks noGrp="1"/>
          </p:cNvSpPr>
          <p:nvPr>
            <p:ph type="body" sz="quarter" idx="15"/>
          </p:nvPr>
        </p:nvSpPr>
        <p:spPr/>
        <p:txBody>
          <a:bodyPr/>
          <a:lstStyle/>
          <a:p>
            <a:endParaRPr lang="en-IN" dirty="0"/>
          </a:p>
        </p:txBody>
      </p:sp>
      <p:pic>
        <p:nvPicPr>
          <p:cNvPr id="5" name="Picture 2">
            <a:extLst>
              <a:ext uri="{FF2B5EF4-FFF2-40B4-BE49-F238E27FC236}">
                <a16:creationId xmlns:a16="http://schemas.microsoft.com/office/drawing/2014/main" id="{75ACAD3B-F22A-4502-9964-A237042DD941}"/>
              </a:ext>
            </a:extLst>
          </p:cNvPr>
          <p:cNvPicPr>
            <a:picLocks noChangeAspect="1" noChangeArrowheads="1"/>
          </p:cNvPicPr>
          <p:nvPr/>
        </p:nvPicPr>
        <p:blipFill>
          <a:blip r:embed="rId2"/>
          <a:srcRect/>
          <a:stretch>
            <a:fillRect/>
          </a:stretch>
        </p:blipFill>
        <p:spPr bwMode="auto">
          <a:xfrm>
            <a:off x="7772400" y="152400"/>
            <a:ext cx="1219200" cy="1295400"/>
          </a:xfrm>
          <a:prstGeom prst="rect">
            <a:avLst/>
          </a:prstGeom>
          <a:extLst>
            <a:ext uri="{909E8E84-426E-40dd-AFC4-6F175D3DCCD1}">
              <a14:hiddenFill xmlns:a14="http://schemas.microsoft.com/office/drawing/2007/7/7/main" xmlns="">
                <a:solidFill>
                  <a:schemeClr val="accent1"/>
                </a:solidFill>
              </a14:hiddenFill>
            </a:ext>
            <a:ext uri="{91240B29-F687-4f45-9708-019B960494DF}">
              <a14:hiddenLine xmlns:a14="http://schemas.microsoft.com/office/drawing/2007/7/7/main" xmlns="" w="9525">
                <a:solidFill>
                  <a:schemeClr val="tx1"/>
                </a:solidFill>
                <a:miter lim="800000"/>
                <a:headEnd/>
                <a:tailEnd/>
              </a14:hiddenLine>
            </a:ext>
            <a:ext uri="{AF507438-7753-43e0-B8FC-AC1667EBCBE1}">
              <a14:hiddenEffects xmlns:a14="http://schemas.microsoft.com/office/drawing/2007/7/7/main" xmlns="">
                <a:effectLst>
                  <a:outerShdw blurRad="63500" dist="35921" dir="2700000" algn="ctr" rotWithShape="0">
                    <a:schemeClr val="bg2"/>
                  </a:outerShdw>
                </a:effectLst>
              </a14:hiddenEffects>
            </a:ext>
          </a:extLst>
        </p:spPr>
      </p:pic>
      <p:pic>
        <p:nvPicPr>
          <p:cNvPr id="7" name="Picture 6">
            <a:extLst>
              <a:ext uri="{FF2B5EF4-FFF2-40B4-BE49-F238E27FC236}">
                <a16:creationId xmlns:a16="http://schemas.microsoft.com/office/drawing/2014/main" id="{0315063F-4DE9-405D-A1A7-E5DB6D19DF43}"/>
              </a:ext>
            </a:extLst>
          </p:cNvPr>
          <p:cNvPicPr>
            <a:picLocks noChangeAspect="1"/>
          </p:cNvPicPr>
          <p:nvPr/>
        </p:nvPicPr>
        <p:blipFill rotWithShape="1">
          <a:blip r:embed="rId3">
            <a:extLst>
              <a:ext uri="{28A0092B-C50C-407E-A947-70E740481C1C}">
                <a14:useLocalDpi xmlns:a14="http://schemas.microsoft.com/office/drawing/2010/main" val="0"/>
              </a:ext>
            </a:extLst>
          </a:blip>
          <a:srcRect t="18033"/>
          <a:stretch/>
        </p:blipFill>
        <p:spPr>
          <a:xfrm>
            <a:off x="571500" y="1752600"/>
            <a:ext cx="8001000" cy="4191000"/>
          </a:xfrm>
          <a:prstGeom prst="rect">
            <a:avLst/>
          </a:prstGeom>
        </p:spPr>
      </p:pic>
    </p:spTree>
    <p:extLst>
      <p:ext uri="{BB962C8B-B14F-4D97-AF65-F5344CB8AC3E}">
        <p14:creationId xmlns:p14="http://schemas.microsoft.com/office/powerpoint/2010/main" val="2969291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381000"/>
            <a:ext cx="7696200" cy="1143000"/>
          </a:xfrm>
        </p:spPr>
        <p:txBody>
          <a:bodyPr/>
          <a:lstStyle/>
          <a:p>
            <a:pPr algn="ctr"/>
            <a:r>
              <a:rPr lang="en-US" dirty="0"/>
              <a:t> </a:t>
            </a:r>
            <a:r>
              <a:rPr lang="en-US" sz="4400" u="sng" dirty="0">
                <a:effectLst/>
              </a:rPr>
              <a:t>PROJECT OVERVIEW</a:t>
            </a:r>
            <a:endParaRPr lang="en-US" sz="4400" dirty="0"/>
          </a:p>
        </p:txBody>
      </p:sp>
      <p:sp>
        <p:nvSpPr>
          <p:cNvPr id="2" name="Content Placeholder 1"/>
          <p:cNvSpPr>
            <a:spLocks noGrp="1"/>
          </p:cNvSpPr>
          <p:nvPr>
            <p:ph idx="1"/>
          </p:nvPr>
        </p:nvSpPr>
        <p:spPr>
          <a:xfrm>
            <a:off x="914400" y="1905000"/>
            <a:ext cx="7467600" cy="4953000"/>
          </a:xfrm>
        </p:spPr>
        <p:txBody>
          <a:bodyPr/>
          <a:lstStyle/>
          <a:p>
            <a:pPr eaLnBrk="1" hangingPunct="1">
              <a:defRPr/>
            </a:pPr>
            <a:r>
              <a:rPr lang="en-US" sz="2800" dirty="0"/>
              <a:t>This project is about designing a simple notepad using the common features provided by java.</a:t>
            </a:r>
          </a:p>
          <a:p>
            <a:pPr eaLnBrk="1" hangingPunct="1">
              <a:defRPr/>
            </a:pPr>
            <a:r>
              <a:rPr lang="en-US" sz="2800" dirty="0"/>
              <a:t>Here we can use various operation like cut copy , paste  etc.</a:t>
            </a:r>
          </a:p>
          <a:p>
            <a:pPr eaLnBrk="1" hangingPunct="1">
              <a:defRPr/>
            </a:pPr>
            <a:r>
              <a:rPr lang="en-US" sz="2800" dirty="0"/>
              <a:t>We can also manages file saving, opening or creating new file.</a:t>
            </a:r>
          </a:p>
          <a:p>
            <a:pPr eaLnBrk="1" hangingPunct="1">
              <a:defRPr/>
            </a:pPr>
            <a:r>
              <a:rPr lang="en-US" sz="2800" dirty="0"/>
              <a:t>This project is completely designed over common java features.</a:t>
            </a:r>
          </a:p>
          <a:p>
            <a:endParaRPr lang="en-US" dirty="0"/>
          </a:p>
        </p:txBody>
      </p:sp>
      <p:pic>
        <p:nvPicPr>
          <p:cNvPr id="4" name="Picture 2" descr="F:\Dont touch\images2.jpg"/>
          <p:cNvPicPr>
            <a:picLocks noChangeAspect="1" noChangeArrowheads="1"/>
          </p:cNvPicPr>
          <p:nvPr/>
        </p:nvPicPr>
        <p:blipFill>
          <a:blip r:embed="rId2"/>
          <a:srcRect/>
          <a:stretch>
            <a:fillRect/>
          </a:stretch>
        </p:blipFill>
        <p:spPr bwMode="auto">
          <a:xfrm>
            <a:off x="7810500" y="228600"/>
            <a:ext cx="1143000" cy="1209675"/>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177D-7656-4B25-ADCF-BDC669A02A4F}"/>
              </a:ext>
            </a:extLst>
          </p:cNvPr>
          <p:cNvSpPr>
            <a:spLocks noGrp="1"/>
          </p:cNvSpPr>
          <p:nvPr>
            <p:ph type="title"/>
          </p:nvPr>
        </p:nvSpPr>
        <p:spPr/>
        <p:txBody>
          <a:bodyPr/>
          <a:lstStyle/>
          <a:p>
            <a:pPr algn="ctr"/>
            <a:r>
              <a:rPr lang="en-IN" dirty="0"/>
              <a:t>THANK YOU</a:t>
            </a:r>
          </a:p>
        </p:txBody>
      </p:sp>
      <p:pic>
        <p:nvPicPr>
          <p:cNvPr id="8" name="Picture 7">
            <a:extLst>
              <a:ext uri="{FF2B5EF4-FFF2-40B4-BE49-F238E27FC236}">
                <a16:creationId xmlns:a16="http://schemas.microsoft.com/office/drawing/2014/main" id="{7EFF786F-BB08-4BB3-91B4-6B53FD8078D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9525000"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242546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31EC-E311-4405-9D09-32A4CD931EBF}"/>
              </a:ext>
            </a:extLst>
          </p:cNvPr>
          <p:cNvSpPr>
            <a:spLocks noGrp="1"/>
          </p:cNvSpPr>
          <p:nvPr>
            <p:ph type="title"/>
          </p:nvPr>
        </p:nvSpPr>
        <p:spPr>
          <a:xfrm>
            <a:off x="457200" y="253536"/>
            <a:ext cx="7620000" cy="1118064"/>
          </a:xfrm>
        </p:spPr>
        <p:txBody>
          <a:bodyPr>
            <a:normAutofit/>
          </a:bodyPr>
          <a:lstStyle/>
          <a:p>
            <a:r>
              <a:rPr lang="en-US" sz="5400" i="0" u="sng" dirty="0">
                <a:solidFill>
                  <a:srgbClr val="FFFF00"/>
                </a:solidFill>
                <a:effectLst/>
                <a:latin typeface="Rockwell" panose="02060603020205020403" pitchFamily="18" charset="0"/>
              </a:rPr>
              <a:t>AIM OF THE PROJECT</a:t>
            </a:r>
            <a:r>
              <a:rPr lang="en-US" sz="5400" i="0" dirty="0">
                <a:solidFill>
                  <a:srgbClr val="FFFF00"/>
                </a:solidFill>
                <a:effectLst/>
                <a:latin typeface="Rockwell" panose="02060603020205020403" pitchFamily="18" charset="0"/>
              </a:rPr>
              <a:t>  </a:t>
            </a:r>
            <a:endParaRPr lang="en-IN" sz="5400" dirty="0">
              <a:solidFill>
                <a:srgbClr val="FFFF00"/>
              </a:solidFill>
              <a:latin typeface="Rockwell" panose="02060603020205020403" pitchFamily="18" charset="0"/>
            </a:endParaRPr>
          </a:p>
        </p:txBody>
      </p:sp>
      <p:sp>
        <p:nvSpPr>
          <p:cNvPr id="3" name="Content Placeholder 2">
            <a:extLst>
              <a:ext uri="{FF2B5EF4-FFF2-40B4-BE49-F238E27FC236}">
                <a16:creationId xmlns:a16="http://schemas.microsoft.com/office/drawing/2014/main" id="{8B89F0C4-F721-4114-97A4-DDC825494AFB}"/>
              </a:ext>
            </a:extLst>
          </p:cNvPr>
          <p:cNvSpPr>
            <a:spLocks noGrp="1"/>
          </p:cNvSpPr>
          <p:nvPr>
            <p:ph idx="1"/>
          </p:nvPr>
        </p:nvSpPr>
        <p:spPr/>
        <p:txBody>
          <a:bodyPr/>
          <a:lstStyle/>
          <a:p>
            <a:pPr algn="l" rtl="0" fontAlgn="base"/>
            <a:r>
              <a:rPr lang="en-US" sz="2400" b="0" i="0" dirty="0">
                <a:effectLst/>
                <a:latin typeface="+mj-lt"/>
              </a:rPr>
              <a:t>The main aim and reason behind the designing and developing this desktop application, Java primarily based Software project is to provide attractive, user friendly and effective interface to the user over the various operating system.  </a:t>
            </a:r>
          </a:p>
          <a:p>
            <a:pPr algn="l" rtl="0" fontAlgn="base"/>
            <a:endParaRPr lang="en-US" sz="2400" b="0" i="0" dirty="0">
              <a:effectLst/>
              <a:latin typeface="+mj-lt"/>
            </a:endParaRPr>
          </a:p>
          <a:p>
            <a:pPr algn="l" rtl="0" fontAlgn="base"/>
            <a:r>
              <a:rPr lang="en-US" sz="2400" b="0" i="0" dirty="0">
                <a:effectLst/>
                <a:latin typeface="+mj-lt"/>
              </a:rPr>
              <a:t>Where all the users can do their basic staffs like making notes, writings journals, managing docs. Users will have all the options and features in this application like creating new file, saving the existing file, printing the file, copy, paste, cut, selectall the text field. </a:t>
            </a:r>
          </a:p>
          <a:p>
            <a:pPr marL="0" indent="0">
              <a:buNone/>
            </a:pPr>
            <a:endParaRPr lang="en-IN" dirty="0"/>
          </a:p>
        </p:txBody>
      </p:sp>
      <p:pic>
        <p:nvPicPr>
          <p:cNvPr id="4" name="Picture 2" descr="F:\Dont touch\images2.jpg">
            <a:extLst>
              <a:ext uri="{FF2B5EF4-FFF2-40B4-BE49-F238E27FC236}">
                <a16:creationId xmlns:a16="http://schemas.microsoft.com/office/drawing/2014/main" id="{F4670B60-82F1-48D9-98B3-2A4998FB79A0}"/>
              </a:ext>
            </a:extLst>
          </p:cNvPr>
          <p:cNvPicPr>
            <a:picLocks noChangeAspect="1" noChangeArrowheads="1"/>
          </p:cNvPicPr>
          <p:nvPr/>
        </p:nvPicPr>
        <p:blipFill>
          <a:blip r:embed="rId2"/>
          <a:srcRect/>
          <a:stretch>
            <a:fillRect/>
          </a:stretch>
        </p:blipFill>
        <p:spPr bwMode="auto">
          <a:xfrm>
            <a:off x="7772400" y="207730"/>
            <a:ext cx="1143000" cy="1209675"/>
          </a:xfrm>
          <a:prstGeom prst="rect">
            <a:avLst/>
          </a:prstGeom>
          <a:noFill/>
          <a:ln w="9525">
            <a:noFill/>
            <a:miter lim="800000"/>
            <a:headEnd/>
            <a:tailEnd/>
          </a:ln>
        </p:spPr>
      </p:pic>
    </p:spTree>
    <p:extLst>
      <p:ext uri="{BB962C8B-B14F-4D97-AF65-F5344CB8AC3E}">
        <p14:creationId xmlns:p14="http://schemas.microsoft.com/office/powerpoint/2010/main" val="3714752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 2"/>
          <p:cNvSpPr>
            <a:spLocks noGrp="1"/>
          </p:cNvSpPr>
          <p:nvPr>
            <p:ph type="title"/>
          </p:nvPr>
        </p:nvSpPr>
        <p:spPr>
          <a:xfrm>
            <a:off x="1143000" y="381000"/>
            <a:ext cx="7696200" cy="1219200"/>
          </a:xfrm>
        </p:spPr>
        <p:txBody>
          <a:bodyPr/>
          <a:lstStyle/>
          <a:p>
            <a:pPr algn="ctr"/>
            <a:r>
              <a:rPr lang="en-US" sz="5400" dirty="0"/>
              <a:t>INTRODUCTION</a:t>
            </a:r>
          </a:p>
        </p:txBody>
      </p:sp>
      <p:sp>
        <p:nvSpPr>
          <p:cNvPr id="2" name="Content Placeholder 1"/>
          <p:cNvSpPr>
            <a:spLocks noGrp="1"/>
          </p:cNvSpPr>
          <p:nvPr>
            <p:ph idx="1"/>
          </p:nvPr>
        </p:nvSpPr>
        <p:spPr>
          <a:xfrm>
            <a:off x="762000" y="1905000"/>
            <a:ext cx="7696200" cy="4495800"/>
          </a:xfrm>
        </p:spPr>
        <p:txBody>
          <a:bodyPr>
            <a:normAutofit lnSpcReduction="10000"/>
          </a:bodyPr>
          <a:lstStyle/>
          <a:p>
            <a:pPr marL="342900" lvl="1" indent="-342900" fontAlgn="auto">
              <a:spcAft>
                <a:spcPts val="0"/>
              </a:spcAft>
              <a:buFontTx/>
              <a:buChar char="•"/>
              <a:defRPr/>
            </a:pPr>
            <a:r>
              <a:rPr lang="en-US" sz="2400" dirty="0"/>
              <a:t>Notepad is a basic text editor.</a:t>
            </a:r>
          </a:p>
          <a:p>
            <a:pPr marL="342900" lvl="1" indent="-342900" fontAlgn="auto">
              <a:spcAft>
                <a:spcPts val="0"/>
              </a:spcAft>
              <a:buFontTx/>
              <a:buChar char="•"/>
              <a:defRPr/>
            </a:pPr>
            <a:r>
              <a:rPr lang="en-US" sz="2400" dirty="0"/>
              <a:t>It can use to create simple documents. The most common use for Notepad is to view or edit text (.txt) files, but many users find Notepad a simple tool for creating Web pages.</a:t>
            </a:r>
          </a:p>
          <a:p>
            <a:pPr marL="342900" lvl="1" indent="-342900" fontAlgn="auto">
              <a:spcAft>
                <a:spcPts val="0"/>
              </a:spcAft>
              <a:buFontTx/>
              <a:buChar char="•"/>
              <a:defRPr/>
            </a:pPr>
            <a:r>
              <a:rPr lang="en-US" sz="2400" dirty="0"/>
              <a:t>Because Notepad supports only very basic formatting, you cannot accidentally save special formatting in documents that need to remain pure text. This is especially useful when creating HTML documents for a Web page because special characters or other formatting may not appear in your published Web page or may even cause errors</a:t>
            </a:r>
          </a:p>
          <a:p>
            <a:pPr marL="0" indent="0" fontAlgn="auto">
              <a:spcAft>
                <a:spcPts val="0"/>
              </a:spcAft>
              <a:buFontTx/>
              <a:buNone/>
              <a:defRPr/>
            </a:pPr>
            <a:endParaRPr lang="en-US" sz="2400" dirty="0"/>
          </a:p>
        </p:txBody>
      </p:sp>
      <p:pic>
        <p:nvPicPr>
          <p:cNvPr id="11268" name="Picture 2" descr="F:\Dont touch\images2.jpg"/>
          <p:cNvPicPr>
            <a:picLocks noChangeAspect="1" noChangeArrowheads="1"/>
          </p:cNvPicPr>
          <p:nvPr/>
        </p:nvPicPr>
        <p:blipFill>
          <a:blip r:embed="rId2"/>
          <a:srcRect/>
          <a:stretch>
            <a:fillRect/>
          </a:stretch>
        </p:blipFill>
        <p:spPr bwMode="auto">
          <a:xfrm>
            <a:off x="7848600" y="152400"/>
            <a:ext cx="1133475" cy="12192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457200"/>
            <a:ext cx="7696200" cy="685800"/>
          </a:xfrm>
        </p:spPr>
        <p:txBody>
          <a:bodyPr>
            <a:normAutofit fontScale="90000"/>
          </a:bodyPr>
          <a:lstStyle/>
          <a:p>
            <a:pPr algn="l"/>
            <a:r>
              <a:rPr lang="en-US" dirty="0"/>
              <a:t>   Continue…</a:t>
            </a:r>
          </a:p>
        </p:txBody>
      </p:sp>
      <p:sp>
        <p:nvSpPr>
          <p:cNvPr id="2" name="Content Placeholder 1"/>
          <p:cNvSpPr>
            <a:spLocks noGrp="1"/>
          </p:cNvSpPr>
          <p:nvPr>
            <p:ph idx="1"/>
          </p:nvPr>
        </p:nvSpPr>
        <p:spPr>
          <a:xfrm>
            <a:off x="914400" y="1447800"/>
            <a:ext cx="7467600" cy="4678363"/>
          </a:xfrm>
        </p:spPr>
        <p:txBody>
          <a:bodyPr/>
          <a:lstStyle/>
          <a:p>
            <a:pPr marL="342900" lvl="1" indent="-342900" fontAlgn="auto">
              <a:spcAft>
                <a:spcPts val="0"/>
              </a:spcAft>
              <a:buFontTx/>
              <a:buChar char="•"/>
              <a:defRPr/>
            </a:pPr>
            <a:r>
              <a:rPr lang="en-US" sz="2400" dirty="0"/>
              <a:t>Text editor application is a common text-only (plain text) editor. The resulting files—typically saved with the .txt extension—have no format tags or styles, making the program suitable for editing system files that are to be used in a DOS environment. </a:t>
            </a:r>
          </a:p>
          <a:p>
            <a:pPr marL="342900" lvl="1" indent="-342900" fontAlgn="auto">
              <a:spcAft>
                <a:spcPts val="0"/>
              </a:spcAft>
              <a:buFontTx/>
              <a:buChar char="•"/>
              <a:defRPr/>
            </a:pPr>
            <a:r>
              <a:rPr lang="en-US" sz="2400" dirty="0"/>
              <a:t>Easy to use implementation of Shortcut Keys for Basic Editing Functions. </a:t>
            </a:r>
          </a:p>
          <a:p>
            <a:endParaRPr lang="en-US" dirty="0"/>
          </a:p>
        </p:txBody>
      </p:sp>
      <p:pic>
        <p:nvPicPr>
          <p:cNvPr id="4" name="Picture 2" descr="F:\Dont touch\images2.jpg"/>
          <p:cNvPicPr>
            <a:picLocks noChangeAspect="1" noChangeArrowheads="1"/>
          </p:cNvPicPr>
          <p:nvPr/>
        </p:nvPicPr>
        <p:blipFill>
          <a:blip r:embed="rId2"/>
          <a:srcRect/>
          <a:stretch>
            <a:fillRect/>
          </a:stretch>
        </p:blipFill>
        <p:spPr bwMode="auto">
          <a:xfrm>
            <a:off x="7772400" y="152400"/>
            <a:ext cx="1219200" cy="120967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6800" y="457200"/>
            <a:ext cx="7696200" cy="1143000"/>
          </a:xfrm>
        </p:spPr>
        <p:txBody>
          <a:bodyPr>
            <a:normAutofit fontScale="90000"/>
          </a:bodyPr>
          <a:lstStyle/>
          <a:p>
            <a:pPr algn="ctr" fontAlgn="auto">
              <a:spcAft>
                <a:spcPts val="0"/>
              </a:spcAft>
              <a:defRPr/>
            </a:pPr>
            <a:r>
              <a:rPr lang="en-US" sz="4800" dirty="0"/>
              <a:t>WHY NOTEPAD APPLICATION IN JAVA ?</a:t>
            </a:r>
          </a:p>
        </p:txBody>
      </p:sp>
      <p:sp>
        <p:nvSpPr>
          <p:cNvPr id="12290" name="Content Placeholder 1"/>
          <p:cNvSpPr>
            <a:spLocks noGrp="1"/>
          </p:cNvSpPr>
          <p:nvPr>
            <p:ph idx="1"/>
          </p:nvPr>
        </p:nvSpPr>
        <p:spPr>
          <a:xfrm>
            <a:off x="914400" y="1905000"/>
            <a:ext cx="7620000" cy="4953000"/>
          </a:xfrm>
        </p:spPr>
        <p:txBody>
          <a:bodyPr/>
          <a:lstStyle/>
          <a:p>
            <a:pPr marL="342900" lvl="1" indent="-342900">
              <a:buFontTx/>
              <a:buChar char="•"/>
            </a:pPr>
            <a:r>
              <a:rPr lang="en-US" sz="2400" dirty="0"/>
              <a:t>Java is platform independent Language. It can Run on any Operating System which has JVM installed. </a:t>
            </a:r>
          </a:p>
          <a:p>
            <a:pPr marL="342900" lvl="1" indent="-342900">
              <a:buFontTx/>
              <a:buChar char="•"/>
            </a:pPr>
            <a:r>
              <a:rPr lang="en-US" sz="2400" dirty="0"/>
              <a:t>One can not use Windows notepad in other Operating System. </a:t>
            </a:r>
          </a:p>
          <a:p>
            <a:pPr marL="342900" lvl="1" indent="-342900">
              <a:buFontTx/>
              <a:buChar char="•"/>
            </a:pPr>
            <a:r>
              <a:rPr lang="en-US" sz="2400" dirty="0"/>
              <a:t>So for Simplify the use of Notepad of Windows in Other Operating System with ease, The Notepad is Developed in Java. </a:t>
            </a:r>
          </a:p>
          <a:p>
            <a:pPr marL="342900" lvl="1" indent="-342900">
              <a:buFontTx/>
              <a:buChar char="•"/>
            </a:pPr>
            <a:r>
              <a:rPr lang="en-US" sz="2400" dirty="0">
                <a:solidFill>
                  <a:schemeClr val="tx1"/>
                </a:solidFill>
                <a:latin typeface="+mn-lt"/>
                <a:ea typeface="+mn-ea"/>
                <a:cs typeface="+mn-cs"/>
              </a:rPr>
              <a:t>The main objective of this project is to edit or update the text as you want. It acts like as windows notepad so having all of the function of it. Thus it makes a very important role in the Text Editing.</a:t>
            </a:r>
          </a:p>
          <a:p>
            <a:pPr marL="342900" lvl="1" indent="-342900">
              <a:buFontTx/>
              <a:buChar char="•"/>
            </a:pPr>
            <a:endParaRPr lang="en-US" sz="2400" dirty="0"/>
          </a:p>
          <a:p>
            <a:pPr marL="0" indent="0">
              <a:buFontTx/>
              <a:buNone/>
            </a:pPr>
            <a:endParaRPr lang="en-US" sz="2400" dirty="0"/>
          </a:p>
        </p:txBody>
      </p:sp>
      <p:pic>
        <p:nvPicPr>
          <p:cNvPr id="12292" name="Picture 2" descr="F:\Dont touch\images2.jpg"/>
          <p:cNvPicPr>
            <a:picLocks noChangeAspect="1" noChangeArrowheads="1"/>
          </p:cNvPicPr>
          <p:nvPr/>
        </p:nvPicPr>
        <p:blipFill>
          <a:blip r:embed="rId2"/>
          <a:srcRect/>
          <a:stretch>
            <a:fillRect/>
          </a:stretch>
        </p:blipFill>
        <p:spPr bwMode="auto">
          <a:xfrm>
            <a:off x="7924800" y="152400"/>
            <a:ext cx="1057275" cy="12192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2"/>
          <p:cNvSpPr>
            <a:spLocks noGrp="1"/>
          </p:cNvSpPr>
          <p:nvPr>
            <p:ph type="title"/>
          </p:nvPr>
        </p:nvSpPr>
        <p:spPr>
          <a:xfrm>
            <a:off x="1066800" y="0"/>
            <a:ext cx="7696200" cy="1066800"/>
          </a:xfrm>
        </p:spPr>
        <p:txBody>
          <a:bodyPr/>
          <a:lstStyle/>
          <a:p>
            <a:pPr algn="ctr"/>
            <a:r>
              <a:rPr lang="en-US" sz="4000" dirty="0"/>
              <a:t>BASIC FEATURES</a:t>
            </a:r>
            <a:endParaRPr lang="en-IN" sz="4000" dirty="0"/>
          </a:p>
        </p:txBody>
      </p:sp>
      <p:sp>
        <p:nvSpPr>
          <p:cNvPr id="2" name="Content Placeholder 1"/>
          <p:cNvSpPr>
            <a:spLocks noGrp="1"/>
          </p:cNvSpPr>
          <p:nvPr>
            <p:ph idx="1"/>
          </p:nvPr>
        </p:nvSpPr>
        <p:spPr>
          <a:xfrm>
            <a:off x="762000" y="1447800"/>
            <a:ext cx="7924800" cy="4953000"/>
          </a:xfrm>
        </p:spPr>
        <p:txBody>
          <a:bodyPr>
            <a:noAutofit/>
          </a:bodyPr>
          <a:lstStyle/>
          <a:p>
            <a:pPr fontAlgn="base"/>
            <a:r>
              <a:rPr lang="en-US" sz="2000" b="0" i="0" dirty="0">
                <a:effectLst/>
              </a:rPr>
              <a:t>New File –</a:t>
            </a:r>
            <a:r>
              <a:rPr lang="en-US" sz="2000" b="0" i="0" u="none" strike="noStrike" dirty="0">
                <a:effectLst/>
              </a:rPr>
              <a:t>User can save the existing files and can create new files.</a:t>
            </a:r>
            <a:r>
              <a:rPr lang="en-US" sz="2000" b="0" i="0" dirty="0">
                <a:effectLst/>
              </a:rPr>
              <a:t> </a:t>
            </a:r>
          </a:p>
          <a:p>
            <a:pPr fontAlgn="base"/>
            <a:r>
              <a:rPr lang="en-US" sz="2000" b="0" i="1" dirty="0">
                <a:effectLst/>
              </a:rPr>
              <a:t> </a:t>
            </a:r>
            <a:r>
              <a:rPr lang="en-US" sz="2000" b="0" i="0" dirty="0">
                <a:effectLst/>
              </a:rPr>
              <a:t>File open – User can either open the files already existing in the system or open a new blank file. </a:t>
            </a:r>
          </a:p>
          <a:p>
            <a:pPr fontAlgn="base"/>
            <a:r>
              <a:rPr lang="en-US" sz="2000" b="0" i="0" dirty="0">
                <a:effectLst/>
              </a:rPr>
              <a:t>Files save </a:t>
            </a:r>
            <a:r>
              <a:rPr lang="en-US" sz="2000" b="0" i="0" u="sng" dirty="0">
                <a:effectLst/>
              </a:rPr>
              <a:t>-</a:t>
            </a:r>
            <a:r>
              <a:rPr lang="en-US" sz="2000" b="0" i="0" u="none" strike="noStrike" dirty="0">
                <a:effectLst/>
              </a:rPr>
              <a:t> one can save the file in any desired format like-.txt, .doc, .java etc. The file is stored in the location specified by the user.</a:t>
            </a:r>
            <a:r>
              <a:rPr lang="en-US" sz="2000" b="0" i="0" dirty="0">
                <a:effectLst/>
              </a:rPr>
              <a:t> </a:t>
            </a:r>
          </a:p>
          <a:p>
            <a:pPr fontAlgn="base"/>
            <a:r>
              <a:rPr lang="en-US" sz="2000" b="0" i="0" dirty="0">
                <a:effectLst/>
              </a:rPr>
              <a:t>File print </a:t>
            </a:r>
            <a:r>
              <a:rPr lang="en-US" sz="2000" b="0" i="0" u="sng" dirty="0">
                <a:effectLst/>
              </a:rPr>
              <a:t>–</a:t>
            </a:r>
            <a:r>
              <a:rPr lang="en-US" sz="2000" b="0" i="0" u="none" strike="noStrike" dirty="0">
                <a:effectLst/>
              </a:rPr>
              <a:t>User can easily print their files.</a:t>
            </a:r>
            <a:r>
              <a:rPr lang="en-US" sz="2000" b="0" i="0" dirty="0">
                <a:effectLst/>
              </a:rPr>
              <a:t> </a:t>
            </a:r>
          </a:p>
          <a:p>
            <a:pPr fontAlgn="base"/>
            <a:r>
              <a:rPr lang="en-US" sz="2000" b="0" i="0" dirty="0">
                <a:effectLst/>
              </a:rPr>
              <a:t>Cut-Copy-Paste – This editor also lets the user cut-copy-paste the edited text. </a:t>
            </a:r>
          </a:p>
          <a:p>
            <a:pPr fontAlgn="base"/>
            <a:r>
              <a:rPr lang="en-US" sz="2000" b="0" i="0" dirty="0">
                <a:effectLst/>
              </a:rPr>
              <a:t>SelectAll –</a:t>
            </a:r>
            <a:r>
              <a:rPr lang="en-US" sz="2000" b="0" i="0" strike="noStrike" dirty="0">
                <a:effectLst/>
              </a:rPr>
              <a:t> </a:t>
            </a:r>
            <a:r>
              <a:rPr lang="en-US" sz="2000" b="0" i="0" u="none" strike="noStrike" dirty="0">
                <a:effectLst/>
              </a:rPr>
              <a:t>User can select all the text written in the text field from here.</a:t>
            </a:r>
            <a:r>
              <a:rPr lang="en-US" sz="2000" b="0" i="0" dirty="0">
                <a:effectLst/>
              </a:rPr>
              <a:t> </a:t>
            </a:r>
          </a:p>
          <a:p>
            <a:pPr fontAlgn="base"/>
            <a:r>
              <a:rPr lang="en-US" sz="2000" b="0" i="0" dirty="0">
                <a:effectLst/>
              </a:rPr>
              <a:t>About The Notepad- </a:t>
            </a:r>
            <a:r>
              <a:rPr lang="en-US" sz="2000" b="0" i="0" u="none" strike="noStrike" dirty="0">
                <a:effectLst/>
              </a:rPr>
              <a:t>Here user will get basic information of the notepad.</a:t>
            </a:r>
            <a:r>
              <a:rPr lang="en-US" sz="2000" b="0" i="0" dirty="0">
                <a:effectLst/>
              </a:rPr>
              <a:t> </a:t>
            </a:r>
          </a:p>
          <a:p>
            <a:pPr>
              <a:defRPr/>
            </a:pPr>
            <a:endParaRPr lang="en-US" sz="1400" dirty="0"/>
          </a:p>
          <a:p>
            <a:pPr fontAlgn="auto">
              <a:spcAft>
                <a:spcPts val="0"/>
              </a:spcAft>
              <a:buFontTx/>
              <a:buNone/>
              <a:defRPr/>
            </a:pPr>
            <a:endParaRPr lang="en-US" sz="1400" dirty="0"/>
          </a:p>
        </p:txBody>
      </p:sp>
      <p:pic>
        <p:nvPicPr>
          <p:cNvPr id="1026" name="Picture 2"/>
          <p:cNvPicPr>
            <a:picLocks noChangeAspect="1" noChangeArrowheads="1"/>
          </p:cNvPicPr>
          <p:nvPr/>
        </p:nvPicPr>
        <p:blipFill>
          <a:blip r:embed="rId2"/>
          <a:srcRect/>
          <a:stretch>
            <a:fillRect/>
          </a:stretch>
        </p:blipFill>
        <p:spPr bwMode="auto">
          <a:xfrm>
            <a:off x="7772400" y="152400"/>
            <a:ext cx="1219200" cy="1295400"/>
          </a:xfrm>
          <a:prstGeom prst="rect">
            <a:avLst/>
          </a:prstGeom>
          <a:extLst>
            <a:ext uri="{909E8E84-426E-40dd-AFC4-6F175D3DCCD1}">
              <a14:hiddenFill xmlns:a14="http://schemas.microsoft.com/office/drawing/2007/7/7/main" xmlns="">
                <a:solidFill>
                  <a:schemeClr val="accent1"/>
                </a:solidFill>
              </a14:hiddenFill>
            </a:ext>
            <a:ext uri="{91240B29-F687-4f45-9708-019B960494DF}">
              <a14:hiddenLine xmlns:a14="http://schemas.microsoft.com/office/drawing/2007/7/7/main" xmlns="" w="9525">
                <a:solidFill>
                  <a:schemeClr val="tx1"/>
                </a:solidFill>
                <a:miter lim="800000"/>
                <a:headEnd/>
                <a:tailEnd/>
              </a14:hiddenLine>
            </a:ext>
            <a:ext uri="{AF507438-7753-43e0-B8FC-AC1667EBCBE1}">
              <a14:hiddenEffects xmlns:a14="http://schemas.microsoft.com/office/drawing/2007/7/7/main" xmlns="">
                <a:effectLst>
                  <a:outerShdw blurRad="63500"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609600" y="0"/>
            <a:ext cx="8229600" cy="1139825"/>
          </a:xfrm>
          <a:prstGeom prst="rect">
            <a:avLst/>
          </a:prstGeom>
        </p:spPr>
        <p:txBody>
          <a:bodyPr rIns="91440" anchor="b">
            <a:normAutofit/>
            <a:scene3d>
              <a:camera prst="orthographicFront"/>
              <a:lightRig rig="soft" dir="t">
                <a:rot lat="0" lon="0" rev="2400000"/>
              </a:lightRig>
            </a:scene3d>
            <a:sp3d>
              <a:bevelT w="19050" h="12700"/>
            </a:sp3d>
          </a:bodyPr>
          <a:lstStyle/>
          <a:p>
            <a:pPr marL="54864" marR="0" lvl="0" indent="0" algn="ctr" defTabSz="914400" rtl="0" eaLnBrk="1" fontAlgn="auto" latinLnBrk="0" hangingPunct="1">
              <a:lnSpc>
                <a:spcPct val="100000"/>
              </a:lnSpc>
              <a:spcBef>
                <a:spcPct val="0"/>
              </a:spcBef>
              <a:spcAft>
                <a:spcPts val="0"/>
              </a:spcAft>
              <a:buClrTx/>
              <a:buSzTx/>
              <a:buFontTx/>
              <a:buNone/>
              <a:tabLst/>
              <a:defRPr/>
            </a:pPr>
            <a:r>
              <a:rPr kumimoji="0" lang="en-US" sz="4600" b="0" i="0" u="sng" strike="noStrike" kern="1200" cap="none" spc="0" normalizeH="0" baseline="0" noProof="0" dirty="0">
                <a:ln>
                  <a:noFill/>
                </a:ln>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uLnTx/>
                <a:uFillTx/>
                <a:latin typeface="+mj-lt"/>
                <a:ea typeface="+mj-ea"/>
                <a:cs typeface="+mj-cs"/>
              </a:rPr>
              <a:t>WORKING MODEL</a:t>
            </a:r>
          </a:p>
        </p:txBody>
      </p:sp>
      <p:sp>
        <p:nvSpPr>
          <p:cNvPr id="5" name="Rectangle 5"/>
          <p:cNvSpPr txBox="1">
            <a:spLocks noChangeArrowheads="1"/>
          </p:cNvSpPr>
          <p:nvPr/>
        </p:nvSpPr>
        <p:spPr>
          <a:xfrm>
            <a:off x="3048000" y="1676400"/>
            <a:ext cx="2743200" cy="381000"/>
          </a:xfrm>
          <a:prstGeom prst="rect">
            <a:avLst/>
          </a:prstGeom>
          <a:solidFill>
            <a:schemeClr val="accent1"/>
          </a:solidFill>
          <a:scene3d>
            <a:camera prst="legacyObliqueBottomLeft"/>
            <a:lightRig rig="legacyFlat3" dir="t"/>
          </a:scene3d>
          <a:sp3d extrusionH="430200" prstMaterial="legacyMetal">
            <a:bevelT w="13500" h="13500" prst="angle"/>
            <a:bevelB w="13500" h="13500" prst="angle"/>
            <a:extrusionClr>
              <a:schemeClr val="bg1"/>
            </a:extrusionClr>
          </a:sp3d>
        </p:spPr>
        <p:txBody>
          <a:bodyPr>
            <a:normAutofit/>
            <a:flatTx/>
          </a:bodyPr>
          <a:lstStyle/>
          <a:p>
            <a:pPr marL="292100" marR="0" lvl="0" indent="-292100" algn="ctr" defTabSz="914400" rtl="0" eaLnBrk="1" fontAlgn="auto" latinLnBrk="0" hangingPunct="1">
              <a:lnSpc>
                <a:spcPct val="80000"/>
              </a:lnSpc>
              <a:spcBef>
                <a:spcPct val="0"/>
              </a:spcBef>
              <a:spcAft>
                <a:spcPts val="0"/>
              </a:spcAft>
              <a:buClrTx/>
              <a:buSzTx/>
              <a:buFontTx/>
              <a:buNone/>
              <a:tabLst/>
              <a:defRPr/>
            </a:pPr>
            <a:r>
              <a:rPr kumimoji="0" lang="en-US" sz="2000" b="1" i="1" u="none" strike="noStrike" kern="1200" cap="none" spc="0" normalizeH="0" baseline="0" noProof="0">
                <a:ln>
                  <a:noFill/>
                </a:ln>
                <a:solidFill>
                  <a:schemeClr val="tx1"/>
                </a:solidFill>
                <a:effectLst/>
                <a:uLnTx/>
                <a:uFillTx/>
                <a:latin typeface="+mn-lt"/>
                <a:ea typeface="+mn-ea"/>
                <a:cs typeface="+mn-cs"/>
              </a:rPr>
              <a:t>MAIN FUNCTION</a:t>
            </a:r>
          </a:p>
        </p:txBody>
      </p:sp>
      <p:sp>
        <p:nvSpPr>
          <p:cNvPr id="6" name="Rectangle 6"/>
          <p:cNvSpPr>
            <a:spLocks noChangeArrowheads="1"/>
          </p:cNvSpPr>
          <p:nvPr/>
        </p:nvSpPr>
        <p:spPr bwMode="auto">
          <a:xfrm>
            <a:off x="5257800" y="3581400"/>
            <a:ext cx="2438400" cy="304800"/>
          </a:xfrm>
          <a:prstGeom prst="rect">
            <a:avLst/>
          </a:prstGeom>
          <a:solidFill>
            <a:schemeClr val="accent1"/>
          </a:solidFill>
          <a:ln w="9525">
            <a:miter lim="800000"/>
            <a:headEnd/>
            <a:tailEnd/>
          </a:ln>
          <a:scene3d>
            <a:camera prst="legacyObliqueBottomLeft"/>
            <a:lightRig rig="legacyFlat3" dir="t"/>
          </a:scene3d>
          <a:sp3d extrusionH="430200" prstMaterial="legacyMatte">
            <a:bevelT w="13500" h="13500" prst="angle"/>
            <a:bevelB w="13500" h="13500" prst="angle"/>
            <a:extrusionClr>
              <a:schemeClr val="accent1"/>
            </a:extrusionClr>
          </a:sp3d>
        </p:spPr>
        <p:txBody>
          <a:bodyPr wrap="none" anchor="ctr">
            <a:flatTx/>
          </a:bodyPr>
          <a:lstStyle/>
          <a:p>
            <a:pPr algn="ctr"/>
            <a:r>
              <a:rPr lang="en-US"/>
              <a:t>TYPING FUNCTION</a:t>
            </a:r>
          </a:p>
        </p:txBody>
      </p:sp>
      <p:sp>
        <p:nvSpPr>
          <p:cNvPr id="7" name="Line 7"/>
          <p:cNvSpPr>
            <a:spLocks noChangeShapeType="1"/>
          </p:cNvSpPr>
          <p:nvPr/>
        </p:nvSpPr>
        <p:spPr bwMode="auto">
          <a:xfrm>
            <a:off x="4267200" y="2209800"/>
            <a:ext cx="0" cy="762000"/>
          </a:xfrm>
          <a:prstGeom prst="line">
            <a:avLst/>
          </a:prstGeom>
          <a:noFill/>
          <a:ln w="9525">
            <a:solidFill>
              <a:schemeClr val="tx1"/>
            </a:solidFill>
            <a:round/>
            <a:headEnd/>
            <a:tailEnd type="triangle" w="med" len="med"/>
          </a:ln>
        </p:spPr>
        <p:txBody>
          <a:bodyPr/>
          <a:lstStyle/>
          <a:p>
            <a:endParaRPr lang="en-US"/>
          </a:p>
        </p:txBody>
      </p:sp>
      <p:sp>
        <p:nvSpPr>
          <p:cNvPr id="8" name="Line 8"/>
          <p:cNvSpPr>
            <a:spLocks noChangeShapeType="1"/>
          </p:cNvSpPr>
          <p:nvPr/>
        </p:nvSpPr>
        <p:spPr bwMode="auto">
          <a:xfrm flipH="1">
            <a:off x="1752600" y="2971800"/>
            <a:ext cx="2514600" cy="0"/>
          </a:xfrm>
          <a:prstGeom prst="line">
            <a:avLst/>
          </a:prstGeom>
          <a:noFill/>
          <a:ln w="9525">
            <a:solidFill>
              <a:schemeClr val="tx1"/>
            </a:solidFill>
            <a:round/>
            <a:headEnd/>
            <a:tailEnd/>
          </a:ln>
        </p:spPr>
        <p:txBody>
          <a:bodyPr/>
          <a:lstStyle/>
          <a:p>
            <a:endParaRPr lang="en-US"/>
          </a:p>
        </p:txBody>
      </p:sp>
      <p:sp>
        <p:nvSpPr>
          <p:cNvPr id="9" name="Rectangle 9"/>
          <p:cNvSpPr>
            <a:spLocks noChangeArrowheads="1"/>
          </p:cNvSpPr>
          <p:nvPr/>
        </p:nvSpPr>
        <p:spPr bwMode="auto">
          <a:xfrm>
            <a:off x="381000" y="4114800"/>
            <a:ext cx="2514600" cy="304800"/>
          </a:xfrm>
          <a:prstGeom prst="rect">
            <a:avLst/>
          </a:prstGeom>
          <a:solidFill>
            <a:schemeClr val="accent1"/>
          </a:solidFill>
          <a:ln w="9525">
            <a:miter lim="800000"/>
            <a:headEnd/>
            <a:tailEnd/>
          </a:ln>
          <a:scene3d>
            <a:camera prst="legacyObliqueBottomLeft"/>
            <a:lightRig rig="legacyFlat3" dir="t"/>
          </a:scene3d>
          <a:sp3d extrusionH="430200" prstMaterial="legacyMatte">
            <a:bevelT w="13500" h="13500" prst="angle"/>
            <a:bevelB w="13500" h="13500" prst="angle"/>
            <a:extrusionClr>
              <a:schemeClr val="accent1"/>
            </a:extrusionClr>
          </a:sp3d>
        </p:spPr>
        <p:txBody>
          <a:bodyPr wrap="none" anchor="ctr">
            <a:flatTx/>
          </a:bodyPr>
          <a:lstStyle/>
          <a:p>
            <a:pPr algn="ctr"/>
            <a:r>
              <a:rPr lang="en-US" dirty="0"/>
              <a:t>STARTING FUNCTION</a:t>
            </a:r>
          </a:p>
        </p:txBody>
      </p:sp>
      <p:sp>
        <p:nvSpPr>
          <p:cNvPr id="11" name="Line 12"/>
          <p:cNvSpPr>
            <a:spLocks noChangeShapeType="1"/>
          </p:cNvSpPr>
          <p:nvPr/>
        </p:nvSpPr>
        <p:spPr bwMode="auto">
          <a:xfrm>
            <a:off x="4267200" y="2971800"/>
            <a:ext cx="2209800" cy="0"/>
          </a:xfrm>
          <a:prstGeom prst="line">
            <a:avLst/>
          </a:prstGeom>
          <a:noFill/>
          <a:ln w="9525">
            <a:solidFill>
              <a:schemeClr val="tx1"/>
            </a:solidFill>
            <a:round/>
            <a:headEnd/>
            <a:tailEnd/>
          </a:ln>
        </p:spPr>
        <p:txBody>
          <a:bodyPr/>
          <a:lstStyle/>
          <a:p>
            <a:endParaRPr lang="en-US"/>
          </a:p>
        </p:txBody>
      </p:sp>
      <p:sp>
        <p:nvSpPr>
          <p:cNvPr id="12" name="AutoShape 16"/>
          <p:cNvSpPr>
            <a:spLocks noChangeArrowheads="1"/>
          </p:cNvSpPr>
          <p:nvPr/>
        </p:nvSpPr>
        <p:spPr bwMode="auto">
          <a:xfrm>
            <a:off x="6629400" y="1295400"/>
            <a:ext cx="2514600" cy="1600200"/>
          </a:xfrm>
          <a:prstGeom prst="cloudCallout">
            <a:avLst>
              <a:gd name="adj1" fmla="val -42296"/>
              <a:gd name="adj2" fmla="val 89486"/>
            </a:avLst>
          </a:prstGeom>
          <a:solidFill>
            <a:schemeClr val="accent1"/>
          </a:solidFill>
          <a:ln w="9525">
            <a:solidFill>
              <a:schemeClr val="tx1"/>
            </a:solidFill>
            <a:round/>
            <a:headEnd/>
            <a:tailEnd/>
          </a:ln>
        </p:spPr>
        <p:txBody>
          <a:bodyPr/>
          <a:lstStyle/>
          <a:p>
            <a:pPr algn="ctr"/>
            <a:endParaRPr lang="en-US"/>
          </a:p>
        </p:txBody>
      </p:sp>
      <p:sp>
        <p:nvSpPr>
          <p:cNvPr id="13" name="Text Box 17"/>
          <p:cNvSpPr txBox="1">
            <a:spLocks noChangeArrowheads="1"/>
          </p:cNvSpPr>
          <p:nvPr/>
        </p:nvSpPr>
        <p:spPr bwMode="auto">
          <a:xfrm>
            <a:off x="6918325" y="1524000"/>
            <a:ext cx="2286000" cy="1190625"/>
          </a:xfrm>
          <a:prstGeom prst="rect">
            <a:avLst/>
          </a:prstGeom>
          <a:noFill/>
          <a:ln w="9525">
            <a:noFill/>
            <a:miter lim="800000"/>
            <a:headEnd/>
            <a:tailEnd/>
          </a:ln>
        </p:spPr>
        <p:txBody>
          <a:bodyPr>
            <a:spAutoFit/>
          </a:bodyPr>
          <a:lstStyle/>
          <a:p>
            <a:r>
              <a:rPr lang="en-US" i="1" dirty="0">
                <a:solidFill>
                  <a:schemeClr val="bg2"/>
                </a:solidFill>
              </a:rPr>
              <a:t>Includes different </a:t>
            </a:r>
          </a:p>
          <a:p>
            <a:r>
              <a:rPr lang="en-US" i="1" dirty="0">
                <a:solidFill>
                  <a:schemeClr val="bg2"/>
                </a:solidFill>
              </a:rPr>
              <a:t>Cases &amp; functions</a:t>
            </a:r>
          </a:p>
          <a:p>
            <a:r>
              <a:rPr lang="en-US" i="1" dirty="0">
                <a:solidFill>
                  <a:schemeClr val="bg2"/>
                </a:solidFill>
              </a:rPr>
              <a:t>For handling the</a:t>
            </a:r>
          </a:p>
          <a:p>
            <a:r>
              <a:rPr lang="en-US" i="1" dirty="0">
                <a:solidFill>
                  <a:schemeClr val="bg2"/>
                </a:solidFill>
              </a:rPr>
              <a:t>Files.</a:t>
            </a:r>
          </a:p>
        </p:txBody>
      </p:sp>
      <p:sp>
        <p:nvSpPr>
          <p:cNvPr id="14" name="Line 19"/>
          <p:cNvSpPr>
            <a:spLocks noChangeShapeType="1"/>
          </p:cNvSpPr>
          <p:nvPr/>
        </p:nvSpPr>
        <p:spPr bwMode="auto">
          <a:xfrm>
            <a:off x="6477000" y="2971800"/>
            <a:ext cx="0" cy="533400"/>
          </a:xfrm>
          <a:prstGeom prst="line">
            <a:avLst/>
          </a:prstGeom>
          <a:noFill/>
          <a:ln w="9525">
            <a:solidFill>
              <a:schemeClr val="tx1"/>
            </a:solidFill>
            <a:round/>
            <a:headEnd/>
            <a:tailEnd type="triangle" w="med" len="med"/>
          </a:ln>
        </p:spPr>
        <p:txBody>
          <a:bodyPr/>
          <a:lstStyle/>
          <a:p>
            <a:endParaRPr lang="en-US"/>
          </a:p>
        </p:txBody>
      </p:sp>
      <p:sp>
        <p:nvSpPr>
          <p:cNvPr id="15" name="Oval 20"/>
          <p:cNvSpPr>
            <a:spLocks noChangeArrowheads="1"/>
          </p:cNvSpPr>
          <p:nvPr/>
        </p:nvSpPr>
        <p:spPr bwMode="auto">
          <a:xfrm>
            <a:off x="5257800" y="4572000"/>
            <a:ext cx="2133600" cy="381000"/>
          </a:xfrm>
          <a:prstGeom prst="ellipse">
            <a:avLst/>
          </a:prstGeom>
          <a:solidFill>
            <a:schemeClr val="accent1"/>
          </a:solidFill>
          <a:ln w="9525">
            <a:round/>
            <a:headEnd/>
            <a:tailEnd/>
          </a:ln>
          <a:scene3d>
            <a:camera prst="legacyObliqueBottomLeft"/>
            <a:lightRig rig="legacyFlat3" dir="t"/>
          </a:scene3d>
          <a:sp3d extrusionH="430200" prstMaterial="legacyMatte">
            <a:bevelT w="13500" h="13500" prst="angle"/>
            <a:bevelB w="13500" h="13500" prst="angle"/>
            <a:extrusionClr>
              <a:schemeClr val="accent1"/>
            </a:extrusionClr>
          </a:sp3d>
        </p:spPr>
        <p:txBody>
          <a:bodyPr wrap="none" anchor="ctr">
            <a:flatTx/>
          </a:bodyPr>
          <a:lstStyle/>
          <a:p>
            <a:pPr algn="ctr"/>
            <a:r>
              <a:rPr lang="en-US" dirty="0"/>
              <a:t>FILE HANDLING</a:t>
            </a:r>
          </a:p>
        </p:txBody>
      </p:sp>
      <p:sp>
        <p:nvSpPr>
          <p:cNvPr id="16" name="Line 21"/>
          <p:cNvSpPr>
            <a:spLocks noChangeShapeType="1"/>
          </p:cNvSpPr>
          <p:nvPr/>
        </p:nvSpPr>
        <p:spPr bwMode="auto">
          <a:xfrm>
            <a:off x="6324600" y="4038600"/>
            <a:ext cx="0" cy="533400"/>
          </a:xfrm>
          <a:prstGeom prst="line">
            <a:avLst/>
          </a:prstGeom>
          <a:noFill/>
          <a:ln w="9525">
            <a:solidFill>
              <a:schemeClr val="tx1"/>
            </a:solidFill>
            <a:round/>
            <a:headEnd/>
            <a:tailEnd type="triangle" w="med" len="med"/>
          </a:ln>
        </p:spPr>
        <p:txBody>
          <a:bodyPr/>
          <a:lstStyle/>
          <a:p>
            <a:endParaRPr lang="en-US"/>
          </a:p>
        </p:txBody>
      </p:sp>
      <p:sp>
        <p:nvSpPr>
          <p:cNvPr id="17" name="Rectangle 22"/>
          <p:cNvSpPr>
            <a:spLocks noChangeArrowheads="1"/>
          </p:cNvSpPr>
          <p:nvPr/>
        </p:nvSpPr>
        <p:spPr bwMode="auto">
          <a:xfrm>
            <a:off x="7086600" y="5486400"/>
            <a:ext cx="1752600" cy="381000"/>
          </a:xfrm>
          <a:prstGeom prst="rect">
            <a:avLst/>
          </a:prstGeom>
          <a:solidFill>
            <a:schemeClr val="accent1"/>
          </a:solidFill>
          <a:ln w="9525">
            <a:miter lim="800000"/>
            <a:headEnd/>
            <a:tailEnd/>
          </a:ln>
          <a:scene3d>
            <a:camera prst="legacyObliqueBottomLeft"/>
            <a:lightRig rig="legacyFlat3" dir="t"/>
          </a:scene3d>
          <a:sp3d extrusionH="430200" prstMaterial="legacyMatte">
            <a:bevelT w="13500" h="13500" prst="angle"/>
            <a:bevelB w="13500" h="13500" prst="angle"/>
            <a:extrusionClr>
              <a:schemeClr val="accent1"/>
            </a:extrusionClr>
          </a:sp3d>
        </p:spPr>
        <p:txBody>
          <a:bodyPr wrap="none" anchor="ctr">
            <a:flatTx/>
          </a:bodyPr>
          <a:lstStyle/>
          <a:p>
            <a:pPr algn="ctr"/>
            <a:r>
              <a:rPr lang="en-US"/>
              <a:t>WRITING FILE</a:t>
            </a:r>
          </a:p>
        </p:txBody>
      </p:sp>
      <p:sp>
        <p:nvSpPr>
          <p:cNvPr id="18" name="Rectangle 24"/>
          <p:cNvSpPr>
            <a:spLocks noChangeArrowheads="1"/>
          </p:cNvSpPr>
          <p:nvPr/>
        </p:nvSpPr>
        <p:spPr bwMode="auto">
          <a:xfrm>
            <a:off x="5257800" y="6248400"/>
            <a:ext cx="1676400" cy="381000"/>
          </a:xfrm>
          <a:prstGeom prst="rect">
            <a:avLst/>
          </a:prstGeom>
          <a:solidFill>
            <a:schemeClr val="accent1"/>
          </a:solidFill>
          <a:ln w="9525">
            <a:miter lim="800000"/>
            <a:headEnd/>
            <a:tailEnd/>
          </a:ln>
          <a:scene3d>
            <a:camera prst="legacyObliqueBottomLeft"/>
            <a:lightRig rig="legacyFlat3" dir="t"/>
          </a:scene3d>
          <a:sp3d extrusionH="430200" prstMaterial="legacyMatte">
            <a:bevelT w="13500" h="13500" prst="angle"/>
            <a:bevelB w="13500" h="13500" prst="angle"/>
            <a:extrusionClr>
              <a:schemeClr val="accent1"/>
            </a:extrusionClr>
          </a:sp3d>
        </p:spPr>
        <p:txBody>
          <a:bodyPr wrap="none" anchor="ctr">
            <a:flatTx/>
          </a:bodyPr>
          <a:lstStyle/>
          <a:p>
            <a:pPr algn="ctr"/>
            <a:endParaRPr lang="en-US"/>
          </a:p>
        </p:txBody>
      </p:sp>
      <p:sp>
        <p:nvSpPr>
          <p:cNvPr id="19" name="Text Box 25"/>
          <p:cNvSpPr txBox="1">
            <a:spLocks noChangeArrowheads="1"/>
          </p:cNvSpPr>
          <p:nvPr/>
        </p:nvSpPr>
        <p:spPr bwMode="auto">
          <a:xfrm>
            <a:off x="5181600" y="6248400"/>
            <a:ext cx="1846263" cy="366713"/>
          </a:xfrm>
          <a:prstGeom prst="rect">
            <a:avLst/>
          </a:prstGeom>
          <a:noFill/>
          <a:ln w="9525">
            <a:noFill/>
            <a:miter lim="800000"/>
            <a:headEnd/>
            <a:tailEnd/>
          </a:ln>
        </p:spPr>
        <p:txBody>
          <a:bodyPr wrap="none">
            <a:spAutoFit/>
          </a:bodyPr>
          <a:lstStyle/>
          <a:p>
            <a:r>
              <a:rPr lang="en-US"/>
              <a:t>READING FILE</a:t>
            </a:r>
          </a:p>
        </p:txBody>
      </p:sp>
      <p:sp>
        <p:nvSpPr>
          <p:cNvPr id="20" name="Rectangle 26"/>
          <p:cNvSpPr>
            <a:spLocks noChangeArrowheads="1"/>
          </p:cNvSpPr>
          <p:nvPr/>
        </p:nvSpPr>
        <p:spPr bwMode="auto">
          <a:xfrm>
            <a:off x="2514600" y="5410200"/>
            <a:ext cx="2514600" cy="381000"/>
          </a:xfrm>
          <a:prstGeom prst="rect">
            <a:avLst/>
          </a:prstGeom>
          <a:solidFill>
            <a:schemeClr val="accent1"/>
          </a:solidFill>
          <a:ln w="9525">
            <a:miter lim="800000"/>
            <a:headEnd/>
            <a:tailEnd/>
          </a:ln>
          <a:scene3d>
            <a:camera prst="legacyObliqueBottomLeft"/>
            <a:lightRig rig="legacyFlat3" dir="t"/>
          </a:scene3d>
          <a:sp3d extrusionH="430200" prstMaterial="legacyMatte">
            <a:bevelT w="13500" h="13500" prst="angle"/>
            <a:bevelB w="13500" h="13500" prst="angle"/>
            <a:extrusionClr>
              <a:schemeClr val="accent1"/>
            </a:extrusionClr>
          </a:sp3d>
        </p:spPr>
        <p:txBody>
          <a:bodyPr wrap="none" anchor="ctr">
            <a:flatTx/>
          </a:bodyPr>
          <a:lstStyle/>
          <a:p>
            <a:pPr algn="ctr"/>
            <a:r>
              <a:rPr lang="en-US"/>
              <a:t>CREATING NEW FILE</a:t>
            </a:r>
          </a:p>
        </p:txBody>
      </p:sp>
      <p:sp>
        <p:nvSpPr>
          <p:cNvPr id="21" name="Line 27"/>
          <p:cNvSpPr>
            <a:spLocks noChangeShapeType="1"/>
          </p:cNvSpPr>
          <p:nvPr/>
        </p:nvSpPr>
        <p:spPr bwMode="auto">
          <a:xfrm flipH="1">
            <a:off x="4724400" y="5105400"/>
            <a:ext cx="533400" cy="304800"/>
          </a:xfrm>
          <a:prstGeom prst="line">
            <a:avLst/>
          </a:prstGeom>
          <a:noFill/>
          <a:ln w="9525">
            <a:solidFill>
              <a:schemeClr val="tx1"/>
            </a:solidFill>
            <a:round/>
            <a:headEnd/>
            <a:tailEnd type="triangle" w="med" len="med"/>
          </a:ln>
        </p:spPr>
        <p:txBody>
          <a:bodyPr/>
          <a:lstStyle/>
          <a:p>
            <a:endParaRPr lang="en-US"/>
          </a:p>
        </p:txBody>
      </p:sp>
      <p:sp>
        <p:nvSpPr>
          <p:cNvPr id="22" name="Line 28"/>
          <p:cNvSpPr>
            <a:spLocks noChangeShapeType="1"/>
          </p:cNvSpPr>
          <p:nvPr/>
        </p:nvSpPr>
        <p:spPr bwMode="auto">
          <a:xfrm>
            <a:off x="6096000" y="5181600"/>
            <a:ext cx="0" cy="1066800"/>
          </a:xfrm>
          <a:prstGeom prst="line">
            <a:avLst/>
          </a:prstGeom>
          <a:noFill/>
          <a:ln w="9525">
            <a:solidFill>
              <a:schemeClr val="tx1"/>
            </a:solidFill>
            <a:round/>
            <a:headEnd/>
            <a:tailEnd type="triangle" w="med" len="med"/>
          </a:ln>
        </p:spPr>
        <p:txBody>
          <a:bodyPr/>
          <a:lstStyle/>
          <a:p>
            <a:endParaRPr lang="en-US"/>
          </a:p>
        </p:txBody>
      </p:sp>
      <p:sp>
        <p:nvSpPr>
          <p:cNvPr id="23" name="Line 29"/>
          <p:cNvSpPr>
            <a:spLocks noChangeShapeType="1"/>
          </p:cNvSpPr>
          <p:nvPr/>
        </p:nvSpPr>
        <p:spPr bwMode="auto">
          <a:xfrm>
            <a:off x="7239000" y="5029200"/>
            <a:ext cx="609600" cy="457200"/>
          </a:xfrm>
          <a:prstGeom prst="line">
            <a:avLst/>
          </a:prstGeom>
          <a:noFill/>
          <a:ln w="9525">
            <a:solidFill>
              <a:schemeClr val="tx1"/>
            </a:solidFill>
            <a:round/>
            <a:headEnd/>
            <a:tailEnd type="triangle" w="med" len="med"/>
          </a:ln>
        </p:spPr>
        <p:txBody>
          <a:bodyPr/>
          <a:lstStyle/>
          <a:p>
            <a:endParaRPr lang="en-US"/>
          </a:p>
        </p:txBody>
      </p:sp>
      <p:sp>
        <p:nvSpPr>
          <p:cNvPr id="24" name="Text Box 31"/>
          <p:cNvSpPr txBox="1">
            <a:spLocks noChangeArrowheads="1"/>
          </p:cNvSpPr>
          <p:nvPr/>
        </p:nvSpPr>
        <p:spPr bwMode="auto">
          <a:xfrm>
            <a:off x="3124200" y="4191000"/>
            <a:ext cx="1903413" cy="641350"/>
          </a:xfrm>
          <a:prstGeom prst="rect">
            <a:avLst/>
          </a:prstGeom>
          <a:noFill/>
          <a:ln w="9525">
            <a:noFill/>
            <a:miter lim="800000"/>
            <a:headEnd/>
            <a:tailEnd/>
          </a:ln>
        </p:spPr>
        <p:txBody>
          <a:bodyPr wrap="none">
            <a:spAutoFit/>
          </a:bodyPr>
          <a:lstStyle/>
          <a:p>
            <a:r>
              <a:rPr lang="en-US">
                <a:solidFill>
                  <a:schemeClr val="tx2"/>
                </a:solidFill>
              </a:rPr>
              <a:t>BEING CALLED</a:t>
            </a:r>
          </a:p>
          <a:p>
            <a:endParaRPr lang="en-US"/>
          </a:p>
        </p:txBody>
      </p:sp>
      <p:sp>
        <p:nvSpPr>
          <p:cNvPr id="25" name="AutoShape 33"/>
          <p:cNvSpPr>
            <a:spLocks noChangeArrowheads="1"/>
          </p:cNvSpPr>
          <p:nvPr/>
        </p:nvSpPr>
        <p:spPr bwMode="auto">
          <a:xfrm>
            <a:off x="2057400" y="4724400"/>
            <a:ext cx="976313" cy="4095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6" name="Line 37"/>
          <p:cNvSpPr>
            <a:spLocks noChangeShapeType="1"/>
          </p:cNvSpPr>
          <p:nvPr/>
        </p:nvSpPr>
        <p:spPr bwMode="auto">
          <a:xfrm>
            <a:off x="1752600" y="2971800"/>
            <a:ext cx="0" cy="1143000"/>
          </a:xfrm>
          <a:prstGeom prst="line">
            <a:avLst/>
          </a:prstGeom>
          <a:noFill/>
          <a:ln w="9525">
            <a:solidFill>
              <a:schemeClr val="tx1"/>
            </a:solidFill>
            <a:round/>
            <a:headEnd/>
            <a:tailEnd type="triangle" w="med" len="med"/>
          </a:ln>
        </p:spPr>
        <p:txBody>
          <a:bodyPr/>
          <a:lstStyle/>
          <a:p>
            <a:endParaRPr lang="en-US"/>
          </a:p>
        </p:txBody>
      </p:sp>
      <p:sp>
        <p:nvSpPr>
          <p:cNvPr id="27" name="AutoShape 38"/>
          <p:cNvSpPr>
            <a:spLocks noChangeArrowheads="1"/>
          </p:cNvSpPr>
          <p:nvPr/>
        </p:nvSpPr>
        <p:spPr bwMode="auto">
          <a:xfrm>
            <a:off x="7848600" y="3886200"/>
            <a:ext cx="1143000" cy="609600"/>
          </a:xfrm>
          <a:prstGeom prst="wedgeRectCallout">
            <a:avLst>
              <a:gd name="adj1" fmla="val -93194"/>
              <a:gd name="adj2" fmla="val 85940"/>
            </a:avLst>
          </a:prstGeom>
          <a:solidFill>
            <a:schemeClr val="accent1"/>
          </a:solidFill>
          <a:ln w="9525">
            <a:solidFill>
              <a:schemeClr val="tx1"/>
            </a:solidFill>
            <a:miter lim="800000"/>
            <a:headEnd/>
            <a:tailEnd/>
          </a:ln>
        </p:spPr>
        <p:txBody>
          <a:bodyPr/>
          <a:lstStyle/>
          <a:p>
            <a:pPr algn="ctr"/>
            <a:endParaRPr lang="en-US"/>
          </a:p>
        </p:txBody>
      </p:sp>
      <p:sp>
        <p:nvSpPr>
          <p:cNvPr id="28" name="Text Box 39"/>
          <p:cNvSpPr txBox="1">
            <a:spLocks noChangeArrowheads="1"/>
          </p:cNvSpPr>
          <p:nvPr/>
        </p:nvSpPr>
        <p:spPr bwMode="auto">
          <a:xfrm>
            <a:off x="7781925" y="3886200"/>
            <a:ext cx="1362075" cy="549275"/>
          </a:xfrm>
          <a:prstGeom prst="rect">
            <a:avLst/>
          </a:prstGeom>
          <a:noFill/>
          <a:ln w="9525">
            <a:noFill/>
            <a:miter lim="800000"/>
            <a:headEnd/>
            <a:tailEnd/>
          </a:ln>
        </p:spPr>
        <p:txBody>
          <a:bodyPr>
            <a:spAutoFit/>
          </a:bodyPr>
          <a:lstStyle/>
          <a:p>
            <a:r>
              <a:rPr lang="en-US" sz="1000" dirty="0"/>
              <a:t>  </a:t>
            </a:r>
            <a:r>
              <a:rPr lang="en-US" sz="1000" dirty="0">
                <a:solidFill>
                  <a:srgbClr val="771603"/>
                </a:solidFill>
              </a:rPr>
              <a:t>Calls starting</a:t>
            </a:r>
          </a:p>
          <a:p>
            <a:r>
              <a:rPr lang="en-US" sz="1000" dirty="0">
                <a:solidFill>
                  <a:srgbClr val="771603"/>
                </a:solidFill>
              </a:rPr>
              <a:t>  Function during </a:t>
            </a:r>
          </a:p>
          <a:p>
            <a:r>
              <a:rPr lang="en-US" sz="1000" dirty="0">
                <a:solidFill>
                  <a:srgbClr val="771603"/>
                </a:solidFill>
              </a:rPr>
              <a:t>  File handling</a:t>
            </a:r>
          </a:p>
        </p:txBody>
      </p:sp>
      <p:sp>
        <p:nvSpPr>
          <p:cNvPr id="29" name="AutoShape 10"/>
          <p:cNvSpPr>
            <a:spLocks noGrp="1" noChangeArrowheads="1"/>
          </p:cNvSpPr>
          <p:nvPr>
            <p:ph idx="1"/>
          </p:nvPr>
        </p:nvSpPr>
        <p:spPr bwMode="auto">
          <a:xfrm>
            <a:off x="152400" y="1524000"/>
            <a:ext cx="2667000" cy="1066800"/>
          </a:xfrm>
          <a:prstGeom prst="wedgeEllipseCallout">
            <a:avLst>
              <a:gd name="adj1" fmla="val -31630"/>
              <a:gd name="adj2" fmla="val 158435"/>
            </a:avLst>
          </a:prstGeom>
          <a:solidFill>
            <a:schemeClr val="accent1"/>
          </a:solidFill>
          <a:ln w="9525">
            <a:solidFill>
              <a:schemeClr val="tx1"/>
            </a:solidFill>
            <a:miter lim="800000"/>
            <a:headEnd/>
            <a:tailEnd/>
          </a:ln>
        </p:spPr>
        <p:txBody>
          <a:bodyPr>
            <a:normAutofit fontScale="25000" lnSpcReduction="20000"/>
          </a:bodyPr>
          <a:lstStyle/>
          <a:p>
            <a:pPr algn="ctr"/>
            <a:r>
              <a:rPr lang="en-US" sz="4300" dirty="0"/>
              <a:t> </a:t>
            </a:r>
            <a:r>
              <a:rPr lang="en-US" sz="6200" i="1" dirty="0">
                <a:solidFill>
                  <a:schemeClr val="bg2"/>
                </a:solidFill>
              </a:rPr>
              <a:t>Display blank</a:t>
            </a:r>
          </a:p>
          <a:p>
            <a:pPr algn="ctr"/>
            <a:r>
              <a:rPr lang="en-US" sz="6200" i="1" dirty="0">
                <a:solidFill>
                  <a:schemeClr val="bg2"/>
                </a:solidFill>
              </a:rPr>
              <a:t>Page with file </a:t>
            </a:r>
          </a:p>
          <a:p>
            <a:pPr algn="ctr"/>
            <a:r>
              <a:rPr lang="en-US" sz="6200" i="1" dirty="0">
                <a:solidFill>
                  <a:schemeClr val="bg2"/>
                </a:solidFill>
              </a:rPr>
              <a:t>Editing options</a:t>
            </a:r>
          </a:p>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3000" fill="hold"/>
                                        <p:tgtEl>
                                          <p:spTgt spid="12"/>
                                        </p:tgtEl>
                                        <p:attrNameLst>
                                          <p:attrName>ppt_x</p:attrName>
                                        </p:attrNameLst>
                                      </p:cBhvr>
                                      <p:tavLst>
                                        <p:tav tm="0">
                                          <p:val>
                                            <p:strVal val="#ppt_x"/>
                                          </p:val>
                                        </p:tav>
                                        <p:tav tm="100000">
                                          <p:val>
                                            <p:strVal val="#ppt_x"/>
                                          </p:val>
                                        </p:tav>
                                      </p:tavLst>
                                    </p:anim>
                                    <p:anim calcmode="lin" valueType="num">
                                      <p:cBhvr additive="base">
                                        <p:cTn id="8" dur="30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3000" fill="hold"/>
                                        <p:tgtEl>
                                          <p:spTgt spid="13"/>
                                        </p:tgtEl>
                                        <p:attrNameLst>
                                          <p:attrName>ppt_x</p:attrName>
                                        </p:attrNameLst>
                                      </p:cBhvr>
                                      <p:tavLst>
                                        <p:tav tm="0">
                                          <p:val>
                                            <p:strVal val="1+#ppt_w/2"/>
                                          </p:val>
                                        </p:tav>
                                        <p:tav tm="100000">
                                          <p:val>
                                            <p:strVal val="#ppt_x"/>
                                          </p:val>
                                        </p:tav>
                                      </p:tavLst>
                                    </p:anim>
                                    <p:anim calcmode="lin" valueType="num">
                                      <p:cBhvr additive="base">
                                        <p:cTn id="12" dur="3000" fill="hold"/>
                                        <p:tgtEl>
                                          <p:spTgt spid="13"/>
                                        </p:tgtEl>
                                        <p:attrNameLst>
                                          <p:attrName>ppt_y</p:attrName>
                                        </p:attrNameLst>
                                      </p:cBhvr>
                                      <p:tavLst>
                                        <p:tav tm="0">
                                          <p:val>
                                            <p:strVal val="0-#ppt_h/2"/>
                                          </p:val>
                                        </p:tav>
                                        <p:tav tm="100000">
                                          <p:val>
                                            <p:strVal val="#ppt_y"/>
                                          </p:val>
                                        </p:tav>
                                      </p:tavLst>
                                    </p:anim>
                                  </p:childTnLst>
                                </p:cTn>
                              </p:par>
                              <p:par>
                                <p:cTn id="13" presetID="22" presetClass="emph" presetSubtype="0" repeatCount="indefinite" fill="hold" grpId="0" nodeType="withEffect">
                                  <p:stCondLst>
                                    <p:cond delay="0"/>
                                  </p:stCondLst>
                                  <p:childTnLst>
                                    <p:animClr clrSpc="hsl" dir="cw">
                                      <p:cBhvr override="childStyle">
                                        <p:cTn id="14" dur="3000" fill="hold"/>
                                        <p:tgtEl>
                                          <p:spTgt spid="24"/>
                                        </p:tgtEl>
                                        <p:attrNameLst>
                                          <p:attrName>style.color</p:attrName>
                                        </p:attrNameLst>
                                      </p:cBhvr>
                                      <p:by>
                                        <p:hsl h="-7200000" s="0" l="0"/>
                                      </p:by>
                                    </p:animClr>
                                    <p:animClr clrSpc="hsl" dir="cw">
                                      <p:cBhvr>
                                        <p:cTn id="15" dur="3000" fill="hold"/>
                                        <p:tgtEl>
                                          <p:spTgt spid="24"/>
                                        </p:tgtEl>
                                        <p:attrNameLst>
                                          <p:attrName>fillcolor</p:attrName>
                                        </p:attrNameLst>
                                      </p:cBhvr>
                                      <p:by>
                                        <p:hsl h="-7200000" s="0" l="0"/>
                                      </p:by>
                                    </p:animClr>
                                    <p:animClr clrSpc="hsl" dir="cw">
                                      <p:cBhvr>
                                        <p:cTn id="16" dur="3000" fill="hold"/>
                                        <p:tgtEl>
                                          <p:spTgt spid="24"/>
                                        </p:tgtEl>
                                        <p:attrNameLst>
                                          <p:attrName>stroke.color</p:attrName>
                                        </p:attrNameLst>
                                      </p:cBhvr>
                                      <p:by>
                                        <p:hsl h="-7200000" s="0" l="0"/>
                                      </p:by>
                                    </p:animClr>
                                    <p:set>
                                      <p:cBhvr>
                                        <p:cTn id="17" dur="3000" fill="hold"/>
                                        <p:tgtEl>
                                          <p:spTgt spid="24"/>
                                        </p:tgtEl>
                                        <p:attrNameLst>
                                          <p:attrName>fill.type</p:attrName>
                                        </p:attrNameLst>
                                      </p:cBhvr>
                                      <p:to>
                                        <p:strVal val="solid"/>
                                      </p:to>
                                    </p:set>
                                  </p:childTnLst>
                                </p:cTn>
                              </p:par>
                              <p:par>
                                <p:cTn id="18" presetID="63" presetClass="path" presetSubtype="0" repeatCount="indefinite" accel="50000" decel="50000" autoRev="1" fill="hold" grpId="0" nodeType="withEffect">
                                  <p:stCondLst>
                                    <p:cond delay="0"/>
                                  </p:stCondLst>
                                  <p:childTnLst>
                                    <p:animMotion origin="layout" path="M 0 0  L 0.25 0  E" pathEditMode="relative" ptsTypes="">
                                      <p:cBhvr>
                                        <p:cTn id="19" dur="5000" fill="hold"/>
                                        <p:tgtEl>
                                          <p:spTgt spid="25"/>
                                        </p:tgtEl>
                                        <p:attrNameLst>
                                          <p:attrName>ppt_x</p:attrName>
                                          <p:attrName>ppt_y</p:attrName>
                                        </p:attrNameLst>
                                      </p:cBhvr>
                                    </p:animMotion>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par>
                                <p:cTn id="26" presetID="2" presetClass="entr" presetSubtype="4"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3000" fill="hold"/>
                                        <p:tgtEl>
                                          <p:spTgt spid="29"/>
                                        </p:tgtEl>
                                        <p:attrNameLst>
                                          <p:attrName>ppt_x</p:attrName>
                                        </p:attrNameLst>
                                      </p:cBhvr>
                                      <p:tavLst>
                                        <p:tav tm="0">
                                          <p:val>
                                            <p:strVal val="#ppt_x"/>
                                          </p:val>
                                        </p:tav>
                                        <p:tav tm="100000">
                                          <p:val>
                                            <p:strVal val="#ppt_x"/>
                                          </p:val>
                                        </p:tav>
                                      </p:tavLst>
                                    </p:anim>
                                    <p:anim calcmode="lin" valueType="num">
                                      <p:cBhvr additive="base">
                                        <p:cTn id="29" dur="30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24" grpId="0"/>
      <p:bldP spid="25" grpId="0" animBg="1"/>
      <p:bldP spid="27" grpId="0" animBg="1"/>
      <p:bldP spid="28" grpId="0"/>
      <p:bldP spid="2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A2A3D-5785-44E5-B08A-875062CEDD87}"/>
              </a:ext>
            </a:extLst>
          </p:cNvPr>
          <p:cNvSpPr>
            <a:spLocks noGrp="1"/>
          </p:cNvSpPr>
          <p:nvPr>
            <p:ph type="title"/>
          </p:nvPr>
        </p:nvSpPr>
        <p:spPr>
          <a:xfrm>
            <a:off x="-76200" y="761525"/>
            <a:ext cx="8610600" cy="609917"/>
          </a:xfrm>
        </p:spPr>
        <p:txBody>
          <a:bodyPr>
            <a:noAutofit/>
          </a:bodyPr>
          <a:lstStyle/>
          <a:p>
            <a:pPr algn="ctr"/>
            <a:r>
              <a:rPr lang="en-US" sz="3200" i="0" dirty="0">
                <a:solidFill>
                  <a:srgbClr val="FFFF00"/>
                </a:solidFill>
                <a:effectLst/>
              </a:rPr>
              <a:t>SYSTEM DEVELOPMENT LIFE CYCLE </a:t>
            </a:r>
            <a:r>
              <a:rPr lang="en-US" sz="3200" b="0" i="0" dirty="0">
                <a:solidFill>
                  <a:srgbClr val="000000"/>
                </a:solidFill>
                <a:effectLst/>
                <a:latin typeface="Times New Roman" panose="02020603050405020304" pitchFamily="18" charset="0"/>
              </a:rPr>
              <a:t> </a:t>
            </a:r>
            <a:endParaRPr lang="en-IN" sz="3200" dirty="0"/>
          </a:p>
        </p:txBody>
      </p:sp>
      <p:sp>
        <p:nvSpPr>
          <p:cNvPr id="3" name="Content Placeholder 2">
            <a:extLst>
              <a:ext uri="{FF2B5EF4-FFF2-40B4-BE49-F238E27FC236}">
                <a16:creationId xmlns:a16="http://schemas.microsoft.com/office/drawing/2014/main" id="{5BCB646B-6088-4B13-AC0F-BAF3BF28B5AF}"/>
              </a:ext>
            </a:extLst>
          </p:cNvPr>
          <p:cNvSpPr>
            <a:spLocks noGrp="1"/>
          </p:cNvSpPr>
          <p:nvPr>
            <p:ph idx="1"/>
          </p:nvPr>
        </p:nvSpPr>
        <p:spPr>
          <a:xfrm>
            <a:off x="914400" y="1905000"/>
            <a:ext cx="8077200" cy="4830763"/>
          </a:xfrm>
        </p:spPr>
        <p:txBody>
          <a:bodyPr>
            <a:normAutofit/>
          </a:bodyPr>
          <a:lstStyle/>
          <a:p>
            <a:pPr marL="514350" indent="-514350">
              <a:buFont typeface="+mj-lt"/>
              <a:buAutoNum type="arabicPeriod"/>
            </a:pPr>
            <a:r>
              <a:rPr lang="en-US" sz="4000" b="0" i="0" dirty="0">
                <a:effectLst/>
              </a:rPr>
              <a:t>System  </a:t>
            </a:r>
            <a:r>
              <a:rPr lang="en-US" sz="4000" dirty="0"/>
              <a:t>Analysis</a:t>
            </a:r>
          </a:p>
          <a:p>
            <a:pPr marL="514350" indent="-514350">
              <a:buFont typeface="+mj-lt"/>
              <a:buAutoNum type="arabicPeriod"/>
            </a:pPr>
            <a:r>
              <a:rPr lang="en-US" sz="4000" dirty="0"/>
              <a:t>Software Requirement Analysis</a:t>
            </a:r>
          </a:p>
          <a:p>
            <a:pPr marL="514350" indent="-514350">
              <a:buFont typeface="+mj-lt"/>
              <a:buAutoNum type="arabicPeriod"/>
            </a:pPr>
            <a:r>
              <a:rPr lang="en-US" sz="4000" dirty="0"/>
              <a:t>Software Analysis And Design</a:t>
            </a:r>
          </a:p>
          <a:p>
            <a:pPr marL="514350" indent="-514350">
              <a:buFont typeface="+mj-lt"/>
              <a:buAutoNum type="arabicPeriod"/>
            </a:pPr>
            <a:r>
              <a:rPr lang="en-US" sz="4000" dirty="0"/>
              <a:t>Code Generation</a:t>
            </a:r>
          </a:p>
          <a:p>
            <a:pPr marL="514350" indent="-514350">
              <a:buFont typeface="+mj-lt"/>
              <a:buAutoNum type="arabicPeriod"/>
            </a:pPr>
            <a:r>
              <a:rPr lang="en-US" sz="4000" dirty="0"/>
              <a:t>Maintenance</a:t>
            </a:r>
          </a:p>
          <a:p>
            <a:pPr marL="0" indent="0">
              <a:buNone/>
            </a:pPr>
            <a:endParaRPr lang="en-US" sz="2600" b="0" i="0" dirty="0">
              <a:effectLst/>
            </a:endParaRPr>
          </a:p>
          <a:p>
            <a:pPr marL="0" indent="0">
              <a:buNone/>
            </a:pPr>
            <a:endParaRPr lang="en-US" sz="2600" dirty="0"/>
          </a:p>
          <a:p>
            <a:pPr marL="0" indent="0">
              <a:buNone/>
            </a:pPr>
            <a:endParaRPr lang="en-US" sz="2600" b="0" i="0" dirty="0">
              <a:effectLst/>
            </a:endParaRPr>
          </a:p>
        </p:txBody>
      </p:sp>
      <p:pic>
        <p:nvPicPr>
          <p:cNvPr id="4" name="Picture 2">
            <a:extLst>
              <a:ext uri="{FF2B5EF4-FFF2-40B4-BE49-F238E27FC236}">
                <a16:creationId xmlns:a16="http://schemas.microsoft.com/office/drawing/2014/main" id="{53EB9CBD-D35B-48A8-97EF-EBCAED4D396A}"/>
              </a:ext>
            </a:extLst>
          </p:cNvPr>
          <p:cNvPicPr>
            <a:picLocks noChangeAspect="1" noChangeArrowheads="1"/>
          </p:cNvPicPr>
          <p:nvPr/>
        </p:nvPicPr>
        <p:blipFill>
          <a:blip r:embed="rId2"/>
          <a:srcRect/>
          <a:stretch>
            <a:fillRect/>
          </a:stretch>
        </p:blipFill>
        <p:spPr bwMode="auto">
          <a:xfrm>
            <a:off x="7772400" y="152400"/>
            <a:ext cx="1219200" cy="1295400"/>
          </a:xfrm>
          <a:prstGeom prst="rect">
            <a:avLst/>
          </a:prstGeom>
          <a:extLst>
            <a:ext uri="{909E8E84-426E-40dd-AFC4-6F175D3DCCD1}">
              <a14:hiddenFill xmlns:a14="http://schemas.microsoft.com/office/drawing/2007/7/7/main" xmlns="">
                <a:solidFill>
                  <a:schemeClr val="accent1"/>
                </a:solidFill>
              </a14:hiddenFill>
            </a:ext>
            <a:ext uri="{91240B29-F687-4f45-9708-019B960494DF}">
              <a14:hiddenLine xmlns:a14="http://schemas.microsoft.com/office/drawing/2007/7/7/main" xmlns="" w="9525">
                <a:solidFill>
                  <a:schemeClr val="tx1"/>
                </a:solidFill>
                <a:miter lim="800000"/>
                <a:headEnd/>
                <a:tailEnd/>
              </a14:hiddenLine>
            </a:ext>
            <a:ext uri="{AF507438-7753-43e0-B8FC-AC1667EBCBE1}">
              <a14:hiddenEffects xmlns:a14="http://schemas.microsoft.com/office/drawing/2007/7/7/main" xmlns="">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21109177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401</TotalTime>
  <Words>1046</Words>
  <Application>Microsoft Office PowerPoint</Application>
  <PresentationFormat>On-screen Show (4:3)</PresentationFormat>
  <Paragraphs>127</Paragraphs>
  <Slides>20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Rockwell</vt:lpstr>
      <vt:lpstr>Times New Roman</vt:lpstr>
      <vt:lpstr>Trebuchet MS</vt:lpstr>
      <vt:lpstr>Wingdings</vt:lpstr>
      <vt:lpstr>Wingdings 2</vt:lpstr>
      <vt:lpstr>Foundry</vt:lpstr>
      <vt:lpstr>PowerPoint Presentation</vt:lpstr>
      <vt:lpstr> PROJECT OVERVIEW</vt:lpstr>
      <vt:lpstr>AIM OF THE PROJECT  </vt:lpstr>
      <vt:lpstr>INTRODUCTION</vt:lpstr>
      <vt:lpstr>   Continue…</vt:lpstr>
      <vt:lpstr>WHY NOTEPAD APPLICATION IN JAVA ?</vt:lpstr>
      <vt:lpstr>BASIC FEATURES</vt:lpstr>
      <vt:lpstr>PowerPoint Presentation</vt:lpstr>
      <vt:lpstr>SYSTEM DEVELOPMENT LIFE CYCLE  </vt:lpstr>
      <vt:lpstr>SYSTEM ANALYSIS</vt:lpstr>
      <vt:lpstr>         SYSTEM REQUIREMENTS ANALYSIS   </vt:lpstr>
      <vt:lpstr>SOFTWARE ANALYSIS AND DESIGN</vt:lpstr>
      <vt:lpstr>CODE GENERATION</vt:lpstr>
      <vt:lpstr>MAINTENANACE</vt:lpstr>
      <vt:lpstr>ARCHITECTURE OF  NOTEPAD APPLICATION</vt:lpstr>
      <vt:lpstr> ARCHITECTURE OF FILE MENU  MODULE </vt:lpstr>
      <vt:lpstr> ARCHITECTURE OF EDIT MENU  MODULE </vt:lpstr>
      <vt:lpstr> ARCHITECTURE OF ABOUT MENU MODULE</vt:lpstr>
      <vt:lpstr>Data Flow Diagram</vt:lpstr>
      <vt:lpstr>THANK YOU</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Nisha</dc:creator>
  <cp:lastModifiedBy>Adarsh Yagik</cp:lastModifiedBy>
  <cp:revision>51</cp:revision>
  <dcterms:created xsi:type="dcterms:W3CDTF">2010-10-18T17:59:33Z</dcterms:created>
  <dcterms:modified xsi:type="dcterms:W3CDTF">2021-02-22T22:03:52Z</dcterms:modified>
</cp:coreProperties>
</file>