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12192000"/>
  <p:notesSz cx="6858000" cy="9144000"/>
  <p:embeddedFontLst>
    <p:embeddedFont>
      <p:font typeface="Century Gothic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0" roundtripDataSignature="AMtx7mjS2FKCeOIxu8nmhYwOiqej/VkL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6C4581D-68A8-42CD-8F35-18CF0E96CC8C}">
  <a:tblStyle styleId="{06C4581D-68A8-42CD-8F35-18CF0E96CC8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enturyGothic-regular.fntdata"/><Relationship Id="rId25" Type="http://schemas.openxmlformats.org/officeDocument/2006/relationships/slide" Target="slides/slide20.xml"/><Relationship Id="rId28" Type="http://schemas.openxmlformats.org/officeDocument/2006/relationships/font" Target="fonts/CenturyGothic-italic.fntdata"/><Relationship Id="rId27" Type="http://schemas.openxmlformats.org/officeDocument/2006/relationships/font" Target="fonts/CenturyGothic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enturyGothic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2" name="Google Shape;16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438e080e44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438e080e4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4428655350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442865535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4174cc602e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4174cc602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4174cc602e_0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4174cc602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438e080e44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438e080e4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4174cc602e_0_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4174cc602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43829e742e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43829e742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43829e742e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43829e742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43829e742e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43829e742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4428655350_0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442865535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267abe86c6_7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2267abe86c6_7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4428655350_0_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4428655350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4174cc602e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4174cc602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20071ad4d9_1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220071ad4d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4428655350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2442865535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4174cc602e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4174cc602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438e080e44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438e080e4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438e080e44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438e080e4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438e080e44_0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438e080e4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7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1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/>
          <p:nvPr/>
        </p:nvSpPr>
        <p:spPr>
          <a:xfrm>
            <a:off x="0" y="4323810"/>
            <a:ext cx="1744652" cy="778589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7"/>
          <p:cNvSpPr txBox="1"/>
          <p:nvPr>
            <p:ph idx="12" type="sldNum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escripción">
  <p:cSld name="Título y descripció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1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2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6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6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 con descripción">
  <p:cSld name="Cita con descripció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7"/>
          <p:cNvSpPr txBox="1"/>
          <p:nvPr>
            <p:ph idx="1" type="body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14" name="Google Shape;114;p27"/>
          <p:cNvSpPr txBox="1"/>
          <p:nvPr>
            <p:ph idx="2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2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7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7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19" name="Google Shape;119;p27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s-E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s-E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jeta de nombre">
  <p:cSld name="Tarjeta de nombre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/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8"/>
          <p:cNvSpPr txBox="1"/>
          <p:nvPr>
            <p:ph idx="1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24" name="Google Shape;124;p2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8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8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r la tarjeta de nombre">
  <p:cSld name="Citar la tarjeta de nombre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9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9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31" name="Google Shape;131;p29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32" name="Google Shape;132;p2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9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9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36" name="Google Shape;136;p29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s-E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9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s-E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dadero o falso">
  <p:cSld name="Verdadero o falso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/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0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41" name="Google Shape;141;p30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42" name="Google Shape;142;p3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30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30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1"/>
          <p:cNvSpPr txBox="1"/>
          <p:nvPr>
            <p:ph idx="1" type="body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49" name="Google Shape;149;p3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31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1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2"/>
          <p:cNvSpPr txBox="1"/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2"/>
          <p:cNvSpPr txBox="1"/>
          <p:nvPr>
            <p:ph idx="1" type="body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56" name="Google Shape;156;p3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2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32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8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8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9"/>
          <p:cNvSpPr txBox="1"/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9"/>
          <p:cNvSpPr txBox="1"/>
          <p:nvPr>
            <p:ph idx="1" type="body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5" name="Google Shape;55;p1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9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9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0"/>
          <p:cNvSpPr txBox="1"/>
          <p:nvPr>
            <p:ph idx="1" type="body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62" name="Google Shape;62;p20"/>
          <p:cNvSpPr txBox="1"/>
          <p:nvPr>
            <p:ph idx="2" type="body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63" name="Google Shape;63;p2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0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0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1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1"/>
          <p:cNvSpPr txBox="1"/>
          <p:nvPr>
            <p:ph idx="1" type="body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0" name="Google Shape;70;p21"/>
          <p:cNvSpPr txBox="1"/>
          <p:nvPr>
            <p:ph idx="2" type="body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3" type="body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2" name="Google Shape;72;p21"/>
          <p:cNvSpPr txBox="1"/>
          <p:nvPr>
            <p:ph idx="4" type="body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1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1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2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2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2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3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3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4"/>
          <p:cNvSpPr txBox="1"/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b="0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4"/>
          <p:cNvSpPr txBox="1"/>
          <p:nvPr>
            <p:ph idx="1" type="body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91" name="Google Shape;91;p24"/>
          <p:cNvSpPr txBox="1"/>
          <p:nvPr>
            <p:ph idx="2" type="body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2" name="Google Shape;92;p2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4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4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/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5"/>
          <p:cNvSpPr/>
          <p:nvPr>
            <p:ph idx="2" type="pic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25"/>
          <p:cNvSpPr txBox="1"/>
          <p:nvPr>
            <p:ph idx="1" type="body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0" name="Google Shape;100;p2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5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5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6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7" name="Google Shape;7;p16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8;p16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9;p16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;p16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16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6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6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6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6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6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6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6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" name="Google Shape;19;p16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20" name="Google Shape;20;p16"/>
            <p:cNvSpPr/>
            <p:nvPr/>
          </p:nvSpPr>
          <p:spPr>
            <a:xfrm>
              <a:off x="6627813" y="194833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6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6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6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6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6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6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6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6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6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6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6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" name="Google Shape;32;p1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6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16"/>
          <p:cNvSpPr txBox="1"/>
          <p:nvPr>
            <p:ph idx="1" type="body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Google Shape;35;p1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Google Shape;36;p1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Google Shape;37;p1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20.png"/><Relationship Id="rId5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Relationship Id="rId4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Relationship Id="rId4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11.png"/><Relationship Id="rId6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5.png"/><Relationship Id="rId6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5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"/>
          <p:cNvSpPr txBox="1"/>
          <p:nvPr>
            <p:ph type="ctrTitle"/>
          </p:nvPr>
        </p:nvSpPr>
        <p:spPr>
          <a:xfrm>
            <a:off x="918900" y="436575"/>
            <a:ext cx="10354200" cy="37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4400"/>
              <a:t>PRÁCTICA PEC3 ENTREGABLE: PREDICCIÓN DINÁMICAS DE COVID-19 MEDIANTE REDES NEURONALES ARTIFICIALES</a:t>
            </a:r>
            <a:endParaRPr b="1" sz="44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 b="1"/>
          </a:p>
        </p:txBody>
      </p:sp>
      <p:sp>
        <p:nvSpPr>
          <p:cNvPr id="165" name="Google Shape;165;p1"/>
          <p:cNvSpPr txBox="1"/>
          <p:nvPr>
            <p:ph idx="1" type="subTitle"/>
          </p:nvPr>
        </p:nvSpPr>
        <p:spPr>
          <a:xfrm>
            <a:off x="1443300" y="4222278"/>
            <a:ext cx="9144000" cy="20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ES" sz="2743"/>
              <a:t>Rubén Adarve Pérez</a:t>
            </a:r>
            <a:endParaRPr sz="2743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ES" sz="2743"/>
              <a:t>Ángela Noelia Agreda Jaramillo</a:t>
            </a:r>
            <a:endParaRPr sz="2743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ES" sz="2743"/>
              <a:t>Lucía García Migueláñez</a:t>
            </a:r>
            <a:endParaRPr sz="2743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743"/>
              <a:t>Francisco Javier Redondo García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438e080e44_0_42"/>
          <p:cNvSpPr txBox="1"/>
          <p:nvPr>
            <p:ph type="title"/>
          </p:nvPr>
        </p:nvSpPr>
        <p:spPr>
          <a:xfrm>
            <a:off x="1689375" y="374800"/>
            <a:ext cx="101019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mbria"/>
              <a:buNone/>
            </a:pPr>
            <a:r>
              <a:rPr b="1" lang="es-ES" sz="3500"/>
              <a:t>2</a:t>
            </a:r>
            <a:r>
              <a:rPr b="1" i="0" lang="es-ES" sz="3500" u="none" strike="noStrike"/>
              <a:t>. </a:t>
            </a:r>
            <a:r>
              <a:rPr b="1" lang="es-ES" sz="3500"/>
              <a:t>Red alimentada:</a:t>
            </a:r>
            <a:endParaRPr b="1" sz="3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mbria"/>
              <a:buNone/>
            </a:pPr>
            <a:r>
              <a:rPr b="1" lang="es-ES" sz="3500"/>
              <a:t>5,10,15 y 20 neuronas</a:t>
            </a:r>
            <a:endParaRPr b="1" sz="3500"/>
          </a:p>
        </p:txBody>
      </p:sp>
      <p:pic>
        <p:nvPicPr>
          <p:cNvPr id="231" name="Google Shape;231;g2438e080e44_0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91050" y="107575"/>
            <a:ext cx="1921351" cy="135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g2438e080e44_0_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8875" y="1655800"/>
            <a:ext cx="10414725" cy="5081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g24428655350_0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91050" y="107575"/>
            <a:ext cx="1921351" cy="135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g24428655350_0_42"/>
          <p:cNvSpPr txBox="1"/>
          <p:nvPr>
            <p:ph type="title"/>
          </p:nvPr>
        </p:nvSpPr>
        <p:spPr>
          <a:xfrm>
            <a:off x="1689375" y="374800"/>
            <a:ext cx="101019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mbria"/>
              <a:buNone/>
            </a:pPr>
            <a:r>
              <a:rPr b="1" lang="es-ES" sz="3500"/>
              <a:t>2</a:t>
            </a:r>
            <a:r>
              <a:rPr b="1" i="0" lang="es-ES" sz="3500" u="none" strike="noStrike"/>
              <a:t>. </a:t>
            </a:r>
            <a:r>
              <a:rPr b="1" lang="es-ES" sz="3500"/>
              <a:t>Red alimentada:</a:t>
            </a:r>
            <a:endParaRPr b="1" sz="3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mbria"/>
              <a:buNone/>
            </a:pPr>
            <a:r>
              <a:rPr b="1" lang="es-ES" sz="3500"/>
              <a:t>5,10,15 y </a:t>
            </a:r>
            <a:r>
              <a:rPr b="1" lang="es-ES" sz="3500">
                <a:solidFill>
                  <a:srgbClr val="FF0000"/>
                </a:solidFill>
              </a:rPr>
              <a:t>20 neuronas</a:t>
            </a:r>
            <a:endParaRPr b="1" sz="3500">
              <a:solidFill>
                <a:srgbClr val="FF0000"/>
              </a:solidFill>
            </a:endParaRPr>
          </a:p>
        </p:txBody>
      </p:sp>
      <p:pic>
        <p:nvPicPr>
          <p:cNvPr id="239" name="Google Shape;239;g24428655350_0_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200" y="1655800"/>
            <a:ext cx="11827150" cy="5094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4174cc602e_0_38"/>
          <p:cNvSpPr txBox="1"/>
          <p:nvPr>
            <p:ph type="title"/>
          </p:nvPr>
        </p:nvSpPr>
        <p:spPr>
          <a:xfrm>
            <a:off x="1800250" y="139325"/>
            <a:ext cx="101019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mbria"/>
              <a:buNone/>
            </a:pPr>
            <a:r>
              <a:rPr b="1" lang="es-ES" sz="3500"/>
              <a:t>3</a:t>
            </a:r>
            <a:r>
              <a:rPr b="1" i="0" lang="es-ES" sz="3500" u="none" strike="noStrike"/>
              <a:t>. </a:t>
            </a:r>
            <a:r>
              <a:rPr b="1" lang="es-ES" sz="3500"/>
              <a:t>Mejor resultado:</a:t>
            </a:r>
            <a:endParaRPr b="1" sz="3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mbria"/>
              <a:buNone/>
            </a:pPr>
            <a:r>
              <a:rPr b="1" lang="es-ES" sz="3500"/>
              <a:t>1 o 2 capas de RNN</a:t>
            </a:r>
            <a:endParaRPr b="1" sz="3500"/>
          </a:p>
        </p:txBody>
      </p:sp>
      <p:pic>
        <p:nvPicPr>
          <p:cNvPr id="245" name="Google Shape;245;g24174cc602e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151" y="1344549"/>
            <a:ext cx="11301399" cy="961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g24174cc602e_0_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3175" y="1866675"/>
            <a:ext cx="4783350" cy="499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g24174cc602e_0_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91500" y="99400"/>
            <a:ext cx="1999776" cy="116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4174cc602e_0_55"/>
          <p:cNvSpPr txBox="1"/>
          <p:nvPr>
            <p:ph type="title"/>
          </p:nvPr>
        </p:nvSpPr>
        <p:spPr>
          <a:xfrm>
            <a:off x="1776500" y="493575"/>
            <a:ext cx="101019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mbria"/>
              <a:buNone/>
            </a:pPr>
            <a:r>
              <a:rPr b="1" lang="es-ES" sz="3500"/>
              <a:t>4</a:t>
            </a:r>
            <a:r>
              <a:rPr b="1" i="0" lang="es-ES" sz="3500" u="none" strike="noStrike"/>
              <a:t>. </a:t>
            </a:r>
            <a:r>
              <a:rPr b="1" lang="es-ES" sz="3500"/>
              <a:t>Comparación de modelos: </a:t>
            </a:r>
            <a:endParaRPr b="1" sz="3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mbria"/>
              <a:buNone/>
            </a:pPr>
            <a:r>
              <a:rPr b="1" lang="es-ES" sz="3500"/>
              <a:t>lineal,knn,árbol y red neuronal </a:t>
            </a:r>
            <a:endParaRPr b="1" sz="3500"/>
          </a:p>
        </p:txBody>
      </p:sp>
      <p:pic>
        <p:nvPicPr>
          <p:cNvPr id="253" name="Google Shape;253;g24174cc602e_0_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925" y="2219975"/>
            <a:ext cx="11887199" cy="3936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g24174cc602e_0_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55200" y="260423"/>
            <a:ext cx="2363774" cy="151415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g24174cc602e_0_55"/>
          <p:cNvSpPr/>
          <p:nvPr/>
        </p:nvSpPr>
        <p:spPr>
          <a:xfrm>
            <a:off x="1124725" y="2219975"/>
            <a:ext cx="394500" cy="615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24174cc602e_0_55"/>
          <p:cNvSpPr/>
          <p:nvPr/>
        </p:nvSpPr>
        <p:spPr>
          <a:xfrm>
            <a:off x="3585575" y="2785275"/>
            <a:ext cx="394500" cy="615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24174cc602e_0_55"/>
          <p:cNvSpPr/>
          <p:nvPr/>
        </p:nvSpPr>
        <p:spPr>
          <a:xfrm>
            <a:off x="7248725" y="2110475"/>
            <a:ext cx="394500" cy="615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24174cc602e_0_55"/>
          <p:cNvSpPr/>
          <p:nvPr/>
        </p:nvSpPr>
        <p:spPr>
          <a:xfrm rot="10800000">
            <a:off x="9712897" y="3008696"/>
            <a:ext cx="394500" cy="615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438e080e44_0_52"/>
          <p:cNvSpPr txBox="1"/>
          <p:nvPr>
            <p:ph type="title"/>
          </p:nvPr>
        </p:nvSpPr>
        <p:spPr>
          <a:xfrm>
            <a:off x="1722725" y="493575"/>
            <a:ext cx="101019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mbria"/>
              <a:buNone/>
            </a:pPr>
            <a:r>
              <a:rPr b="1" lang="es-ES" sz="3500"/>
              <a:t>4</a:t>
            </a:r>
            <a:r>
              <a:rPr b="1" i="0" lang="es-ES" sz="3500" u="none" strike="noStrike"/>
              <a:t>. </a:t>
            </a:r>
            <a:r>
              <a:rPr b="1" lang="es-ES" sz="3500"/>
              <a:t>Comparación de modelos: </a:t>
            </a:r>
            <a:endParaRPr b="1" sz="3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mbria"/>
              <a:buNone/>
            </a:pPr>
            <a:r>
              <a:rPr b="1" lang="es-ES" sz="3500"/>
              <a:t>lineal,knn,árbol y RNN</a:t>
            </a:r>
            <a:endParaRPr b="1" sz="3500"/>
          </a:p>
        </p:txBody>
      </p:sp>
      <p:pic>
        <p:nvPicPr>
          <p:cNvPr id="264" name="Google Shape;264;g2438e080e44_0_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813" y="2203475"/>
            <a:ext cx="11640374" cy="3828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g2438e080e44_0_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69725" y="281950"/>
            <a:ext cx="2046450" cy="149262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g2438e080e44_0_52"/>
          <p:cNvSpPr/>
          <p:nvPr/>
        </p:nvSpPr>
        <p:spPr>
          <a:xfrm>
            <a:off x="1124725" y="3594725"/>
            <a:ext cx="394500" cy="615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2438e080e44_0_52"/>
          <p:cNvSpPr/>
          <p:nvPr/>
        </p:nvSpPr>
        <p:spPr>
          <a:xfrm>
            <a:off x="3518225" y="2660225"/>
            <a:ext cx="394500" cy="615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2438e080e44_0_52"/>
          <p:cNvSpPr/>
          <p:nvPr/>
        </p:nvSpPr>
        <p:spPr>
          <a:xfrm>
            <a:off x="7191025" y="1927725"/>
            <a:ext cx="394500" cy="615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2438e080e44_0_52"/>
          <p:cNvSpPr/>
          <p:nvPr/>
        </p:nvSpPr>
        <p:spPr>
          <a:xfrm>
            <a:off x="9623000" y="3080475"/>
            <a:ext cx="394500" cy="615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4174cc602e_0_73"/>
          <p:cNvSpPr txBox="1"/>
          <p:nvPr>
            <p:ph type="title"/>
          </p:nvPr>
        </p:nvSpPr>
        <p:spPr>
          <a:xfrm>
            <a:off x="1776500" y="493575"/>
            <a:ext cx="101019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mbria"/>
              <a:buNone/>
            </a:pPr>
            <a:r>
              <a:rPr b="1" lang="es-ES" sz="3500"/>
              <a:t>5</a:t>
            </a:r>
            <a:r>
              <a:rPr b="1" i="0" lang="es-ES" sz="3500" u="none" strike="noStrike"/>
              <a:t>. </a:t>
            </a:r>
            <a:r>
              <a:rPr b="1" lang="es-ES" sz="3500"/>
              <a:t>implementación</a:t>
            </a:r>
            <a:r>
              <a:rPr b="1" lang="es-ES" sz="3500"/>
              <a:t> de mejoras</a:t>
            </a:r>
            <a:endParaRPr b="1" sz="3500"/>
          </a:p>
        </p:txBody>
      </p:sp>
      <p:sp>
        <p:nvSpPr>
          <p:cNvPr id="275" name="Google Shape;275;g24174cc602e_0_73"/>
          <p:cNvSpPr txBox="1"/>
          <p:nvPr/>
        </p:nvSpPr>
        <p:spPr>
          <a:xfrm>
            <a:off x="1176625" y="1492625"/>
            <a:ext cx="10415400" cy="25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700">
                <a:latin typeface="Century Gothic"/>
                <a:ea typeface="Century Gothic"/>
                <a:cs typeface="Century Gothic"/>
                <a:sym typeface="Century Gothic"/>
              </a:rPr>
              <a:t>Nuestras mejoras son las siguientes principalmente:</a:t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700">
                <a:latin typeface="Century Gothic"/>
                <a:ea typeface="Century Gothic"/>
                <a:cs typeface="Century Gothic"/>
                <a:sym typeface="Century Gothic"/>
              </a:rPr>
              <a:t>Hemos decidido quitar los datos del principio ya que había cantidad de problemas a la hora de imputar los datos y realmente no nos los creemos mucho. empezamos a partir </a:t>
            </a:r>
            <a:r>
              <a:rPr lang="es-ES" sz="1700">
                <a:latin typeface="Century Gothic"/>
                <a:ea typeface="Century Gothic"/>
                <a:cs typeface="Century Gothic"/>
                <a:sym typeface="Century Gothic"/>
              </a:rPr>
              <a:t>del </a:t>
            </a:r>
            <a:r>
              <a:rPr b="1" lang="es-ES" sz="1700"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r>
              <a:rPr b="1" lang="es-ES" sz="1700">
                <a:latin typeface="Century Gothic"/>
                <a:ea typeface="Century Gothic"/>
                <a:cs typeface="Century Gothic"/>
                <a:sym typeface="Century Gothic"/>
              </a:rPr>
              <a:t> de marzo de 2020 en vez de 22 de enero de 2020</a:t>
            </a:r>
            <a:r>
              <a:rPr lang="es-ES" sz="1700"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17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700">
                <a:latin typeface="Century Gothic"/>
                <a:ea typeface="Century Gothic"/>
                <a:cs typeface="Century Gothic"/>
                <a:sym typeface="Century Gothic"/>
              </a:rPr>
              <a:t>Por otro lado, como comentó el profesor en la clase del </a:t>
            </a:r>
            <a:r>
              <a:rPr lang="es-ES" sz="1700">
                <a:latin typeface="Century Gothic"/>
                <a:ea typeface="Century Gothic"/>
                <a:cs typeface="Century Gothic"/>
                <a:sym typeface="Century Gothic"/>
              </a:rPr>
              <a:t>laboratorio, hemos</a:t>
            </a:r>
            <a:r>
              <a:rPr lang="es-ES" sz="1700">
                <a:latin typeface="Century Gothic"/>
                <a:ea typeface="Century Gothic"/>
                <a:cs typeface="Century Gothic"/>
                <a:sym typeface="Century Gothic"/>
              </a:rPr>
              <a:t> querido implementar la matriz de días a nuestra matriz de datos. Básicamente tendríamos nuestra matriz de datos unida </a:t>
            </a:r>
            <a:r>
              <a:rPr b="1" lang="es-ES" sz="1700">
                <a:latin typeface="Century Gothic"/>
                <a:ea typeface="Century Gothic"/>
                <a:cs typeface="Century Gothic"/>
                <a:sym typeface="Century Gothic"/>
              </a:rPr>
              <a:t>con otra matriz de nº de la matrix x 7</a:t>
            </a:r>
            <a:r>
              <a:rPr lang="es-ES" sz="1700">
                <a:latin typeface="Century Gothic"/>
                <a:ea typeface="Century Gothic"/>
                <a:cs typeface="Century Gothic"/>
                <a:sym typeface="Century Gothic"/>
              </a:rPr>
              <a:t>. Sabiendo </a:t>
            </a:r>
            <a:r>
              <a:rPr lang="es-ES" sz="1700">
                <a:latin typeface="Century Gothic"/>
                <a:ea typeface="Century Gothic"/>
                <a:cs typeface="Century Gothic"/>
                <a:sym typeface="Century Gothic"/>
              </a:rPr>
              <a:t>qué</a:t>
            </a:r>
            <a:r>
              <a:rPr lang="es-ES" sz="1700">
                <a:latin typeface="Century Gothic"/>
                <a:ea typeface="Century Gothic"/>
                <a:cs typeface="Century Gothic"/>
                <a:sym typeface="Century Gothic"/>
              </a:rPr>
              <a:t> día fue datado entonces ponemos un 1 y en las demás columnas un 0, </a:t>
            </a:r>
            <a:r>
              <a:rPr lang="es-ES" sz="1700">
                <a:latin typeface="Century Gothic"/>
                <a:ea typeface="Century Gothic"/>
                <a:cs typeface="Century Gothic"/>
                <a:sym typeface="Century Gothic"/>
              </a:rPr>
              <a:t>véase la tabla ejemplo</a:t>
            </a:r>
            <a:r>
              <a:rPr lang="es-ES" sz="1700"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endParaRPr sz="17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276" name="Google Shape;276;g24174cc602e_0_73"/>
          <p:cNvGraphicFramePr/>
          <p:nvPr/>
        </p:nvGraphicFramePr>
        <p:xfrm>
          <a:off x="1176625" y="4155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{06C4581D-68A8-42CD-8F35-18CF0E96CC8C}</a:tableStyleId>
              </a:tblPr>
              <a:tblGrid>
                <a:gridCol w="1285875"/>
                <a:gridCol w="1285875"/>
                <a:gridCol w="1285875"/>
                <a:gridCol w="1285875"/>
                <a:gridCol w="1285875"/>
                <a:gridCol w="1285875"/>
                <a:gridCol w="1285875"/>
                <a:gridCol w="1285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/>
                        <a:t>Lunes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/>
                        <a:t>1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/>
                        <a:t>0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/>
                        <a:t>0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/>
                        <a:t>0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/>
                        <a:t>0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/>
                        <a:t>0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/>
                        <a:t>0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/>
                        <a:t>viernes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/>
                        <a:t>0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/>
                        <a:t>0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/>
                        <a:t>0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/>
                        <a:t>0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/>
                        <a:t>1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/>
                        <a:t>0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/>
                        <a:t>0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/>
                        <a:t>martes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/>
                        <a:t>0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/>
                        <a:t>1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/>
                        <a:t>0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/>
                        <a:t>0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/>
                        <a:t>0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/>
                        <a:t>0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/>
                        <a:t>0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/>
                        <a:t>jueves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/>
                        <a:t>0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/>
                        <a:t>0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/>
                        <a:t>0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/>
                        <a:t>1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/>
                        <a:t>0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/>
                        <a:t>0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/>
                        <a:t>0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/>
                        <a:t>lunes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/>
                        <a:t>1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/>
                        <a:t>0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/>
                        <a:t>0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/>
                        <a:t>0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/>
                        <a:t>0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/>
                        <a:t>0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/>
                        <a:t>0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/>
                        <a:t>sábado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/>
                        <a:t>0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/>
                        <a:t>0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/>
                        <a:t>0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/>
                        <a:t>0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/>
                        <a:t>0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/>
                        <a:t>1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/>
                        <a:t>0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43829e742e_0_3"/>
          <p:cNvSpPr txBox="1"/>
          <p:nvPr>
            <p:ph type="title"/>
          </p:nvPr>
        </p:nvSpPr>
        <p:spPr>
          <a:xfrm>
            <a:off x="1776500" y="493575"/>
            <a:ext cx="101019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mbria"/>
              <a:buNone/>
            </a:pPr>
            <a:r>
              <a:rPr b="1" lang="es-ES" sz="3500"/>
              <a:t>5</a:t>
            </a:r>
            <a:r>
              <a:rPr b="1" i="0" lang="es-ES" sz="3500" u="none" strike="noStrike"/>
              <a:t>. </a:t>
            </a:r>
            <a:r>
              <a:rPr b="1" lang="es-ES" sz="3500"/>
              <a:t>implementación de mejoras:</a:t>
            </a:r>
            <a:endParaRPr b="1" sz="3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mbria"/>
              <a:buNone/>
            </a:pPr>
            <a:r>
              <a:rPr b="1" lang="es-ES" sz="3500"/>
              <a:t>5,10,15 y 20 neuronas</a:t>
            </a:r>
            <a:endParaRPr b="1" sz="3500"/>
          </a:p>
        </p:txBody>
      </p:sp>
      <p:pic>
        <p:nvPicPr>
          <p:cNvPr id="282" name="Google Shape;282;g243829e742e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638" y="1940425"/>
            <a:ext cx="11882725" cy="412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g243829e742e_0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91500" y="99400"/>
            <a:ext cx="1999766" cy="12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43829e742e_0_11"/>
          <p:cNvSpPr txBox="1"/>
          <p:nvPr>
            <p:ph type="title"/>
          </p:nvPr>
        </p:nvSpPr>
        <p:spPr>
          <a:xfrm>
            <a:off x="1776500" y="493575"/>
            <a:ext cx="101019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mbria"/>
              <a:buNone/>
            </a:pPr>
            <a:r>
              <a:rPr b="1" lang="es-ES" sz="3500"/>
              <a:t>5</a:t>
            </a:r>
            <a:r>
              <a:rPr b="1" i="0" lang="es-ES" sz="3500" u="none" strike="noStrike"/>
              <a:t>. </a:t>
            </a:r>
            <a:r>
              <a:rPr b="1" lang="es-ES" sz="3500"/>
              <a:t>implementación de mejoras:</a:t>
            </a:r>
            <a:endParaRPr b="1" sz="3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mbria"/>
              <a:buNone/>
            </a:pPr>
            <a:r>
              <a:rPr b="1" lang="es-ES" sz="3500"/>
              <a:t>5,10,15 y 20 neuronas</a:t>
            </a:r>
            <a:endParaRPr b="1" sz="3500"/>
          </a:p>
        </p:txBody>
      </p:sp>
      <p:pic>
        <p:nvPicPr>
          <p:cNvPr id="289" name="Google Shape;289;g243829e742e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26975"/>
            <a:ext cx="11869276" cy="395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g243829e742e_0_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91500" y="99400"/>
            <a:ext cx="1999766" cy="12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43829e742e_0_19"/>
          <p:cNvSpPr txBox="1"/>
          <p:nvPr>
            <p:ph type="title"/>
          </p:nvPr>
        </p:nvSpPr>
        <p:spPr>
          <a:xfrm>
            <a:off x="1776500" y="117075"/>
            <a:ext cx="101019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mbria"/>
              <a:buNone/>
            </a:pPr>
            <a:r>
              <a:rPr b="1" lang="es-ES" sz="3500"/>
              <a:t>5</a:t>
            </a:r>
            <a:r>
              <a:rPr b="1" i="0" lang="es-ES" sz="3500" u="none" strike="noStrike"/>
              <a:t>. </a:t>
            </a:r>
            <a:r>
              <a:rPr b="1" lang="es-ES" sz="3500"/>
              <a:t>implementación de mejoras</a:t>
            </a:r>
            <a:endParaRPr b="1" sz="3500"/>
          </a:p>
        </p:txBody>
      </p:sp>
      <p:sp>
        <p:nvSpPr>
          <p:cNvPr id="296" name="Google Shape;296;g243829e742e_0_19"/>
          <p:cNvSpPr txBox="1"/>
          <p:nvPr>
            <p:ph type="title"/>
          </p:nvPr>
        </p:nvSpPr>
        <p:spPr>
          <a:xfrm>
            <a:off x="738775" y="753575"/>
            <a:ext cx="101019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mbria"/>
              <a:buNone/>
            </a:pPr>
            <a:r>
              <a:rPr b="1" lang="es-ES" sz="3000">
                <a:solidFill>
                  <a:srgbClr val="FF0000"/>
                </a:solidFill>
              </a:rPr>
              <a:t>10 neuronas</a:t>
            </a:r>
            <a:endParaRPr b="1" sz="3000">
              <a:solidFill>
                <a:srgbClr val="FF0000"/>
              </a:solidFill>
            </a:endParaRPr>
          </a:p>
        </p:txBody>
      </p:sp>
      <p:pic>
        <p:nvPicPr>
          <p:cNvPr id="297" name="Google Shape;297;g243829e742e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000" y="1850800"/>
            <a:ext cx="11560001" cy="495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g243829e742e_0_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91500" y="99400"/>
            <a:ext cx="1999766" cy="12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4428655350_0_57"/>
          <p:cNvSpPr txBox="1"/>
          <p:nvPr>
            <p:ph type="title"/>
          </p:nvPr>
        </p:nvSpPr>
        <p:spPr>
          <a:xfrm>
            <a:off x="1776500" y="117075"/>
            <a:ext cx="101019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mbria"/>
              <a:buNone/>
            </a:pPr>
            <a:r>
              <a:rPr b="1" lang="es-ES" sz="3500"/>
              <a:t>5</a:t>
            </a:r>
            <a:r>
              <a:rPr b="1" i="0" lang="es-ES" sz="3500" u="none" strike="noStrike"/>
              <a:t>. </a:t>
            </a:r>
            <a:r>
              <a:rPr b="1" lang="es-ES" sz="3500"/>
              <a:t>implementación de mejoras</a:t>
            </a:r>
            <a:endParaRPr b="1" sz="3500"/>
          </a:p>
        </p:txBody>
      </p:sp>
      <p:sp>
        <p:nvSpPr>
          <p:cNvPr id="304" name="Google Shape;304;g24428655350_0_57"/>
          <p:cNvSpPr txBox="1"/>
          <p:nvPr>
            <p:ph type="title"/>
          </p:nvPr>
        </p:nvSpPr>
        <p:spPr>
          <a:xfrm>
            <a:off x="738775" y="753575"/>
            <a:ext cx="101019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mbria"/>
              <a:buNone/>
            </a:pPr>
            <a:r>
              <a:rPr b="1" lang="es-ES" sz="3000">
                <a:solidFill>
                  <a:srgbClr val="FF0000"/>
                </a:solidFill>
              </a:rPr>
              <a:t>2</a:t>
            </a:r>
            <a:r>
              <a:rPr b="1" lang="es-ES" sz="3000">
                <a:solidFill>
                  <a:srgbClr val="FF0000"/>
                </a:solidFill>
              </a:rPr>
              <a:t>0 neuronas</a:t>
            </a:r>
            <a:endParaRPr b="1" sz="3000">
              <a:solidFill>
                <a:srgbClr val="FF0000"/>
              </a:solidFill>
            </a:endParaRPr>
          </a:p>
        </p:txBody>
      </p:sp>
      <p:pic>
        <p:nvPicPr>
          <p:cNvPr id="305" name="Google Shape;305;g24428655350_0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" y="1679775"/>
            <a:ext cx="11849100" cy="506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g24428655350_0_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91050" y="107575"/>
            <a:ext cx="1921351" cy="135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267abe86c6_7_15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s-ES"/>
              <a:t>Introducción al problema	</a:t>
            </a:r>
            <a:endParaRPr b="1"/>
          </a:p>
        </p:txBody>
      </p:sp>
      <p:pic>
        <p:nvPicPr>
          <p:cNvPr id="171" name="Google Shape;171;g2267abe86c6_7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12025"/>
            <a:ext cx="12192001" cy="5220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4428655350_0_90"/>
          <p:cNvSpPr txBox="1"/>
          <p:nvPr>
            <p:ph idx="1" type="body"/>
          </p:nvPr>
        </p:nvSpPr>
        <p:spPr>
          <a:xfrm>
            <a:off x="1601699" y="2061900"/>
            <a:ext cx="9572700" cy="377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Para el entrenamiento de modelos con RNN, </a:t>
            </a:r>
            <a:r>
              <a:rPr b="1" lang="es-ES"/>
              <a:t>el preprocesado de los datos y la limpieza</a:t>
            </a:r>
            <a:r>
              <a:rPr lang="es-ES"/>
              <a:t> de los mismos es importantísimo ya que si le consigues dar una matriz con mejores datos como en las mejoras implementadas será </a:t>
            </a:r>
            <a:r>
              <a:rPr b="1" lang="es-ES"/>
              <a:t>capaz de trabajar mejor</a:t>
            </a:r>
            <a:r>
              <a:rPr lang="es-ES"/>
              <a:t>.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Estos datos tienen que </a:t>
            </a:r>
            <a:r>
              <a:rPr b="1" lang="es-ES"/>
              <a:t>ser relevantes con el significado del problema </a:t>
            </a:r>
            <a:r>
              <a:rPr lang="es-ES"/>
              <a:t>que se está estudiando</a:t>
            </a:r>
            <a:r>
              <a:rPr lang="es-ES"/>
              <a:t>, </a:t>
            </a:r>
            <a:r>
              <a:rPr b="1" lang="es-ES"/>
              <a:t>sino podrían tener un impacto negativo</a:t>
            </a:r>
            <a:r>
              <a:rPr lang="es-ES"/>
              <a:t> y obtener peores resultados, al unir la matriz de los días a nuestra matriz de independientes se puede apreciar como en las métricas es mejor y por tanto predice mejor.</a:t>
            </a:r>
            <a:endParaRPr/>
          </a:p>
        </p:txBody>
      </p:sp>
      <p:sp>
        <p:nvSpPr>
          <p:cNvPr id="312" name="Google Shape;312;g24428655350_0_90"/>
          <p:cNvSpPr txBox="1"/>
          <p:nvPr>
            <p:ph type="title"/>
          </p:nvPr>
        </p:nvSpPr>
        <p:spPr>
          <a:xfrm>
            <a:off x="1776500" y="238100"/>
            <a:ext cx="101019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mbria"/>
              <a:buNone/>
            </a:pPr>
            <a:r>
              <a:rPr b="1" lang="es-ES" sz="3500"/>
              <a:t>Conclusiones</a:t>
            </a:r>
            <a:endParaRPr b="1" sz="3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g24174cc602e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6325" y="0"/>
            <a:ext cx="8523916" cy="340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g24174cc602e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6325" y="3404675"/>
            <a:ext cx="8648200" cy="345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g24174cc602e_0_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42450" y="1013800"/>
            <a:ext cx="1482226" cy="94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g24174cc602e_0_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442450" y="4483150"/>
            <a:ext cx="1482225" cy="94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20071ad4d9_1_5"/>
          <p:cNvSpPr txBox="1"/>
          <p:nvPr>
            <p:ph type="title"/>
          </p:nvPr>
        </p:nvSpPr>
        <p:spPr>
          <a:xfrm>
            <a:off x="1776499" y="493575"/>
            <a:ext cx="95316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51428"/>
              <a:buFont typeface="Cambria"/>
              <a:buNone/>
            </a:pPr>
            <a:r>
              <a:rPr b="1" i="0" lang="es-ES" sz="3500" u="none" strike="noStrike"/>
              <a:t>1. </a:t>
            </a:r>
            <a:r>
              <a:rPr b="1" lang="es-ES" sz="3500"/>
              <a:t>Análisis del conjunto:</a:t>
            </a:r>
            <a:endParaRPr b="1" sz="3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51428"/>
              <a:buFont typeface="Cambria"/>
              <a:buNone/>
            </a:pPr>
            <a:r>
              <a:rPr b="1" lang="es-ES" sz="3500"/>
              <a:t>entrenamiento y test</a:t>
            </a:r>
            <a:endParaRPr b="1" sz="3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51428"/>
              <a:buFont typeface="Cambria"/>
              <a:buNone/>
            </a:pPr>
            <a:r>
              <a:t/>
            </a:r>
            <a:endParaRPr b="1" sz="3500"/>
          </a:p>
        </p:txBody>
      </p:sp>
      <p:pic>
        <p:nvPicPr>
          <p:cNvPr id="185" name="Google Shape;185;g220071ad4d9_1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875" y="1364600"/>
            <a:ext cx="11111027" cy="4664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g220071ad4d9_1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875" y="6028775"/>
            <a:ext cx="554355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220071ad4d9_1_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01425" y="6138250"/>
            <a:ext cx="5084400" cy="4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g220071ad4d9_1_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892525" y="112100"/>
            <a:ext cx="1784375" cy="11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4428655350_0_18"/>
          <p:cNvSpPr txBox="1"/>
          <p:nvPr>
            <p:ph type="title"/>
          </p:nvPr>
        </p:nvSpPr>
        <p:spPr>
          <a:xfrm>
            <a:off x="1776499" y="493575"/>
            <a:ext cx="95316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51428"/>
              <a:buFont typeface="Cambria"/>
              <a:buNone/>
            </a:pPr>
            <a:r>
              <a:rPr b="1" i="0" lang="es-ES" sz="3500" u="none" strike="noStrike"/>
              <a:t>1. </a:t>
            </a:r>
            <a:r>
              <a:rPr b="1" lang="es-ES" sz="3500"/>
              <a:t>Análisis del conjunto:</a:t>
            </a:r>
            <a:endParaRPr b="1" sz="3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51428"/>
              <a:buFont typeface="Cambria"/>
              <a:buNone/>
            </a:pPr>
            <a:r>
              <a:rPr b="1" lang="es-ES" sz="3500"/>
              <a:t>entrenamiento y test</a:t>
            </a:r>
            <a:endParaRPr b="1" sz="3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51428"/>
              <a:buFont typeface="Cambria"/>
              <a:buNone/>
            </a:pPr>
            <a:r>
              <a:t/>
            </a:r>
            <a:endParaRPr b="1" sz="3500"/>
          </a:p>
        </p:txBody>
      </p:sp>
      <p:pic>
        <p:nvPicPr>
          <p:cNvPr id="194" name="Google Shape;194;g24428655350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800" y="1344662"/>
            <a:ext cx="10694525" cy="454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g24428655350_0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6800" y="5997224"/>
            <a:ext cx="541020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g24428655350_0_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58575" y="6163498"/>
            <a:ext cx="4878250" cy="42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g24428655350_0_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791050" y="107575"/>
            <a:ext cx="1921351" cy="1129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4174cc602e_0_17"/>
          <p:cNvSpPr txBox="1"/>
          <p:nvPr>
            <p:ph type="title"/>
          </p:nvPr>
        </p:nvSpPr>
        <p:spPr>
          <a:xfrm>
            <a:off x="1689375" y="374800"/>
            <a:ext cx="101019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mbria"/>
              <a:buNone/>
            </a:pPr>
            <a:r>
              <a:rPr b="1" lang="es-ES" sz="3500"/>
              <a:t>2</a:t>
            </a:r>
            <a:r>
              <a:rPr b="1" i="0" lang="es-ES" sz="3500" u="none" strike="noStrike"/>
              <a:t>. </a:t>
            </a:r>
            <a:r>
              <a:rPr b="1" lang="es-ES" sz="3500"/>
              <a:t>Red alimentada:</a:t>
            </a:r>
            <a:endParaRPr b="1" sz="3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mbria"/>
              <a:buNone/>
            </a:pPr>
            <a:r>
              <a:rPr b="1" lang="es-ES" sz="3500"/>
              <a:t>5,10,15 y 20 neuronas</a:t>
            </a:r>
            <a:endParaRPr b="1" sz="3500"/>
          </a:p>
        </p:txBody>
      </p:sp>
      <p:pic>
        <p:nvPicPr>
          <p:cNvPr id="203" name="Google Shape;203;g24174cc602e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9375" y="1810550"/>
            <a:ext cx="9055675" cy="4546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g24174cc602e_0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91500" y="99400"/>
            <a:ext cx="1999766" cy="12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438e080e44_0_30"/>
          <p:cNvSpPr txBox="1"/>
          <p:nvPr>
            <p:ph type="title"/>
          </p:nvPr>
        </p:nvSpPr>
        <p:spPr>
          <a:xfrm>
            <a:off x="1689375" y="374800"/>
            <a:ext cx="101019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mbria"/>
              <a:buNone/>
            </a:pPr>
            <a:r>
              <a:rPr b="1" lang="es-ES" sz="3500"/>
              <a:t>2</a:t>
            </a:r>
            <a:r>
              <a:rPr b="1" i="0" lang="es-ES" sz="3500" u="none" strike="noStrike"/>
              <a:t>. </a:t>
            </a:r>
            <a:r>
              <a:rPr b="1" lang="es-ES" sz="3500"/>
              <a:t>Red alimentada:</a:t>
            </a:r>
            <a:endParaRPr b="1" sz="3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mbria"/>
              <a:buNone/>
            </a:pPr>
            <a:r>
              <a:rPr b="1" lang="es-ES" sz="3500"/>
              <a:t>5,10,15 y 20 neuronas</a:t>
            </a:r>
            <a:endParaRPr b="1" sz="3500"/>
          </a:p>
        </p:txBody>
      </p:sp>
      <p:pic>
        <p:nvPicPr>
          <p:cNvPr id="210" name="Google Shape;210;g2438e080e44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3425" y="1895300"/>
            <a:ext cx="9625149" cy="462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g2438e080e44_0_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91500" y="99400"/>
            <a:ext cx="1999766" cy="12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g2438e080e44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000" y="1749601"/>
            <a:ext cx="11767988" cy="5036699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g2438e080e44_0_20"/>
          <p:cNvSpPr txBox="1"/>
          <p:nvPr>
            <p:ph type="title"/>
          </p:nvPr>
        </p:nvSpPr>
        <p:spPr>
          <a:xfrm>
            <a:off x="1689375" y="374800"/>
            <a:ext cx="101019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mbria"/>
              <a:buNone/>
            </a:pPr>
            <a:r>
              <a:rPr b="1" lang="es-ES" sz="3500"/>
              <a:t>2</a:t>
            </a:r>
            <a:r>
              <a:rPr b="1" i="0" lang="es-ES" sz="3500" u="none" strike="noStrike"/>
              <a:t>. </a:t>
            </a:r>
            <a:r>
              <a:rPr b="1" lang="es-ES" sz="3500"/>
              <a:t>Red alimentada:</a:t>
            </a:r>
            <a:endParaRPr b="1" sz="3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mbria"/>
              <a:buNone/>
            </a:pPr>
            <a:r>
              <a:rPr b="1" lang="es-ES" sz="3500"/>
              <a:t>5,10,15 y </a:t>
            </a:r>
            <a:r>
              <a:rPr b="1" lang="es-ES" sz="3500">
                <a:solidFill>
                  <a:srgbClr val="FF0000"/>
                </a:solidFill>
              </a:rPr>
              <a:t>20 neuronas</a:t>
            </a:r>
            <a:endParaRPr b="1" sz="3500">
              <a:solidFill>
                <a:srgbClr val="FF0000"/>
              </a:solidFill>
            </a:endParaRPr>
          </a:p>
        </p:txBody>
      </p:sp>
      <p:pic>
        <p:nvPicPr>
          <p:cNvPr id="218" name="Google Shape;218;g2438e080e44_0_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91500" y="99400"/>
            <a:ext cx="1999766" cy="12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438e080e44_0_37"/>
          <p:cNvSpPr txBox="1"/>
          <p:nvPr>
            <p:ph type="title"/>
          </p:nvPr>
        </p:nvSpPr>
        <p:spPr>
          <a:xfrm>
            <a:off x="1689375" y="374800"/>
            <a:ext cx="101019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mbria"/>
              <a:buNone/>
            </a:pPr>
            <a:r>
              <a:rPr b="1" lang="es-ES" sz="3500"/>
              <a:t>2</a:t>
            </a:r>
            <a:r>
              <a:rPr b="1" i="0" lang="es-ES" sz="3500" u="none" strike="noStrike"/>
              <a:t>. </a:t>
            </a:r>
            <a:r>
              <a:rPr b="1" lang="es-ES" sz="3500"/>
              <a:t>Red alimentada:</a:t>
            </a:r>
            <a:endParaRPr b="1" sz="3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mbria"/>
              <a:buNone/>
            </a:pPr>
            <a:r>
              <a:rPr b="1" lang="es-ES" sz="3500"/>
              <a:t>5,10,15 y 20 neuronas</a:t>
            </a:r>
            <a:endParaRPr b="1" sz="3500"/>
          </a:p>
        </p:txBody>
      </p:sp>
      <p:pic>
        <p:nvPicPr>
          <p:cNvPr id="224" name="Google Shape;224;g2438e080e44_0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91050" y="107575"/>
            <a:ext cx="1921351" cy="135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g2438e080e44_0_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5250" y="1655800"/>
            <a:ext cx="10464751" cy="511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spiral">
  <a:themeElements>
    <a:clrScheme name="Espiral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2023-03-19T11:23:20Z</dcterms:created>
  <dc:creator>Rubén Adarve Pérez</dc:creator>
</cp:coreProperties>
</file>