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406" r:id="rId3"/>
    <p:sldId id="407" r:id="rId4"/>
    <p:sldId id="408" r:id="rId5"/>
    <p:sldId id="412" r:id="rId6"/>
    <p:sldId id="409" r:id="rId7"/>
    <p:sldId id="410" r:id="rId8"/>
    <p:sldId id="35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751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3772" userDrawn="1">
          <p15:clr>
            <a:srgbClr val="A4A3A4"/>
          </p15:clr>
        </p15:guide>
        <p15:guide id="9" pos="3908" userDrawn="1">
          <p15:clr>
            <a:srgbClr val="A4A3A4"/>
          </p15:clr>
        </p15:guide>
        <p15:guide id="10" pos="226">
          <p15:clr>
            <a:srgbClr val="A4A3A4"/>
          </p15:clr>
        </p15:guide>
        <p15:guide id="11" pos="5534">
          <p15:clr>
            <a:srgbClr val="A4A3A4"/>
          </p15:clr>
        </p15:guide>
        <p15:guide id="12" pos="5602">
          <p15:clr>
            <a:srgbClr val="A4A3A4"/>
          </p15:clr>
        </p15:guide>
        <p15:guide id="13" pos="158">
          <p15:clr>
            <a:srgbClr val="A4A3A4"/>
          </p15:clr>
        </p15:guide>
        <p15:guide id="14" pos="2835">
          <p15:clr>
            <a:srgbClr val="A4A3A4"/>
          </p15:clr>
        </p15:guide>
        <p15:guide id="15" pos="2925">
          <p15:clr>
            <a:srgbClr val="A4A3A4"/>
          </p15:clr>
        </p15:guide>
        <p15:guide id="16" pos="3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A0"/>
    <a:srgbClr val="37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3079" autoAdjust="0"/>
  </p:normalViewPr>
  <p:slideViewPr>
    <p:cSldViewPr showGuides="1">
      <p:cViewPr varScale="1">
        <p:scale>
          <a:sx n="87" d="100"/>
          <a:sy n="87" d="100"/>
        </p:scale>
        <p:origin x="1284" y="51"/>
      </p:cViewPr>
      <p:guideLst>
        <p:guide orient="horz" pos="1139"/>
        <p:guide pos="234"/>
        <p:guide pos="7446"/>
        <p:guide orient="horz" pos="958"/>
        <p:guide pos="7514"/>
        <p:guide pos="166"/>
        <p:guide orient="horz" pos="3929"/>
        <p:guide pos="3772"/>
        <p:guide pos="3908"/>
        <p:guide pos="226"/>
        <p:guide pos="5534"/>
        <p:guide pos="5602"/>
        <p:guide pos="158"/>
        <p:guide pos="2835"/>
        <p:guide pos="2925"/>
        <p:guide pos="3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howGuides="1">
      <p:cViewPr varScale="1">
        <p:scale>
          <a:sx n="87" d="100"/>
          <a:sy n="87" d="100"/>
        </p:scale>
        <p:origin x="38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0CA4-95C5-4BFB-A997-E4C6DCAE298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9427-D9D7-4E3F-AAB0-F134C14E2A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07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5995-C0F1-4DBA-A518-A2E36E1024A3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343400"/>
            <a:ext cx="608467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5C53-1FA3-4765-8570-BE15BA1799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88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0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74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9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7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5C53-1FA3-4765-8570-BE15BA1799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3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2816932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0" name="Bild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3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1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5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65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4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468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2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0" y="1052736"/>
            <a:ext cx="9144000" cy="580526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5544107" y="1052736"/>
            <a:ext cx="3599893" cy="583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43438" y="2096852"/>
            <a:ext cx="3816995" cy="1980220"/>
          </a:xfrm>
          <a:solidFill>
            <a:schemeClr val="bg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6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2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4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1052736"/>
            <a:ext cx="3925193" cy="3096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4" y="4257068"/>
            <a:ext cx="3925194" cy="198022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 algn="ctr">
              <a:lnSpc>
                <a:spcPct val="85000"/>
              </a:lnSpc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616116" y="1052736"/>
            <a:ext cx="3169109" cy="51845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2" r="3245"/>
          <a:stretch/>
        </p:blipFill>
        <p:spPr>
          <a:xfrm>
            <a:off x="4339180" y="1052736"/>
            <a:ext cx="1227788" cy="518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9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Vorname Name  Titel der Präsentation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   00.00.2015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912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37350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5" y="1520825"/>
            <a:ext cx="8642350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785516"/>
            <a:ext cx="8426450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0717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50824" y="1520825"/>
            <a:ext cx="4240213" cy="4716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4" y="1785516"/>
            <a:ext cx="4023831" cy="4320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52962" y="1520825"/>
            <a:ext cx="4240213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224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250824" y="1520825"/>
            <a:ext cx="8642351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28728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solidFill>
            <a:schemeClr val="accent6"/>
          </a:solidFill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67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443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5" y="1520825"/>
            <a:ext cx="8642350" cy="4716463"/>
          </a:xfrm>
          <a:noFill/>
        </p:spPr>
        <p:txBody>
          <a:bodyPr lIns="360000" tIns="828000" rIns="360000" bIns="360000"/>
          <a:lstStyle>
            <a:lvl1pPr marL="0" indent="0" algn="ctr">
              <a:lnSpc>
                <a:spcPct val="90000"/>
              </a:lnSpc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45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116505" y="6129300"/>
            <a:ext cx="891099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Vorname Name  Titel der Präsentation Lorem ipsum   00.00.2015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4643438" y="1520825"/>
            <a:ext cx="4249737" cy="47164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250824" y="1520825"/>
            <a:ext cx="4240213" cy="4716463"/>
          </a:xfrm>
          <a:solidFill>
            <a:schemeClr val="accent4"/>
          </a:solidFill>
        </p:spPr>
        <p:txBody>
          <a:bodyPr lIns="360000" tIns="720000" rIns="360000" bIns="360000"/>
          <a:lstStyle>
            <a:lvl1pPr marL="0" indent="0" algn="l">
              <a:lnSpc>
                <a:spcPct val="90000"/>
              </a:lnSpc>
              <a:buNone/>
              <a:defRPr sz="3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02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1954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Lin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8775" y="872232"/>
            <a:ext cx="6373465" cy="50454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58775" y="1520825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2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Kompalla, Roman Lütkenhaus  Interne Spannungsversorgung + Relaisausgänge</a:t>
            </a:r>
          </a:p>
        </p:txBody>
      </p:sp>
    </p:spTree>
    <p:extLst>
      <p:ext uri="{BB962C8B-B14F-4D97-AF65-F5344CB8AC3E}">
        <p14:creationId xmlns:p14="http://schemas.microsoft.com/office/powerpoint/2010/main" val="4014928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5"/>
          <a:stretch/>
        </p:blipFill>
        <p:spPr>
          <a:xfrm>
            <a:off x="5435600" y="877480"/>
            <a:ext cx="3708400" cy="5383972"/>
          </a:xfrm>
          <a:prstGeom prst="rect">
            <a:avLst/>
          </a:prstGeom>
        </p:spPr>
      </p:pic>
      <p:pic>
        <p:nvPicPr>
          <p:cNvPr id="8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55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ru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1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9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95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3395712"/>
          </a:xfrm>
        </p:spPr>
        <p:txBody>
          <a:bodyPr anchor="t"/>
          <a:lstStyle>
            <a:lvl1pPr algn="l">
              <a:lnSpc>
                <a:spcPct val="85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5" y="5949280"/>
            <a:ext cx="4942306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8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7"/>
          <a:stretch/>
        </p:blipFill>
        <p:spPr>
          <a:xfrm>
            <a:off x="5435600" y="877479"/>
            <a:ext cx="3708400" cy="53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7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3530"/>
          <a:stretch/>
        </p:blipFill>
        <p:spPr>
          <a:xfrm>
            <a:off x="5436001" y="0"/>
            <a:ext cx="3708000" cy="6876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34"/>
          <a:stretch/>
        </p:blipFill>
        <p:spPr>
          <a:xfrm>
            <a:off x="5436001" y="0"/>
            <a:ext cx="3708000" cy="6881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4" y="1113408"/>
            <a:ext cx="4942307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7"/>
          <a:stretch/>
        </p:blipFill>
        <p:spPr>
          <a:xfrm>
            <a:off x="5436000" y="0"/>
            <a:ext cx="3708000" cy="6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8775" y="1113408"/>
            <a:ext cx="4942306" cy="1631516"/>
          </a:xfrm>
        </p:spPr>
        <p:txBody>
          <a:bodyPr anchor="t"/>
          <a:lstStyle>
            <a:lvl1pPr algn="l">
              <a:lnSpc>
                <a:spcPct val="85000"/>
              </a:lnSpc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4581128"/>
            <a:ext cx="4942307" cy="1332148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58774" y="5949280"/>
            <a:ext cx="4942307" cy="3145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tabLst>
                <a:tab pos="1076325" algn="l"/>
                <a:tab pos="2600325" algn="l"/>
              </a:tabLst>
              <a:defRPr sz="8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1"/>
          </p:nvPr>
        </p:nvSpPr>
        <p:spPr>
          <a:xfrm>
            <a:off x="5679123" y="828513"/>
            <a:ext cx="2880000" cy="428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818800"/>
            <a:ext cx="4942307" cy="129614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 dirty="0"/>
              <a:t>Untertitel</a:t>
            </a:r>
          </a:p>
        </p:txBody>
      </p:sp>
      <p:pic>
        <p:nvPicPr>
          <p:cNvPr id="13" name="Bild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31" y="152930"/>
            <a:ext cx="2375023" cy="544954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0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1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0" y="6093296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005396"/>
            <a:ext cx="4942306" cy="659408"/>
          </a:xfrm>
        </p:spPr>
        <p:txBody>
          <a:bodyPr anchor="t"/>
          <a:lstStyle>
            <a:lvl1pPr algn="l">
              <a:lnSpc>
                <a:spcPct val="85000"/>
              </a:lnSpc>
              <a:defRPr sz="5400" b="0"/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8775" y="1664804"/>
            <a:ext cx="4942307" cy="1332148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5" y="1937011"/>
            <a:ext cx="8883000" cy="49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5" y="374651"/>
            <a:ext cx="6373465" cy="5700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785516"/>
            <a:ext cx="8426450" cy="40197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77888" y="6312715"/>
            <a:ext cx="6794512" cy="2960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Gruppe 3</a:t>
            </a:r>
          </a:p>
        </p:txBody>
      </p:sp>
      <p:cxnSp>
        <p:nvCxnSpPr>
          <p:cNvPr id="12" name="Gerade Verbindung 11"/>
          <p:cNvCxnSpPr/>
          <p:nvPr/>
        </p:nvCxnSpPr>
        <p:spPr>
          <a:xfrm>
            <a:off x="358775" y="6237288"/>
            <a:ext cx="842645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362525" y="6312716"/>
            <a:ext cx="969115" cy="29607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sz="800"/>
            </a:lvl1pPr>
          </a:lstStyle>
          <a:p>
            <a:pPr lvl="0"/>
            <a:fld id="{3C264D8F-5AC1-4129-BC87-0A070031A248}" type="slidenum">
              <a:rPr lang="de-DE" smtClean="0"/>
              <a:t>‹#›</a:t>
            </a:fld>
            <a:r>
              <a:rPr lang="de-DE" dirty="0"/>
              <a:t> </a:t>
            </a:r>
          </a:p>
        </p:txBody>
      </p:sp>
      <p:pic>
        <p:nvPicPr>
          <p:cNvPr id="13" name="Bild 2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45" y="6312715"/>
            <a:ext cx="474290" cy="520942"/>
          </a:xfrm>
          <a:prstGeom prst="rect">
            <a:avLst/>
          </a:prstGeom>
        </p:spPr>
      </p:pic>
      <p:pic>
        <p:nvPicPr>
          <p:cNvPr id="14" name="Bild 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0" y="150099"/>
            <a:ext cx="2081421" cy="54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74" r:id="rId5"/>
    <p:sldLayoutId id="2147483659" r:id="rId6"/>
    <p:sldLayoutId id="2147483660" r:id="rId7"/>
    <p:sldLayoutId id="2147483671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72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73" r:id="rId20"/>
    <p:sldLayoutId id="214748365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54" r:id="rId30"/>
    <p:sldLayoutId id="2147483670" r:id="rId31"/>
    <p:sldLayoutId id="2147483655" r:id="rId32"/>
    <p:sldLayoutId id="2147483669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34620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800" indent="-355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3619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07504" y="1442911"/>
            <a:ext cx="4942307" cy="1631516"/>
          </a:xfrm>
        </p:spPr>
        <p:txBody>
          <a:bodyPr/>
          <a:lstStyle/>
          <a:p>
            <a:pPr algn="ctr"/>
            <a:r>
              <a:rPr lang="de-DE" sz="4000" dirty="0"/>
              <a:t>Embedded Systems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58775" y="3985862"/>
            <a:ext cx="4942307" cy="1927414"/>
          </a:xfrm>
        </p:spPr>
        <p:txBody>
          <a:bodyPr/>
          <a:lstStyle/>
          <a:p>
            <a:r>
              <a:rPr lang="de-DE" dirty="0"/>
              <a:t>Thorben Kompalla</a:t>
            </a:r>
          </a:p>
          <a:p>
            <a:r>
              <a:rPr lang="de-DE" dirty="0"/>
              <a:t>Andres Gallego</a:t>
            </a:r>
          </a:p>
          <a:p>
            <a:r>
              <a:rPr lang="de-DE" dirty="0"/>
              <a:t>Nils Hamsen</a:t>
            </a:r>
          </a:p>
          <a:p>
            <a:r>
              <a:rPr lang="de-DE" dirty="0"/>
              <a:t>Andres Vega</a:t>
            </a:r>
          </a:p>
          <a:p>
            <a:r>
              <a:rPr lang="de-DE" dirty="0"/>
              <a:t>Philipp Wolters</a:t>
            </a:r>
          </a:p>
          <a:p>
            <a:r>
              <a:rPr lang="de-DE" dirty="0"/>
              <a:t>Roman Lütkenhaus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369893" y="5913276"/>
            <a:ext cx="4942307" cy="314510"/>
          </a:xfrm>
        </p:spPr>
        <p:txBody>
          <a:bodyPr/>
          <a:lstStyle/>
          <a:p>
            <a:r>
              <a:rPr lang="de-DE" dirty="0"/>
              <a:t>10.12.2019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330485" y="3199241"/>
            <a:ext cx="6408712" cy="661807"/>
          </a:xfrm>
        </p:spPr>
        <p:txBody>
          <a:bodyPr/>
          <a:lstStyle/>
          <a:p>
            <a:r>
              <a:rPr lang="de-DE" sz="2400" dirty="0"/>
              <a:t>Energieautarke Feinstaubmessung</a:t>
            </a:r>
          </a:p>
        </p:txBody>
      </p:sp>
    </p:spTree>
    <p:extLst>
      <p:ext uri="{BB962C8B-B14F-4D97-AF65-F5344CB8AC3E}">
        <p14:creationId xmlns:p14="http://schemas.microsoft.com/office/powerpoint/2010/main" val="8275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76872"/>
            <a:ext cx="2154661" cy="215466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787172"/>
            <a:ext cx="8208912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Produktübersicht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Hardwarekonzept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Platinenlayout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Firmware auf dem Mikrocontroller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TTN – Anbindung und Darstellung der Daten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2" t="24881" r="15555" b="20832"/>
          <a:stretch/>
        </p:blipFill>
        <p:spPr>
          <a:xfrm>
            <a:off x="5040052" y="3789040"/>
            <a:ext cx="3151163" cy="241365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5064"/>
            <a:ext cx="3045126" cy="1990630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Produktübersicht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70688" y="2132856"/>
            <a:ext cx="8208912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Mobile Feinstaubmessung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Stromversorgung über Akku und Solarzelle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Darstellung der Messwerte auf einer Karte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9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1" y="4077072"/>
            <a:ext cx="5552618" cy="201622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Hardwarekonzept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611560" y="1826079"/>
            <a:ext cx="8208912" cy="267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Aufladung eines Akkus über Solarzelle</a:t>
            </a:r>
          </a:p>
          <a:p>
            <a:pPr marL="800100" lvl="1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Step-Up-Converter und </a:t>
            </a:r>
            <a:r>
              <a:rPr lang="de-DE" sz="2000" dirty="0"/>
              <a:t>Lademanagement-Controller</a:t>
            </a:r>
          </a:p>
          <a:p>
            <a:pPr lvl="1">
              <a:lnSpc>
                <a:spcPct val="110000"/>
              </a:lnSpc>
            </a:pPr>
            <a:endParaRPr lang="de-DE" sz="2000" dirty="0"/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3.3 V und 5 V Spannungsebenen durch Festspannungsregler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Anbindung von Sensoren über 2 UART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de-DE" sz="1900" dirty="0">
                <a:sym typeface="Wingdings" panose="05000000000000000000" pitchFamily="2" charset="2"/>
              </a:rPr>
              <a:t>LoRaWAN-Modul über SPI angebunden</a:t>
            </a:r>
          </a:p>
        </p:txBody>
      </p:sp>
    </p:spTree>
    <p:extLst>
      <p:ext uri="{BB962C8B-B14F-4D97-AF65-F5344CB8AC3E}">
        <p14:creationId xmlns:p14="http://schemas.microsoft.com/office/powerpoint/2010/main" val="21660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32" y="1336549"/>
            <a:ext cx="6588224" cy="4893234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Platinenlayout</a:t>
            </a:r>
          </a:p>
        </p:txBody>
      </p:sp>
    </p:spTree>
    <p:extLst>
      <p:ext uri="{BB962C8B-B14F-4D97-AF65-F5344CB8AC3E}">
        <p14:creationId xmlns:p14="http://schemas.microsoft.com/office/powerpoint/2010/main" val="38375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Firmware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C0E2-EB87-4DA8-BACA-91F08EBF1797}"/>
              </a:ext>
            </a:extLst>
          </p:cNvPr>
          <p:cNvSpPr txBox="1"/>
          <p:nvPr/>
        </p:nvSpPr>
        <p:spPr>
          <a:xfrm>
            <a:off x="107504" y="1688949"/>
            <a:ext cx="6120680" cy="424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DE" sz="1900" dirty="0">
                <a:sym typeface="Wingdings" panose="05000000000000000000" pitchFamily="2" charset="2"/>
              </a:rPr>
              <a:t>LMIC-Bibliothek für LoRaWAN-Kommunikation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Betriebssystem regelt Jobs</a:t>
            </a:r>
          </a:p>
          <a:p>
            <a:pPr marL="1257300" lvl="2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Senden von DataFrames an TTN funktioniert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de-DE" sz="1900" dirty="0">
                <a:sym typeface="Wingdings" panose="05000000000000000000" pitchFamily="2" charset="2"/>
              </a:rPr>
              <a:t>UART-Kommunikation mit Feinstaubsensor getestet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de-DE" sz="1900" dirty="0">
                <a:sym typeface="Wingdings" panose="05000000000000000000" pitchFamily="2" charset="2"/>
              </a:rPr>
              <a:t>GPS-Kommunikation ist noch in Entwicklung</a:t>
            </a: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10000"/>
              </a:lnSpc>
              <a:buFont typeface="Symbol" panose="05050102010706020507" pitchFamily="18" charset="2"/>
              <a:buChar char="-"/>
            </a:pPr>
            <a:endParaRPr lang="de-DE" sz="1900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endParaRPr lang="de-DE" sz="1900" dirty="0">
              <a:sym typeface="Wingdings" panose="05000000000000000000" pitchFamily="2" charset="2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EEA005E-BD39-4C8E-9FF4-D90A06AFD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80728"/>
            <a:ext cx="2321049" cy="50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9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8775" y="374650"/>
            <a:ext cx="6733505" cy="1002121"/>
          </a:xfrm>
        </p:spPr>
        <p:txBody>
          <a:bodyPr/>
          <a:lstStyle/>
          <a:p>
            <a:r>
              <a:rPr lang="de-DE" sz="2800" dirty="0"/>
              <a:t>Energieautarke Feinstaubmessung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2B8BA-0165-4A91-960E-9C3608EDE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72231"/>
            <a:ext cx="6877521" cy="953847"/>
          </a:xfrm>
        </p:spPr>
        <p:txBody>
          <a:bodyPr/>
          <a:lstStyle/>
          <a:p>
            <a:r>
              <a:rPr lang="de-DE" sz="2400" dirty="0">
                <a:sym typeface="Wingdings" panose="05000000000000000000" pitchFamily="2" charset="2"/>
              </a:rPr>
              <a:t>TTN – Anbindung und Darstellung der Daten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335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Thorben Kompalla</a:t>
            </a:r>
          </a:p>
        </p:txBody>
      </p:sp>
      <p:sp>
        <p:nvSpPr>
          <p:cNvPr id="5" name="Titel 6"/>
          <p:cNvSpPr txBox="1">
            <a:spLocks/>
          </p:cNvSpPr>
          <p:nvPr/>
        </p:nvSpPr>
        <p:spPr>
          <a:xfrm>
            <a:off x="-6237" y="2060848"/>
            <a:ext cx="9144000" cy="1631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Danke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355500590"/>
      </p:ext>
    </p:extLst>
  </p:cSld>
  <p:clrMapOvr>
    <a:masterClrMapping/>
  </p:clrMapOvr>
</p:sld>
</file>

<file path=ppt/theme/theme1.xml><?xml version="1.0" encoding="utf-8"?>
<a:theme xmlns:a="http://schemas.openxmlformats.org/drawingml/2006/main" name="FHM_PowerPoint_4x3_ETI">
  <a:themeElements>
    <a:clrScheme name="Benutzerdefiniert 236">
      <a:dk1>
        <a:sysClr val="windowText" lastClr="000000"/>
      </a:dk1>
      <a:lt1>
        <a:sysClr val="window" lastClr="FFFFFF"/>
      </a:lt1>
      <a:dk2>
        <a:srgbClr val="878787"/>
      </a:dk2>
      <a:lt2>
        <a:srgbClr val="878787"/>
      </a:lt2>
      <a:accent1>
        <a:srgbClr val="0014A0"/>
      </a:accent1>
      <a:accent2>
        <a:srgbClr val="00B4E6"/>
      </a:accent2>
      <a:accent3>
        <a:srgbClr val="FFD200"/>
      </a:accent3>
      <a:accent4>
        <a:srgbClr val="FF821E"/>
      </a:accent4>
      <a:accent5>
        <a:srgbClr val="EB0041"/>
      </a:accent5>
      <a:accent6>
        <a:srgbClr val="00965A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9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HM_PowerPoint_16x9.potx" id="{C1CD61E7-E341-47C1-B7CD-29525E46C3DA}" vid="{8EB3C44D-C074-489A-B0AA-195B1B9DD2C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FHM_PowerPoint_4x3_ETI</Template>
  <TotalTime>3</TotalTime>
  <Words>136</Words>
  <Application>Microsoft Office PowerPoint</Application>
  <PresentationFormat>On-screen Show (4:3)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Symbol</vt:lpstr>
      <vt:lpstr>Wingdings</vt:lpstr>
      <vt:lpstr>FHM_PowerPoint_4x3_ETI</vt:lpstr>
      <vt:lpstr>Embedded Systems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Energieautarke Feinstaubmessung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im IP-Katalog</dc:title>
  <dc:creator>Jonas Lovermann</dc:creator>
  <cp:lastModifiedBy>Andres Vega Botero</cp:lastModifiedBy>
  <cp:revision>205</cp:revision>
  <dcterms:created xsi:type="dcterms:W3CDTF">2016-12-23T08:28:24Z</dcterms:created>
  <dcterms:modified xsi:type="dcterms:W3CDTF">2019-12-10T12:25:21Z</dcterms:modified>
</cp:coreProperties>
</file>