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2" r:id="rId2"/>
    <p:sldId id="279" r:id="rId3"/>
    <p:sldId id="280" r:id="rId4"/>
    <p:sldId id="281" r:id="rId5"/>
    <p:sldId id="297" r:id="rId6"/>
    <p:sldId id="298" r:id="rId7"/>
    <p:sldId id="296" r:id="rId8"/>
    <p:sldId id="294" r:id="rId9"/>
    <p:sldId id="337" r:id="rId10"/>
    <p:sldId id="295" r:id="rId11"/>
    <p:sldId id="332" r:id="rId12"/>
    <p:sldId id="340" r:id="rId13"/>
    <p:sldId id="333" r:id="rId14"/>
    <p:sldId id="329" r:id="rId15"/>
    <p:sldId id="282" r:id="rId16"/>
    <p:sldId id="284" r:id="rId17"/>
    <p:sldId id="286" r:id="rId18"/>
    <p:sldId id="330" r:id="rId19"/>
    <p:sldId id="302" r:id="rId20"/>
    <p:sldId id="303" r:id="rId21"/>
    <p:sldId id="304" r:id="rId22"/>
    <p:sldId id="305" r:id="rId23"/>
    <p:sldId id="306" r:id="rId24"/>
    <p:sldId id="287" r:id="rId25"/>
    <p:sldId id="299" r:id="rId26"/>
    <p:sldId id="300" r:id="rId27"/>
    <p:sldId id="301" r:id="rId28"/>
    <p:sldId id="288" r:id="rId29"/>
    <p:sldId id="290" r:id="rId30"/>
    <p:sldId id="291" r:id="rId31"/>
    <p:sldId id="292" r:id="rId32"/>
    <p:sldId id="293" r:id="rId33"/>
    <p:sldId id="339" r:id="rId34"/>
    <p:sldId id="285" r:id="rId35"/>
    <p:sldId id="274" r:id="rId36"/>
    <p:sldId id="256" r:id="rId37"/>
    <p:sldId id="257" r:id="rId38"/>
    <p:sldId id="341" r:id="rId39"/>
    <p:sldId id="342" r:id="rId40"/>
    <p:sldId id="343" r:id="rId41"/>
    <p:sldId id="336" r:id="rId42"/>
    <p:sldId id="267" r:id="rId43"/>
    <p:sldId id="265" r:id="rId44"/>
    <p:sldId id="266" r:id="rId45"/>
    <p:sldId id="259" r:id="rId46"/>
    <p:sldId id="338" r:id="rId47"/>
    <p:sldId id="270" r:id="rId48"/>
    <p:sldId id="260" r:id="rId49"/>
    <p:sldId id="261" r:id="rId50"/>
    <p:sldId id="2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DB074-CAB1-4485-B33C-9D34AAA493A3}" type="datetimeFigureOut">
              <a:rPr lang="en-IN" smtClean="0"/>
              <a:t>30-07-2022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FC92E-150F-487F-9EA8-ED5A74CD8EC1}" type="slidenum">
              <a:rPr lang="en-IN" smtClean="0"/>
              <a:t>‹#›</a:t>
            </a:fld>
            <a:endParaRPr lang="en-IN"/>
          </a:p>
        </p:txBody>
      </p:sp>
    </p:spTree>
    <p:extLst>
      <p:ext uri="{BB962C8B-B14F-4D97-AF65-F5344CB8AC3E}">
        <p14:creationId xmlns:p14="http://schemas.microsoft.com/office/powerpoint/2010/main" val="52403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68E273-05D9-49A9-BEF7-A2B172BE3EE4}"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201051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68E273-05D9-49A9-BEF7-A2B172BE3EE4}"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30070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68E273-05D9-49A9-BEF7-A2B172BE3EE4}"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263218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68E273-05D9-49A9-BEF7-A2B172BE3EE4}"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225324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8E273-05D9-49A9-BEF7-A2B172BE3EE4}"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148742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68E273-05D9-49A9-BEF7-A2B172BE3EE4}"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58518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68E273-05D9-49A9-BEF7-A2B172BE3EE4}" type="datetimeFigureOut">
              <a:rPr lang="en-IN" smtClean="0"/>
              <a:t>30-07-2022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28565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68E273-05D9-49A9-BEF7-A2B172BE3EE4}" type="datetimeFigureOut">
              <a:rPr lang="en-IN" smtClean="0"/>
              <a:t>30-07-2022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55416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8E273-05D9-49A9-BEF7-A2B172BE3EE4}" type="datetimeFigureOut">
              <a:rPr lang="en-IN" smtClean="0"/>
              <a:t>30-07-2022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30028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8E273-05D9-49A9-BEF7-A2B172BE3EE4}"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27663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8E273-05D9-49A9-BEF7-A2B172BE3EE4}"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29B03-4B64-4A47-A104-6FA718A1DA79}" type="slidenum">
              <a:rPr lang="en-IN" smtClean="0"/>
              <a:t>‹#›</a:t>
            </a:fld>
            <a:endParaRPr lang="en-IN"/>
          </a:p>
        </p:txBody>
      </p:sp>
    </p:spTree>
    <p:extLst>
      <p:ext uri="{BB962C8B-B14F-4D97-AF65-F5344CB8AC3E}">
        <p14:creationId xmlns:p14="http://schemas.microsoft.com/office/powerpoint/2010/main" val="34967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8E273-05D9-49A9-BEF7-A2B172BE3EE4}" type="datetimeFigureOut">
              <a:rPr lang="en-IN" smtClean="0"/>
              <a:t>30-07-2022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29B03-4B64-4A47-A104-6FA718A1DA79}" type="slidenum">
              <a:rPr lang="en-IN" smtClean="0"/>
              <a:t>‹#›</a:t>
            </a:fld>
            <a:endParaRPr lang="en-IN"/>
          </a:p>
        </p:txBody>
      </p:sp>
    </p:spTree>
    <p:extLst>
      <p:ext uri="{BB962C8B-B14F-4D97-AF65-F5344CB8AC3E}">
        <p14:creationId xmlns:p14="http://schemas.microsoft.com/office/powerpoint/2010/main" val="399646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4" name="Rectangle 13"/>
          <p:cNvSpPr/>
          <p:nvPr/>
        </p:nvSpPr>
        <p:spPr>
          <a:xfrm>
            <a:off x="360831" y="1720840"/>
            <a:ext cx="6096000" cy="3416320"/>
          </a:xfrm>
          <a:prstGeom prst="rect">
            <a:avLst/>
          </a:prstGeom>
          <a:solidFill>
            <a:schemeClr val="tx1"/>
          </a:solidFill>
        </p:spPr>
        <p:txBody>
          <a:bodyPr>
            <a:spAutoFit/>
          </a:bodyPr>
          <a:lstStyle/>
          <a:p>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z</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//global variable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p1</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[pointer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p2</a:t>
            </a:r>
            <a:r>
              <a:rPr lang="en-IN" sz="1200" dirty="0">
                <a:solidFill>
                  <a:srgbClr val="D4D4D4"/>
                </a:solidFill>
                <a:latin typeface="Consolas" panose="020B0609020204030204" pitchFamily="49" charset="0"/>
              </a:rPr>
              <a:t> =</a:t>
            </a:r>
            <a:r>
              <a:rPr lang="en-IN" sz="1200" dirty="0">
                <a:solidFill>
                  <a:srgbClr val="CE9178"/>
                </a:solidFill>
                <a:latin typeface="Consolas" panose="020B0609020204030204" pitchFamily="49" charset="0"/>
              </a:rPr>
              <a:t>"India"</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x</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 not initialized [value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6A9955"/>
                </a:solidFill>
                <a:latin typeface="Consolas" panose="020B0609020204030204" pitchFamily="49" charset="0"/>
              </a:rPr>
              <a:t>    //Dynamic allocation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 =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malloc</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sizeof</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a:t>
            </a: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free</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p3</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632116" cy="246221"/>
          </a:xfrm>
          <a:prstGeom prst="rect">
            <a:avLst/>
          </a:prstGeom>
          <a:noFill/>
        </p:spPr>
        <p:txBody>
          <a:bodyPr wrap="square" rtlCol="0">
            <a:spAutoFit/>
          </a:bodyPr>
          <a:lstStyle/>
          <a:p>
            <a:r>
              <a:rPr lang="en-US" sz="1000" b="1" dirty="0" err="1" smtClean="0">
                <a:solidFill>
                  <a:srgbClr val="7030A0"/>
                </a:solidFill>
              </a:rPr>
              <a:t>Halma</a:t>
            </a:r>
            <a:endParaRPr lang="en-IN" sz="1000" b="1" dirty="0">
              <a:solidFill>
                <a:srgbClr val="7030A0"/>
              </a:solidFill>
            </a:endParaRPr>
          </a:p>
        </p:txBody>
      </p:sp>
      <p:sp>
        <p:nvSpPr>
          <p:cNvPr id="21" name="TextBox 20"/>
          <p:cNvSpPr txBox="1"/>
          <p:nvPr/>
        </p:nvSpPr>
        <p:spPr>
          <a:xfrm>
            <a:off x="9541170" y="2539819"/>
            <a:ext cx="632116" cy="246221"/>
          </a:xfrm>
          <a:prstGeom prst="rect">
            <a:avLst/>
          </a:prstGeom>
          <a:noFill/>
        </p:spPr>
        <p:txBody>
          <a:bodyPr wrap="square" rtlCol="0">
            <a:spAutoFit/>
          </a:bodyPr>
          <a:lstStyle/>
          <a:p>
            <a:r>
              <a:rPr lang="en-US" sz="1000" b="1" dirty="0" smtClean="0">
                <a:solidFill>
                  <a:srgbClr val="7030A0"/>
                </a:solidFill>
              </a:rPr>
              <a:t>India</a:t>
            </a:r>
            <a:endParaRPr lang="en-IN" sz="1000" b="1" dirty="0">
              <a:solidFill>
                <a:srgbClr val="7030A0"/>
              </a:solidFill>
            </a:endParaRPr>
          </a:p>
        </p:txBody>
      </p:sp>
      <p:grpSp>
        <p:nvGrpSpPr>
          <p:cNvPr id="53" name="Group 52"/>
          <p:cNvGrpSpPr/>
          <p:nvPr/>
        </p:nvGrpSpPr>
        <p:grpSpPr>
          <a:xfrm>
            <a:off x="6802420" y="2580500"/>
            <a:ext cx="886262" cy="246221"/>
            <a:chOff x="2132050" y="557407"/>
            <a:chExt cx="886262" cy="246221"/>
          </a:xfrm>
        </p:grpSpPr>
        <p:sp>
          <p:nvSpPr>
            <p:cNvPr id="54" name="TextBox 53"/>
            <p:cNvSpPr txBox="1"/>
            <p:nvPr/>
          </p:nvSpPr>
          <p:spPr>
            <a:xfrm>
              <a:off x="2132050" y="557407"/>
              <a:ext cx="379827" cy="246221"/>
            </a:xfrm>
            <a:prstGeom prst="rect">
              <a:avLst/>
            </a:prstGeom>
            <a:noFill/>
            <a:ln>
              <a:solidFill>
                <a:schemeClr val="accent2"/>
              </a:solidFill>
            </a:ln>
          </p:spPr>
          <p:txBody>
            <a:bodyPr wrap="square" rtlCol="0">
              <a:spAutoFit/>
            </a:bodyPr>
            <a:lstStyle/>
            <a:p>
              <a:r>
                <a:rPr lang="en-US" sz="1000" dirty="0"/>
                <a:t>z</a:t>
              </a:r>
              <a:endParaRPr lang="en-IN" sz="1000" dirty="0"/>
            </a:p>
          </p:txBody>
        </p:sp>
        <p:sp>
          <p:nvSpPr>
            <p:cNvPr id="55" name="TextBox 54"/>
            <p:cNvSpPr txBox="1"/>
            <p:nvPr/>
          </p:nvSpPr>
          <p:spPr>
            <a:xfrm>
              <a:off x="2532871" y="557407"/>
              <a:ext cx="485441" cy="246221"/>
            </a:xfrm>
            <a:prstGeom prst="rect">
              <a:avLst/>
            </a:prstGeom>
            <a:noFill/>
            <a:ln>
              <a:solidFill>
                <a:schemeClr val="accent2"/>
              </a:solidFill>
            </a:ln>
          </p:spPr>
          <p:txBody>
            <a:bodyPr wrap="square" rtlCol="0">
              <a:spAutoFit/>
            </a:bodyPr>
            <a:lstStyle/>
            <a:p>
              <a:r>
                <a:rPr lang="en-US" sz="1000" dirty="0" smtClean="0"/>
                <a:t>0</a:t>
              </a:r>
              <a:endParaRPr lang="en-IN" sz="1000" dirty="0"/>
            </a:p>
          </p:txBody>
        </p:sp>
      </p:gr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2" name="TextBox 1"/>
          <p:cNvSpPr txBox="1"/>
          <p:nvPr/>
        </p:nvSpPr>
        <p:spPr>
          <a:xfrm>
            <a:off x="1721223" y="5479675"/>
            <a:ext cx="2460812" cy="646331"/>
          </a:xfrm>
          <a:prstGeom prst="rect">
            <a:avLst/>
          </a:prstGeom>
          <a:noFill/>
        </p:spPr>
        <p:txBody>
          <a:bodyPr wrap="square" rtlCol="0">
            <a:spAutoFit/>
          </a:bodyPr>
          <a:lstStyle/>
          <a:p>
            <a:r>
              <a:rPr lang="en-US" b="1" dirty="0" smtClean="0"/>
              <a:t>Memory layout before a call to ‘fun’ function.</a:t>
            </a:r>
            <a:endParaRPr lang="en-IN" b="1" dirty="0"/>
          </a:p>
        </p:txBody>
      </p:sp>
    </p:spTree>
    <p:extLst>
      <p:ext uri="{BB962C8B-B14F-4D97-AF65-F5344CB8AC3E}">
        <p14:creationId xmlns:p14="http://schemas.microsoft.com/office/powerpoint/2010/main" val="416900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3" name="Cube 2"/>
          <p:cNvSpPr/>
          <p:nvPr/>
        </p:nvSpPr>
        <p:spPr>
          <a:xfrm>
            <a:off x="1143859" y="943091"/>
            <a:ext cx="2259106" cy="30001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1237988" y="1662181"/>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a:t>
            </a:r>
            <a:endParaRPr lang="en-IN" dirty="0"/>
          </a:p>
        </p:txBody>
      </p:sp>
      <p:sp>
        <p:nvSpPr>
          <p:cNvPr id="24" name="Rectangle 23"/>
          <p:cNvSpPr/>
          <p:nvPr/>
        </p:nvSpPr>
        <p:spPr>
          <a:xfrm>
            <a:off x="1245539" y="2087596"/>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245539" y="2524625"/>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245539" y="2988380"/>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60692" y="500118"/>
            <a:ext cx="1834696" cy="369332"/>
          </a:xfrm>
          <a:prstGeom prst="rect">
            <a:avLst/>
          </a:prstGeom>
          <a:noFill/>
        </p:spPr>
        <p:txBody>
          <a:bodyPr wrap="square" rtlCol="0">
            <a:spAutoFit/>
          </a:bodyPr>
          <a:lstStyle/>
          <a:p>
            <a:pPr algn="ctr"/>
            <a:r>
              <a:rPr lang="en-US" dirty="0" smtClean="0"/>
              <a:t>CPU</a:t>
            </a:r>
            <a:endParaRPr lang="en-IN" dirty="0"/>
          </a:p>
        </p:txBody>
      </p:sp>
      <p:sp>
        <p:nvSpPr>
          <p:cNvPr id="16" name="Freeform 15"/>
          <p:cNvSpPr/>
          <p:nvPr/>
        </p:nvSpPr>
        <p:spPr>
          <a:xfrm>
            <a:off x="404270" y="1482480"/>
            <a:ext cx="1976718" cy="2326341"/>
          </a:xfrm>
          <a:custGeom>
            <a:avLst/>
            <a:gdLst>
              <a:gd name="connsiteX0" fmla="*/ 524436 w 1976718"/>
              <a:gd name="connsiteY0" fmla="*/ 147917 h 2326341"/>
              <a:gd name="connsiteX1" fmla="*/ 1653989 w 1976718"/>
              <a:gd name="connsiteY1" fmla="*/ 161364 h 2326341"/>
              <a:gd name="connsiteX2" fmla="*/ 1761565 w 1976718"/>
              <a:gd name="connsiteY2" fmla="*/ 228600 h 2326341"/>
              <a:gd name="connsiteX3" fmla="*/ 1801906 w 1976718"/>
              <a:gd name="connsiteY3" fmla="*/ 309282 h 2326341"/>
              <a:gd name="connsiteX4" fmla="*/ 1828800 w 1976718"/>
              <a:gd name="connsiteY4" fmla="*/ 349623 h 2326341"/>
              <a:gd name="connsiteX5" fmla="*/ 1842247 w 1976718"/>
              <a:gd name="connsiteY5" fmla="*/ 416858 h 2326341"/>
              <a:gd name="connsiteX6" fmla="*/ 1882589 w 1976718"/>
              <a:gd name="connsiteY6" fmla="*/ 564776 h 2326341"/>
              <a:gd name="connsiteX7" fmla="*/ 1909483 w 1976718"/>
              <a:gd name="connsiteY7" fmla="*/ 699247 h 2326341"/>
              <a:gd name="connsiteX8" fmla="*/ 1949824 w 1976718"/>
              <a:gd name="connsiteY8" fmla="*/ 954741 h 2326341"/>
              <a:gd name="connsiteX9" fmla="*/ 1976718 w 1976718"/>
              <a:gd name="connsiteY9" fmla="*/ 1075764 h 2326341"/>
              <a:gd name="connsiteX10" fmla="*/ 1963271 w 1976718"/>
              <a:gd name="connsiteY10" fmla="*/ 1600200 h 2326341"/>
              <a:gd name="connsiteX11" fmla="*/ 1936377 w 1976718"/>
              <a:gd name="connsiteY11" fmla="*/ 1640541 h 2326341"/>
              <a:gd name="connsiteX12" fmla="*/ 1896036 w 1976718"/>
              <a:gd name="connsiteY12" fmla="*/ 1748117 h 2326341"/>
              <a:gd name="connsiteX13" fmla="*/ 1855695 w 1976718"/>
              <a:gd name="connsiteY13" fmla="*/ 1855694 h 2326341"/>
              <a:gd name="connsiteX14" fmla="*/ 1828800 w 1976718"/>
              <a:gd name="connsiteY14" fmla="*/ 1896035 h 2326341"/>
              <a:gd name="connsiteX15" fmla="*/ 1815353 w 1976718"/>
              <a:gd name="connsiteY15" fmla="*/ 1936376 h 2326341"/>
              <a:gd name="connsiteX16" fmla="*/ 1734671 w 1976718"/>
              <a:gd name="connsiteY16" fmla="*/ 2057400 h 2326341"/>
              <a:gd name="connsiteX17" fmla="*/ 1653989 w 1976718"/>
              <a:gd name="connsiteY17" fmla="*/ 2138082 h 2326341"/>
              <a:gd name="connsiteX18" fmla="*/ 1559859 w 1976718"/>
              <a:gd name="connsiteY18" fmla="*/ 2191870 h 2326341"/>
              <a:gd name="connsiteX19" fmla="*/ 1519518 w 1976718"/>
              <a:gd name="connsiteY19" fmla="*/ 2218764 h 2326341"/>
              <a:gd name="connsiteX20" fmla="*/ 1264024 w 1976718"/>
              <a:gd name="connsiteY20" fmla="*/ 2272552 h 2326341"/>
              <a:gd name="connsiteX21" fmla="*/ 1210236 w 1976718"/>
              <a:gd name="connsiteY21" fmla="*/ 2286000 h 2326341"/>
              <a:gd name="connsiteX22" fmla="*/ 1143000 w 1976718"/>
              <a:gd name="connsiteY22" fmla="*/ 2312894 h 2326341"/>
              <a:gd name="connsiteX23" fmla="*/ 954742 w 1976718"/>
              <a:gd name="connsiteY23" fmla="*/ 2326341 h 2326341"/>
              <a:gd name="connsiteX24" fmla="*/ 497542 w 1976718"/>
              <a:gd name="connsiteY24" fmla="*/ 2299447 h 2326341"/>
              <a:gd name="connsiteX25" fmla="*/ 443753 w 1976718"/>
              <a:gd name="connsiteY25" fmla="*/ 2272552 h 2326341"/>
              <a:gd name="connsiteX26" fmla="*/ 336177 w 1976718"/>
              <a:gd name="connsiteY26" fmla="*/ 2191870 h 2326341"/>
              <a:gd name="connsiteX27" fmla="*/ 255495 w 1976718"/>
              <a:gd name="connsiteY27" fmla="*/ 2111188 h 2326341"/>
              <a:gd name="connsiteX28" fmla="*/ 228600 w 1976718"/>
              <a:gd name="connsiteY28" fmla="*/ 2070847 h 2326341"/>
              <a:gd name="connsiteX29" fmla="*/ 174812 w 1976718"/>
              <a:gd name="connsiteY29" fmla="*/ 2030505 h 2326341"/>
              <a:gd name="connsiteX30" fmla="*/ 94130 w 1976718"/>
              <a:gd name="connsiteY30" fmla="*/ 1882588 h 2326341"/>
              <a:gd name="connsiteX31" fmla="*/ 80683 w 1976718"/>
              <a:gd name="connsiteY31" fmla="*/ 1828800 h 2326341"/>
              <a:gd name="connsiteX32" fmla="*/ 53789 w 1976718"/>
              <a:gd name="connsiteY32" fmla="*/ 1775011 h 2326341"/>
              <a:gd name="connsiteX33" fmla="*/ 13447 w 1976718"/>
              <a:gd name="connsiteY33" fmla="*/ 1640541 h 2326341"/>
              <a:gd name="connsiteX34" fmla="*/ 0 w 1976718"/>
              <a:gd name="connsiteY34" fmla="*/ 1344705 h 2326341"/>
              <a:gd name="connsiteX35" fmla="*/ 13447 w 1976718"/>
              <a:gd name="connsiteY35" fmla="*/ 874058 h 2326341"/>
              <a:gd name="connsiteX36" fmla="*/ 40342 w 1976718"/>
              <a:gd name="connsiteY36" fmla="*/ 820270 h 2326341"/>
              <a:gd name="connsiteX37" fmla="*/ 67236 w 1976718"/>
              <a:gd name="connsiteY37" fmla="*/ 753035 h 2326341"/>
              <a:gd name="connsiteX38" fmla="*/ 107577 w 1976718"/>
              <a:gd name="connsiteY38" fmla="*/ 645458 h 2326341"/>
              <a:gd name="connsiteX39" fmla="*/ 134471 w 1976718"/>
              <a:gd name="connsiteY39" fmla="*/ 605117 h 2326341"/>
              <a:gd name="connsiteX40" fmla="*/ 295836 w 1976718"/>
              <a:gd name="connsiteY40" fmla="*/ 268941 h 2326341"/>
              <a:gd name="connsiteX41" fmla="*/ 322730 w 1976718"/>
              <a:gd name="connsiteY41" fmla="*/ 228600 h 2326341"/>
              <a:gd name="connsiteX42" fmla="*/ 349624 w 1976718"/>
              <a:gd name="connsiteY42" fmla="*/ 174811 h 2326341"/>
              <a:gd name="connsiteX43" fmla="*/ 403412 w 1976718"/>
              <a:gd name="connsiteY43" fmla="*/ 134470 h 2326341"/>
              <a:gd name="connsiteX44" fmla="*/ 430306 w 1976718"/>
              <a:gd name="connsiteY44" fmla="*/ 80682 h 2326341"/>
              <a:gd name="connsiteX45" fmla="*/ 484095 w 1976718"/>
              <a:gd name="connsiteY45" fmla="*/ 40341 h 2326341"/>
              <a:gd name="connsiteX46" fmla="*/ 564777 w 1976718"/>
              <a:gd name="connsiteY46" fmla="*/ 0 h 2326341"/>
              <a:gd name="connsiteX47" fmla="*/ 685800 w 1976718"/>
              <a:gd name="connsiteY47" fmla="*/ 40341 h 2326341"/>
              <a:gd name="connsiteX48" fmla="*/ 753036 w 1976718"/>
              <a:gd name="connsiteY48" fmla="*/ 107576 h 2326341"/>
              <a:gd name="connsiteX49" fmla="*/ 766483 w 1976718"/>
              <a:gd name="connsiteY49" fmla="*/ 147917 h 2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76718" h="2326341">
                <a:moveTo>
                  <a:pt x="524436" y="147917"/>
                </a:moveTo>
                <a:lnTo>
                  <a:pt x="1653989" y="161364"/>
                </a:lnTo>
                <a:cubicBezTo>
                  <a:pt x="1709703" y="162630"/>
                  <a:pt x="1725816" y="186892"/>
                  <a:pt x="1761565" y="228600"/>
                </a:cubicBezTo>
                <a:cubicBezTo>
                  <a:pt x="1807810" y="282554"/>
                  <a:pt x="1773272" y="252014"/>
                  <a:pt x="1801906" y="309282"/>
                </a:cubicBezTo>
                <a:cubicBezTo>
                  <a:pt x="1809134" y="323737"/>
                  <a:pt x="1819835" y="336176"/>
                  <a:pt x="1828800" y="349623"/>
                </a:cubicBezTo>
                <a:cubicBezTo>
                  <a:pt x="1833282" y="372035"/>
                  <a:pt x="1836704" y="394685"/>
                  <a:pt x="1842247" y="416858"/>
                </a:cubicBezTo>
                <a:cubicBezTo>
                  <a:pt x="1864131" y="504393"/>
                  <a:pt x="1860739" y="411824"/>
                  <a:pt x="1882589" y="564776"/>
                </a:cubicBezTo>
                <a:cubicBezTo>
                  <a:pt x="1915533" y="795384"/>
                  <a:pt x="1878190" y="574076"/>
                  <a:pt x="1909483" y="699247"/>
                </a:cubicBezTo>
                <a:cubicBezTo>
                  <a:pt x="1937918" y="812987"/>
                  <a:pt x="1912609" y="787274"/>
                  <a:pt x="1949824" y="954741"/>
                </a:cubicBezTo>
                <a:lnTo>
                  <a:pt x="1976718" y="1075764"/>
                </a:lnTo>
                <a:cubicBezTo>
                  <a:pt x="1972236" y="1250576"/>
                  <a:pt x="1975730" y="1425775"/>
                  <a:pt x="1963271" y="1600200"/>
                </a:cubicBezTo>
                <a:cubicBezTo>
                  <a:pt x="1962120" y="1616320"/>
                  <a:pt x="1943065" y="1625828"/>
                  <a:pt x="1936377" y="1640541"/>
                </a:cubicBezTo>
                <a:cubicBezTo>
                  <a:pt x="1920530" y="1675405"/>
                  <a:pt x="1909124" y="1712126"/>
                  <a:pt x="1896036" y="1748117"/>
                </a:cubicBezTo>
                <a:cubicBezTo>
                  <a:pt x="1880519" y="1790788"/>
                  <a:pt x="1878379" y="1810327"/>
                  <a:pt x="1855695" y="1855694"/>
                </a:cubicBezTo>
                <a:cubicBezTo>
                  <a:pt x="1848467" y="1870149"/>
                  <a:pt x="1837765" y="1882588"/>
                  <a:pt x="1828800" y="1896035"/>
                </a:cubicBezTo>
                <a:cubicBezTo>
                  <a:pt x="1824318" y="1909482"/>
                  <a:pt x="1821692" y="1923698"/>
                  <a:pt x="1815353" y="1936376"/>
                </a:cubicBezTo>
                <a:cubicBezTo>
                  <a:pt x="1799268" y="1968547"/>
                  <a:pt x="1760007" y="2029249"/>
                  <a:pt x="1734671" y="2057400"/>
                </a:cubicBezTo>
                <a:cubicBezTo>
                  <a:pt x="1709228" y="2085670"/>
                  <a:pt x="1685635" y="2116985"/>
                  <a:pt x="1653989" y="2138082"/>
                </a:cubicBezTo>
                <a:cubicBezTo>
                  <a:pt x="1555695" y="2203609"/>
                  <a:pt x="1679294" y="2123622"/>
                  <a:pt x="1559859" y="2191870"/>
                </a:cubicBezTo>
                <a:cubicBezTo>
                  <a:pt x="1545827" y="2199888"/>
                  <a:pt x="1534523" y="2212762"/>
                  <a:pt x="1519518" y="2218764"/>
                </a:cubicBezTo>
                <a:cubicBezTo>
                  <a:pt x="1420266" y="2258465"/>
                  <a:pt x="1378520" y="2243926"/>
                  <a:pt x="1264024" y="2272552"/>
                </a:cubicBezTo>
                <a:cubicBezTo>
                  <a:pt x="1246095" y="2277035"/>
                  <a:pt x="1227769" y="2280156"/>
                  <a:pt x="1210236" y="2286000"/>
                </a:cubicBezTo>
                <a:cubicBezTo>
                  <a:pt x="1187336" y="2293633"/>
                  <a:pt x="1166843" y="2309129"/>
                  <a:pt x="1143000" y="2312894"/>
                </a:cubicBezTo>
                <a:cubicBezTo>
                  <a:pt x="1080857" y="2322706"/>
                  <a:pt x="1017495" y="2321859"/>
                  <a:pt x="954742" y="2326341"/>
                </a:cubicBezTo>
                <a:cubicBezTo>
                  <a:pt x="802342" y="2317376"/>
                  <a:pt x="649367" y="2315429"/>
                  <a:pt x="497542" y="2299447"/>
                </a:cubicBezTo>
                <a:cubicBezTo>
                  <a:pt x="477606" y="2297348"/>
                  <a:pt x="461158" y="2282498"/>
                  <a:pt x="443753" y="2272552"/>
                </a:cubicBezTo>
                <a:cubicBezTo>
                  <a:pt x="412172" y="2254506"/>
                  <a:pt x="358065" y="2211768"/>
                  <a:pt x="336177" y="2191870"/>
                </a:cubicBezTo>
                <a:cubicBezTo>
                  <a:pt x="308034" y="2166286"/>
                  <a:pt x="280763" y="2139615"/>
                  <a:pt x="255495" y="2111188"/>
                </a:cubicBezTo>
                <a:cubicBezTo>
                  <a:pt x="244758" y="2099109"/>
                  <a:pt x="240028" y="2082275"/>
                  <a:pt x="228600" y="2070847"/>
                </a:cubicBezTo>
                <a:cubicBezTo>
                  <a:pt x="212752" y="2054999"/>
                  <a:pt x="190659" y="2046353"/>
                  <a:pt x="174812" y="2030505"/>
                </a:cubicBezTo>
                <a:cubicBezTo>
                  <a:pt x="150254" y="2005947"/>
                  <a:pt x="94183" y="1882716"/>
                  <a:pt x="94130" y="1882588"/>
                </a:cubicBezTo>
                <a:cubicBezTo>
                  <a:pt x="87022" y="1865528"/>
                  <a:pt x="87172" y="1846104"/>
                  <a:pt x="80683" y="1828800"/>
                </a:cubicBezTo>
                <a:cubicBezTo>
                  <a:pt x="73644" y="1810030"/>
                  <a:pt x="61234" y="1793623"/>
                  <a:pt x="53789" y="1775011"/>
                </a:cubicBezTo>
                <a:cubicBezTo>
                  <a:pt x="31965" y="1720452"/>
                  <a:pt x="26656" y="1693371"/>
                  <a:pt x="13447" y="1640541"/>
                </a:cubicBezTo>
                <a:cubicBezTo>
                  <a:pt x="8965" y="1541929"/>
                  <a:pt x="0" y="1443419"/>
                  <a:pt x="0" y="1344705"/>
                </a:cubicBezTo>
                <a:cubicBezTo>
                  <a:pt x="0" y="1187759"/>
                  <a:pt x="1410" y="1030542"/>
                  <a:pt x="13447" y="874058"/>
                </a:cubicBezTo>
                <a:cubicBezTo>
                  <a:pt x="14984" y="854071"/>
                  <a:pt x="32201" y="838588"/>
                  <a:pt x="40342" y="820270"/>
                </a:cubicBezTo>
                <a:cubicBezTo>
                  <a:pt x="50146" y="798212"/>
                  <a:pt x="58761" y="775636"/>
                  <a:pt x="67236" y="753035"/>
                </a:cubicBezTo>
                <a:cubicBezTo>
                  <a:pt x="84693" y="706483"/>
                  <a:pt x="81589" y="697434"/>
                  <a:pt x="107577" y="645458"/>
                </a:cubicBezTo>
                <a:cubicBezTo>
                  <a:pt x="114804" y="631003"/>
                  <a:pt x="127993" y="619923"/>
                  <a:pt x="134471" y="605117"/>
                </a:cubicBezTo>
                <a:cubicBezTo>
                  <a:pt x="225559" y="396916"/>
                  <a:pt x="168753" y="459565"/>
                  <a:pt x="295836" y="268941"/>
                </a:cubicBezTo>
                <a:cubicBezTo>
                  <a:pt x="304801" y="255494"/>
                  <a:pt x="314712" y="242632"/>
                  <a:pt x="322730" y="228600"/>
                </a:cubicBezTo>
                <a:cubicBezTo>
                  <a:pt x="332675" y="211195"/>
                  <a:pt x="336578" y="190031"/>
                  <a:pt x="349624" y="174811"/>
                </a:cubicBezTo>
                <a:cubicBezTo>
                  <a:pt x="364209" y="157795"/>
                  <a:pt x="385483" y="147917"/>
                  <a:pt x="403412" y="134470"/>
                </a:cubicBezTo>
                <a:cubicBezTo>
                  <a:pt x="412377" y="116541"/>
                  <a:pt x="417260" y="95902"/>
                  <a:pt x="430306" y="80682"/>
                </a:cubicBezTo>
                <a:cubicBezTo>
                  <a:pt x="444892" y="63666"/>
                  <a:pt x="465858" y="53368"/>
                  <a:pt x="484095" y="40341"/>
                </a:cubicBezTo>
                <a:cubicBezTo>
                  <a:pt x="529714" y="7756"/>
                  <a:pt x="514819" y="16653"/>
                  <a:pt x="564777" y="0"/>
                </a:cubicBezTo>
                <a:cubicBezTo>
                  <a:pt x="630128" y="10892"/>
                  <a:pt x="641310" y="1413"/>
                  <a:pt x="685800" y="40341"/>
                </a:cubicBezTo>
                <a:cubicBezTo>
                  <a:pt x="709653" y="61212"/>
                  <a:pt x="753036" y="107576"/>
                  <a:pt x="753036" y="107576"/>
                </a:cubicBezTo>
                <a:lnTo>
                  <a:pt x="766483" y="14791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37800" y="2331906"/>
            <a:ext cx="1834696" cy="307777"/>
          </a:xfrm>
          <a:prstGeom prst="rect">
            <a:avLst/>
          </a:prstGeom>
          <a:noFill/>
        </p:spPr>
        <p:txBody>
          <a:bodyPr wrap="square" rtlCol="0">
            <a:spAutoFit/>
          </a:bodyPr>
          <a:lstStyle/>
          <a:p>
            <a:pPr algn="ctr"/>
            <a:r>
              <a:rPr lang="en-US" sz="1400" b="1" i="1" dirty="0" smtClean="0"/>
              <a:t>Data registers</a:t>
            </a:r>
            <a:endParaRPr lang="en-IN" sz="1400" b="1" i="1" dirty="0"/>
          </a:p>
        </p:txBody>
      </p:sp>
      <p:sp>
        <p:nvSpPr>
          <p:cNvPr id="22" name="TextBox 21"/>
          <p:cNvSpPr txBox="1"/>
          <p:nvPr/>
        </p:nvSpPr>
        <p:spPr>
          <a:xfrm>
            <a:off x="579548" y="4434112"/>
            <a:ext cx="5593974" cy="2123658"/>
          </a:xfrm>
          <a:prstGeom prst="rect">
            <a:avLst/>
          </a:prstGeom>
          <a:solidFill>
            <a:schemeClr val="tx1">
              <a:lumMod val="50000"/>
              <a:lumOff val="50000"/>
            </a:schemeClr>
          </a:solidFill>
        </p:spPr>
        <p:txBody>
          <a:bodyPr wrap="square" rtlCol="0">
            <a:spAutoFit/>
          </a:bodyPr>
          <a:lstStyle/>
          <a:p>
            <a:r>
              <a:rPr lang="en-IN" sz="1200" b="1" dirty="0" err="1"/>
              <a:t>int</a:t>
            </a:r>
            <a:r>
              <a:rPr lang="en-IN" sz="1200" b="1" dirty="0"/>
              <a:t> fun()</a:t>
            </a:r>
          </a:p>
          <a:p>
            <a:r>
              <a:rPr lang="en-IN" sz="1200" b="1" dirty="0"/>
              <a:t>{</a:t>
            </a:r>
          </a:p>
          <a:p>
            <a:r>
              <a:rPr lang="en-IN" sz="1200" b="1" dirty="0"/>
              <a:t>  </a:t>
            </a:r>
            <a:r>
              <a:rPr lang="en-IN" sz="1200" b="1" dirty="0" err="1"/>
              <a:t>int</a:t>
            </a:r>
            <a:r>
              <a:rPr lang="en-IN" sz="1200" b="1" dirty="0"/>
              <a:t> a=...;</a:t>
            </a:r>
          </a:p>
          <a:p>
            <a:r>
              <a:rPr lang="en-IN" sz="1200" b="1" dirty="0"/>
              <a:t>  //...</a:t>
            </a:r>
          </a:p>
          <a:p>
            <a:r>
              <a:rPr lang="en-IN" sz="1200" b="1" dirty="0"/>
              <a:t>  return a;  //1000</a:t>
            </a:r>
          </a:p>
          <a:p>
            <a:r>
              <a:rPr lang="en-IN" sz="1200" b="1" dirty="0" smtClean="0"/>
              <a:t>}</a:t>
            </a:r>
          </a:p>
          <a:p>
            <a:r>
              <a:rPr lang="en-IN" sz="1200" b="1" dirty="0" err="1"/>
              <a:t>int</a:t>
            </a:r>
            <a:r>
              <a:rPr lang="en-IN" sz="1200" b="1" dirty="0"/>
              <a:t> main()</a:t>
            </a:r>
          </a:p>
          <a:p>
            <a:r>
              <a:rPr lang="en-IN" sz="1200" b="1" dirty="0"/>
              <a:t>{</a:t>
            </a:r>
          </a:p>
          <a:p>
            <a:r>
              <a:rPr lang="en-IN" sz="1200" b="1" dirty="0" err="1"/>
              <a:t>int</a:t>
            </a:r>
            <a:r>
              <a:rPr lang="en-IN" sz="1200" b="1" dirty="0"/>
              <a:t> result;</a:t>
            </a:r>
          </a:p>
          <a:p>
            <a:r>
              <a:rPr lang="en-IN" sz="1200" b="1" dirty="0"/>
              <a:t>result = fun();    //Fetch the value from '</a:t>
            </a:r>
            <a:r>
              <a:rPr lang="en-IN" sz="1200" b="1" dirty="0" err="1"/>
              <a:t>eax</a:t>
            </a:r>
            <a:r>
              <a:rPr lang="en-IN" sz="1200" b="1" dirty="0"/>
              <a:t>' and assign it to 'result</a:t>
            </a:r>
            <a:r>
              <a:rPr lang="en-IN" sz="1200" b="1" dirty="0" smtClean="0"/>
              <a:t>'</a:t>
            </a:r>
            <a:endParaRPr lang="en-IN" sz="1200" b="1" dirty="0"/>
          </a:p>
          <a:p>
            <a:r>
              <a:rPr lang="en-IN" sz="1200" b="1" dirty="0"/>
              <a:t>}</a:t>
            </a:r>
          </a:p>
        </p:txBody>
      </p:sp>
      <p:sp>
        <p:nvSpPr>
          <p:cNvPr id="23" name="Rectangle 22"/>
          <p:cNvSpPr/>
          <p:nvPr/>
        </p:nvSpPr>
        <p:spPr>
          <a:xfrm>
            <a:off x="6870138" y="405458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Result</a:t>
            </a:r>
          </a:p>
          <a:p>
            <a:pPr algn="ctr"/>
            <a:r>
              <a:rPr lang="en-US" sz="1000" dirty="0" smtClean="0">
                <a:solidFill>
                  <a:schemeClr val="tx1"/>
                </a:solidFill>
              </a:rPr>
              <a:t>1000</a:t>
            </a:r>
            <a:endParaRPr lang="en-IN" sz="1000" dirty="0">
              <a:solidFill>
                <a:schemeClr val="tx1"/>
              </a:solidFill>
            </a:endParaRPr>
          </a:p>
        </p:txBody>
      </p:sp>
      <p:sp>
        <p:nvSpPr>
          <p:cNvPr id="32" name="Rectangle 31"/>
          <p:cNvSpPr/>
          <p:nvPr/>
        </p:nvSpPr>
        <p:spPr>
          <a:xfrm>
            <a:off x="8366463" y="3811489"/>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1000</a:t>
            </a:r>
            <a:endParaRPr lang="en-IN" sz="1000" dirty="0">
              <a:solidFill>
                <a:schemeClr val="tx1"/>
              </a:solidFill>
            </a:endParaRPr>
          </a:p>
        </p:txBody>
      </p:sp>
      <p:sp>
        <p:nvSpPr>
          <p:cNvPr id="30" name="TextBox 29"/>
          <p:cNvSpPr txBox="1"/>
          <p:nvPr/>
        </p:nvSpPr>
        <p:spPr>
          <a:xfrm>
            <a:off x="1870000" y="1561814"/>
            <a:ext cx="564776" cy="307777"/>
          </a:xfrm>
          <a:prstGeom prst="rect">
            <a:avLst/>
          </a:prstGeom>
          <a:noFill/>
        </p:spPr>
        <p:txBody>
          <a:bodyPr wrap="square" rtlCol="0">
            <a:spAutoFit/>
          </a:bodyPr>
          <a:lstStyle/>
          <a:p>
            <a:r>
              <a:rPr lang="en-US" sz="1400" b="1" i="1" dirty="0" err="1" smtClean="0"/>
              <a:t>eax</a:t>
            </a:r>
            <a:endParaRPr lang="en-IN" sz="1400" b="1" i="1" dirty="0"/>
          </a:p>
        </p:txBody>
      </p:sp>
      <p:sp>
        <p:nvSpPr>
          <p:cNvPr id="2" name="TextBox 1"/>
          <p:cNvSpPr txBox="1"/>
          <p:nvPr/>
        </p:nvSpPr>
        <p:spPr>
          <a:xfrm>
            <a:off x="4477941" y="1746046"/>
            <a:ext cx="1825251" cy="2462213"/>
          </a:xfrm>
          <a:prstGeom prst="rect">
            <a:avLst/>
          </a:prstGeom>
          <a:noFill/>
        </p:spPr>
        <p:txBody>
          <a:bodyPr wrap="square" rtlCol="0">
            <a:spAutoFit/>
          </a:bodyPr>
          <a:lstStyle/>
          <a:p>
            <a:r>
              <a:rPr lang="en-US" sz="1400" dirty="0" smtClean="0"/>
              <a:t>Upon control coming back to main function, the ‘</a:t>
            </a:r>
            <a:r>
              <a:rPr lang="en-US" sz="1400" b="1" dirty="0" smtClean="0"/>
              <a:t>fun</a:t>
            </a:r>
            <a:r>
              <a:rPr lang="en-US" sz="1400" dirty="0" smtClean="0"/>
              <a:t>’ functions local variable ‘</a:t>
            </a:r>
            <a:r>
              <a:rPr lang="en-US" sz="1400" b="1" dirty="0" smtClean="0"/>
              <a:t>a</a:t>
            </a:r>
            <a:r>
              <a:rPr lang="en-US" sz="1400" dirty="0" smtClean="0"/>
              <a:t>’ perishes. The value of ‘a’ backed-up in the accumulator ‘</a:t>
            </a:r>
            <a:r>
              <a:rPr lang="en-US" sz="1400" b="1" i="1" dirty="0" err="1" smtClean="0"/>
              <a:t>eax</a:t>
            </a:r>
            <a:r>
              <a:rPr lang="en-US" sz="1400" dirty="0" smtClean="0"/>
              <a:t>’ is fetched and assigned to the ‘</a:t>
            </a:r>
            <a:r>
              <a:rPr lang="en-US" sz="1400" b="1" dirty="0" smtClean="0"/>
              <a:t>main</a:t>
            </a:r>
            <a:r>
              <a:rPr lang="en-US" sz="1400" dirty="0" smtClean="0"/>
              <a:t>’ functions local variable ‘</a:t>
            </a:r>
            <a:r>
              <a:rPr lang="en-US" sz="1400" b="1" dirty="0" smtClean="0"/>
              <a:t>result</a:t>
            </a:r>
            <a:r>
              <a:rPr lang="en-US" sz="1400" dirty="0" smtClean="0"/>
              <a:t>’</a:t>
            </a:r>
            <a:endParaRPr lang="en-IN" sz="1400" dirty="0"/>
          </a:p>
        </p:txBody>
      </p:sp>
      <p:sp>
        <p:nvSpPr>
          <p:cNvPr id="14" name="Multiply 13"/>
          <p:cNvSpPr/>
          <p:nvPr/>
        </p:nvSpPr>
        <p:spPr>
          <a:xfrm>
            <a:off x="8479110" y="3541106"/>
            <a:ext cx="512627" cy="7821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Elbow Connector 30"/>
          <p:cNvCxnSpPr>
            <a:endCxn id="23" idx="1"/>
          </p:cNvCxnSpPr>
          <p:nvPr/>
        </p:nvCxnSpPr>
        <p:spPr>
          <a:xfrm>
            <a:off x="1931339" y="1869591"/>
            <a:ext cx="4938799" cy="2353833"/>
          </a:xfrm>
          <a:prstGeom prst="bentConnector3">
            <a:avLst/>
          </a:prstGeom>
          <a:ln w="38100">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Tree>
    <p:extLst>
      <p:ext uri="{BB962C8B-B14F-4D97-AF65-F5344CB8AC3E}">
        <p14:creationId xmlns:p14="http://schemas.microsoft.com/office/powerpoint/2010/main" val="185062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203050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rgbClr val="FF0000"/>
              </a:solidFill>
            </a:endParaRPr>
          </a:p>
        </p:txBody>
      </p:sp>
      <p:sp>
        <p:nvSpPr>
          <p:cNvPr id="9" name="Rectangle 8"/>
          <p:cNvSpPr/>
          <p:nvPr/>
        </p:nvSpPr>
        <p:spPr>
          <a:xfrm>
            <a:off x="6611471" y="5459506"/>
            <a:ext cx="3805518" cy="59166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
        <p:nvSpPr>
          <p:cNvPr id="3" name="Cube 2"/>
          <p:cNvSpPr/>
          <p:nvPr/>
        </p:nvSpPr>
        <p:spPr>
          <a:xfrm>
            <a:off x="1143859" y="943091"/>
            <a:ext cx="2259106" cy="30001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1237988" y="1662181"/>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1245539" y="2087596"/>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245539" y="2524625"/>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245539" y="2988380"/>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60692" y="500118"/>
            <a:ext cx="1834696" cy="369332"/>
          </a:xfrm>
          <a:prstGeom prst="rect">
            <a:avLst/>
          </a:prstGeom>
          <a:noFill/>
        </p:spPr>
        <p:txBody>
          <a:bodyPr wrap="square" rtlCol="0">
            <a:spAutoFit/>
          </a:bodyPr>
          <a:lstStyle/>
          <a:p>
            <a:pPr algn="ctr"/>
            <a:r>
              <a:rPr lang="en-US" dirty="0" smtClean="0"/>
              <a:t>CPU</a:t>
            </a:r>
            <a:endParaRPr lang="en-IN" dirty="0"/>
          </a:p>
        </p:txBody>
      </p:sp>
      <p:sp>
        <p:nvSpPr>
          <p:cNvPr id="16" name="Freeform 15"/>
          <p:cNvSpPr/>
          <p:nvPr/>
        </p:nvSpPr>
        <p:spPr>
          <a:xfrm>
            <a:off x="404270" y="1482480"/>
            <a:ext cx="1976718" cy="2326341"/>
          </a:xfrm>
          <a:custGeom>
            <a:avLst/>
            <a:gdLst>
              <a:gd name="connsiteX0" fmla="*/ 524436 w 1976718"/>
              <a:gd name="connsiteY0" fmla="*/ 147917 h 2326341"/>
              <a:gd name="connsiteX1" fmla="*/ 1653989 w 1976718"/>
              <a:gd name="connsiteY1" fmla="*/ 161364 h 2326341"/>
              <a:gd name="connsiteX2" fmla="*/ 1761565 w 1976718"/>
              <a:gd name="connsiteY2" fmla="*/ 228600 h 2326341"/>
              <a:gd name="connsiteX3" fmla="*/ 1801906 w 1976718"/>
              <a:gd name="connsiteY3" fmla="*/ 309282 h 2326341"/>
              <a:gd name="connsiteX4" fmla="*/ 1828800 w 1976718"/>
              <a:gd name="connsiteY4" fmla="*/ 349623 h 2326341"/>
              <a:gd name="connsiteX5" fmla="*/ 1842247 w 1976718"/>
              <a:gd name="connsiteY5" fmla="*/ 416858 h 2326341"/>
              <a:gd name="connsiteX6" fmla="*/ 1882589 w 1976718"/>
              <a:gd name="connsiteY6" fmla="*/ 564776 h 2326341"/>
              <a:gd name="connsiteX7" fmla="*/ 1909483 w 1976718"/>
              <a:gd name="connsiteY7" fmla="*/ 699247 h 2326341"/>
              <a:gd name="connsiteX8" fmla="*/ 1949824 w 1976718"/>
              <a:gd name="connsiteY8" fmla="*/ 954741 h 2326341"/>
              <a:gd name="connsiteX9" fmla="*/ 1976718 w 1976718"/>
              <a:gd name="connsiteY9" fmla="*/ 1075764 h 2326341"/>
              <a:gd name="connsiteX10" fmla="*/ 1963271 w 1976718"/>
              <a:gd name="connsiteY10" fmla="*/ 1600200 h 2326341"/>
              <a:gd name="connsiteX11" fmla="*/ 1936377 w 1976718"/>
              <a:gd name="connsiteY11" fmla="*/ 1640541 h 2326341"/>
              <a:gd name="connsiteX12" fmla="*/ 1896036 w 1976718"/>
              <a:gd name="connsiteY12" fmla="*/ 1748117 h 2326341"/>
              <a:gd name="connsiteX13" fmla="*/ 1855695 w 1976718"/>
              <a:gd name="connsiteY13" fmla="*/ 1855694 h 2326341"/>
              <a:gd name="connsiteX14" fmla="*/ 1828800 w 1976718"/>
              <a:gd name="connsiteY14" fmla="*/ 1896035 h 2326341"/>
              <a:gd name="connsiteX15" fmla="*/ 1815353 w 1976718"/>
              <a:gd name="connsiteY15" fmla="*/ 1936376 h 2326341"/>
              <a:gd name="connsiteX16" fmla="*/ 1734671 w 1976718"/>
              <a:gd name="connsiteY16" fmla="*/ 2057400 h 2326341"/>
              <a:gd name="connsiteX17" fmla="*/ 1653989 w 1976718"/>
              <a:gd name="connsiteY17" fmla="*/ 2138082 h 2326341"/>
              <a:gd name="connsiteX18" fmla="*/ 1559859 w 1976718"/>
              <a:gd name="connsiteY18" fmla="*/ 2191870 h 2326341"/>
              <a:gd name="connsiteX19" fmla="*/ 1519518 w 1976718"/>
              <a:gd name="connsiteY19" fmla="*/ 2218764 h 2326341"/>
              <a:gd name="connsiteX20" fmla="*/ 1264024 w 1976718"/>
              <a:gd name="connsiteY20" fmla="*/ 2272552 h 2326341"/>
              <a:gd name="connsiteX21" fmla="*/ 1210236 w 1976718"/>
              <a:gd name="connsiteY21" fmla="*/ 2286000 h 2326341"/>
              <a:gd name="connsiteX22" fmla="*/ 1143000 w 1976718"/>
              <a:gd name="connsiteY22" fmla="*/ 2312894 h 2326341"/>
              <a:gd name="connsiteX23" fmla="*/ 954742 w 1976718"/>
              <a:gd name="connsiteY23" fmla="*/ 2326341 h 2326341"/>
              <a:gd name="connsiteX24" fmla="*/ 497542 w 1976718"/>
              <a:gd name="connsiteY24" fmla="*/ 2299447 h 2326341"/>
              <a:gd name="connsiteX25" fmla="*/ 443753 w 1976718"/>
              <a:gd name="connsiteY25" fmla="*/ 2272552 h 2326341"/>
              <a:gd name="connsiteX26" fmla="*/ 336177 w 1976718"/>
              <a:gd name="connsiteY26" fmla="*/ 2191870 h 2326341"/>
              <a:gd name="connsiteX27" fmla="*/ 255495 w 1976718"/>
              <a:gd name="connsiteY27" fmla="*/ 2111188 h 2326341"/>
              <a:gd name="connsiteX28" fmla="*/ 228600 w 1976718"/>
              <a:gd name="connsiteY28" fmla="*/ 2070847 h 2326341"/>
              <a:gd name="connsiteX29" fmla="*/ 174812 w 1976718"/>
              <a:gd name="connsiteY29" fmla="*/ 2030505 h 2326341"/>
              <a:gd name="connsiteX30" fmla="*/ 94130 w 1976718"/>
              <a:gd name="connsiteY30" fmla="*/ 1882588 h 2326341"/>
              <a:gd name="connsiteX31" fmla="*/ 80683 w 1976718"/>
              <a:gd name="connsiteY31" fmla="*/ 1828800 h 2326341"/>
              <a:gd name="connsiteX32" fmla="*/ 53789 w 1976718"/>
              <a:gd name="connsiteY32" fmla="*/ 1775011 h 2326341"/>
              <a:gd name="connsiteX33" fmla="*/ 13447 w 1976718"/>
              <a:gd name="connsiteY33" fmla="*/ 1640541 h 2326341"/>
              <a:gd name="connsiteX34" fmla="*/ 0 w 1976718"/>
              <a:gd name="connsiteY34" fmla="*/ 1344705 h 2326341"/>
              <a:gd name="connsiteX35" fmla="*/ 13447 w 1976718"/>
              <a:gd name="connsiteY35" fmla="*/ 874058 h 2326341"/>
              <a:gd name="connsiteX36" fmla="*/ 40342 w 1976718"/>
              <a:gd name="connsiteY36" fmla="*/ 820270 h 2326341"/>
              <a:gd name="connsiteX37" fmla="*/ 67236 w 1976718"/>
              <a:gd name="connsiteY37" fmla="*/ 753035 h 2326341"/>
              <a:gd name="connsiteX38" fmla="*/ 107577 w 1976718"/>
              <a:gd name="connsiteY38" fmla="*/ 645458 h 2326341"/>
              <a:gd name="connsiteX39" fmla="*/ 134471 w 1976718"/>
              <a:gd name="connsiteY39" fmla="*/ 605117 h 2326341"/>
              <a:gd name="connsiteX40" fmla="*/ 295836 w 1976718"/>
              <a:gd name="connsiteY40" fmla="*/ 268941 h 2326341"/>
              <a:gd name="connsiteX41" fmla="*/ 322730 w 1976718"/>
              <a:gd name="connsiteY41" fmla="*/ 228600 h 2326341"/>
              <a:gd name="connsiteX42" fmla="*/ 349624 w 1976718"/>
              <a:gd name="connsiteY42" fmla="*/ 174811 h 2326341"/>
              <a:gd name="connsiteX43" fmla="*/ 403412 w 1976718"/>
              <a:gd name="connsiteY43" fmla="*/ 134470 h 2326341"/>
              <a:gd name="connsiteX44" fmla="*/ 430306 w 1976718"/>
              <a:gd name="connsiteY44" fmla="*/ 80682 h 2326341"/>
              <a:gd name="connsiteX45" fmla="*/ 484095 w 1976718"/>
              <a:gd name="connsiteY45" fmla="*/ 40341 h 2326341"/>
              <a:gd name="connsiteX46" fmla="*/ 564777 w 1976718"/>
              <a:gd name="connsiteY46" fmla="*/ 0 h 2326341"/>
              <a:gd name="connsiteX47" fmla="*/ 685800 w 1976718"/>
              <a:gd name="connsiteY47" fmla="*/ 40341 h 2326341"/>
              <a:gd name="connsiteX48" fmla="*/ 753036 w 1976718"/>
              <a:gd name="connsiteY48" fmla="*/ 107576 h 2326341"/>
              <a:gd name="connsiteX49" fmla="*/ 766483 w 1976718"/>
              <a:gd name="connsiteY49" fmla="*/ 147917 h 2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76718" h="2326341">
                <a:moveTo>
                  <a:pt x="524436" y="147917"/>
                </a:moveTo>
                <a:lnTo>
                  <a:pt x="1653989" y="161364"/>
                </a:lnTo>
                <a:cubicBezTo>
                  <a:pt x="1709703" y="162630"/>
                  <a:pt x="1725816" y="186892"/>
                  <a:pt x="1761565" y="228600"/>
                </a:cubicBezTo>
                <a:cubicBezTo>
                  <a:pt x="1807810" y="282554"/>
                  <a:pt x="1773272" y="252014"/>
                  <a:pt x="1801906" y="309282"/>
                </a:cubicBezTo>
                <a:cubicBezTo>
                  <a:pt x="1809134" y="323737"/>
                  <a:pt x="1819835" y="336176"/>
                  <a:pt x="1828800" y="349623"/>
                </a:cubicBezTo>
                <a:cubicBezTo>
                  <a:pt x="1833282" y="372035"/>
                  <a:pt x="1836704" y="394685"/>
                  <a:pt x="1842247" y="416858"/>
                </a:cubicBezTo>
                <a:cubicBezTo>
                  <a:pt x="1864131" y="504393"/>
                  <a:pt x="1860739" y="411824"/>
                  <a:pt x="1882589" y="564776"/>
                </a:cubicBezTo>
                <a:cubicBezTo>
                  <a:pt x="1915533" y="795384"/>
                  <a:pt x="1878190" y="574076"/>
                  <a:pt x="1909483" y="699247"/>
                </a:cubicBezTo>
                <a:cubicBezTo>
                  <a:pt x="1937918" y="812987"/>
                  <a:pt x="1912609" y="787274"/>
                  <a:pt x="1949824" y="954741"/>
                </a:cubicBezTo>
                <a:lnTo>
                  <a:pt x="1976718" y="1075764"/>
                </a:lnTo>
                <a:cubicBezTo>
                  <a:pt x="1972236" y="1250576"/>
                  <a:pt x="1975730" y="1425775"/>
                  <a:pt x="1963271" y="1600200"/>
                </a:cubicBezTo>
                <a:cubicBezTo>
                  <a:pt x="1962120" y="1616320"/>
                  <a:pt x="1943065" y="1625828"/>
                  <a:pt x="1936377" y="1640541"/>
                </a:cubicBezTo>
                <a:cubicBezTo>
                  <a:pt x="1920530" y="1675405"/>
                  <a:pt x="1909124" y="1712126"/>
                  <a:pt x="1896036" y="1748117"/>
                </a:cubicBezTo>
                <a:cubicBezTo>
                  <a:pt x="1880519" y="1790788"/>
                  <a:pt x="1878379" y="1810327"/>
                  <a:pt x="1855695" y="1855694"/>
                </a:cubicBezTo>
                <a:cubicBezTo>
                  <a:pt x="1848467" y="1870149"/>
                  <a:pt x="1837765" y="1882588"/>
                  <a:pt x="1828800" y="1896035"/>
                </a:cubicBezTo>
                <a:cubicBezTo>
                  <a:pt x="1824318" y="1909482"/>
                  <a:pt x="1821692" y="1923698"/>
                  <a:pt x="1815353" y="1936376"/>
                </a:cubicBezTo>
                <a:cubicBezTo>
                  <a:pt x="1799268" y="1968547"/>
                  <a:pt x="1760007" y="2029249"/>
                  <a:pt x="1734671" y="2057400"/>
                </a:cubicBezTo>
                <a:cubicBezTo>
                  <a:pt x="1709228" y="2085670"/>
                  <a:pt x="1685635" y="2116985"/>
                  <a:pt x="1653989" y="2138082"/>
                </a:cubicBezTo>
                <a:cubicBezTo>
                  <a:pt x="1555695" y="2203609"/>
                  <a:pt x="1679294" y="2123622"/>
                  <a:pt x="1559859" y="2191870"/>
                </a:cubicBezTo>
                <a:cubicBezTo>
                  <a:pt x="1545827" y="2199888"/>
                  <a:pt x="1534523" y="2212762"/>
                  <a:pt x="1519518" y="2218764"/>
                </a:cubicBezTo>
                <a:cubicBezTo>
                  <a:pt x="1420266" y="2258465"/>
                  <a:pt x="1378520" y="2243926"/>
                  <a:pt x="1264024" y="2272552"/>
                </a:cubicBezTo>
                <a:cubicBezTo>
                  <a:pt x="1246095" y="2277035"/>
                  <a:pt x="1227769" y="2280156"/>
                  <a:pt x="1210236" y="2286000"/>
                </a:cubicBezTo>
                <a:cubicBezTo>
                  <a:pt x="1187336" y="2293633"/>
                  <a:pt x="1166843" y="2309129"/>
                  <a:pt x="1143000" y="2312894"/>
                </a:cubicBezTo>
                <a:cubicBezTo>
                  <a:pt x="1080857" y="2322706"/>
                  <a:pt x="1017495" y="2321859"/>
                  <a:pt x="954742" y="2326341"/>
                </a:cubicBezTo>
                <a:cubicBezTo>
                  <a:pt x="802342" y="2317376"/>
                  <a:pt x="649367" y="2315429"/>
                  <a:pt x="497542" y="2299447"/>
                </a:cubicBezTo>
                <a:cubicBezTo>
                  <a:pt x="477606" y="2297348"/>
                  <a:pt x="461158" y="2282498"/>
                  <a:pt x="443753" y="2272552"/>
                </a:cubicBezTo>
                <a:cubicBezTo>
                  <a:pt x="412172" y="2254506"/>
                  <a:pt x="358065" y="2211768"/>
                  <a:pt x="336177" y="2191870"/>
                </a:cubicBezTo>
                <a:cubicBezTo>
                  <a:pt x="308034" y="2166286"/>
                  <a:pt x="280763" y="2139615"/>
                  <a:pt x="255495" y="2111188"/>
                </a:cubicBezTo>
                <a:cubicBezTo>
                  <a:pt x="244758" y="2099109"/>
                  <a:pt x="240028" y="2082275"/>
                  <a:pt x="228600" y="2070847"/>
                </a:cubicBezTo>
                <a:cubicBezTo>
                  <a:pt x="212752" y="2054999"/>
                  <a:pt x="190659" y="2046353"/>
                  <a:pt x="174812" y="2030505"/>
                </a:cubicBezTo>
                <a:cubicBezTo>
                  <a:pt x="150254" y="2005947"/>
                  <a:pt x="94183" y="1882716"/>
                  <a:pt x="94130" y="1882588"/>
                </a:cubicBezTo>
                <a:cubicBezTo>
                  <a:pt x="87022" y="1865528"/>
                  <a:pt x="87172" y="1846104"/>
                  <a:pt x="80683" y="1828800"/>
                </a:cubicBezTo>
                <a:cubicBezTo>
                  <a:pt x="73644" y="1810030"/>
                  <a:pt x="61234" y="1793623"/>
                  <a:pt x="53789" y="1775011"/>
                </a:cubicBezTo>
                <a:cubicBezTo>
                  <a:pt x="31965" y="1720452"/>
                  <a:pt x="26656" y="1693371"/>
                  <a:pt x="13447" y="1640541"/>
                </a:cubicBezTo>
                <a:cubicBezTo>
                  <a:pt x="8965" y="1541929"/>
                  <a:pt x="0" y="1443419"/>
                  <a:pt x="0" y="1344705"/>
                </a:cubicBezTo>
                <a:cubicBezTo>
                  <a:pt x="0" y="1187759"/>
                  <a:pt x="1410" y="1030542"/>
                  <a:pt x="13447" y="874058"/>
                </a:cubicBezTo>
                <a:cubicBezTo>
                  <a:pt x="14984" y="854071"/>
                  <a:pt x="32201" y="838588"/>
                  <a:pt x="40342" y="820270"/>
                </a:cubicBezTo>
                <a:cubicBezTo>
                  <a:pt x="50146" y="798212"/>
                  <a:pt x="58761" y="775636"/>
                  <a:pt x="67236" y="753035"/>
                </a:cubicBezTo>
                <a:cubicBezTo>
                  <a:pt x="84693" y="706483"/>
                  <a:pt x="81589" y="697434"/>
                  <a:pt x="107577" y="645458"/>
                </a:cubicBezTo>
                <a:cubicBezTo>
                  <a:pt x="114804" y="631003"/>
                  <a:pt x="127993" y="619923"/>
                  <a:pt x="134471" y="605117"/>
                </a:cubicBezTo>
                <a:cubicBezTo>
                  <a:pt x="225559" y="396916"/>
                  <a:pt x="168753" y="459565"/>
                  <a:pt x="295836" y="268941"/>
                </a:cubicBezTo>
                <a:cubicBezTo>
                  <a:pt x="304801" y="255494"/>
                  <a:pt x="314712" y="242632"/>
                  <a:pt x="322730" y="228600"/>
                </a:cubicBezTo>
                <a:cubicBezTo>
                  <a:pt x="332675" y="211195"/>
                  <a:pt x="336578" y="190031"/>
                  <a:pt x="349624" y="174811"/>
                </a:cubicBezTo>
                <a:cubicBezTo>
                  <a:pt x="364209" y="157795"/>
                  <a:pt x="385483" y="147917"/>
                  <a:pt x="403412" y="134470"/>
                </a:cubicBezTo>
                <a:cubicBezTo>
                  <a:pt x="412377" y="116541"/>
                  <a:pt x="417260" y="95902"/>
                  <a:pt x="430306" y="80682"/>
                </a:cubicBezTo>
                <a:cubicBezTo>
                  <a:pt x="444892" y="63666"/>
                  <a:pt x="465858" y="53368"/>
                  <a:pt x="484095" y="40341"/>
                </a:cubicBezTo>
                <a:cubicBezTo>
                  <a:pt x="529714" y="7756"/>
                  <a:pt x="514819" y="16653"/>
                  <a:pt x="564777" y="0"/>
                </a:cubicBezTo>
                <a:cubicBezTo>
                  <a:pt x="630128" y="10892"/>
                  <a:pt x="641310" y="1413"/>
                  <a:pt x="685800" y="40341"/>
                </a:cubicBezTo>
                <a:cubicBezTo>
                  <a:pt x="709653" y="61212"/>
                  <a:pt x="753036" y="107576"/>
                  <a:pt x="753036" y="107576"/>
                </a:cubicBezTo>
                <a:lnTo>
                  <a:pt x="766483" y="14791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37800" y="2331906"/>
            <a:ext cx="1834696" cy="307777"/>
          </a:xfrm>
          <a:prstGeom prst="rect">
            <a:avLst/>
          </a:prstGeom>
          <a:noFill/>
        </p:spPr>
        <p:txBody>
          <a:bodyPr wrap="square" rtlCol="0">
            <a:spAutoFit/>
          </a:bodyPr>
          <a:lstStyle/>
          <a:p>
            <a:pPr algn="ctr"/>
            <a:r>
              <a:rPr lang="en-US" sz="1400" b="1" i="1" dirty="0" smtClean="0"/>
              <a:t>Data registers</a:t>
            </a:r>
            <a:endParaRPr lang="en-IN" sz="1400" b="1" i="1" dirty="0"/>
          </a:p>
        </p:txBody>
      </p:sp>
      <p:sp>
        <p:nvSpPr>
          <p:cNvPr id="22" name="TextBox 21"/>
          <p:cNvSpPr txBox="1"/>
          <p:nvPr/>
        </p:nvSpPr>
        <p:spPr>
          <a:xfrm>
            <a:off x="579548" y="4434112"/>
            <a:ext cx="5593974" cy="2123658"/>
          </a:xfrm>
          <a:prstGeom prst="rect">
            <a:avLst/>
          </a:prstGeom>
          <a:solidFill>
            <a:schemeClr val="tx1">
              <a:lumMod val="50000"/>
              <a:lumOff val="50000"/>
            </a:schemeClr>
          </a:solidFill>
        </p:spPr>
        <p:txBody>
          <a:bodyPr wrap="square" rtlCol="0">
            <a:spAutoFit/>
          </a:bodyPr>
          <a:lstStyle/>
          <a:p>
            <a:r>
              <a:rPr lang="en-IN" sz="1200" b="1" dirty="0" smtClean="0"/>
              <a:t>CA </a:t>
            </a:r>
            <a:r>
              <a:rPr lang="en-IN" sz="1200" b="1" dirty="0"/>
              <a:t>fun</a:t>
            </a:r>
            <a:r>
              <a:rPr lang="en-IN" sz="1200" b="1" dirty="0" smtClean="0"/>
              <a:t>()  //return object by value</a:t>
            </a:r>
            <a:endParaRPr lang="en-IN" sz="1200" b="1" dirty="0"/>
          </a:p>
          <a:p>
            <a:r>
              <a:rPr lang="en-IN" sz="1200" b="1" dirty="0"/>
              <a:t>{</a:t>
            </a:r>
          </a:p>
          <a:p>
            <a:r>
              <a:rPr lang="en-IN" sz="1200" b="1" dirty="0"/>
              <a:t>  </a:t>
            </a:r>
            <a:r>
              <a:rPr lang="en-IN" sz="1200" b="1" dirty="0" smtClean="0"/>
              <a:t>CA obj1=...;</a:t>
            </a:r>
            <a:endParaRPr lang="en-IN" sz="1200" b="1" dirty="0"/>
          </a:p>
          <a:p>
            <a:r>
              <a:rPr lang="en-IN" sz="1200" b="1" dirty="0"/>
              <a:t>  //...</a:t>
            </a:r>
          </a:p>
          <a:p>
            <a:r>
              <a:rPr lang="en-IN" sz="1200" b="1" dirty="0"/>
              <a:t>  return </a:t>
            </a:r>
            <a:r>
              <a:rPr lang="en-IN" sz="1200" b="1" dirty="0" smtClean="0"/>
              <a:t>obj1;  </a:t>
            </a:r>
            <a:endParaRPr lang="en-IN" sz="1200" b="1" dirty="0"/>
          </a:p>
          <a:p>
            <a:r>
              <a:rPr lang="en-IN" sz="1200" b="1" dirty="0" smtClean="0"/>
              <a:t>}</a:t>
            </a:r>
          </a:p>
          <a:p>
            <a:r>
              <a:rPr lang="en-IN" sz="1200" b="1" dirty="0" err="1"/>
              <a:t>int</a:t>
            </a:r>
            <a:r>
              <a:rPr lang="en-IN" sz="1200" b="1" dirty="0"/>
              <a:t> main()</a:t>
            </a:r>
          </a:p>
          <a:p>
            <a:r>
              <a:rPr lang="en-IN" sz="1200" b="1" dirty="0"/>
              <a:t>{</a:t>
            </a:r>
          </a:p>
          <a:p>
            <a:r>
              <a:rPr lang="en-IN" sz="1200" b="1" dirty="0" smtClean="0"/>
              <a:t>CA </a:t>
            </a:r>
            <a:r>
              <a:rPr lang="en-IN" sz="1200" b="1" dirty="0"/>
              <a:t>result;</a:t>
            </a:r>
          </a:p>
          <a:p>
            <a:r>
              <a:rPr lang="en-IN" sz="1200" b="1" dirty="0"/>
              <a:t>result = fun();    //Fetch the value from '</a:t>
            </a:r>
            <a:r>
              <a:rPr lang="en-IN" sz="1200" b="1" dirty="0" err="1"/>
              <a:t>eax</a:t>
            </a:r>
            <a:r>
              <a:rPr lang="en-IN" sz="1200" b="1" dirty="0"/>
              <a:t>' and assign it to 'result</a:t>
            </a:r>
            <a:r>
              <a:rPr lang="en-IN" sz="1200" b="1" dirty="0" smtClean="0"/>
              <a:t>'</a:t>
            </a:r>
            <a:endParaRPr lang="en-IN" sz="1200" b="1" dirty="0"/>
          </a:p>
          <a:p>
            <a:r>
              <a:rPr lang="en-IN" sz="1200" b="1" dirty="0"/>
              <a:t>}</a:t>
            </a:r>
          </a:p>
        </p:txBody>
      </p:sp>
      <p:sp>
        <p:nvSpPr>
          <p:cNvPr id="23" name="Rectangle 22"/>
          <p:cNvSpPr/>
          <p:nvPr/>
        </p:nvSpPr>
        <p:spPr>
          <a:xfrm>
            <a:off x="6870138" y="405458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sp>
        <p:nvSpPr>
          <p:cNvPr id="32" name="Rectangle 31"/>
          <p:cNvSpPr/>
          <p:nvPr/>
        </p:nvSpPr>
        <p:spPr>
          <a:xfrm>
            <a:off x="8366463" y="3811489"/>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cxnSp>
        <p:nvCxnSpPr>
          <p:cNvPr id="28" name="Elbow Connector 27"/>
          <p:cNvCxnSpPr>
            <a:stCxn id="32" idx="1"/>
            <a:endCxn id="4" idx="3"/>
          </p:cNvCxnSpPr>
          <p:nvPr/>
        </p:nvCxnSpPr>
        <p:spPr>
          <a:xfrm rot="10800000">
            <a:off x="1923789" y="1843876"/>
            <a:ext cx="6442675" cy="21364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0000" y="1561814"/>
            <a:ext cx="564776" cy="307777"/>
          </a:xfrm>
          <a:prstGeom prst="rect">
            <a:avLst/>
          </a:prstGeom>
          <a:noFill/>
        </p:spPr>
        <p:txBody>
          <a:bodyPr wrap="square" rtlCol="0">
            <a:spAutoFit/>
          </a:bodyPr>
          <a:lstStyle/>
          <a:p>
            <a:r>
              <a:rPr lang="en-US" sz="1400" b="1" i="1" dirty="0" err="1" smtClean="0"/>
              <a:t>eax</a:t>
            </a:r>
            <a:endParaRPr lang="en-IN" sz="1400" b="1" i="1" dirty="0"/>
          </a:p>
        </p:txBody>
      </p:sp>
      <p:sp>
        <p:nvSpPr>
          <p:cNvPr id="36" name="TextBox 35"/>
          <p:cNvSpPr txBox="1"/>
          <p:nvPr/>
        </p:nvSpPr>
        <p:spPr>
          <a:xfrm>
            <a:off x="3402965" y="2019940"/>
            <a:ext cx="1825251" cy="2246769"/>
          </a:xfrm>
          <a:prstGeom prst="rect">
            <a:avLst/>
          </a:prstGeom>
          <a:noFill/>
        </p:spPr>
        <p:txBody>
          <a:bodyPr wrap="square" rtlCol="0">
            <a:spAutoFit/>
          </a:bodyPr>
          <a:lstStyle/>
          <a:p>
            <a:r>
              <a:rPr lang="en-US" sz="1400" dirty="0" smtClean="0"/>
              <a:t>Upon ‘fun’ termination, a new temporary instance would copy construct the ‘obj1’ instance, and the address of  this temporary instance will be provided to the </a:t>
            </a:r>
            <a:r>
              <a:rPr lang="en-US" sz="1400" dirty="0" err="1" smtClean="0"/>
              <a:t>eax</a:t>
            </a:r>
            <a:r>
              <a:rPr lang="en-US" sz="1400" dirty="0" smtClean="0"/>
              <a:t> register.</a:t>
            </a:r>
            <a:endParaRPr lang="en-IN" sz="1400" dirty="0"/>
          </a:p>
        </p:txBody>
      </p:sp>
      <p:sp>
        <p:nvSpPr>
          <p:cNvPr id="31" name="Rectangle 30"/>
          <p:cNvSpPr/>
          <p:nvPr/>
        </p:nvSpPr>
        <p:spPr>
          <a:xfrm>
            <a:off x="8366463" y="4168588"/>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2" name="TextBox 1"/>
          <p:cNvSpPr txBox="1"/>
          <p:nvPr/>
        </p:nvSpPr>
        <p:spPr>
          <a:xfrm>
            <a:off x="9079685" y="3723500"/>
            <a:ext cx="802644" cy="276999"/>
          </a:xfrm>
          <a:prstGeom prst="rect">
            <a:avLst/>
          </a:prstGeom>
          <a:noFill/>
        </p:spPr>
        <p:txBody>
          <a:bodyPr wrap="square" rtlCol="0">
            <a:spAutoFit/>
          </a:bodyPr>
          <a:lstStyle/>
          <a:p>
            <a:r>
              <a:rPr lang="en-US" sz="1200" b="1" dirty="0" smtClean="0"/>
              <a:t>CA obj1</a:t>
            </a:r>
            <a:endParaRPr lang="en-IN" sz="1200" b="1" dirty="0"/>
          </a:p>
        </p:txBody>
      </p:sp>
      <p:sp>
        <p:nvSpPr>
          <p:cNvPr id="33" name="Rectangle 32"/>
          <p:cNvSpPr/>
          <p:nvPr/>
        </p:nvSpPr>
        <p:spPr>
          <a:xfrm>
            <a:off x="6870138" y="440165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34" name="TextBox 33"/>
          <p:cNvSpPr txBox="1"/>
          <p:nvPr/>
        </p:nvSpPr>
        <p:spPr>
          <a:xfrm>
            <a:off x="8351215" y="4806741"/>
            <a:ext cx="802644" cy="276999"/>
          </a:xfrm>
          <a:prstGeom prst="rect">
            <a:avLst/>
          </a:prstGeom>
          <a:noFill/>
        </p:spPr>
        <p:txBody>
          <a:bodyPr wrap="square" rtlCol="0">
            <a:spAutoFit/>
          </a:bodyPr>
          <a:lstStyle/>
          <a:p>
            <a:r>
              <a:rPr lang="en-US" sz="1200" b="1" dirty="0" smtClean="0"/>
              <a:t>CA result</a:t>
            </a:r>
            <a:endParaRPr lang="en-IN" sz="1200" b="1" dirty="0"/>
          </a:p>
        </p:txBody>
      </p:sp>
      <p:sp>
        <p:nvSpPr>
          <p:cNvPr id="14" name="TextBox 13"/>
          <p:cNvSpPr txBox="1"/>
          <p:nvPr/>
        </p:nvSpPr>
        <p:spPr>
          <a:xfrm>
            <a:off x="8337472" y="3536867"/>
            <a:ext cx="707241" cy="319889"/>
          </a:xfrm>
          <a:prstGeom prst="rect">
            <a:avLst/>
          </a:prstGeom>
          <a:noFill/>
        </p:spPr>
        <p:txBody>
          <a:bodyPr wrap="square" rtlCol="0">
            <a:spAutoFit/>
          </a:bodyPr>
          <a:lstStyle/>
          <a:p>
            <a:r>
              <a:rPr lang="en-US" sz="1400" dirty="0" smtClean="0">
                <a:solidFill>
                  <a:srgbClr val="FF0000"/>
                </a:solidFill>
              </a:rPr>
              <a:t>0x200</a:t>
            </a:r>
            <a:endParaRPr lang="en-IN" sz="1400" dirty="0">
              <a:solidFill>
                <a:srgbClr val="FF0000"/>
              </a:solidFill>
            </a:endParaRPr>
          </a:p>
        </p:txBody>
      </p:sp>
      <p:sp>
        <p:nvSpPr>
          <p:cNvPr id="35" name="TextBox 34"/>
          <p:cNvSpPr txBox="1"/>
          <p:nvPr/>
        </p:nvSpPr>
        <p:spPr>
          <a:xfrm>
            <a:off x="6888723" y="4746548"/>
            <a:ext cx="707241" cy="319889"/>
          </a:xfrm>
          <a:prstGeom prst="rect">
            <a:avLst/>
          </a:prstGeom>
          <a:noFill/>
        </p:spPr>
        <p:txBody>
          <a:bodyPr wrap="square" rtlCol="0">
            <a:spAutoFit/>
          </a:bodyPr>
          <a:lstStyle/>
          <a:p>
            <a:r>
              <a:rPr lang="en-US" sz="1400" dirty="0" smtClean="0">
                <a:solidFill>
                  <a:srgbClr val="FF0000"/>
                </a:solidFill>
              </a:rPr>
              <a:t>0x400</a:t>
            </a:r>
            <a:endParaRPr lang="en-IN" sz="1400" dirty="0">
              <a:solidFill>
                <a:srgbClr val="FF0000"/>
              </a:solidFill>
            </a:endParaRPr>
          </a:p>
        </p:txBody>
      </p:sp>
      <p:sp>
        <p:nvSpPr>
          <p:cNvPr id="37" name="TextBox 36"/>
          <p:cNvSpPr txBox="1"/>
          <p:nvPr/>
        </p:nvSpPr>
        <p:spPr>
          <a:xfrm>
            <a:off x="1227268" y="1712461"/>
            <a:ext cx="707241" cy="319889"/>
          </a:xfrm>
          <a:prstGeom prst="rect">
            <a:avLst/>
          </a:prstGeom>
          <a:noFill/>
        </p:spPr>
        <p:txBody>
          <a:bodyPr wrap="square" rtlCol="0">
            <a:spAutoFit/>
          </a:bodyPr>
          <a:lstStyle/>
          <a:p>
            <a:r>
              <a:rPr lang="en-US" sz="1400" dirty="0" smtClean="0"/>
              <a:t>0x400</a:t>
            </a:r>
            <a:endParaRPr lang="en-IN" sz="1400" dirty="0"/>
          </a:p>
        </p:txBody>
      </p:sp>
      <p:sp>
        <p:nvSpPr>
          <p:cNvPr id="38" name="Rectangle 37"/>
          <p:cNvSpPr/>
          <p:nvPr/>
        </p:nvSpPr>
        <p:spPr>
          <a:xfrm>
            <a:off x="9179260" y="449879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endParaRPr lang="en-IN" sz="1000" dirty="0">
              <a:solidFill>
                <a:schemeClr val="tx1"/>
              </a:solidFill>
            </a:endParaRPr>
          </a:p>
        </p:txBody>
      </p:sp>
      <p:sp>
        <p:nvSpPr>
          <p:cNvPr id="39" name="Rectangle 38"/>
          <p:cNvSpPr/>
          <p:nvPr/>
        </p:nvSpPr>
        <p:spPr>
          <a:xfrm>
            <a:off x="9179260" y="484586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endParaRPr lang="en-IN" sz="1000" dirty="0">
              <a:solidFill>
                <a:schemeClr val="tx1"/>
              </a:solidFill>
            </a:endParaRPr>
          </a:p>
        </p:txBody>
      </p:sp>
      <p:sp>
        <p:nvSpPr>
          <p:cNvPr id="40" name="TextBox 39"/>
          <p:cNvSpPr txBox="1"/>
          <p:nvPr/>
        </p:nvSpPr>
        <p:spPr>
          <a:xfrm>
            <a:off x="9187549" y="5083740"/>
            <a:ext cx="707241" cy="319889"/>
          </a:xfrm>
          <a:prstGeom prst="rect">
            <a:avLst/>
          </a:prstGeom>
          <a:noFill/>
        </p:spPr>
        <p:txBody>
          <a:bodyPr wrap="square" rtlCol="0">
            <a:spAutoFit/>
          </a:bodyPr>
          <a:lstStyle/>
          <a:p>
            <a:r>
              <a:rPr lang="en-US" sz="1400" dirty="0" smtClean="0">
                <a:solidFill>
                  <a:srgbClr val="FF0000"/>
                </a:solidFill>
              </a:rPr>
              <a:t>0x600</a:t>
            </a:r>
            <a:endParaRPr lang="en-IN" sz="1400" dirty="0">
              <a:solidFill>
                <a:srgbClr val="FF0000"/>
              </a:solidFill>
            </a:endParaRPr>
          </a:p>
        </p:txBody>
      </p:sp>
      <p:sp>
        <p:nvSpPr>
          <p:cNvPr id="41" name="TextBox 40"/>
          <p:cNvSpPr txBox="1"/>
          <p:nvPr/>
        </p:nvSpPr>
        <p:spPr>
          <a:xfrm>
            <a:off x="6799773" y="4927937"/>
            <a:ext cx="802644" cy="276999"/>
          </a:xfrm>
          <a:prstGeom prst="rect">
            <a:avLst/>
          </a:prstGeom>
          <a:noFill/>
        </p:spPr>
        <p:txBody>
          <a:bodyPr wrap="square" rtlCol="0">
            <a:spAutoFit/>
          </a:bodyPr>
          <a:lstStyle/>
          <a:p>
            <a:r>
              <a:rPr lang="en-US" sz="1200" b="1" dirty="0" smtClean="0"/>
              <a:t>CA temp</a:t>
            </a:r>
            <a:endParaRPr lang="en-IN" sz="1200" b="1" dirty="0"/>
          </a:p>
        </p:txBody>
      </p:sp>
      <p:cxnSp>
        <p:nvCxnSpPr>
          <p:cNvPr id="27" name="Straight Arrow Connector 26"/>
          <p:cNvCxnSpPr>
            <a:endCxn id="23" idx="3"/>
          </p:cNvCxnSpPr>
          <p:nvPr/>
        </p:nvCxnSpPr>
        <p:spPr>
          <a:xfrm flipH="1">
            <a:off x="7566487" y="4078986"/>
            <a:ext cx="770985" cy="1444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580982" y="4407733"/>
            <a:ext cx="770985" cy="1444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37834" y="4701241"/>
            <a:ext cx="999469" cy="430887"/>
          </a:xfrm>
          <a:prstGeom prst="rect">
            <a:avLst/>
          </a:prstGeom>
          <a:noFill/>
        </p:spPr>
        <p:txBody>
          <a:bodyPr wrap="square" rtlCol="0">
            <a:spAutoFit/>
          </a:bodyPr>
          <a:lstStyle/>
          <a:p>
            <a:r>
              <a:rPr lang="en-US" sz="1100" dirty="0" smtClean="0"/>
              <a:t>Copy construction</a:t>
            </a:r>
            <a:endParaRPr lang="en-IN" sz="1100" dirty="0"/>
          </a:p>
        </p:txBody>
      </p:sp>
    </p:spTree>
    <p:extLst>
      <p:ext uri="{BB962C8B-B14F-4D97-AF65-F5344CB8AC3E}">
        <p14:creationId xmlns:p14="http://schemas.microsoft.com/office/powerpoint/2010/main" val="2527260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203050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rgbClr val="FF0000"/>
              </a:solidFill>
            </a:endParaRPr>
          </a:p>
        </p:txBody>
      </p:sp>
      <p:sp>
        <p:nvSpPr>
          <p:cNvPr id="9" name="Rectangle 8"/>
          <p:cNvSpPr/>
          <p:nvPr/>
        </p:nvSpPr>
        <p:spPr>
          <a:xfrm>
            <a:off x="6611471" y="5459506"/>
            <a:ext cx="3805518" cy="59166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
        <p:nvSpPr>
          <p:cNvPr id="3" name="Cube 2"/>
          <p:cNvSpPr/>
          <p:nvPr/>
        </p:nvSpPr>
        <p:spPr>
          <a:xfrm>
            <a:off x="1143859" y="943091"/>
            <a:ext cx="2259106" cy="30001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1237988" y="1662181"/>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1245539" y="2087596"/>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245539" y="2524625"/>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245539" y="2988380"/>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60692" y="500118"/>
            <a:ext cx="1834696" cy="369332"/>
          </a:xfrm>
          <a:prstGeom prst="rect">
            <a:avLst/>
          </a:prstGeom>
          <a:noFill/>
        </p:spPr>
        <p:txBody>
          <a:bodyPr wrap="square" rtlCol="0">
            <a:spAutoFit/>
          </a:bodyPr>
          <a:lstStyle/>
          <a:p>
            <a:pPr algn="ctr"/>
            <a:r>
              <a:rPr lang="en-US" dirty="0" smtClean="0"/>
              <a:t>CPU</a:t>
            </a:r>
            <a:endParaRPr lang="en-IN" dirty="0"/>
          </a:p>
        </p:txBody>
      </p:sp>
      <p:sp>
        <p:nvSpPr>
          <p:cNvPr id="16" name="Freeform 15"/>
          <p:cNvSpPr/>
          <p:nvPr/>
        </p:nvSpPr>
        <p:spPr>
          <a:xfrm>
            <a:off x="404270" y="1482480"/>
            <a:ext cx="1976718" cy="2326341"/>
          </a:xfrm>
          <a:custGeom>
            <a:avLst/>
            <a:gdLst>
              <a:gd name="connsiteX0" fmla="*/ 524436 w 1976718"/>
              <a:gd name="connsiteY0" fmla="*/ 147917 h 2326341"/>
              <a:gd name="connsiteX1" fmla="*/ 1653989 w 1976718"/>
              <a:gd name="connsiteY1" fmla="*/ 161364 h 2326341"/>
              <a:gd name="connsiteX2" fmla="*/ 1761565 w 1976718"/>
              <a:gd name="connsiteY2" fmla="*/ 228600 h 2326341"/>
              <a:gd name="connsiteX3" fmla="*/ 1801906 w 1976718"/>
              <a:gd name="connsiteY3" fmla="*/ 309282 h 2326341"/>
              <a:gd name="connsiteX4" fmla="*/ 1828800 w 1976718"/>
              <a:gd name="connsiteY4" fmla="*/ 349623 h 2326341"/>
              <a:gd name="connsiteX5" fmla="*/ 1842247 w 1976718"/>
              <a:gd name="connsiteY5" fmla="*/ 416858 h 2326341"/>
              <a:gd name="connsiteX6" fmla="*/ 1882589 w 1976718"/>
              <a:gd name="connsiteY6" fmla="*/ 564776 h 2326341"/>
              <a:gd name="connsiteX7" fmla="*/ 1909483 w 1976718"/>
              <a:gd name="connsiteY7" fmla="*/ 699247 h 2326341"/>
              <a:gd name="connsiteX8" fmla="*/ 1949824 w 1976718"/>
              <a:gd name="connsiteY8" fmla="*/ 954741 h 2326341"/>
              <a:gd name="connsiteX9" fmla="*/ 1976718 w 1976718"/>
              <a:gd name="connsiteY9" fmla="*/ 1075764 h 2326341"/>
              <a:gd name="connsiteX10" fmla="*/ 1963271 w 1976718"/>
              <a:gd name="connsiteY10" fmla="*/ 1600200 h 2326341"/>
              <a:gd name="connsiteX11" fmla="*/ 1936377 w 1976718"/>
              <a:gd name="connsiteY11" fmla="*/ 1640541 h 2326341"/>
              <a:gd name="connsiteX12" fmla="*/ 1896036 w 1976718"/>
              <a:gd name="connsiteY12" fmla="*/ 1748117 h 2326341"/>
              <a:gd name="connsiteX13" fmla="*/ 1855695 w 1976718"/>
              <a:gd name="connsiteY13" fmla="*/ 1855694 h 2326341"/>
              <a:gd name="connsiteX14" fmla="*/ 1828800 w 1976718"/>
              <a:gd name="connsiteY14" fmla="*/ 1896035 h 2326341"/>
              <a:gd name="connsiteX15" fmla="*/ 1815353 w 1976718"/>
              <a:gd name="connsiteY15" fmla="*/ 1936376 h 2326341"/>
              <a:gd name="connsiteX16" fmla="*/ 1734671 w 1976718"/>
              <a:gd name="connsiteY16" fmla="*/ 2057400 h 2326341"/>
              <a:gd name="connsiteX17" fmla="*/ 1653989 w 1976718"/>
              <a:gd name="connsiteY17" fmla="*/ 2138082 h 2326341"/>
              <a:gd name="connsiteX18" fmla="*/ 1559859 w 1976718"/>
              <a:gd name="connsiteY18" fmla="*/ 2191870 h 2326341"/>
              <a:gd name="connsiteX19" fmla="*/ 1519518 w 1976718"/>
              <a:gd name="connsiteY19" fmla="*/ 2218764 h 2326341"/>
              <a:gd name="connsiteX20" fmla="*/ 1264024 w 1976718"/>
              <a:gd name="connsiteY20" fmla="*/ 2272552 h 2326341"/>
              <a:gd name="connsiteX21" fmla="*/ 1210236 w 1976718"/>
              <a:gd name="connsiteY21" fmla="*/ 2286000 h 2326341"/>
              <a:gd name="connsiteX22" fmla="*/ 1143000 w 1976718"/>
              <a:gd name="connsiteY22" fmla="*/ 2312894 h 2326341"/>
              <a:gd name="connsiteX23" fmla="*/ 954742 w 1976718"/>
              <a:gd name="connsiteY23" fmla="*/ 2326341 h 2326341"/>
              <a:gd name="connsiteX24" fmla="*/ 497542 w 1976718"/>
              <a:gd name="connsiteY24" fmla="*/ 2299447 h 2326341"/>
              <a:gd name="connsiteX25" fmla="*/ 443753 w 1976718"/>
              <a:gd name="connsiteY25" fmla="*/ 2272552 h 2326341"/>
              <a:gd name="connsiteX26" fmla="*/ 336177 w 1976718"/>
              <a:gd name="connsiteY26" fmla="*/ 2191870 h 2326341"/>
              <a:gd name="connsiteX27" fmla="*/ 255495 w 1976718"/>
              <a:gd name="connsiteY27" fmla="*/ 2111188 h 2326341"/>
              <a:gd name="connsiteX28" fmla="*/ 228600 w 1976718"/>
              <a:gd name="connsiteY28" fmla="*/ 2070847 h 2326341"/>
              <a:gd name="connsiteX29" fmla="*/ 174812 w 1976718"/>
              <a:gd name="connsiteY29" fmla="*/ 2030505 h 2326341"/>
              <a:gd name="connsiteX30" fmla="*/ 94130 w 1976718"/>
              <a:gd name="connsiteY30" fmla="*/ 1882588 h 2326341"/>
              <a:gd name="connsiteX31" fmla="*/ 80683 w 1976718"/>
              <a:gd name="connsiteY31" fmla="*/ 1828800 h 2326341"/>
              <a:gd name="connsiteX32" fmla="*/ 53789 w 1976718"/>
              <a:gd name="connsiteY32" fmla="*/ 1775011 h 2326341"/>
              <a:gd name="connsiteX33" fmla="*/ 13447 w 1976718"/>
              <a:gd name="connsiteY33" fmla="*/ 1640541 h 2326341"/>
              <a:gd name="connsiteX34" fmla="*/ 0 w 1976718"/>
              <a:gd name="connsiteY34" fmla="*/ 1344705 h 2326341"/>
              <a:gd name="connsiteX35" fmla="*/ 13447 w 1976718"/>
              <a:gd name="connsiteY35" fmla="*/ 874058 h 2326341"/>
              <a:gd name="connsiteX36" fmla="*/ 40342 w 1976718"/>
              <a:gd name="connsiteY36" fmla="*/ 820270 h 2326341"/>
              <a:gd name="connsiteX37" fmla="*/ 67236 w 1976718"/>
              <a:gd name="connsiteY37" fmla="*/ 753035 h 2326341"/>
              <a:gd name="connsiteX38" fmla="*/ 107577 w 1976718"/>
              <a:gd name="connsiteY38" fmla="*/ 645458 h 2326341"/>
              <a:gd name="connsiteX39" fmla="*/ 134471 w 1976718"/>
              <a:gd name="connsiteY39" fmla="*/ 605117 h 2326341"/>
              <a:gd name="connsiteX40" fmla="*/ 295836 w 1976718"/>
              <a:gd name="connsiteY40" fmla="*/ 268941 h 2326341"/>
              <a:gd name="connsiteX41" fmla="*/ 322730 w 1976718"/>
              <a:gd name="connsiteY41" fmla="*/ 228600 h 2326341"/>
              <a:gd name="connsiteX42" fmla="*/ 349624 w 1976718"/>
              <a:gd name="connsiteY42" fmla="*/ 174811 h 2326341"/>
              <a:gd name="connsiteX43" fmla="*/ 403412 w 1976718"/>
              <a:gd name="connsiteY43" fmla="*/ 134470 h 2326341"/>
              <a:gd name="connsiteX44" fmla="*/ 430306 w 1976718"/>
              <a:gd name="connsiteY44" fmla="*/ 80682 h 2326341"/>
              <a:gd name="connsiteX45" fmla="*/ 484095 w 1976718"/>
              <a:gd name="connsiteY45" fmla="*/ 40341 h 2326341"/>
              <a:gd name="connsiteX46" fmla="*/ 564777 w 1976718"/>
              <a:gd name="connsiteY46" fmla="*/ 0 h 2326341"/>
              <a:gd name="connsiteX47" fmla="*/ 685800 w 1976718"/>
              <a:gd name="connsiteY47" fmla="*/ 40341 h 2326341"/>
              <a:gd name="connsiteX48" fmla="*/ 753036 w 1976718"/>
              <a:gd name="connsiteY48" fmla="*/ 107576 h 2326341"/>
              <a:gd name="connsiteX49" fmla="*/ 766483 w 1976718"/>
              <a:gd name="connsiteY49" fmla="*/ 147917 h 2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76718" h="2326341">
                <a:moveTo>
                  <a:pt x="524436" y="147917"/>
                </a:moveTo>
                <a:lnTo>
                  <a:pt x="1653989" y="161364"/>
                </a:lnTo>
                <a:cubicBezTo>
                  <a:pt x="1709703" y="162630"/>
                  <a:pt x="1725816" y="186892"/>
                  <a:pt x="1761565" y="228600"/>
                </a:cubicBezTo>
                <a:cubicBezTo>
                  <a:pt x="1807810" y="282554"/>
                  <a:pt x="1773272" y="252014"/>
                  <a:pt x="1801906" y="309282"/>
                </a:cubicBezTo>
                <a:cubicBezTo>
                  <a:pt x="1809134" y="323737"/>
                  <a:pt x="1819835" y="336176"/>
                  <a:pt x="1828800" y="349623"/>
                </a:cubicBezTo>
                <a:cubicBezTo>
                  <a:pt x="1833282" y="372035"/>
                  <a:pt x="1836704" y="394685"/>
                  <a:pt x="1842247" y="416858"/>
                </a:cubicBezTo>
                <a:cubicBezTo>
                  <a:pt x="1864131" y="504393"/>
                  <a:pt x="1860739" y="411824"/>
                  <a:pt x="1882589" y="564776"/>
                </a:cubicBezTo>
                <a:cubicBezTo>
                  <a:pt x="1915533" y="795384"/>
                  <a:pt x="1878190" y="574076"/>
                  <a:pt x="1909483" y="699247"/>
                </a:cubicBezTo>
                <a:cubicBezTo>
                  <a:pt x="1937918" y="812987"/>
                  <a:pt x="1912609" y="787274"/>
                  <a:pt x="1949824" y="954741"/>
                </a:cubicBezTo>
                <a:lnTo>
                  <a:pt x="1976718" y="1075764"/>
                </a:lnTo>
                <a:cubicBezTo>
                  <a:pt x="1972236" y="1250576"/>
                  <a:pt x="1975730" y="1425775"/>
                  <a:pt x="1963271" y="1600200"/>
                </a:cubicBezTo>
                <a:cubicBezTo>
                  <a:pt x="1962120" y="1616320"/>
                  <a:pt x="1943065" y="1625828"/>
                  <a:pt x="1936377" y="1640541"/>
                </a:cubicBezTo>
                <a:cubicBezTo>
                  <a:pt x="1920530" y="1675405"/>
                  <a:pt x="1909124" y="1712126"/>
                  <a:pt x="1896036" y="1748117"/>
                </a:cubicBezTo>
                <a:cubicBezTo>
                  <a:pt x="1880519" y="1790788"/>
                  <a:pt x="1878379" y="1810327"/>
                  <a:pt x="1855695" y="1855694"/>
                </a:cubicBezTo>
                <a:cubicBezTo>
                  <a:pt x="1848467" y="1870149"/>
                  <a:pt x="1837765" y="1882588"/>
                  <a:pt x="1828800" y="1896035"/>
                </a:cubicBezTo>
                <a:cubicBezTo>
                  <a:pt x="1824318" y="1909482"/>
                  <a:pt x="1821692" y="1923698"/>
                  <a:pt x="1815353" y="1936376"/>
                </a:cubicBezTo>
                <a:cubicBezTo>
                  <a:pt x="1799268" y="1968547"/>
                  <a:pt x="1760007" y="2029249"/>
                  <a:pt x="1734671" y="2057400"/>
                </a:cubicBezTo>
                <a:cubicBezTo>
                  <a:pt x="1709228" y="2085670"/>
                  <a:pt x="1685635" y="2116985"/>
                  <a:pt x="1653989" y="2138082"/>
                </a:cubicBezTo>
                <a:cubicBezTo>
                  <a:pt x="1555695" y="2203609"/>
                  <a:pt x="1679294" y="2123622"/>
                  <a:pt x="1559859" y="2191870"/>
                </a:cubicBezTo>
                <a:cubicBezTo>
                  <a:pt x="1545827" y="2199888"/>
                  <a:pt x="1534523" y="2212762"/>
                  <a:pt x="1519518" y="2218764"/>
                </a:cubicBezTo>
                <a:cubicBezTo>
                  <a:pt x="1420266" y="2258465"/>
                  <a:pt x="1378520" y="2243926"/>
                  <a:pt x="1264024" y="2272552"/>
                </a:cubicBezTo>
                <a:cubicBezTo>
                  <a:pt x="1246095" y="2277035"/>
                  <a:pt x="1227769" y="2280156"/>
                  <a:pt x="1210236" y="2286000"/>
                </a:cubicBezTo>
                <a:cubicBezTo>
                  <a:pt x="1187336" y="2293633"/>
                  <a:pt x="1166843" y="2309129"/>
                  <a:pt x="1143000" y="2312894"/>
                </a:cubicBezTo>
                <a:cubicBezTo>
                  <a:pt x="1080857" y="2322706"/>
                  <a:pt x="1017495" y="2321859"/>
                  <a:pt x="954742" y="2326341"/>
                </a:cubicBezTo>
                <a:cubicBezTo>
                  <a:pt x="802342" y="2317376"/>
                  <a:pt x="649367" y="2315429"/>
                  <a:pt x="497542" y="2299447"/>
                </a:cubicBezTo>
                <a:cubicBezTo>
                  <a:pt x="477606" y="2297348"/>
                  <a:pt x="461158" y="2282498"/>
                  <a:pt x="443753" y="2272552"/>
                </a:cubicBezTo>
                <a:cubicBezTo>
                  <a:pt x="412172" y="2254506"/>
                  <a:pt x="358065" y="2211768"/>
                  <a:pt x="336177" y="2191870"/>
                </a:cubicBezTo>
                <a:cubicBezTo>
                  <a:pt x="308034" y="2166286"/>
                  <a:pt x="280763" y="2139615"/>
                  <a:pt x="255495" y="2111188"/>
                </a:cubicBezTo>
                <a:cubicBezTo>
                  <a:pt x="244758" y="2099109"/>
                  <a:pt x="240028" y="2082275"/>
                  <a:pt x="228600" y="2070847"/>
                </a:cubicBezTo>
                <a:cubicBezTo>
                  <a:pt x="212752" y="2054999"/>
                  <a:pt x="190659" y="2046353"/>
                  <a:pt x="174812" y="2030505"/>
                </a:cubicBezTo>
                <a:cubicBezTo>
                  <a:pt x="150254" y="2005947"/>
                  <a:pt x="94183" y="1882716"/>
                  <a:pt x="94130" y="1882588"/>
                </a:cubicBezTo>
                <a:cubicBezTo>
                  <a:pt x="87022" y="1865528"/>
                  <a:pt x="87172" y="1846104"/>
                  <a:pt x="80683" y="1828800"/>
                </a:cubicBezTo>
                <a:cubicBezTo>
                  <a:pt x="73644" y="1810030"/>
                  <a:pt x="61234" y="1793623"/>
                  <a:pt x="53789" y="1775011"/>
                </a:cubicBezTo>
                <a:cubicBezTo>
                  <a:pt x="31965" y="1720452"/>
                  <a:pt x="26656" y="1693371"/>
                  <a:pt x="13447" y="1640541"/>
                </a:cubicBezTo>
                <a:cubicBezTo>
                  <a:pt x="8965" y="1541929"/>
                  <a:pt x="0" y="1443419"/>
                  <a:pt x="0" y="1344705"/>
                </a:cubicBezTo>
                <a:cubicBezTo>
                  <a:pt x="0" y="1187759"/>
                  <a:pt x="1410" y="1030542"/>
                  <a:pt x="13447" y="874058"/>
                </a:cubicBezTo>
                <a:cubicBezTo>
                  <a:pt x="14984" y="854071"/>
                  <a:pt x="32201" y="838588"/>
                  <a:pt x="40342" y="820270"/>
                </a:cubicBezTo>
                <a:cubicBezTo>
                  <a:pt x="50146" y="798212"/>
                  <a:pt x="58761" y="775636"/>
                  <a:pt x="67236" y="753035"/>
                </a:cubicBezTo>
                <a:cubicBezTo>
                  <a:pt x="84693" y="706483"/>
                  <a:pt x="81589" y="697434"/>
                  <a:pt x="107577" y="645458"/>
                </a:cubicBezTo>
                <a:cubicBezTo>
                  <a:pt x="114804" y="631003"/>
                  <a:pt x="127993" y="619923"/>
                  <a:pt x="134471" y="605117"/>
                </a:cubicBezTo>
                <a:cubicBezTo>
                  <a:pt x="225559" y="396916"/>
                  <a:pt x="168753" y="459565"/>
                  <a:pt x="295836" y="268941"/>
                </a:cubicBezTo>
                <a:cubicBezTo>
                  <a:pt x="304801" y="255494"/>
                  <a:pt x="314712" y="242632"/>
                  <a:pt x="322730" y="228600"/>
                </a:cubicBezTo>
                <a:cubicBezTo>
                  <a:pt x="332675" y="211195"/>
                  <a:pt x="336578" y="190031"/>
                  <a:pt x="349624" y="174811"/>
                </a:cubicBezTo>
                <a:cubicBezTo>
                  <a:pt x="364209" y="157795"/>
                  <a:pt x="385483" y="147917"/>
                  <a:pt x="403412" y="134470"/>
                </a:cubicBezTo>
                <a:cubicBezTo>
                  <a:pt x="412377" y="116541"/>
                  <a:pt x="417260" y="95902"/>
                  <a:pt x="430306" y="80682"/>
                </a:cubicBezTo>
                <a:cubicBezTo>
                  <a:pt x="444892" y="63666"/>
                  <a:pt x="465858" y="53368"/>
                  <a:pt x="484095" y="40341"/>
                </a:cubicBezTo>
                <a:cubicBezTo>
                  <a:pt x="529714" y="7756"/>
                  <a:pt x="514819" y="16653"/>
                  <a:pt x="564777" y="0"/>
                </a:cubicBezTo>
                <a:cubicBezTo>
                  <a:pt x="630128" y="10892"/>
                  <a:pt x="641310" y="1413"/>
                  <a:pt x="685800" y="40341"/>
                </a:cubicBezTo>
                <a:cubicBezTo>
                  <a:pt x="709653" y="61212"/>
                  <a:pt x="753036" y="107576"/>
                  <a:pt x="753036" y="107576"/>
                </a:cubicBezTo>
                <a:lnTo>
                  <a:pt x="766483" y="14791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37800" y="2331906"/>
            <a:ext cx="1834696" cy="307777"/>
          </a:xfrm>
          <a:prstGeom prst="rect">
            <a:avLst/>
          </a:prstGeom>
          <a:noFill/>
        </p:spPr>
        <p:txBody>
          <a:bodyPr wrap="square" rtlCol="0">
            <a:spAutoFit/>
          </a:bodyPr>
          <a:lstStyle/>
          <a:p>
            <a:pPr algn="ctr"/>
            <a:r>
              <a:rPr lang="en-US" sz="1400" b="1" i="1" dirty="0" smtClean="0"/>
              <a:t>Data registers</a:t>
            </a:r>
            <a:endParaRPr lang="en-IN" sz="1400" b="1" i="1" dirty="0"/>
          </a:p>
        </p:txBody>
      </p:sp>
      <p:sp>
        <p:nvSpPr>
          <p:cNvPr id="22" name="TextBox 21"/>
          <p:cNvSpPr txBox="1"/>
          <p:nvPr/>
        </p:nvSpPr>
        <p:spPr>
          <a:xfrm>
            <a:off x="579548" y="4434112"/>
            <a:ext cx="5593974" cy="2123658"/>
          </a:xfrm>
          <a:prstGeom prst="rect">
            <a:avLst/>
          </a:prstGeom>
          <a:solidFill>
            <a:schemeClr val="tx1">
              <a:lumMod val="50000"/>
              <a:lumOff val="50000"/>
            </a:schemeClr>
          </a:solidFill>
        </p:spPr>
        <p:txBody>
          <a:bodyPr wrap="square" rtlCol="0">
            <a:spAutoFit/>
          </a:bodyPr>
          <a:lstStyle/>
          <a:p>
            <a:r>
              <a:rPr lang="en-IN" sz="1200" b="1" dirty="0" smtClean="0"/>
              <a:t>CA </a:t>
            </a:r>
            <a:r>
              <a:rPr lang="en-IN" sz="1200" b="1" dirty="0"/>
              <a:t>fun</a:t>
            </a:r>
            <a:r>
              <a:rPr lang="en-IN" sz="1200" b="1" dirty="0" smtClean="0"/>
              <a:t>()  //return object by value</a:t>
            </a:r>
            <a:endParaRPr lang="en-IN" sz="1200" b="1" dirty="0"/>
          </a:p>
          <a:p>
            <a:r>
              <a:rPr lang="en-IN" sz="1200" b="1" dirty="0"/>
              <a:t>{</a:t>
            </a:r>
          </a:p>
          <a:p>
            <a:r>
              <a:rPr lang="en-IN" sz="1200" b="1" dirty="0"/>
              <a:t>  </a:t>
            </a:r>
            <a:r>
              <a:rPr lang="en-IN" sz="1200" b="1" dirty="0" smtClean="0"/>
              <a:t>CA obj1=...;</a:t>
            </a:r>
            <a:endParaRPr lang="en-IN" sz="1200" b="1" dirty="0"/>
          </a:p>
          <a:p>
            <a:r>
              <a:rPr lang="en-IN" sz="1200" b="1" dirty="0"/>
              <a:t>  //...</a:t>
            </a:r>
          </a:p>
          <a:p>
            <a:r>
              <a:rPr lang="en-IN" sz="1200" b="1" dirty="0"/>
              <a:t>  return </a:t>
            </a:r>
            <a:r>
              <a:rPr lang="en-IN" sz="1200" b="1" dirty="0" smtClean="0"/>
              <a:t>obj1;  </a:t>
            </a:r>
            <a:endParaRPr lang="en-IN" sz="1200" b="1" dirty="0"/>
          </a:p>
          <a:p>
            <a:r>
              <a:rPr lang="en-IN" sz="1200" b="1" dirty="0" smtClean="0"/>
              <a:t>}</a:t>
            </a:r>
          </a:p>
          <a:p>
            <a:r>
              <a:rPr lang="en-IN" sz="1200" b="1" dirty="0" err="1"/>
              <a:t>int</a:t>
            </a:r>
            <a:r>
              <a:rPr lang="en-IN" sz="1200" b="1" dirty="0"/>
              <a:t> main()</a:t>
            </a:r>
          </a:p>
          <a:p>
            <a:r>
              <a:rPr lang="en-IN" sz="1200" b="1" dirty="0"/>
              <a:t>{</a:t>
            </a:r>
          </a:p>
          <a:p>
            <a:r>
              <a:rPr lang="en-IN" sz="1200" b="1" dirty="0" smtClean="0"/>
              <a:t>CA </a:t>
            </a:r>
            <a:r>
              <a:rPr lang="en-IN" sz="1200" b="1" dirty="0"/>
              <a:t>result;</a:t>
            </a:r>
          </a:p>
          <a:p>
            <a:r>
              <a:rPr lang="en-IN" sz="1200" b="1" dirty="0"/>
              <a:t>result = fun();    //Fetch the value from '</a:t>
            </a:r>
            <a:r>
              <a:rPr lang="en-IN" sz="1200" b="1" dirty="0" err="1"/>
              <a:t>eax</a:t>
            </a:r>
            <a:r>
              <a:rPr lang="en-IN" sz="1200" b="1" dirty="0"/>
              <a:t>' and assign it to 'result</a:t>
            </a:r>
            <a:r>
              <a:rPr lang="en-IN" sz="1200" b="1" dirty="0" smtClean="0"/>
              <a:t>'</a:t>
            </a:r>
            <a:endParaRPr lang="en-IN" sz="1200" b="1" dirty="0"/>
          </a:p>
          <a:p>
            <a:r>
              <a:rPr lang="en-IN" sz="1200" b="1" dirty="0"/>
              <a:t>}</a:t>
            </a:r>
          </a:p>
        </p:txBody>
      </p:sp>
      <p:sp>
        <p:nvSpPr>
          <p:cNvPr id="23" name="Rectangle 22"/>
          <p:cNvSpPr/>
          <p:nvPr/>
        </p:nvSpPr>
        <p:spPr>
          <a:xfrm>
            <a:off x="6870138" y="405458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sp>
        <p:nvSpPr>
          <p:cNvPr id="32" name="Rectangle 31"/>
          <p:cNvSpPr/>
          <p:nvPr/>
        </p:nvSpPr>
        <p:spPr>
          <a:xfrm>
            <a:off x="8366463" y="3811489"/>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cxnSp>
        <p:nvCxnSpPr>
          <p:cNvPr id="28" name="Elbow Connector 27"/>
          <p:cNvCxnSpPr>
            <a:stCxn id="32" idx="1"/>
            <a:endCxn id="4" idx="3"/>
          </p:cNvCxnSpPr>
          <p:nvPr/>
        </p:nvCxnSpPr>
        <p:spPr>
          <a:xfrm rot="10800000">
            <a:off x="1923789" y="1843876"/>
            <a:ext cx="6442675" cy="21364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0000" y="1561814"/>
            <a:ext cx="564776" cy="307777"/>
          </a:xfrm>
          <a:prstGeom prst="rect">
            <a:avLst/>
          </a:prstGeom>
          <a:noFill/>
        </p:spPr>
        <p:txBody>
          <a:bodyPr wrap="square" rtlCol="0">
            <a:spAutoFit/>
          </a:bodyPr>
          <a:lstStyle/>
          <a:p>
            <a:r>
              <a:rPr lang="en-US" sz="1400" b="1" i="1" dirty="0" err="1" smtClean="0"/>
              <a:t>eax</a:t>
            </a:r>
            <a:endParaRPr lang="en-IN" sz="1400" b="1" i="1" dirty="0"/>
          </a:p>
        </p:txBody>
      </p:sp>
      <p:sp>
        <p:nvSpPr>
          <p:cNvPr id="36" name="TextBox 35"/>
          <p:cNvSpPr txBox="1"/>
          <p:nvPr/>
        </p:nvSpPr>
        <p:spPr>
          <a:xfrm>
            <a:off x="3402965" y="2019940"/>
            <a:ext cx="1825251" cy="2246769"/>
          </a:xfrm>
          <a:prstGeom prst="rect">
            <a:avLst/>
          </a:prstGeom>
          <a:noFill/>
        </p:spPr>
        <p:txBody>
          <a:bodyPr wrap="square" rtlCol="0">
            <a:spAutoFit/>
          </a:bodyPr>
          <a:lstStyle/>
          <a:p>
            <a:r>
              <a:rPr lang="en-US" sz="1400" dirty="0" smtClean="0"/>
              <a:t>Upon ‘fun’ termination, a new temporary instance would copy construct the ‘obj1’ instance, and the address of  this temporary instance will be provided to the </a:t>
            </a:r>
            <a:r>
              <a:rPr lang="en-US" sz="1400" dirty="0" err="1" smtClean="0"/>
              <a:t>eax</a:t>
            </a:r>
            <a:r>
              <a:rPr lang="en-US" sz="1400" dirty="0" smtClean="0"/>
              <a:t> register.</a:t>
            </a:r>
            <a:endParaRPr lang="en-IN" sz="1400" dirty="0"/>
          </a:p>
        </p:txBody>
      </p:sp>
      <p:sp>
        <p:nvSpPr>
          <p:cNvPr id="31" name="Rectangle 30"/>
          <p:cNvSpPr/>
          <p:nvPr/>
        </p:nvSpPr>
        <p:spPr>
          <a:xfrm>
            <a:off x="8366463" y="4168588"/>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2" name="TextBox 1"/>
          <p:cNvSpPr txBox="1"/>
          <p:nvPr/>
        </p:nvSpPr>
        <p:spPr>
          <a:xfrm>
            <a:off x="9079685" y="3723500"/>
            <a:ext cx="802644" cy="276999"/>
          </a:xfrm>
          <a:prstGeom prst="rect">
            <a:avLst/>
          </a:prstGeom>
          <a:noFill/>
        </p:spPr>
        <p:txBody>
          <a:bodyPr wrap="square" rtlCol="0">
            <a:spAutoFit/>
          </a:bodyPr>
          <a:lstStyle/>
          <a:p>
            <a:r>
              <a:rPr lang="en-US" sz="1200" b="1" dirty="0" smtClean="0"/>
              <a:t>CA obj1</a:t>
            </a:r>
            <a:endParaRPr lang="en-IN" sz="1200" b="1" dirty="0"/>
          </a:p>
        </p:txBody>
      </p:sp>
      <p:sp>
        <p:nvSpPr>
          <p:cNvPr id="33" name="Rectangle 32"/>
          <p:cNvSpPr/>
          <p:nvPr/>
        </p:nvSpPr>
        <p:spPr>
          <a:xfrm>
            <a:off x="6870138" y="440165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34" name="TextBox 33"/>
          <p:cNvSpPr txBox="1"/>
          <p:nvPr/>
        </p:nvSpPr>
        <p:spPr>
          <a:xfrm>
            <a:off x="8351215" y="4806741"/>
            <a:ext cx="802644" cy="276999"/>
          </a:xfrm>
          <a:prstGeom prst="rect">
            <a:avLst/>
          </a:prstGeom>
          <a:noFill/>
        </p:spPr>
        <p:txBody>
          <a:bodyPr wrap="square" rtlCol="0">
            <a:spAutoFit/>
          </a:bodyPr>
          <a:lstStyle/>
          <a:p>
            <a:r>
              <a:rPr lang="en-US" sz="1200" b="1" dirty="0" smtClean="0"/>
              <a:t>CA result</a:t>
            </a:r>
            <a:endParaRPr lang="en-IN" sz="1200" b="1" dirty="0"/>
          </a:p>
        </p:txBody>
      </p:sp>
      <p:sp>
        <p:nvSpPr>
          <p:cNvPr id="14" name="TextBox 13"/>
          <p:cNvSpPr txBox="1"/>
          <p:nvPr/>
        </p:nvSpPr>
        <p:spPr>
          <a:xfrm>
            <a:off x="8337472" y="3536867"/>
            <a:ext cx="707241" cy="319889"/>
          </a:xfrm>
          <a:prstGeom prst="rect">
            <a:avLst/>
          </a:prstGeom>
          <a:noFill/>
        </p:spPr>
        <p:txBody>
          <a:bodyPr wrap="square" rtlCol="0">
            <a:spAutoFit/>
          </a:bodyPr>
          <a:lstStyle/>
          <a:p>
            <a:r>
              <a:rPr lang="en-US" sz="1400" dirty="0" smtClean="0">
                <a:solidFill>
                  <a:srgbClr val="FF0000"/>
                </a:solidFill>
              </a:rPr>
              <a:t>0x200</a:t>
            </a:r>
            <a:endParaRPr lang="en-IN" sz="1400" dirty="0">
              <a:solidFill>
                <a:srgbClr val="FF0000"/>
              </a:solidFill>
            </a:endParaRPr>
          </a:p>
        </p:txBody>
      </p:sp>
      <p:sp>
        <p:nvSpPr>
          <p:cNvPr id="35" name="TextBox 34"/>
          <p:cNvSpPr txBox="1"/>
          <p:nvPr/>
        </p:nvSpPr>
        <p:spPr>
          <a:xfrm>
            <a:off x="6888723" y="4746548"/>
            <a:ext cx="707241" cy="319889"/>
          </a:xfrm>
          <a:prstGeom prst="rect">
            <a:avLst/>
          </a:prstGeom>
          <a:noFill/>
        </p:spPr>
        <p:txBody>
          <a:bodyPr wrap="square" rtlCol="0">
            <a:spAutoFit/>
          </a:bodyPr>
          <a:lstStyle/>
          <a:p>
            <a:r>
              <a:rPr lang="en-US" sz="1400" dirty="0" smtClean="0">
                <a:solidFill>
                  <a:srgbClr val="FF0000"/>
                </a:solidFill>
              </a:rPr>
              <a:t>0x400</a:t>
            </a:r>
            <a:endParaRPr lang="en-IN" sz="1400" dirty="0">
              <a:solidFill>
                <a:srgbClr val="FF0000"/>
              </a:solidFill>
            </a:endParaRPr>
          </a:p>
        </p:txBody>
      </p:sp>
      <p:sp>
        <p:nvSpPr>
          <p:cNvPr id="37" name="TextBox 36"/>
          <p:cNvSpPr txBox="1"/>
          <p:nvPr/>
        </p:nvSpPr>
        <p:spPr>
          <a:xfrm>
            <a:off x="1227268" y="1712461"/>
            <a:ext cx="707241" cy="319889"/>
          </a:xfrm>
          <a:prstGeom prst="rect">
            <a:avLst/>
          </a:prstGeom>
          <a:noFill/>
        </p:spPr>
        <p:txBody>
          <a:bodyPr wrap="square" rtlCol="0">
            <a:spAutoFit/>
          </a:bodyPr>
          <a:lstStyle/>
          <a:p>
            <a:r>
              <a:rPr lang="en-US" sz="1400" dirty="0" smtClean="0"/>
              <a:t>0x400</a:t>
            </a:r>
            <a:endParaRPr lang="en-IN" sz="1400" dirty="0"/>
          </a:p>
        </p:txBody>
      </p:sp>
      <p:sp>
        <p:nvSpPr>
          <p:cNvPr id="38" name="Rectangle 37"/>
          <p:cNvSpPr/>
          <p:nvPr/>
        </p:nvSpPr>
        <p:spPr>
          <a:xfrm>
            <a:off x="9179260" y="449879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endParaRPr lang="en-IN" sz="1000" dirty="0">
              <a:solidFill>
                <a:schemeClr val="tx1"/>
              </a:solidFill>
            </a:endParaRPr>
          </a:p>
        </p:txBody>
      </p:sp>
      <p:sp>
        <p:nvSpPr>
          <p:cNvPr id="39" name="Rectangle 38"/>
          <p:cNvSpPr/>
          <p:nvPr/>
        </p:nvSpPr>
        <p:spPr>
          <a:xfrm>
            <a:off x="9179260" y="484586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endParaRPr lang="en-IN" sz="1000" dirty="0">
              <a:solidFill>
                <a:schemeClr val="tx1"/>
              </a:solidFill>
            </a:endParaRPr>
          </a:p>
        </p:txBody>
      </p:sp>
      <p:sp>
        <p:nvSpPr>
          <p:cNvPr id="40" name="TextBox 39"/>
          <p:cNvSpPr txBox="1"/>
          <p:nvPr/>
        </p:nvSpPr>
        <p:spPr>
          <a:xfrm>
            <a:off x="9187549" y="5083740"/>
            <a:ext cx="707241" cy="319889"/>
          </a:xfrm>
          <a:prstGeom prst="rect">
            <a:avLst/>
          </a:prstGeom>
          <a:noFill/>
        </p:spPr>
        <p:txBody>
          <a:bodyPr wrap="square" rtlCol="0">
            <a:spAutoFit/>
          </a:bodyPr>
          <a:lstStyle/>
          <a:p>
            <a:r>
              <a:rPr lang="en-US" sz="1400" dirty="0" smtClean="0">
                <a:solidFill>
                  <a:srgbClr val="FF0000"/>
                </a:solidFill>
              </a:rPr>
              <a:t>0x600</a:t>
            </a:r>
            <a:endParaRPr lang="en-IN" sz="1400" dirty="0">
              <a:solidFill>
                <a:srgbClr val="FF0000"/>
              </a:solidFill>
            </a:endParaRPr>
          </a:p>
        </p:txBody>
      </p:sp>
      <p:sp>
        <p:nvSpPr>
          <p:cNvPr id="41" name="TextBox 40"/>
          <p:cNvSpPr txBox="1"/>
          <p:nvPr/>
        </p:nvSpPr>
        <p:spPr>
          <a:xfrm>
            <a:off x="6799773" y="4927937"/>
            <a:ext cx="802644" cy="276999"/>
          </a:xfrm>
          <a:prstGeom prst="rect">
            <a:avLst/>
          </a:prstGeom>
          <a:noFill/>
        </p:spPr>
        <p:txBody>
          <a:bodyPr wrap="square" rtlCol="0">
            <a:spAutoFit/>
          </a:bodyPr>
          <a:lstStyle/>
          <a:p>
            <a:r>
              <a:rPr lang="en-US" sz="1200" b="1" dirty="0" smtClean="0"/>
              <a:t>CA temp</a:t>
            </a:r>
            <a:endParaRPr lang="en-IN" sz="1200" b="1" dirty="0"/>
          </a:p>
        </p:txBody>
      </p:sp>
      <p:cxnSp>
        <p:nvCxnSpPr>
          <p:cNvPr id="27" name="Straight Arrow Connector 26"/>
          <p:cNvCxnSpPr>
            <a:endCxn id="23" idx="3"/>
          </p:cNvCxnSpPr>
          <p:nvPr/>
        </p:nvCxnSpPr>
        <p:spPr>
          <a:xfrm flipH="1">
            <a:off x="7566487" y="4078986"/>
            <a:ext cx="770985" cy="1444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580982" y="4407733"/>
            <a:ext cx="770985" cy="1444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37834" y="4701241"/>
            <a:ext cx="999469" cy="430887"/>
          </a:xfrm>
          <a:prstGeom prst="rect">
            <a:avLst/>
          </a:prstGeom>
          <a:noFill/>
        </p:spPr>
        <p:txBody>
          <a:bodyPr wrap="square" rtlCol="0">
            <a:spAutoFit/>
          </a:bodyPr>
          <a:lstStyle/>
          <a:p>
            <a:r>
              <a:rPr lang="en-US" sz="1100" dirty="0" smtClean="0"/>
              <a:t>Copy construction</a:t>
            </a:r>
            <a:endParaRPr lang="en-IN" sz="1100" dirty="0"/>
          </a:p>
        </p:txBody>
      </p:sp>
      <p:sp>
        <p:nvSpPr>
          <p:cNvPr id="20" name="Multiply 19"/>
          <p:cNvSpPr/>
          <p:nvPr/>
        </p:nvSpPr>
        <p:spPr>
          <a:xfrm>
            <a:off x="8591464" y="3640844"/>
            <a:ext cx="716556" cy="6919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0032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203050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rgbClr val="FF0000"/>
              </a:solidFill>
            </a:endParaRPr>
          </a:p>
        </p:txBody>
      </p:sp>
      <p:sp>
        <p:nvSpPr>
          <p:cNvPr id="9" name="Rectangle 8"/>
          <p:cNvSpPr/>
          <p:nvPr/>
        </p:nvSpPr>
        <p:spPr>
          <a:xfrm>
            <a:off x="6611471" y="5459506"/>
            <a:ext cx="3805518" cy="59166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
        <p:nvSpPr>
          <p:cNvPr id="3" name="Cube 2"/>
          <p:cNvSpPr/>
          <p:nvPr/>
        </p:nvSpPr>
        <p:spPr>
          <a:xfrm>
            <a:off x="1143859" y="943091"/>
            <a:ext cx="2259106" cy="30001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1237988" y="1662181"/>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1245539" y="2087596"/>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245539" y="2524625"/>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245539" y="2988380"/>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60692" y="500118"/>
            <a:ext cx="1834696" cy="369332"/>
          </a:xfrm>
          <a:prstGeom prst="rect">
            <a:avLst/>
          </a:prstGeom>
          <a:noFill/>
        </p:spPr>
        <p:txBody>
          <a:bodyPr wrap="square" rtlCol="0">
            <a:spAutoFit/>
          </a:bodyPr>
          <a:lstStyle/>
          <a:p>
            <a:pPr algn="ctr"/>
            <a:r>
              <a:rPr lang="en-US" dirty="0" smtClean="0"/>
              <a:t>CPU</a:t>
            </a:r>
            <a:endParaRPr lang="en-IN" dirty="0"/>
          </a:p>
        </p:txBody>
      </p:sp>
      <p:sp>
        <p:nvSpPr>
          <p:cNvPr id="16" name="Freeform 15"/>
          <p:cNvSpPr/>
          <p:nvPr/>
        </p:nvSpPr>
        <p:spPr>
          <a:xfrm>
            <a:off x="404270" y="1482480"/>
            <a:ext cx="1976718" cy="2326341"/>
          </a:xfrm>
          <a:custGeom>
            <a:avLst/>
            <a:gdLst>
              <a:gd name="connsiteX0" fmla="*/ 524436 w 1976718"/>
              <a:gd name="connsiteY0" fmla="*/ 147917 h 2326341"/>
              <a:gd name="connsiteX1" fmla="*/ 1653989 w 1976718"/>
              <a:gd name="connsiteY1" fmla="*/ 161364 h 2326341"/>
              <a:gd name="connsiteX2" fmla="*/ 1761565 w 1976718"/>
              <a:gd name="connsiteY2" fmla="*/ 228600 h 2326341"/>
              <a:gd name="connsiteX3" fmla="*/ 1801906 w 1976718"/>
              <a:gd name="connsiteY3" fmla="*/ 309282 h 2326341"/>
              <a:gd name="connsiteX4" fmla="*/ 1828800 w 1976718"/>
              <a:gd name="connsiteY4" fmla="*/ 349623 h 2326341"/>
              <a:gd name="connsiteX5" fmla="*/ 1842247 w 1976718"/>
              <a:gd name="connsiteY5" fmla="*/ 416858 h 2326341"/>
              <a:gd name="connsiteX6" fmla="*/ 1882589 w 1976718"/>
              <a:gd name="connsiteY6" fmla="*/ 564776 h 2326341"/>
              <a:gd name="connsiteX7" fmla="*/ 1909483 w 1976718"/>
              <a:gd name="connsiteY7" fmla="*/ 699247 h 2326341"/>
              <a:gd name="connsiteX8" fmla="*/ 1949824 w 1976718"/>
              <a:gd name="connsiteY8" fmla="*/ 954741 h 2326341"/>
              <a:gd name="connsiteX9" fmla="*/ 1976718 w 1976718"/>
              <a:gd name="connsiteY9" fmla="*/ 1075764 h 2326341"/>
              <a:gd name="connsiteX10" fmla="*/ 1963271 w 1976718"/>
              <a:gd name="connsiteY10" fmla="*/ 1600200 h 2326341"/>
              <a:gd name="connsiteX11" fmla="*/ 1936377 w 1976718"/>
              <a:gd name="connsiteY11" fmla="*/ 1640541 h 2326341"/>
              <a:gd name="connsiteX12" fmla="*/ 1896036 w 1976718"/>
              <a:gd name="connsiteY12" fmla="*/ 1748117 h 2326341"/>
              <a:gd name="connsiteX13" fmla="*/ 1855695 w 1976718"/>
              <a:gd name="connsiteY13" fmla="*/ 1855694 h 2326341"/>
              <a:gd name="connsiteX14" fmla="*/ 1828800 w 1976718"/>
              <a:gd name="connsiteY14" fmla="*/ 1896035 h 2326341"/>
              <a:gd name="connsiteX15" fmla="*/ 1815353 w 1976718"/>
              <a:gd name="connsiteY15" fmla="*/ 1936376 h 2326341"/>
              <a:gd name="connsiteX16" fmla="*/ 1734671 w 1976718"/>
              <a:gd name="connsiteY16" fmla="*/ 2057400 h 2326341"/>
              <a:gd name="connsiteX17" fmla="*/ 1653989 w 1976718"/>
              <a:gd name="connsiteY17" fmla="*/ 2138082 h 2326341"/>
              <a:gd name="connsiteX18" fmla="*/ 1559859 w 1976718"/>
              <a:gd name="connsiteY18" fmla="*/ 2191870 h 2326341"/>
              <a:gd name="connsiteX19" fmla="*/ 1519518 w 1976718"/>
              <a:gd name="connsiteY19" fmla="*/ 2218764 h 2326341"/>
              <a:gd name="connsiteX20" fmla="*/ 1264024 w 1976718"/>
              <a:gd name="connsiteY20" fmla="*/ 2272552 h 2326341"/>
              <a:gd name="connsiteX21" fmla="*/ 1210236 w 1976718"/>
              <a:gd name="connsiteY21" fmla="*/ 2286000 h 2326341"/>
              <a:gd name="connsiteX22" fmla="*/ 1143000 w 1976718"/>
              <a:gd name="connsiteY22" fmla="*/ 2312894 h 2326341"/>
              <a:gd name="connsiteX23" fmla="*/ 954742 w 1976718"/>
              <a:gd name="connsiteY23" fmla="*/ 2326341 h 2326341"/>
              <a:gd name="connsiteX24" fmla="*/ 497542 w 1976718"/>
              <a:gd name="connsiteY24" fmla="*/ 2299447 h 2326341"/>
              <a:gd name="connsiteX25" fmla="*/ 443753 w 1976718"/>
              <a:gd name="connsiteY25" fmla="*/ 2272552 h 2326341"/>
              <a:gd name="connsiteX26" fmla="*/ 336177 w 1976718"/>
              <a:gd name="connsiteY26" fmla="*/ 2191870 h 2326341"/>
              <a:gd name="connsiteX27" fmla="*/ 255495 w 1976718"/>
              <a:gd name="connsiteY27" fmla="*/ 2111188 h 2326341"/>
              <a:gd name="connsiteX28" fmla="*/ 228600 w 1976718"/>
              <a:gd name="connsiteY28" fmla="*/ 2070847 h 2326341"/>
              <a:gd name="connsiteX29" fmla="*/ 174812 w 1976718"/>
              <a:gd name="connsiteY29" fmla="*/ 2030505 h 2326341"/>
              <a:gd name="connsiteX30" fmla="*/ 94130 w 1976718"/>
              <a:gd name="connsiteY30" fmla="*/ 1882588 h 2326341"/>
              <a:gd name="connsiteX31" fmla="*/ 80683 w 1976718"/>
              <a:gd name="connsiteY31" fmla="*/ 1828800 h 2326341"/>
              <a:gd name="connsiteX32" fmla="*/ 53789 w 1976718"/>
              <a:gd name="connsiteY32" fmla="*/ 1775011 h 2326341"/>
              <a:gd name="connsiteX33" fmla="*/ 13447 w 1976718"/>
              <a:gd name="connsiteY33" fmla="*/ 1640541 h 2326341"/>
              <a:gd name="connsiteX34" fmla="*/ 0 w 1976718"/>
              <a:gd name="connsiteY34" fmla="*/ 1344705 h 2326341"/>
              <a:gd name="connsiteX35" fmla="*/ 13447 w 1976718"/>
              <a:gd name="connsiteY35" fmla="*/ 874058 h 2326341"/>
              <a:gd name="connsiteX36" fmla="*/ 40342 w 1976718"/>
              <a:gd name="connsiteY36" fmla="*/ 820270 h 2326341"/>
              <a:gd name="connsiteX37" fmla="*/ 67236 w 1976718"/>
              <a:gd name="connsiteY37" fmla="*/ 753035 h 2326341"/>
              <a:gd name="connsiteX38" fmla="*/ 107577 w 1976718"/>
              <a:gd name="connsiteY38" fmla="*/ 645458 h 2326341"/>
              <a:gd name="connsiteX39" fmla="*/ 134471 w 1976718"/>
              <a:gd name="connsiteY39" fmla="*/ 605117 h 2326341"/>
              <a:gd name="connsiteX40" fmla="*/ 295836 w 1976718"/>
              <a:gd name="connsiteY40" fmla="*/ 268941 h 2326341"/>
              <a:gd name="connsiteX41" fmla="*/ 322730 w 1976718"/>
              <a:gd name="connsiteY41" fmla="*/ 228600 h 2326341"/>
              <a:gd name="connsiteX42" fmla="*/ 349624 w 1976718"/>
              <a:gd name="connsiteY42" fmla="*/ 174811 h 2326341"/>
              <a:gd name="connsiteX43" fmla="*/ 403412 w 1976718"/>
              <a:gd name="connsiteY43" fmla="*/ 134470 h 2326341"/>
              <a:gd name="connsiteX44" fmla="*/ 430306 w 1976718"/>
              <a:gd name="connsiteY44" fmla="*/ 80682 h 2326341"/>
              <a:gd name="connsiteX45" fmla="*/ 484095 w 1976718"/>
              <a:gd name="connsiteY45" fmla="*/ 40341 h 2326341"/>
              <a:gd name="connsiteX46" fmla="*/ 564777 w 1976718"/>
              <a:gd name="connsiteY46" fmla="*/ 0 h 2326341"/>
              <a:gd name="connsiteX47" fmla="*/ 685800 w 1976718"/>
              <a:gd name="connsiteY47" fmla="*/ 40341 h 2326341"/>
              <a:gd name="connsiteX48" fmla="*/ 753036 w 1976718"/>
              <a:gd name="connsiteY48" fmla="*/ 107576 h 2326341"/>
              <a:gd name="connsiteX49" fmla="*/ 766483 w 1976718"/>
              <a:gd name="connsiteY49" fmla="*/ 147917 h 2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76718" h="2326341">
                <a:moveTo>
                  <a:pt x="524436" y="147917"/>
                </a:moveTo>
                <a:lnTo>
                  <a:pt x="1653989" y="161364"/>
                </a:lnTo>
                <a:cubicBezTo>
                  <a:pt x="1709703" y="162630"/>
                  <a:pt x="1725816" y="186892"/>
                  <a:pt x="1761565" y="228600"/>
                </a:cubicBezTo>
                <a:cubicBezTo>
                  <a:pt x="1807810" y="282554"/>
                  <a:pt x="1773272" y="252014"/>
                  <a:pt x="1801906" y="309282"/>
                </a:cubicBezTo>
                <a:cubicBezTo>
                  <a:pt x="1809134" y="323737"/>
                  <a:pt x="1819835" y="336176"/>
                  <a:pt x="1828800" y="349623"/>
                </a:cubicBezTo>
                <a:cubicBezTo>
                  <a:pt x="1833282" y="372035"/>
                  <a:pt x="1836704" y="394685"/>
                  <a:pt x="1842247" y="416858"/>
                </a:cubicBezTo>
                <a:cubicBezTo>
                  <a:pt x="1864131" y="504393"/>
                  <a:pt x="1860739" y="411824"/>
                  <a:pt x="1882589" y="564776"/>
                </a:cubicBezTo>
                <a:cubicBezTo>
                  <a:pt x="1915533" y="795384"/>
                  <a:pt x="1878190" y="574076"/>
                  <a:pt x="1909483" y="699247"/>
                </a:cubicBezTo>
                <a:cubicBezTo>
                  <a:pt x="1937918" y="812987"/>
                  <a:pt x="1912609" y="787274"/>
                  <a:pt x="1949824" y="954741"/>
                </a:cubicBezTo>
                <a:lnTo>
                  <a:pt x="1976718" y="1075764"/>
                </a:lnTo>
                <a:cubicBezTo>
                  <a:pt x="1972236" y="1250576"/>
                  <a:pt x="1975730" y="1425775"/>
                  <a:pt x="1963271" y="1600200"/>
                </a:cubicBezTo>
                <a:cubicBezTo>
                  <a:pt x="1962120" y="1616320"/>
                  <a:pt x="1943065" y="1625828"/>
                  <a:pt x="1936377" y="1640541"/>
                </a:cubicBezTo>
                <a:cubicBezTo>
                  <a:pt x="1920530" y="1675405"/>
                  <a:pt x="1909124" y="1712126"/>
                  <a:pt x="1896036" y="1748117"/>
                </a:cubicBezTo>
                <a:cubicBezTo>
                  <a:pt x="1880519" y="1790788"/>
                  <a:pt x="1878379" y="1810327"/>
                  <a:pt x="1855695" y="1855694"/>
                </a:cubicBezTo>
                <a:cubicBezTo>
                  <a:pt x="1848467" y="1870149"/>
                  <a:pt x="1837765" y="1882588"/>
                  <a:pt x="1828800" y="1896035"/>
                </a:cubicBezTo>
                <a:cubicBezTo>
                  <a:pt x="1824318" y="1909482"/>
                  <a:pt x="1821692" y="1923698"/>
                  <a:pt x="1815353" y="1936376"/>
                </a:cubicBezTo>
                <a:cubicBezTo>
                  <a:pt x="1799268" y="1968547"/>
                  <a:pt x="1760007" y="2029249"/>
                  <a:pt x="1734671" y="2057400"/>
                </a:cubicBezTo>
                <a:cubicBezTo>
                  <a:pt x="1709228" y="2085670"/>
                  <a:pt x="1685635" y="2116985"/>
                  <a:pt x="1653989" y="2138082"/>
                </a:cubicBezTo>
                <a:cubicBezTo>
                  <a:pt x="1555695" y="2203609"/>
                  <a:pt x="1679294" y="2123622"/>
                  <a:pt x="1559859" y="2191870"/>
                </a:cubicBezTo>
                <a:cubicBezTo>
                  <a:pt x="1545827" y="2199888"/>
                  <a:pt x="1534523" y="2212762"/>
                  <a:pt x="1519518" y="2218764"/>
                </a:cubicBezTo>
                <a:cubicBezTo>
                  <a:pt x="1420266" y="2258465"/>
                  <a:pt x="1378520" y="2243926"/>
                  <a:pt x="1264024" y="2272552"/>
                </a:cubicBezTo>
                <a:cubicBezTo>
                  <a:pt x="1246095" y="2277035"/>
                  <a:pt x="1227769" y="2280156"/>
                  <a:pt x="1210236" y="2286000"/>
                </a:cubicBezTo>
                <a:cubicBezTo>
                  <a:pt x="1187336" y="2293633"/>
                  <a:pt x="1166843" y="2309129"/>
                  <a:pt x="1143000" y="2312894"/>
                </a:cubicBezTo>
                <a:cubicBezTo>
                  <a:pt x="1080857" y="2322706"/>
                  <a:pt x="1017495" y="2321859"/>
                  <a:pt x="954742" y="2326341"/>
                </a:cubicBezTo>
                <a:cubicBezTo>
                  <a:pt x="802342" y="2317376"/>
                  <a:pt x="649367" y="2315429"/>
                  <a:pt x="497542" y="2299447"/>
                </a:cubicBezTo>
                <a:cubicBezTo>
                  <a:pt x="477606" y="2297348"/>
                  <a:pt x="461158" y="2282498"/>
                  <a:pt x="443753" y="2272552"/>
                </a:cubicBezTo>
                <a:cubicBezTo>
                  <a:pt x="412172" y="2254506"/>
                  <a:pt x="358065" y="2211768"/>
                  <a:pt x="336177" y="2191870"/>
                </a:cubicBezTo>
                <a:cubicBezTo>
                  <a:pt x="308034" y="2166286"/>
                  <a:pt x="280763" y="2139615"/>
                  <a:pt x="255495" y="2111188"/>
                </a:cubicBezTo>
                <a:cubicBezTo>
                  <a:pt x="244758" y="2099109"/>
                  <a:pt x="240028" y="2082275"/>
                  <a:pt x="228600" y="2070847"/>
                </a:cubicBezTo>
                <a:cubicBezTo>
                  <a:pt x="212752" y="2054999"/>
                  <a:pt x="190659" y="2046353"/>
                  <a:pt x="174812" y="2030505"/>
                </a:cubicBezTo>
                <a:cubicBezTo>
                  <a:pt x="150254" y="2005947"/>
                  <a:pt x="94183" y="1882716"/>
                  <a:pt x="94130" y="1882588"/>
                </a:cubicBezTo>
                <a:cubicBezTo>
                  <a:pt x="87022" y="1865528"/>
                  <a:pt x="87172" y="1846104"/>
                  <a:pt x="80683" y="1828800"/>
                </a:cubicBezTo>
                <a:cubicBezTo>
                  <a:pt x="73644" y="1810030"/>
                  <a:pt x="61234" y="1793623"/>
                  <a:pt x="53789" y="1775011"/>
                </a:cubicBezTo>
                <a:cubicBezTo>
                  <a:pt x="31965" y="1720452"/>
                  <a:pt x="26656" y="1693371"/>
                  <a:pt x="13447" y="1640541"/>
                </a:cubicBezTo>
                <a:cubicBezTo>
                  <a:pt x="8965" y="1541929"/>
                  <a:pt x="0" y="1443419"/>
                  <a:pt x="0" y="1344705"/>
                </a:cubicBezTo>
                <a:cubicBezTo>
                  <a:pt x="0" y="1187759"/>
                  <a:pt x="1410" y="1030542"/>
                  <a:pt x="13447" y="874058"/>
                </a:cubicBezTo>
                <a:cubicBezTo>
                  <a:pt x="14984" y="854071"/>
                  <a:pt x="32201" y="838588"/>
                  <a:pt x="40342" y="820270"/>
                </a:cubicBezTo>
                <a:cubicBezTo>
                  <a:pt x="50146" y="798212"/>
                  <a:pt x="58761" y="775636"/>
                  <a:pt x="67236" y="753035"/>
                </a:cubicBezTo>
                <a:cubicBezTo>
                  <a:pt x="84693" y="706483"/>
                  <a:pt x="81589" y="697434"/>
                  <a:pt x="107577" y="645458"/>
                </a:cubicBezTo>
                <a:cubicBezTo>
                  <a:pt x="114804" y="631003"/>
                  <a:pt x="127993" y="619923"/>
                  <a:pt x="134471" y="605117"/>
                </a:cubicBezTo>
                <a:cubicBezTo>
                  <a:pt x="225559" y="396916"/>
                  <a:pt x="168753" y="459565"/>
                  <a:pt x="295836" y="268941"/>
                </a:cubicBezTo>
                <a:cubicBezTo>
                  <a:pt x="304801" y="255494"/>
                  <a:pt x="314712" y="242632"/>
                  <a:pt x="322730" y="228600"/>
                </a:cubicBezTo>
                <a:cubicBezTo>
                  <a:pt x="332675" y="211195"/>
                  <a:pt x="336578" y="190031"/>
                  <a:pt x="349624" y="174811"/>
                </a:cubicBezTo>
                <a:cubicBezTo>
                  <a:pt x="364209" y="157795"/>
                  <a:pt x="385483" y="147917"/>
                  <a:pt x="403412" y="134470"/>
                </a:cubicBezTo>
                <a:cubicBezTo>
                  <a:pt x="412377" y="116541"/>
                  <a:pt x="417260" y="95902"/>
                  <a:pt x="430306" y="80682"/>
                </a:cubicBezTo>
                <a:cubicBezTo>
                  <a:pt x="444892" y="63666"/>
                  <a:pt x="465858" y="53368"/>
                  <a:pt x="484095" y="40341"/>
                </a:cubicBezTo>
                <a:cubicBezTo>
                  <a:pt x="529714" y="7756"/>
                  <a:pt x="514819" y="16653"/>
                  <a:pt x="564777" y="0"/>
                </a:cubicBezTo>
                <a:cubicBezTo>
                  <a:pt x="630128" y="10892"/>
                  <a:pt x="641310" y="1413"/>
                  <a:pt x="685800" y="40341"/>
                </a:cubicBezTo>
                <a:cubicBezTo>
                  <a:pt x="709653" y="61212"/>
                  <a:pt x="753036" y="107576"/>
                  <a:pt x="753036" y="107576"/>
                </a:cubicBezTo>
                <a:lnTo>
                  <a:pt x="766483" y="14791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37800" y="2331906"/>
            <a:ext cx="1834696" cy="307777"/>
          </a:xfrm>
          <a:prstGeom prst="rect">
            <a:avLst/>
          </a:prstGeom>
          <a:noFill/>
        </p:spPr>
        <p:txBody>
          <a:bodyPr wrap="square" rtlCol="0">
            <a:spAutoFit/>
          </a:bodyPr>
          <a:lstStyle/>
          <a:p>
            <a:pPr algn="ctr"/>
            <a:r>
              <a:rPr lang="en-US" sz="1400" b="1" i="1" dirty="0" smtClean="0"/>
              <a:t>Data registers</a:t>
            </a:r>
            <a:endParaRPr lang="en-IN" sz="1400" b="1" i="1" dirty="0"/>
          </a:p>
        </p:txBody>
      </p:sp>
      <p:sp>
        <p:nvSpPr>
          <p:cNvPr id="22" name="TextBox 21"/>
          <p:cNvSpPr txBox="1"/>
          <p:nvPr/>
        </p:nvSpPr>
        <p:spPr>
          <a:xfrm>
            <a:off x="579548" y="4434112"/>
            <a:ext cx="5593974" cy="2123658"/>
          </a:xfrm>
          <a:prstGeom prst="rect">
            <a:avLst/>
          </a:prstGeom>
          <a:solidFill>
            <a:schemeClr val="tx1">
              <a:lumMod val="50000"/>
              <a:lumOff val="50000"/>
            </a:schemeClr>
          </a:solidFill>
        </p:spPr>
        <p:txBody>
          <a:bodyPr wrap="square" rtlCol="0">
            <a:spAutoFit/>
          </a:bodyPr>
          <a:lstStyle/>
          <a:p>
            <a:r>
              <a:rPr lang="en-IN" sz="1200" b="1" dirty="0" smtClean="0"/>
              <a:t>CA </a:t>
            </a:r>
            <a:r>
              <a:rPr lang="en-IN" sz="1200" b="1" dirty="0"/>
              <a:t>fun</a:t>
            </a:r>
            <a:r>
              <a:rPr lang="en-IN" sz="1200" b="1" dirty="0" smtClean="0"/>
              <a:t>()  //return object by value</a:t>
            </a:r>
            <a:endParaRPr lang="en-IN" sz="1200" b="1" dirty="0"/>
          </a:p>
          <a:p>
            <a:r>
              <a:rPr lang="en-IN" sz="1200" b="1" dirty="0"/>
              <a:t>{</a:t>
            </a:r>
          </a:p>
          <a:p>
            <a:r>
              <a:rPr lang="en-IN" sz="1200" b="1" dirty="0"/>
              <a:t>  </a:t>
            </a:r>
            <a:r>
              <a:rPr lang="en-IN" sz="1200" b="1" dirty="0" smtClean="0"/>
              <a:t>CA obj1=...;</a:t>
            </a:r>
            <a:endParaRPr lang="en-IN" sz="1200" b="1" dirty="0"/>
          </a:p>
          <a:p>
            <a:r>
              <a:rPr lang="en-IN" sz="1200" b="1" dirty="0"/>
              <a:t>  //...</a:t>
            </a:r>
          </a:p>
          <a:p>
            <a:r>
              <a:rPr lang="en-IN" sz="1200" b="1" dirty="0"/>
              <a:t>  return </a:t>
            </a:r>
            <a:r>
              <a:rPr lang="en-IN" sz="1200" b="1" dirty="0" smtClean="0"/>
              <a:t>obj1;  </a:t>
            </a:r>
            <a:endParaRPr lang="en-IN" sz="1200" b="1" dirty="0"/>
          </a:p>
          <a:p>
            <a:r>
              <a:rPr lang="en-IN" sz="1200" b="1" dirty="0" smtClean="0"/>
              <a:t>}</a:t>
            </a:r>
          </a:p>
          <a:p>
            <a:r>
              <a:rPr lang="en-IN" sz="1200" b="1" dirty="0" err="1"/>
              <a:t>int</a:t>
            </a:r>
            <a:r>
              <a:rPr lang="en-IN" sz="1200" b="1" dirty="0"/>
              <a:t> main()</a:t>
            </a:r>
          </a:p>
          <a:p>
            <a:r>
              <a:rPr lang="en-IN" sz="1200" b="1" dirty="0"/>
              <a:t>{</a:t>
            </a:r>
          </a:p>
          <a:p>
            <a:r>
              <a:rPr lang="en-IN" sz="1200" b="1" dirty="0" smtClean="0"/>
              <a:t>CA </a:t>
            </a:r>
            <a:r>
              <a:rPr lang="en-IN" sz="1200" b="1" dirty="0"/>
              <a:t>result;</a:t>
            </a:r>
          </a:p>
          <a:p>
            <a:r>
              <a:rPr lang="en-IN" sz="1200" b="1" dirty="0"/>
              <a:t>result = fun();    //Fetch the value from '</a:t>
            </a:r>
            <a:r>
              <a:rPr lang="en-IN" sz="1200" b="1" dirty="0" err="1"/>
              <a:t>eax</a:t>
            </a:r>
            <a:r>
              <a:rPr lang="en-IN" sz="1200" b="1" dirty="0"/>
              <a:t>' and assign it to 'result</a:t>
            </a:r>
            <a:r>
              <a:rPr lang="en-IN" sz="1200" b="1" dirty="0" smtClean="0"/>
              <a:t>'</a:t>
            </a:r>
            <a:endParaRPr lang="en-IN" sz="1200" b="1" dirty="0"/>
          </a:p>
          <a:p>
            <a:r>
              <a:rPr lang="en-IN" sz="1200" b="1" dirty="0"/>
              <a:t>}</a:t>
            </a:r>
          </a:p>
        </p:txBody>
      </p:sp>
      <p:sp>
        <p:nvSpPr>
          <p:cNvPr id="23" name="Rectangle 22"/>
          <p:cNvSpPr/>
          <p:nvPr/>
        </p:nvSpPr>
        <p:spPr>
          <a:xfrm>
            <a:off x="6870138" y="405458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sp>
        <p:nvSpPr>
          <p:cNvPr id="32" name="Rectangle 31"/>
          <p:cNvSpPr/>
          <p:nvPr/>
        </p:nvSpPr>
        <p:spPr>
          <a:xfrm>
            <a:off x="8366463" y="3811489"/>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sp>
        <p:nvSpPr>
          <p:cNvPr id="30" name="TextBox 29"/>
          <p:cNvSpPr txBox="1"/>
          <p:nvPr/>
        </p:nvSpPr>
        <p:spPr>
          <a:xfrm>
            <a:off x="1870000" y="1561814"/>
            <a:ext cx="564776" cy="307777"/>
          </a:xfrm>
          <a:prstGeom prst="rect">
            <a:avLst/>
          </a:prstGeom>
          <a:noFill/>
        </p:spPr>
        <p:txBody>
          <a:bodyPr wrap="square" rtlCol="0">
            <a:spAutoFit/>
          </a:bodyPr>
          <a:lstStyle/>
          <a:p>
            <a:r>
              <a:rPr lang="en-US" sz="1400" b="1" i="1" dirty="0" err="1" smtClean="0"/>
              <a:t>eax</a:t>
            </a:r>
            <a:endParaRPr lang="en-IN" sz="1400" b="1" i="1" dirty="0"/>
          </a:p>
        </p:txBody>
      </p:sp>
      <p:sp>
        <p:nvSpPr>
          <p:cNvPr id="31" name="Rectangle 30"/>
          <p:cNvSpPr/>
          <p:nvPr/>
        </p:nvSpPr>
        <p:spPr>
          <a:xfrm>
            <a:off x="8366463" y="4168588"/>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2" name="TextBox 1"/>
          <p:cNvSpPr txBox="1"/>
          <p:nvPr/>
        </p:nvSpPr>
        <p:spPr>
          <a:xfrm>
            <a:off x="9079685" y="3723500"/>
            <a:ext cx="802644" cy="276999"/>
          </a:xfrm>
          <a:prstGeom prst="rect">
            <a:avLst/>
          </a:prstGeom>
          <a:noFill/>
        </p:spPr>
        <p:txBody>
          <a:bodyPr wrap="square" rtlCol="0">
            <a:spAutoFit/>
          </a:bodyPr>
          <a:lstStyle/>
          <a:p>
            <a:r>
              <a:rPr lang="en-US" sz="1200" b="1" dirty="0" smtClean="0"/>
              <a:t>CA obj1</a:t>
            </a:r>
            <a:endParaRPr lang="en-IN" sz="1200" b="1" dirty="0"/>
          </a:p>
        </p:txBody>
      </p:sp>
      <p:sp>
        <p:nvSpPr>
          <p:cNvPr id="33" name="Rectangle 32"/>
          <p:cNvSpPr/>
          <p:nvPr/>
        </p:nvSpPr>
        <p:spPr>
          <a:xfrm>
            <a:off x="6870138" y="440165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34" name="TextBox 33"/>
          <p:cNvSpPr txBox="1"/>
          <p:nvPr/>
        </p:nvSpPr>
        <p:spPr>
          <a:xfrm>
            <a:off x="8351215" y="4806741"/>
            <a:ext cx="802644" cy="276999"/>
          </a:xfrm>
          <a:prstGeom prst="rect">
            <a:avLst/>
          </a:prstGeom>
          <a:noFill/>
        </p:spPr>
        <p:txBody>
          <a:bodyPr wrap="square" rtlCol="0">
            <a:spAutoFit/>
          </a:bodyPr>
          <a:lstStyle/>
          <a:p>
            <a:r>
              <a:rPr lang="en-US" sz="1200" b="1" dirty="0" smtClean="0"/>
              <a:t>CA result</a:t>
            </a:r>
            <a:endParaRPr lang="en-IN" sz="1200" b="1" dirty="0"/>
          </a:p>
        </p:txBody>
      </p:sp>
      <p:sp>
        <p:nvSpPr>
          <p:cNvPr id="14" name="TextBox 13"/>
          <p:cNvSpPr txBox="1"/>
          <p:nvPr/>
        </p:nvSpPr>
        <p:spPr>
          <a:xfrm>
            <a:off x="8337472" y="3536867"/>
            <a:ext cx="707241" cy="319889"/>
          </a:xfrm>
          <a:prstGeom prst="rect">
            <a:avLst/>
          </a:prstGeom>
          <a:noFill/>
        </p:spPr>
        <p:txBody>
          <a:bodyPr wrap="square" rtlCol="0">
            <a:spAutoFit/>
          </a:bodyPr>
          <a:lstStyle/>
          <a:p>
            <a:r>
              <a:rPr lang="en-US" sz="1400" dirty="0" smtClean="0">
                <a:solidFill>
                  <a:srgbClr val="FF0000"/>
                </a:solidFill>
              </a:rPr>
              <a:t>0x200</a:t>
            </a:r>
            <a:endParaRPr lang="en-IN" sz="1400" dirty="0">
              <a:solidFill>
                <a:srgbClr val="FF0000"/>
              </a:solidFill>
            </a:endParaRPr>
          </a:p>
        </p:txBody>
      </p:sp>
      <p:sp>
        <p:nvSpPr>
          <p:cNvPr id="35" name="TextBox 34"/>
          <p:cNvSpPr txBox="1"/>
          <p:nvPr/>
        </p:nvSpPr>
        <p:spPr>
          <a:xfrm>
            <a:off x="6888723" y="4746548"/>
            <a:ext cx="707241" cy="319889"/>
          </a:xfrm>
          <a:prstGeom prst="rect">
            <a:avLst/>
          </a:prstGeom>
          <a:noFill/>
        </p:spPr>
        <p:txBody>
          <a:bodyPr wrap="square" rtlCol="0">
            <a:spAutoFit/>
          </a:bodyPr>
          <a:lstStyle/>
          <a:p>
            <a:r>
              <a:rPr lang="en-US" sz="1400" dirty="0" smtClean="0">
                <a:solidFill>
                  <a:srgbClr val="FF0000"/>
                </a:solidFill>
              </a:rPr>
              <a:t>0x400</a:t>
            </a:r>
            <a:endParaRPr lang="en-IN" sz="1400" dirty="0">
              <a:solidFill>
                <a:srgbClr val="FF0000"/>
              </a:solidFill>
            </a:endParaRPr>
          </a:p>
        </p:txBody>
      </p:sp>
      <p:sp>
        <p:nvSpPr>
          <p:cNvPr id="37" name="TextBox 36"/>
          <p:cNvSpPr txBox="1"/>
          <p:nvPr/>
        </p:nvSpPr>
        <p:spPr>
          <a:xfrm>
            <a:off x="1227268" y="1712461"/>
            <a:ext cx="707241" cy="319889"/>
          </a:xfrm>
          <a:prstGeom prst="rect">
            <a:avLst/>
          </a:prstGeom>
          <a:noFill/>
        </p:spPr>
        <p:txBody>
          <a:bodyPr wrap="square" rtlCol="0">
            <a:spAutoFit/>
          </a:bodyPr>
          <a:lstStyle/>
          <a:p>
            <a:r>
              <a:rPr lang="en-US" sz="1400" dirty="0" smtClean="0"/>
              <a:t>0x400</a:t>
            </a:r>
            <a:endParaRPr lang="en-IN" sz="1400" dirty="0"/>
          </a:p>
        </p:txBody>
      </p:sp>
      <p:sp>
        <p:nvSpPr>
          <p:cNvPr id="38" name="Rectangle 37"/>
          <p:cNvSpPr/>
          <p:nvPr/>
        </p:nvSpPr>
        <p:spPr>
          <a:xfrm>
            <a:off x="9179260" y="449879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a:t>
            </a:r>
            <a:endParaRPr lang="en-IN" sz="1000" dirty="0">
              <a:solidFill>
                <a:schemeClr val="tx1"/>
              </a:solidFill>
            </a:endParaRPr>
          </a:p>
        </p:txBody>
      </p:sp>
      <p:sp>
        <p:nvSpPr>
          <p:cNvPr id="39" name="Rectangle 38"/>
          <p:cNvSpPr/>
          <p:nvPr/>
        </p:nvSpPr>
        <p:spPr>
          <a:xfrm>
            <a:off x="9179260" y="4845865"/>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t>
            </a:r>
          </a:p>
          <a:p>
            <a:pPr algn="ctr"/>
            <a:r>
              <a:rPr lang="en-US" sz="1000" dirty="0" smtClean="0">
                <a:solidFill>
                  <a:schemeClr val="tx1"/>
                </a:solidFill>
              </a:rPr>
              <a:t>20</a:t>
            </a:r>
            <a:endParaRPr lang="en-IN" sz="1000" dirty="0">
              <a:solidFill>
                <a:schemeClr val="tx1"/>
              </a:solidFill>
            </a:endParaRPr>
          </a:p>
        </p:txBody>
      </p:sp>
      <p:sp>
        <p:nvSpPr>
          <p:cNvPr id="40" name="TextBox 39"/>
          <p:cNvSpPr txBox="1"/>
          <p:nvPr/>
        </p:nvSpPr>
        <p:spPr>
          <a:xfrm>
            <a:off x="9187549" y="5083740"/>
            <a:ext cx="707241" cy="319889"/>
          </a:xfrm>
          <a:prstGeom prst="rect">
            <a:avLst/>
          </a:prstGeom>
          <a:noFill/>
        </p:spPr>
        <p:txBody>
          <a:bodyPr wrap="square" rtlCol="0">
            <a:spAutoFit/>
          </a:bodyPr>
          <a:lstStyle/>
          <a:p>
            <a:r>
              <a:rPr lang="en-US" sz="1400" dirty="0" smtClean="0">
                <a:solidFill>
                  <a:srgbClr val="FF0000"/>
                </a:solidFill>
              </a:rPr>
              <a:t>0x600</a:t>
            </a:r>
            <a:endParaRPr lang="en-IN" sz="1400" dirty="0">
              <a:solidFill>
                <a:srgbClr val="FF0000"/>
              </a:solidFill>
            </a:endParaRPr>
          </a:p>
        </p:txBody>
      </p:sp>
      <p:sp>
        <p:nvSpPr>
          <p:cNvPr id="41" name="TextBox 40"/>
          <p:cNvSpPr txBox="1"/>
          <p:nvPr/>
        </p:nvSpPr>
        <p:spPr>
          <a:xfrm>
            <a:off x="6841021" y="3784003"/>
            <a:ext cx="802644" cy="276999"/>
          </a:xfrm>
          <a:prstGeom prst="rect">
            <a:avLst/>
          </a:prstGeom>
          <a:noFill/>
        </p:spPr>
        <p:txBody>
          <a:bodyPr wrap="square" rtlCol="0">
            <a:spAutoFit/>
          </a:bodyPr>
          <a:lstStyle/>
          <a:p>
            <a:r>
              <a:rPr lang="en-US" sz="1200" b="1" dirty="0" smtClean="0"/>
              <a:t>CA temp</a:t>
            </a:r>
            <a:endParaRPr lang="en-IN" sz="1200" b="1" dirty="0"/>
          </a:p>
        </p:txBody>
      </p:sp>
      <p:sp>
        <p:nvSpPr>
          <p:cNvPr id="42" name="TextBox 41"/>
          <p:cNvSpPr txBox="1"/>
          <p:nvPr/>
        </p:nvSpPr>
        <p:spPr>
          <a:xfrm>
            <a:off x="7437834" y="4701241"/>
            <a:ext cx="999469" cy="430887"/>
          </a:xfrm>
          <a:prstGeom prst="rect">
            <a:avLst/>
          </a:prstGeom>
          <a:noFill/>
        </p:spPr>
        <p:txBody>
          <a:bodyPr wrap="square" rtlCol="0">
            <a:spAutoFit/>
          </a:bodyPr>
          <a:lstStyle/>
          <a:p>
            <a:r>
              <a:rPr lang="en-US" sz="1100" dirty="0" smtClean="0"/>
              <a:t>Copy construction</a:t>
            </a:r>
            <a:endParaRPr lang="en-IN" sz="1100" dirty="0"/>
          </a:p>
        </p:txBody>
      </p:sp>
      <p:sp>
        <p:nvSpPr>
          <p:cNvPr id="44" name="TextBox 43"/>
          <p:cNvSpPr txBox="1"/>
          <p:nvPr/>
        </p:nvSpPr>
        <p:spPr>
          <a:xfrm>
            <a:off x="3407614" y="1866234"/>
            <a:ext cx="2357978" cy="1815882"/>
          </a:xfrm>
          <a:prstGeom prst="rect">
            <a:avLst/>
          </a:prstGeom>
          <a:noFill/>
        </p:spPr>
        <p:txBody>
          <a:bodyPr wrap="square" rtlCol="0">
            <a:spAutoFit/>
          </a:bodyPr>
          <a:lstStyle/>
          <a:p>
            <a:r>
              <a:rPr lang="en-US" sz="1400" dirty="0" smtClean="0"/>
              <a:t>Upon control coming back to main function from the ‘</a:t>
            </a:r>
            <a:r>
              <a:rPr lang="en-US" sz="1400" b="1" dirty="0" smtClean="0"/>
              <a:t>fun</a:t>
            </a:r>
            <a:r>
              <a:rPr lang="en-US" sz="1400" dirty="0" smtClean="0"/>
              <a:t>’ function the address from </a:t>
            </a:r>
            <a:r>
              <a:rPr lang="en-US" sz="1400" dirty="0"/>
              <a:t>the accumulator ‘</a:t>
            </a:r>
            <a:r>
              <a:rPr lang="en-US" sz="1400" b="1" i="1" dirty="0" err="1"/>
              <a:t>eax</a:t>
            </a:r>
            <a:r>
              <a:rPr lang="en-US" sz="1400" dirty="0"/>
              <a:t>’ </a:t>
            </a:r>
            <a:r>
              <a:rPr lang="en-US" sz="1400" dirty="0" smtClean="0"/>
              <a:t>is  de-</a:t>
            </a:r>
            <a:r>
              <a:rPr lang="en-US" sz="1400" dirty="0" err="1" smtClean="0"/>
              <a:t>refrenced</a:t>
            </a:r>
            <a:r>
              <a:rPr lang="en-US" sz="1400" dirty="0" smtClean="0"/>
              <a:t> and assigned to the ‘</a:t>
            </a:r>
            <a:r>
              <a:rPr lang="en-US" sz="1400" b="1" dirty="0" smtClean="0"/>
              <a:t>main</a:t>
            </a:r>
            <a:r>
              <a:rPr lang="en-US" sz="1400" dirty="0" smtClean="0"/>
              <a:t>’ functions local object ‘</a:t>
            </a:r>
            <a:r>
              <a:rPr lang="en-US" sz="1400" b="1" dirty="0" smtClean="0"/>
              <a:t>result</a:t>
            </a:r>
            <a:r>
              <a:rPr lang="en-US" sz="1400" dirty="0" smtClean="0"/>
              <a:t>’ and thereafter the temporary would perish</a:t>
            </a:r>
            <a:endParaRPr lang="en-IN" sz="1400" dirty="0"/>
          </a:p>
        </p:txBody>
      </p:sp>
      <p:cxnSp>
        <p:nvCxnSpPr>
          <p:cNvPr id="45" name="Elbow Connector 44"/>
          <p:cNvCxnSpPr/>
          <p:nvPr/>
        </p:nvCxnSpPr>
        <p:spPr>
          <a:xfrm>
            <a:off x="1949378" y="1870091"/>
            <a:ext cx="7247921" cy="3196846"/>
          </a:xfrm>
          <a:prstGeom prst="bentConnector3">
            <a:avLst/>
          </a:prstGeom>
          <a:ln w="38100">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3" idx="3"/>
            <a:endCxn id="38" idx="1"/>
          </p:cNvCxnSpPr>
          <p:nvPr/>
        </p:nvCxnSpPr>
        <p:spPr>
          <a:xfrm>
            <a:off x="7566487" y="4223424"/>
            <a:ext cx="1612773" cy="44421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570991" y="4538102"/>
            <a:ext cx="1612773" cy="44421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Multiply 46"/>
          <p:cNvSpPr/>
          <p:nvPr/>
        </p:nvSpPr>
        <p:spPr>
          <a:xfrm>
            <a:off x="6773502" y="3932037"/>
            <a:ext cx="958881" cy="890657"/>
          </a:xfrm>
          <a:prstGeom prst="mathMultiply">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Multiply 48"/>
          <p:cNvSpPr/>
          <p:nvPr/>
        </p:nvSpPr>
        <p:spPr>
          <a:xfrm>
            <a:off x="8591464" y="3640844"/>
            <a:ext cx="716556" cy="6919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3079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4436" y="403412"/>
            <a:ext cx="4155141" cy="2043953"/>
          </a:xfrm>
          <a:prstGeom prst="rect">
            <a:avLst/>
          </a:prstGeom>
          <a:solidFill>
            <a:schemeClr val="bg2">
              <a:lumMod val="90000"/>
            </a:schemeClr>
          </a:solidFill>
        </p:spPr>
        <p:txBody>
          <a:bodyPr wrap="square" rtlCol="0">
            <a:spAutoFit/>
          </a:bodyPr>
          <a:lstStyle/>
          <a:p>
            <a:endParaRPr lang="en-IN" dirty="0"/>
          </a:p>
        </p:txBody>
      </p:sp>
      <p:sp>
        <p:nvSpPr>
          <p:cNvPr id="5" name="Rectangle 4"/>
          <p:cNvSpPr/>
          <p:nvPr/>
        </p:nvSpPr>
        <p:spPr>
          <a:xfrm>
            <a:off x="1385048" y="766482"/>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6" name="Rectangle 5"/>
          <p:cNvSpPr/>
          <p:nvPr/>
        </p:nvSpPr>
        <p:spPr>
          <a:xfrm>
            <a:off x="1385048" y="1331259"/>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IN" dirty="0"/>
          </a:p>
        </p:txBody>
      </p:sp>
      <p:sp>
        <p:nvSpPr>
          <p:cNvPr id="7" name="Rectangle 6"/>
          <p:cNvSpPr/>
          <p:nvPr/>
        </p:nvSpPr>
        <p:spPr>
          <a:xfrm>
            <a:off x="3191436" y="766482"/>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8" name="Rectangle 7"/>
          <p:cNvSpPr/>
          <p:nvPr/>
        </p:nvSpPr>
        <p:spPr>
          <a:xfrm>
            <a:off x="3191436" y="1331259"/>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00</a:t>
            </a:r>
            <a:endParaRPr lang="en-IN" dirty="0"/>
          </a:p>
        </p:txBody>
      </p:sp>
      <p:sp>
        <p:nvSpPr>
          <p:cNvPr id="10" name="TextBox 9"/>
          <p:cNvSpPr txBox="1"/>
          <p:nvPr/>
        </p:nvSpPr>
        <p:spPr>
          <a:xfrm>
            <a:off x="421341" y="3446929"/>
            <a:ext cx="4155141" cy="2043953"/>
          </a:xfrm>
          <a:prstGeom prst="rect">
            <a:avLst/>
          </a:prstGeom>
          <a:solidFill>
            <a:schemeClr val="bg2">
              <a:lumMod val="50000"/>
            </a:schemeClr>
          </a:solidFill>
        </p:spPr>
        <p:txBody>
          <a:bodyPr wrap="square" rtlCol="0">
            <a:spAutoFit/>
          </a:bodyPr>
          <a:lstStyle/>
          <a:p>
            <a:endParaRPr lang="en-IN" dirty="0"/>
          </a:p>
        </p:txBody>
      </p:sp>
      <p:sp>
        <p:nvSpPr>
          <p:cNvPr id="11" name="Rectangle 10"/>
          <p:cNvSpPr/>
          <p:nvPr/>
        </p:nvSpPr>
        <p:spPr>
          <a:xfrm>
            <a:off x="1281953" y="3809999"/>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*p</a:t>
            </a:r>
            <a:endParaRPr lang="en-IN" sz="1600" dirty="0">
              <a:solidFill>
                <a:schemeClr val="tx1"/>
              </a:solidFill>
            </a:endParaRPr>
          </a:p>
        </p:txBody>
      </p:sp>
      <p:sp>
        <p:nvSpPr>
          <p:cNvPr id="12" name="Rectangle 11"/>
          <p:cNvSpPr/>
          <p:nvPr/>
        </p:nvSpPr>
        <p:spPr>
          <a:xfrm>
            <a:off x="1281953" y="4374776"/>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Rectangle 12"/>
          <p:cNvSpPr/>
          <p:nvPr/>
        </p:nvSpPr>
        <p:spPr>
          <a:xfrm>
            <a:off x="3088341" y="3809999"/>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*q</a:t>
            </a:r>
            <a:endParaRPr lang="en-IN" sz="1600" dirty="0">
              <a:solidFill>
                <a:schemeClr val="tx1"/>
              </a:solidFill>
            </a:endParaRPr>
          </a:p>
        </p:txBody>
      </p:sp>
      <p:sp>
        <p:nvSpPr>
          <p:cNvPr id="14" name="Rectangle 13"/>
          <p:cNvSpPr/>
          <p:nvPr/>
        </p:nvSpPr>
        <p:spPr>
          <a:xfrm>
            <a:off x="3088341" y="4374776"/>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TextBox 14"/>
          <p:cNvSpPr txBox="1"/>
          <p:nvPr/>
        </p:nvSpPr>
        <p:spPr>
          <a:xfrm>
            <a:off x="4894729" y="900953"/>
            <a:ext cx="1196789" cy="369332"/>
          </a:xfrm>
          <a:prstGeom prst="rect">
            <a:avLst/>
          </a:prstGeom>
          <a:noFill/>
        </p:spPr>
        <p:txBody>
          <a:bodyPr wrap="square" rtlCol="0">
            <a:spAutoFit/>
          </a:bodyPr>
          <a:lstStyle/>
          <a:p>
            <a:r>
              <a:rPr lang="en-US" dirty="0" smtClean="0"/>
              <a:t>main</a:t>
            </a:r>
            <a:endParaRPr lang="en-IN" dirty="0"/>
          </a:p>
        </p:txBody>
      </p:sp>
      <p:sp>
        <p:nvSpPr>
          <p:cNvPr id="16" name="TextBox 15"/>
          <p:cNvSpPr txBox="1"/>
          <p:nvPr/>
        </p:nvSpPr>
        <p:spPr>
          <a:xfrm>
            <a:off x="5056094" y="3980329"/>
            <a:ext cx="1304365" cy="369332"/>
          </a:xfrm>
          <a:prstGeom prst="rect">
            <a:avLst/>
          </a:prstGeom>
          <a:noFill/>
        </p:spPr>
        <p:txBody>
          <a:bodyPr wrap="square" rtlCol="0">
            <a:spAutoFit/>
          </a:bodyPr>
          <a:lstStyle/>
          <a:p>
            <a:r>
              <a:rPr lang="en-US" dirty="0" smtClean="0"/>
              <a:t>swap1</a:t>
            </a:r>
            <a:endParaRPr lang="en-IN" dirty="0"/>
          </a:p>
        </p:txBody>
      </p:sp>
      <p:sp>
        <p:nvSpPr>
          <p:cNvPr id="17" name="TextBox 16"/>
          <p:cNvSpPr txBox="1"/>
          <p:nvPr/>
        </p:nvSpPr>
        <p:spPr>
          <a:xfrm>
            <a:off x="1385048" y="2164976"/>
            <a:ext cx="712694" cy="369332"/>
          </a:xfrm>
          <a:prstGeom prst="rect">
            <a:avLst/>
          </a:prstGeom>
          <a:noFill/>
        </p:spPr>
        <p:txBody>
          <a:bodyPr wrap="square" rtlCol="0">
            <a:spAutoFit/>
          </a:bodyPr>
          <a:lstStyle/>
          <a:p>
            <a:r>
              <a:rPr lang="en-US" dirty="0" smtClean="0"/>
              <a:t>#500</a:t>
            </a:r>
            <a:endParaRPr lang="en-IN" dirty="0"/>
          </a:p>
        </p:txBody>
      </p:sp>
      <p:sp>
        <p:nvSpPr>
          <p:cNvPr id="18" name="TextBox 17"/>
          <p:cNvSpPr txBox="1"/>
          <p:nvPr/>
        </p:nvSpPr>
        <p:spPr>
          <a:xfrm>
            <a:off x="3191436" y="2121505"/>
            <a:ext cx="712694" cy="369332"/>
          </a:xfrm>
          <a:prstGeom prst="rect">
            <a:avLst/>
          </a:prstGeom>
          <a:noFill/>
        </p:spPr>
        <p:txBody>
          <a:bodyPr wrap="square" rtlCol="0">
            <a:spAutoFit/>
          </a:bodyPr>
          <a:lstStyle/>
          <a:p>
            <a:r>
              <a:rPr lang="en-US" dirty="0" smtClean="0"/>
              <a:t>#504</a:t>
            </a:r>
            <a:endParaRPr lang="en-IN" dirty="0"/>
          </a:p>
        </p:txBody>
      </p:sp>
      <p:sp>
        <p:nvSpPr>
          <p:cNvPr id="19" name="TextBox 18"/>
          <p:cNvSpPr txBox="1"/>
          <p:nvPr/>
        </p:nvSpPr>
        <p:spPr>
          <a:xfrm>
            <a:off x="1259542" y="5128275"/>
            <a:ext cx="712694" cy="369332"/>
          </a:xfrm>
          <a:prstGeom prst="rect">
            <a:avLst/>
          </a:prstGeom>
          <a:noFill/>
        </p:spPr>
        <p:txBody>
          <a:bodyPr wrap="square" rtlCol="0">
            <a:spAutoFit/>
          </a:bodyPr>
          <a:lstStyle/>
          <a:p>
            <a:r>
              <a:rPr lang="en-US" dirty="0" smtClean="0"/>
              <a:t>#600</a:t>
            </a:r>
            <a:endParaRPr lang="en-IN" dirty="0"/>
          </a:p>
        </p:txBody>
      </p:sp>
      <p:sp>
        <p:nvSpPr>
          <p:cNvPr id="20" name="TextBox 19"/>
          <p:cNvSpPr txBox="1"/>
          <p:nvPr/>
        </p:nvSpPr>
        <p:spPr>
          <a:xfrm>
            <a:off x="3137649" y="5159883"/>
            <a:ext cx="712694" cy="369332"/>
          </a:xfrm>
          <a:prstGeom prst="rect">
            <a:avLst/>
          </a:prstGeom>
          <a:noFill/>
        </p:spPr>
        <p:txBody>
          <a:bodyPr wrap="square" rtlCol="0">
            <a:spAutoFit/>
          </a:bodyPr>
          <a:lstStyle/>
          <a:p>
            <a:r>
              <a:rPr lang="en-US" dirty="0" smtClean="0"/>
              <a:t>#604</a:t>
            </a:r>
            <a:endParaRPr lang="en-IN" dirty="0"/>
          </a:p>
        </p:txBody>
      </p:sp>
      <p:sp>
        <p:nvSpPr>
          <p:cNvPr id="21" name="TextBox 20"/>
          <p:cNvSpPr txBox="1"/>
          <p:nvPr/>
        </p:nvSpPr>
        <p:spPr>
          <a:xfrm>
            <a:off x="2328580" y="2854406"/>
            <a:ext cx="1963271" cy="369332"/>
          </a:xfrm>
          <a:prstGeom prst="rect">
            <a:avLst/>
          </a:prstGeom>
          <a:noFill/>
        </p:spPr>
        <p:txBody>
          <a:bodyPr wrap="square" rtlCol="0">
            <a:spAutoFit/>
          </a:bodyPr>
          <a:lstStyle/>
          <a:p>
            <a:r>
              <a:rPr lang="en-US" dirty="0" smtClean="0"/>
              <a:t>swap1(&amp;a, &amp;b)</a:t>
            </a:r>
            <a:endParaRPr lang="en-IN" dirty="0"/>
          </a:p>
        </p:txBody>
      </p:sp>
      <p:cxnSp>
        <p:nvCxnSpPr>
          <p:cNvPr id="23" name="Elbow Connector 22"/>
          <p:cNvCxnSpPr>
            <a:stCxn id="12" idx="1"/>
            <a:endCxn id="6" idx="1"/>
          </p:cNvCxnSpPr>
          <p:nvPr/>
        </p:nvCxnSpPr>
        <p:spPr>
          <a:xfrm rot="10800000" flipH="1">
            <a:off x="1281952" y="1613649"/>
            <a:ext cx="103095" cy="3043517"/>
          </a:xfrm>
          <a:prstGeom prst="bentConnector3">
            <a:avLst>
              <a:gd name="adj1" fmla="val -2217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8" idx="3"/>
          </p:cNvCxnSpPr>
          <p:nvPr/>
        </p:nvCxnSpPr>
        <p:spPr>
          <a:xfrm flipV="1">
            <a:off x="3801035" y="1613648"/>
            <a:ext cx="103095" cy="3043517"/>
          </a:xfrm>
          <a:prstGeom prst="bentConnector3">
            <a:avLst>
              <a:gd name="adj1" fmla="val 3217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15571" y="4468364"/>
            <a:ext cx="712694" cy="369332"/>
          </a:xfrm>
          <a:prstGeom prst="rect">
            <a:avLst/>
          </a:prstGeom>
          <a:noFill/>
        </p:spPr>
        <p:txBody>
          <a:bodyPr wrap="square" rtlCol="0">
            <a:spAutoFit/>
          </a:bodyPr>
          <a:lstStyle/>
          <a:p>
            <a:r>
              <a:rPr lang="en-US" dirty="0" smtClean="0"/>
              <a:t>#500</a:t>
            </a:r>
            <a:endParaRPr lang="en-IN" dirty="0"/>
          </a:p>
        </p:txBody>
      </p:sp>
      <p:sp>
        <p:nvSpPr>
          <p:cNvPr id="27" name="TextBox 26"/>
          <p:cNvSpPr txBox="1"/>
          <p:nvPr/>
        </p:nvSpPr>
        <p:spPr>
          <a:xfrm>
            <a:off x="3142133" y="4465774"/>
            <a:ext cx="712694" cy="369332"/>
          </a:xfrm>
          <a:prstGeom prst="rect">
            <a:avLst/>
          </a:prstGeom>
          <a:noFill/>
        </p:spPr>
        <p:txBody>
          <a:bodyPr wrap="square" rtlCol="0">
            <a:spAutoFit/>
          </a:bodyPr>
          <a:lstStyle/>
          <a:p>
            <a:r>
              <a:rPr lang="en-US" dirty="0" smtClean="0"/>
              <a:t>#504</a:t>
            </a:r>
            <a:endParaRPr lang="en-IN" dirty="0"/>
          </a:p>
        </p:txBody>
      </p:sp>
      <p:sp>
        <p:nvSpPr>
          <p:cNvPr id="28" name="TextBox 27"/>
          <p:cNvSpPr txBox="1"/>
          <p:nvPr/>
        </p:nvSpPr>
        <p:spPr>
          <a:xfrm>
            <a:off x="5607424" y="522600"/>
            <a:ext cx="6378388" cy="1169551"/>
          </a:xfrm>
          <a:prstGeom prst="rect">
            <a:avLst/>
          </a:prstGeom>
          <a:noFill/>
        </p:spPr>
        <p:txBody>
          <a:bodyPr wrap="square" rtlCol="0">
            <a:spAutoFit/>
          </a:bodyPr>
          <a:lstStyle/>
          <a:p>
            <a:r>
              <a:rPr lang="en-US" sz="1400" dirty="0" err="1" smtClean="0"/>
              <a:t>int</a:t>
            </a:r>
            <a:r>
              <a:rPr lang="en-US" sz="1400" dirty="0" smtClean="0"/>
              <a:t> temp = p;    //error</a:t>
            </a:r>
          </a:p>
          <a:p>
            <a:endParaRPr lang="en-US" sz="1400" dirty="0"/>
          </a:p>
          <a:p>
            <a:r>
              <a:rPr lang="en-US" sz="1400" dirty="0" err="1" smtClean="0"/>
              <a:t>int</a:t>
            </a:r>
            <a:r>
              <a:rPr lang="en-US" sz="1400" dirty="0" smtClean="0"/>
              <a:t> temp = *p;  [</a:t>
            </a:r>
            <a:r>
              <a:rPr lang="en-US" sz="1400" i="1" dirty="0" smtClean="0"/>
              <a:t>The value at the address pointed to by ‘p’</a:t>
            </a:r>
            <a:r>
              <a:rPr lang="en-US" sz="1400" dirty="0" smtClean="0"/>
              <a:t>]</a:t>
            </a:r>
          </a:p>
          <a:p>
            <a:r>
              <a:rPr lang="en-US" sz="1400" dirty="0" smtClean="0"/>
              <a:t>*p = *q;  [</a:t>
            </a:r>
            <a:r>
              <a:rPr lang="en-US" sz="1400" i="1" dirty="0" smtClean="0"/>
              <a:t>The value at the address pointed to by ‘q’, shall be value pointed to by ‘p’]</a:t>
            </a:r>
          </a:p>
          <a:p>
            <a:r>
              <a:rPr lang="en-US" sz="1400" dirty="0" smtClean="0"/>
              <a:t>*q = temp;</a:t>
            </a:r>
            <a:endParaRPr lang="en-IN" sz="1400" dirty="0"/>
          </a:p>
        </p:txBody>
      </p:sp>
      <p:sp>
        <p:nvSpPr>
          <p:cNvPr id="29" name="TextBox 28"/>
          <p:cNvSpPr txBox="1"/>
          <p:nvPr/>
        </p:nvSpPr>
        <p:spPr>
          <a:xfrm>
            <a:off x="6382870" y="1863661"/>
            <a:ext cx="4155141" cy="2043953"/>
          </a:xfrm>
          <a:prstGeom prst="rect">
            <a:avLst/>
          </a:prstGeom>
          <a:solidFill>
            <a:schemeClr val="bg2">
              <a:lumMod val="90000"/>
            </a:schemeClr>
          </a:solidFill>
        </p:spPr>
        <p:txBody>
          <a:bodyPr wrap="square" rtlCol="0">
            <a:spAutoFit/>
          </a:bodyPr>
          <a:lstStyle/>
          <a:p>
            <a:endParaRPr lang="en-IN" dirty="0"/>
          </a:p>
        </p:txBody>
      </p:sp>
      <p:sp>
        <p:nvSpPr>
          <p:cNvPr id="30" name="Rectangle 29"/>
          <p:cNvSpPr/>
          <p:nvPr/>
        </p:nvSpPr>
        <p:spPr>
          <a:xfrm>
            <a:off x="7243482" y="2226731"/>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31" name="Rectangle 30"/>
          <p:cNvSpPr/>
          <p:nvPr/>
        </p:nvSpPr>
        <p:spPr>
          <a:xfrm>
            <a:off x="7243482" y="2791508"/>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00</a:t>
            </a:r>
            <a:endParaRPr lang="en-IN" dirty="0"/>
          </a:p>
        </p:txBody>
      </p:sp>
      <p:sp>
        <p:nvSpPr>
          <p:cNvPr id="32" name="Rectangle 31"/>
          <p:cNvSpPr/>
          <p:nvPr/>
        </p:nvSpPr>
        <p:spPr>
          <a:xfrm>
            <a:off x="9049870" y="2226731"/>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33" name="Rectangle 32"/>
          <p:cNvSpPr/>
          <p:nvPr/>
        </p:nvSpPr>
        <p:spPr>
          <a:xfrm>
            <a:off x="9049870" y="2791508"/>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IN" dirty="0"/>
          </a:p>
        </p:txBody>
      </p:sp>
      <p:sp>
        <p:nvSpPr>
          <p:cNvPr id="34" name="TextBox 33"/>
          <p:cNvSpPr txBox="1"/>
          <p:nvPr/>
        </p:nvSpPr>
        <p:spPr>
          <a:xfrm>
            <a:off x="6279775" y="4907178"/>
            <a:ext cx="4155141" cy="2043953"/>
          </a:xfrm>
          <a:prstGeom prst="rect">
            <a:avLst/>
          </a:prstGeom>
          <a:solidFill>
            <a:schemeClr val="bg2">
              <a:lumMod val="50000"/>
            </a:schemeClr>
          </a:solidFill>
        </p:spPr>
        <p:txBody>
          <a:bodyPr wrap="square" rtlCol="0">
            <a:spAutoFit/>
          </a:bodyPr>
          <a:lstStyle/>
          <a:p>
            <a:endParaRPr lang="en-IN" dirty="0"/>
          </a:p>
        </p:txBody>
      </p:sp>
      <p:sp>
        <p:nvSpPr>
          <p:cNvPr id="35" name="Rectangle 34"/>
          <p:cNvSpPr/>
          <p:nvPr/>
        </p:nvSpPr>
        <p:spPr>
          <a:xfrm>
            <a:off x="7140387" y="5270248"/>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*p</a:t>
            </a:r>
            <a:endParaRPr lang="en-IN" sz="1600" dirty="0">
              <a:solidFill>
                <a:schemeClr val="tx1"/>
              </a:solidFill>
            </a:endParaRPr>
          </a:p>
        </p:txBody>
      </p:sp>
      <p:sp>
        <p:nvSpPr>
          <p:cNvPr id="36" name="Rectangle 35"/>
          <p:cNvSpPr/>
          <p:nvPr/>
        </p:nvSpPr>
        <p:spPr>
          <a:xfrm>
            <a:off x="7140387" y="5835025"/>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7" name="Rectangle 36"/>
          <p:cNvSpPr/>
          <p:nvPr/>
        </p:nvSpPr>
        <p:spPr>
          <a:xfrm>
            <a:off x="8946775" y="5270248"/>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*q</a:t>
            </a:r>
            <a:endParaRPr lang="en-IN" sz="1600" dirty="0">
              <a:solidFill>
                <a:schemeClr val="tx1"/>
              </a:solidFill>
            </a:endParaRPr>
          </a:p>
        </p:txBody>
      </p:sp>
      <p:sp>
        <p:nvSpPr>
          <p:cNvPr id="38" name="Rectangle 37"/>
          <p:cNvSpPr/>
          <p:nvPr/>
        </p:nvSpPr>
        <p:spPr>
          <a:xfrm>
            <a:off x="8946775" y="5835025"/>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9" name="TextBox 38"/>
          <p:cNvSpPr txBox="1"/>
          <p:nvPr/>
        </p:nvSpPr>
        <p:spPr>
          <a:xfrm>
            <a:off x="10753163" y="2361202"/>
            <a:ext cx="1196789" cy="369332"/>
          </a:xfrm>
          <a:prstGeom prst="rect">
            <a:avLst/>
          </a:prstGeom>
          <a:noFill/>
        </p:spPr>
        <p:txBody>
          <a:bodyPr wrap="square" rtlCol="0">
            <a:spAutoFit/>
          </a:bodyPr>
          <a:lstStyle/>
          <a:p>
            <a:r>
              <a:rPr lang="en-US" dirty="0" smtClean="0"/>
              <a:t>main</a:t>
            </a:r>
            <a:endParaRPr lang="en-IN" dirty="0"/>
          </a:p>
        </p:txBody>
      </p:sp>
      <p:sp>
        <p:nvSpPr>
          <p:cNvPr id="40" name="TextBox 39"/>
          <p:cNvSpPr txBox="1"/>
          <p:nvPr/>
        </p:nvSpPr>
        <p:spPr>
          <a:xfrm>
            <a:off x="10914528" y="5440578"/>
            <a:ext cx="1304365" cy="369332"/>
          </a:xfrm>
          <a:prstGeom prst="rect">
            <a:avLst/>
          </a:prstGeom>
          <a:noFill/>
        </p:spPr>
        <p:txBody>
          <a:bodyPr wrap="square" rtlCol="0">
            <a:spAutoFit/>
          </a:bodyPr>
          <a:lstStyle/>
          <a:p>
            <a:r>
              <a:rPr lang="en-US" dirty="0" smtClean="0"/>
              <a:t>swap1</a:t>
            </a:r>
            <a:endParaRPr lang="en-IN" dirty="0"/>
          </a:p>
        </p:txBody>
      </p:sp>
      <p:sp>
        <p:nvSpPr>
          <p:cNvPr id="41" name="TextBox 40"/>
          <p:cNvSpPr txBox="1"/>
          <p:nvPr/>
        </p:nvSpPr>
        <p:spPr>
          <a:xfrm>
            <a:off x="7243482" y="3625225"/>
            <a:ext cx="712694" cy="369332"/>
          </a:xfrm>
          <a:prstGeom prst="rect">
            <a:avLst/>
          </a:prstGeom>
          <a:noFill/>
        </p:spPr>
        <p:txBody>
          <a:bodyPr wrap="square" rtlCol="0">
            <a:spAutoFit/>
          </a:bodyPr>
          <a:lstStyle/>
          <a:p>
            <a:r>
              <a:rPr lang="en-US" dirty="0" smtClean="0"/>
              <a:t>#500</a:t>
            </a:r>
            <a:endParaRPr lang="en-IN" dirty="0"/>
          </a:p>
        </p:txBody>
      </p:sp>
      <p:sp>
        <p:nvSpPr>
          <p:cNvPr id="42" name="TextBox 41"/>
          <p:cNvSpPr txBox="1"/>
          <p:nvPr/>
        </p:nvSpPr>
        <p:spPr>
          <a:xfrm>
            <a:off x="9049870" y="3581754"/>
            <a:ext cx="712694" cy="369332"/>
          </a:xfrm>
          <a:prstGeom prst="rect">
            <a:avLst/>
          </a:prstGeom>
          <a:noFill/>
        </p:spPr>
        <p:txBody>
          <a:bodyPr wrap="square" rtlCol="0">
            <a:spAutoFit/>
          </a:bodyPr>
          <a:lstStyle/>
          <a:p>
            <a:r>
              <a:rPr lang="en-US" dirty="0" smtClean="0"/>
              <a:t>#504</a:t>
            </a:r>
            <a:endParaRPr lang="en-IN" dirty="0"/>
          </a:p>
        </p:txBody>
      </p:sp>
      <p:sp>
        <p:nvSpPr>
          <p:cNvPr id="43" name="TextBox 42"/>
          <p:cNvSpPr txBox="1"/>
          <p:nvPr/>
        </p:nvSpPr>
        <p:spPr>
          <a:xfrm>
            <a:off x="7117976" y="6588524"/>
            <a:ext cx="712694" cy="369332"/>
          </a:xfrm>
          <a:prstGeom prst="rect">
            <a:avLst/>
          </a:prstGeom>
          <a:noFill/>
        </p:spPr>
        <p:txBody>
          <a:bodyPr wrap="square" rtlCol="0">
            <a:spAutoFit/>
          </a:bodyPr>
          <a:lstStyle/>
          <a:p>
            <a:r>
              <a:rPr lang="en-US" dirty="0" smtClean="0"/>
              <a:t>#600</a:t>
            </a:r>
            <a:endParaRPr lang="en-IN" dirty="0"/>
          </a:p>
        </p:txBody>
      </p:sp>
      <p:sp>
        <p:nvSpPr>
          <p:cNvPr id="44" name="TextBox 43"/>
          <p:cNvSpPr txBox="1"/>
          <p:nvPr/>
        </p:nvSpPr>
        <p:spPr>
          <a:xfrm>
            <a:off x="8996083" y="6620132"/>
            <a:ext cx="712694" cy="369332"/>
          </a:xfrm>
          <a:prstGeom prst="rect">
            <a:avLst/>
          </a:prstGeom>
          <a:noFill/>
        </p:spPr>
        <p:txBody>
          <a:bodyPr wrap="square" rtlCol="0">
            <a:spAutoFit/>
          </a:bodyPr>
          <a:lstStyle/>
          <a:p>
            <a:r>
              <a:rPr lang="en-US" dirty="0" smtClean="0"/>
              <a:t>#604</a:t>
            </a:r>
            <a:endParaRPr lang="en-IN" dirty="0"/>
          </a:p>
        </p:txBody>
      </p:sp>
      <p:cxnSp>
        <p:nvCxnSpPr>
          <p:cNvPr id="45" name="Elbow Connector 44"/>
          <p:cNvCxnSpPr>
            <a:stCxn id="36" idx="1"/>
            <a:endCxn id="31" idx="1"/>
          </p:cNvCxnSpPr>
          <p:nvPr/>
        </p:nvCxnSpPr>
        <p:spPr>
          <a:xfrm rot="10800000" flipH="1">
            <a:off x="7140386" y="3073898"/>
            <a:ext cx="103095" cy="3043517"/>
          </a:xfrm>
          <a:prstGeom prst="bentConnector3">
            <a:avLst>
              <a:gd name="adj1" fmla="val -2217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8" idx="3"/>
            <a:endCxn id="33" idx="3"/>
          </p:cNvCxnSpPr>
          <p:nvPr/>
        </p:nvCxnSpPr>
        <p:spPr>
          <a:xfrm flipV="1">
            <a:off x="9659469" y="3073897"/>
            <a:ext cx="103095" cy="3043517"/>
          </a:xfrm>
          <a:prstGeom prst="bentConnector3">
            <a:avLst>
              <a:gd name="adj1" fmla="val 3217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174005" y="5928613"/>
            <a:ext cx="712694" cy="369332"/>
          </a:xfrm>
          <a:prstGeom prst="rect">
            <a:avLst/>
          </a:prstGeom>
          <a:noFill/>
        </p:spPr>
        <p:txBody>
          <a:bodyPr wrap="square" rtlCol="0">
            <a:spAutoFit/>
          </a:bodyPr>
          <a:lstStyle/>
          <a:p>
            <a:r>
              <a:rPr lang="en-US" dirty="0" smtClean="0"/>
              <a:t>#500</a:t>
            </a:r>
            <a:endParaRPr lang="en-IN" dirty="0"/>
          </a:p>
        </p:txBody>
      </p:sp>
      <p:sp>
        <p:nvSpPr>
          <p:cNvPr id="48" name="TextBox 47"/>
          <p:cNvSpPr txBox="1"/>
          <p:nvPr/>
        </p:nvSpPr>
        <p:spPr>
          <a:xfrm>
            <a:off x="9000567" y="5926023"/>
            <a:ext cx="712694" cy="369332"/>
          </a:xfrm>
          <a:prstGeom prst="rect">
            <a:avLst/>
          </a:prstGeom>
          <a:noFill/>
        </p:spPr>
        <p:txBody>
          <a:bodyPr wrap="square" rtlCol="0">
            <a:spAutoFit/>
          </a:bodyPr>
          <a:lstStyle/>
          <a:p>
            <a:r>
              <a:rPr lang="en-US" dirty="0" smtClean="0"/>
              <a:t>#504</a:t>
            </a:r>
            <a:endParaRPr lang="en-IN" dirty="0"/>
          </a:p>
        </p:txBody>
      </p:sp>
      <p:sp>
        <p:nvSpPr>
          <p:cNvPr id="49" name="Rectangle 48"/>
          <p:cNvSpPr/>
          <p:nvPr/>
        </p:nvSpPr>
        <p:spPr>
          <a:xfrm>
            <a:off x="7956176" y="4993091"/>
            <a:ext cx="708212" cy="447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temp</a:t>
            </a:r>
            <a:endParaRPr lang="en-IN" sz="1600" dirty="0"/>
          </a:p>
        </p:txBody>
      </p:sp>
      <p:sp>
        <p:nvSpPr>
          <p:cNvPr id="50" name="Rectangle 49"/>
          <p:cNvSpPr/>
          <p:nvPr/>
        </p:nvSpPr>
        <p:spPr>
          <a:xfrm>
            <a:off x="7956176" y="5424373"/>
            <a:ext cx="708212" cy="447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100</a:t>
            </a:r>
            <a:endParaRPr lang="en-IN" sz="1600" dirty="0"/>
          </a:p>
        </p:txBody>
      </p:sp>
      <p:sp>
        <p:nvSpPr>
          <p:cNvPr id="51" name="TextBox 50"/>
          <p:cNvSpPr txBox="1"/>
          <p:nvPr/>
        </p:nvSpPr>
        <p:spPr>
          <a:xfrm>
            <a:off x="981635" y="5714073"/>
            <a:ext cx="2819400" cy="523220"/>
          </a:xfrm>
          <a:prstGeom prst="rect">
            <a:avLst/>
          </a:prstGeom>
          <a:noFill/>
        </p:spPr>
        <p:txBody>
          <a:bodyPr wrap="square" rtlCol="0">
            <a:spAutoFit/>
          </a:bodyPr>
          <a:lstStyle/>
          <a:p>
            <a:r>
              <a:rPr lang="en-US" sz="1400" dirty="0" err="1" smtClean="0"/>
              <a:t>cout</a:t>
            </a:r>
            <a:r>
              <a:rPr lang="en-US" sz="1400" dirty="0" smtClean="0"/>
              <a:t> &lt;&lt; p;     // 500</a:t>
            </a:r>
          </a:p>
          <a:p>
            <a:r>
              <a:rPr lang="en-US" sz="1400" dirty="0" err="1" smtClean="0"/>
              <a:t>cout</a:t>
            </a:r>
            <a:r>
              <a:rPr lang="en-US" sz="1400" dirty="0" smtClean="0"/>
              <a:t> &lt;&lt;q       // 504</a:t>
            </a:r>
            <a:endParaRPr lang="en-IN" sz="1400" dirty="0"/>
          </a:p>
        </p:txBody>
      </p:sp>
      <p:sp>
        <p:nvSpPr>
          <p:cNvPr id="52" name="TextBox 51"/>
          <p:cNvSpPr txBox="1"/>
          <p:nvPr/>
        </p:nvSpPr>
        <p:spPr>
          <a:xfrm>
            <a:off x="918880" y="6198874"/>
            <a:ext cx="2819400" cy="523220"/>
          </a:xfrm>
          <a:prstGeom prst="rect">
            <a:avLst/>
          </a:prstGeom>
          <a:noFill/>
        </p:spPr>
        <p:txBody>
          <a:bodyPr wrap="square" rtlCol="0">
            <a:spAutoFit/>
          </a:bodyPr>
          <a:lstStyle/>
          <a:p>
            <a:r>
              <a:rPr lang="en-US" sz="1400" dirty="0" err="1" smtClean="0"/>
              <a:t>cout</a:t>
            </a:r>
            <a:r>
              <a:rPr lang="en-US" sz="1400" dirty="0" smtClean="0"/>
              <a:t> &lt;&lt; *p;     // 100</a:t>
            </a:r>
          </a:p>
          <a:p>
            <a:r>
              <a:rPr lang="en-US" sz="1400" dirty="0" err="1" smtClean="0"/>
              <a:t>cout</a:t>
            </a:r>
            <a:r>
              <a:rPr lang="en-US" sz="1400" dirty="0" smtClean="0"/>
              <a:t> &lt;&lt; *q       // 200</a:t>
            </a:r>
            <a:endParaRPr lang="en-IN" sz="1400" dirty="0"/>
          </a:p>
        </p:txBody>
      </p:sp>
      <p:sp>
        <p:nvSpPr>
          <p:cNvPr id="2" name="TextBox 1"/>
          <p:cNvSpPr txBox="1"/>
          <p:nvPr/>
        </p:nvSpPr>
        <p:spPr>
          <a:xfrm>
            <a:off x="5094194" y="12073"/>
            <a:ext cx="1871382" cy="369332"/>
          </a:xfrm>
          <a:prstGeom prst="rect">
            <a:avLst/>
          </a:prstGeom>
          <a:noFill/>
        </p:spPr>
        <p:txBody>
          <a:bodyPr wrap="square" rtlCol="0">
            <a:spAutoFit/>
          </a:bodyPr>
          <a:lstStyle/>
          <a:p>
            <a:r>
              <a:rPr lang="en-US" b="1" i="1" dirty="0"/>
              <a:t>call by </a:t>
            </a:r>
            <a:r>
              <a:rPr lang="en-US" b="1" i="1" dirty="0" smtClean="0"/>
              <a:t>address</a:t>
            </a:r>
            <a:endParaRPr lang="en-IN" b="1" i="1" dirty="0"/>
          </a:p>
        </p:txBody>
      </p:sp>
    </p:spTree>
    <p:extLst>
      <p:ext uri="{BB962C8B-B14F-4D97-AF65-F5344CB8AC3E}">
        <p14:creationId xmlns:p14="http://schemas.microsoft.com/office/powerpoint/2010/main" val="316071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96036" y="1552943"/>
            <a:ext cx="4155141" cy="2043953"/>
          </a:xfrm>
          <a:prstGeom prst="rect">
            <a:avLst/>
          </a:prstGeom>
          <a:solidFill>
            <a:schemeClr val="bg2">
              <a:lumMod val="90000"/>
            </a:schemeClr>
          </a:solidFill>
        </p:spPr>
        <p:txBody>
          <a:bodyPr wrap="square" rtlCol="0">
            <a:spAutoFit/>
          </a:bodyPr>
          <a:lstStyle/>
          <a:p>
            <a:endParaRPr lang="en-IN" dirty="0"/>
          </a:p>
        </p:txBody>
      </p:sp>
      <p:sp>
        <p:nvSpPr>
          <p:cNvPr id="5" name="Rectangle 4"/>
          <p:cNvSpPr/>
          <p:nvPr/>
        </p:nvSpPr>
        <p:spPr>
          <a:xfrm>
            <a:off x="2756648" y="1916013"/>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6" name="Rectangle 5"/>
          <p:cNvSpPr/>
          <p:nvPr/>
        </p:nvSpPr>
        <p:spPr>
          <a:xfrm>
            <a:off x="2756648" y="2480790"/>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IN" dirty="0"/>
          </a:p>
        </p:txBody>
      </p:sp>
      <p:sp>
        <p:nvSpPr>
          <p:cNvPr id="7" name="Rectangle 6"/>
          <p:cNvSpPr/>
          <p:nvPr/>
        </p:nvSpPr>
        <p:spPr>
          <a:xfrm>
            <a:off x="4563036" y="1916013"/>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8" name="Rectangle 7"/>
          <p:cNvSpPr/>
          <p:nvPr/>
        </p:nvSpPr>
        <p:spPr>
          <a:xfrm>
            <a:off x="4563036" y="2480790"/>
            <a:ext cx="712694"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00</a:t>
            </a:r>
            <a:endParaRPr lang="en-IN" dirty="0"/>
          </a:p>
        </p:txBody>
      </p:sp>
      <p:sp>
        <p:nvSpPr>
          <p:cNvPr id="10" name="TextBox 9"/>
          <p:cNvSpPr txBox="1"/>
          <p:nvPr/>
        </p:nvSpPr>
        <p:spPr>
          <a:xfrm>
            <a:off x="1906627" y="3089965"/>
            <a:ext cx="4155141" cy="2043953"/>
          </a:xfrm>
          <a:prstGeom prst="rect">
            <a:avLst/>
          </a:prstGeom>
          <a:solidFill>
            <a:schemeClr val="bg2">
              <a:lumMod val="50000"/>
            </a:schemeClr>
          </a:solidFill>
        </p:spPr>
        <p:txBody>
          <a:bodyPr wrap="square" rtlCol="0">
            <a:spAutoFit/>
          </a:bodyPr>
          <a:lstStyle/>
          <a:p>
            <a:endParaRPr lang="en-IN" dirty="0"/>
          </a:p>
        </p:txBody>
      </p:sp>
      <p:sp>
        <p:nvSpPr>
          <p:cNvPr id="11" name="Rectangle 10"/>
          <p:cNvSpPr/>
          <p:nvPr/>
        </p:nvSpPr>
        <p:spPr>
          <a:xfrm>
            <a:off x="2756648" y="3045779"/>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&amp;p</a:t>
            </a:r>
            <a:endParaRPr lang="en-IN" sz="1600" dirty="0">
              <a:solidFill>
                <a:schemeClr val="tx1"/>
              </a:solidFill>
            </a:endParaRPr>
          </a:p>
        </p:txBody>
      </p:sp>
      <p:sp>
        <p:nvSpPr>
          <p:cNvPr id="13" name="Rectangle 12"/>
          <p:cNvSpPr/>
          <p:nvPr/>
        </p:nvSpPr>
        <p:spPr>
          <a:xfrm>
            <a:off x="4554072" y="3063244"/>
            <a:ext cx="712694" cy="5647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a:t>
            </a:r>
            <a:r>
              <a:rPr lang="en-US" sz="1600" dirty="0" smtClean="0">
                <a:solidFill>
                  <a:schemeClr val="tx1"/>
                </a:solidFill>
              </a:rPr>
              <a:t> &amp;q</a:t>
            </a:r>
            <a:endParaRPr lang="en-IN" sz="1600" dirty="0">
              <a:solidFill>
                <a:schemeClr val="tx1"/>
              </a:solidFill>
            </a:endParaRPr>
          </a:p>
        </p:txBody>
      </p:sp>
      <p:sp>
        <p:nvSpPr>
          <p:cNvPr id="15" name="TextBox 14"/>
          <p:cNvSpPr txBox="1"/>
          <p:nvPr/>
        </p:nvSpPr>
        <p:spPr>
          <a:xfrm>
            <a:off x="6266329" y="2050484"/>
            <a:ext cx="1323191" cy="369332"/>
          </a:xfrm>
          <a:prstGeom prst="rect">
            <a:avLst/>
          </a:prstGeom>
          <a:noFill/>
        </p:spPr>
        <p:txBody>
          <a:bodyPr wrap="square" rtlCol="0">
            <a:spAutoFit/>
          </a:bodyPr>
          <a:lstStyle/>
          <a:p>
            <a:r>
              <a:rPr lang="en-US" dirty="0" smtClean="0"/>
              <a:t>main scope</a:t>
            </a:r>
            <a:endParaRPr lang="en-IN" dirty="0"/>
          </a:p>
        </p:txBody>
      </p:sp>
      <p:sp>
        <p:nvSpPr>
          <p:cNvPr id="17" name="TextBox 16"/>
          <p:cNvSpPr txBox="1"/>
          <p:nvPr/>
        </p:nvSpPr>
        <p:spPr>
          <a:xfrm>
            <a:off x="2705100" y="1486633"/>
            <a:ext cx="712694" cy="369332"/>
          </a:xfrm>
          <a:prstGeom prst="rect">
            <a:avLst/>
          </a:prstGeom>
          <a:noFill/>
        </p:spPr>
        <p:txBody>
          <a:bodyPr wrap="square" rtlCol="0">
            <a:spAutoFit/>
          </a:bodyPr>
          <a:lstStyle/>
          <a:p>
            <a:r>
              <a:rPr lang="en-US" dirty="0" smtClean="0"/>
              <a:t>#500</a:t>
            </a:r>
            <a:endParaRPr lang="en-IN" dirty="0"/>
          </a:p>
        </p:txBody>
      </p:sp>
      <p:sp>
        <p:nvSpPr>
          <p:cNvPr id="18" name="TextBox 17"/>
          <p:cNvSpPr txBox="1"/>
          <p:nvPr/>
        </p:nvSpPr>
        <p:spPr>
          <a:xfrm>
            <a:off x="4527174" y="1579483"/>
            <a:ext cx="712694" cy="369332"/>
          </a:xfrm>
          <a:prstGeom prst="rect">
            <a:avLst/>
          </a:prstGeom>
          <a:noFill/>
        </p:spPr>
        <p:txBody>
          <a:bodyPr wrap="square" rtlCol="0">
            <a:spAutoFit/>
          </a:bodyPr>
          <a:lstStyle/>
          <a:p>
            <a:r>
              <a:rPr lang="en-US" dirty="0" smtClean="0"/>
              <a:t>#504</a:t>
            </a:r>
            <a:endParaRPr lang="en-IN" dirty="0"/>
          </a:p>
        </p:txBody>
      </p:sp>
      <p:sp>
        <p:nvSpPr>
          <p:cNvPr id="21" name="TextBox 20"/>
          <p:cNvSpPr txBox="1"/>
          <p:nvPr/>
        </p:nvSpPr>
        <p:spPr>
          <a:xfrm>
            <a:off x="6158753" y="3859149"/>
            <a:ext cx="1963271" cy="369332"/>
          </a:xfrm>
          <a:prstGeom prst="rect">
            <a:avLst/>
          </a:prstGeom>
          <a:noFill/>
        </p:spPr>
        <p:txBody>
          <a:bodyPr wrap="square" rtlCol="0">
            <a:spAutoFit/>
          </a:bodyPr>
          <a:lstStyle/>
          <a:p>
            <a:r>
              <a:rPr lang="en-US" dirty="0" smtClean="0"/>
              <a:t>swap1 scope</a:t>
            </a:r>
            <a:endParaRPr lang="en-IN" dirty="0"/>
          </a:p>
        </p:txBody>
      </p:sp>
      <p:sp>
        <p:nvSpPr>
          <p:cNvPr id="28" name="TextBox 27"/>
          <p:cNvSpPr txBox="1"/>
          <p:nvPr/>
        </p:nvSpPr>
        <p:spPr>
          <a:xfrm>
            <a:off x="8229601" y="1855965"/>
            <a:ext cx="1963270" cy="738664"/>
          </a:xfrm>
          <a:prstGeom prst="rect">
            <a:avLst/>
          </a:prstGeom>
          <a:noFill/>
        </p:spPr>
        <p:txBody>
          <a:bodyPr wrap="square" rtlCol="0">
            <a:spAutoFit/>
          </a:bodyPr>
          <a:lstStyle/>
          <a:p>
            <a:r>
              <a:rPr lang="en-US" sz="1400" b="1" dirty="0" err="1" smtClean="0"/>
              <a:t>int</a:t>
            </a:r>
            <a:r>
              <a:rPr lang="en-US" sz="1400" b="1" dirty="0" smtClean="0"/>
              <a:t> temp = p; </a:t>
            </a:r>
          </a:p>
          <a:p>
            <a:r>
              <a:rPr lang="en-US" sz="1400" b="1" dirty="0" smtClean="0"/>
              <a:t>p = q; </a:t>
            </a:r>
          </a:p>
          <a:p>
            <a:r>
              <a:rPr lang="en-US" sz="1400" b="1" dirty="0" smtClean="0"/>
              <a:t>q = temp;</a:t>
            </a:r>
            <a:endParaRPr lang="en-IN" sz="1400" b="1" dirty="0"/>
          </a:p>
        </p:txBody>
      </p:sp>
      <p:sp>
        <p:nvSpPr>
          <p:cNvPr id="2" name="TextBox 1"/>
          <p:cNvSpPr txBox="1"/>
          <p:nvPr/>
        </p:nvSpPr>
        <p:spPr>
          <a:xfrm>
            <a:off x="2904373" y="791440"/>
            <a:ext cx="3142129" cy="369332"/>
          </a:xfrm>
          <a:prstGeom prst="rect">
            <a:avLst/>
          </a:prstGeom>
          <a:noFill/>
        </p:spPr>
        <p:txBody>
          <a:bodyPr wrap="square" rtlCol="0">
            <a:spAutoFit/>
          </a:bodyPr>
          <a:lstStyle/>
          <a:p>
            <a:r>
              <a:rPr lang="en-US" b="1" i="1" dirty="0" smtClean="0"/>
              <a:t>call by reference</a:t>
            </a:r>
            <a:endParaRPr lang="en-IN" b="1" i="1" dirty="0"/>
          </a:p>
        </p:txBody>
      </p:sp>
    </p:spTree>
    <p:extLst>
      <p:ext uri="{BB962C8B-B14F-4D97-AF65-F5344CB8AC3E}">
        <p14:creationId xmlns:p14="http://schemas.microsoft.com/office/powerpoint/2010/main" val="2489152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5071" y="538860"/>
            <a:ext cx="6096000" cy="3970318"/>
          </a:xfrm>
          <a:prstGeom prst="rect">
            <a:avLst/>
          </a:prstGeom>
        </p:spPr>
        <p:txBody>
          <a:bodyPr>
            <a:spAutoFit/>
          </a:bodyPr>
          <a:lstStyle/>
          <a:p>
            <a:r>
              <a:rPr lang="en-IN" dirty="0"/>
              <a:t>|---------|                 |---------|</a:t>
            </a:r>
          </a:p>
          <a:p>
            <a:r>
              <a:rPr lang="en-IN" dirty="0"/>
              <a:t>| a  |   </a:t>
            </a:r>
            <a:r>
              <a:rPr lang="en-IN" dirty="0" smtClean="0"/>
              <a:t>  </a:t>
            </a:r>
            <a:r>
              <a:rPr lang="en-IN" dirty="0"/>
              <a:t>|                 | a  | </a:t>
            </a:r>
            <a:r>
              <a:rPr lang="en-IN" dirty="0" smtClean="0"/>
              <a:t>    </a:t>
            </a:r>
            <a:r>
              <a:rPr lang="en-IN" dirty="0"/>
              <a:t>|</a:t>
            </a:r>
          </a:p>
          <a:p>
            <a:r>
              <a:rPr lang="en-IN" dirty="0"/>
              <a:t>|---------|                 |---------|</a:t>
            </a:r>
          </a:p>
          <a:p>
            <a:r>
              <a:rPr lang="en-IN" dirty="0"/>
              <a:t>| b  |   </a:t>
            </a:r>
            <a:r>
              <a:rPr lang="en-IN" dirty="0" smtClean="0"/>
              <a:t>  |                 </a:t>
            </a:r>
            <a:r>
              <a:rPr lang="en-IN" dirty="0"/>
              <a:t>| b  |   </a:t>
            </a:r>
            <a:r>
              <a:rPr lang="en-IN" dirty="0" smtClean="0"/>
              <a:t>  </a:t>
            </a:r>
            <a:r>
              <a:rPr lang="en-IN" dirty="0"/>
              <a:t>|</a:t>
            </a:r>
          </a:p>
          <a:p>
            <a:r>
              <a:rPr lang="en-IN" dirty="0"/>
              <a:t>|---------|                 |---------|</a:t>
            </a:r>
          </a:p>
          <a:p>
            <a:endParaRPr lang="en-IN" dirty="0"/>
          </a:p>
          <a:p>
            <a:r>
              <a:rPr lang="en-IN" dirty="0"/>
              <a:t>    obj1                        obj2</a:t>
            </a:r>
          </a:p>
          <a:p>
            <a:endParaRPr lang="en-IN" dirty="0"/>
          </a:p>
          <a:p>
            <a:endParaRPr lang="en-IN" dirty="0"/>
          </a:p>
          <a:p>
            <a:r>
              <a:rPr lang="en-IN" dirty="0"/>
              <a:t>             </a:t>
            </a:r>
            <a:r>
              <a:rPr lang="en-IN" dirty="0" smtClean="0"/>
              <a:t>|----------------|</a:t>
            </a:r>
            <a:endParaRPr lang="en-IN" dirty="0"/>
          </a:p>
          <a:p>
            <a:r>
              <a:rPr lang="en-IN" dirty="0"/>
              <a:t>             |this </a:t>
            </a:r>
            <a:r>
              <a:rPr lang="en-IN" dirty="0" smtClean="0"/>
              <a:t>|</a:t>
            </a:r>
            <a:r>
              <a:rPr lang="en-US" dirty="0">
                <a:solidFill>
                  <a:srgbClr val="FF0000"/>
                </a:solidFill>
              </a:rPr>
              <a:t>#</a:t>
            </a:r>
            <a:r>
              <a:rPr lang="en-US" dirty="0" smtClean="0">
                <a:solidFill>
                  <a:srgbClr val="FF0000"/>
                </a:solidFill>
              </a:rPr>
              <a:t>500</a:t>
            </a:r>
            <a:r>
              <a:rPr lang="en-IN" dirty="0" smtClean="0"/>
              <a:t>   </a:t>
            </a:r>
            <a:r>
              <a:rPr lang="en-IN" dirty="0"/>
              <a:t>|</a:t>
            </a:r>
          </a:p>
          <a:p>
            <a:r>
              <a:rPr lang="en-IN" dirty="0"/>
              <a:t>             </a:t>
            </a:r>
            <a:r>
              <a:rPr lang="en-IN" dirty="0" smtClean="0"/>
              <a:t>|----------------|</a:t>
            </a:r>
            <a:endParaRPr lang="en-IN" dirty="0"/>
          </a:p>
          <a:p>
            <a:endParaRPr lang="en-IN" dirty="0"/>
          </a:p>
          <a:p>
            <a:r>
              <a:rPr lang="en-IN" dirty="0" smtClean="0"/>
              <a:t>input</a:t>
            </a:r>
            <a:r>
              <a:rPr lang="en-IN" dirty="0"/>
              <a:t>(){}       print(){ }</a:t>
            </a:r>
          </a:p>
        </p:txBody>
      </p:sp>
      <p:sp>
        <p:nvSpPr>
          <p:cNvPr id="5" name="TextBox 4"/>
          <p:cNvSpPr txBox="1"/>
          <p:nvPr/>
        </p:nvSpPr>
        <p:spPr>
          <a:xfrm>
            <a:off x="121025" y="3240741"/>
            <a:ext cx="1559858" cy="369332"/>
          </a:xfrm>
          <a:prstGeom prst="rect">
            <a:avLst/>
          </a:prstGeom>
          <a:noFill/>
        </p:spPr>
        <p:txBody>
          <a:bodyPr wrap="square" rtlCol="0">
            <a:spAutoFit/>
          </a:bodyPr>
          <a:lstStyle/>
          <a:p>
            <a:r>
              <a:rPr lang="en-US" dirty="0" smtClean="0"/>
              <a:t>obj1.input();</a:t>
            </a:r>
            <a:endParaRPr lang="en-IN" dirty="0"/>
          </a:p>
        </p:txBody>
      </p:sp>
      <p:sp>
        <p:nvSpPr>
          <p:cNvPr id="6" name="TextBox 5"/>
          <p:cNvSpPr txBox="1"/>
          <p:nvPr/>
        </p:nvSpPr>
        <p:spPr>
          <a:xfrm>
            <a:off x="1125071" y="322729"/>
            <a:ext cx="757517" cy="369332"/>
          </a:xfrm>
          <a:prstGeom prst="rect">
            <a:avLst/>
          </a:prstGeom>
          <a:noFill/>
        </p:spPr>
        <p:txBody>
          <a:bodyPr wrap="square" rtlCol="0">
            <a:spAutoFit/>
          </a:bodyPr>
          <a:lstStyle/>
          <a:p>
            <a:r>
              <a:rPr lang="en-US" dirty="0" smtClean="0">
                <a:solidFill>
                  <a:srgbClr val="FF0000"/>
                </a:solidFill>
              </a:rPr>
              <a:t>#500</a:t>
            </a:r>
            <a:endParaRPr lang="en-IN" dirty="0">
              <a:solidFill>
                <a:srgbClr val="FF0000"/>
              </a:solidFill>
            </a:endParaRPr>
          </a:p>
        </p:txBody>
      </p:sp>
      <p:sp>
        <p:nvSpPr>
          <p:cNvPr id="7" name="TextBox 6"/>
          <p:cNvSpPr txBox="1"/>
          <p:nvPr/>
        </p:nvSpPr>
        <p:spPr>
          <a:xfrm>
            <a:off x="2985247" y="322729"/>
            <a:ext cx="757517" cy="369332"/>
          </a:xfrm>
          <a:prstGeom prst="rect">
            <a:avLst/>
          </a:prstGeom>
          <a:noFill/>
        </p:spPr>
        <p:txBody>
          <a:bodyPr wrap="square" rtlCol="0">
            <a:spAutoFit/>
          </a:bodyPr>
          <a:lstStyle/>
          <a:p>
            <a:r>
              <a:rPr lang="en-US" dirty="0" smtClean="0">
                <a:solidFill>
                  <a:srgbClr val="FF0000"/>
                </a:solidFill>
              </a:rPr>
              <a:t>#508</a:t>
            </a:r>
            <a:endParaRPr lang="en-IN" dirty="0">
              <a:solidFill>
                <a:srgbClr val="FF0000"/>
              </a:solidFill>
            </a:endParaRPr>
          </a:p>
        </p:txBody>
      </p:sp>
      <p:sp>
        <p:nvSpPr>
          <p:cNvPr id="8" name="Rectangle 7"/>
          <p:cNvSpPr/>
          <p:nvPr/>
        </p:nvSpPr>
        <p:spPr>
          <a:xfrm>
            <a:off x="1239897" y="4725309"/>
            <a:ext cx="1745350" cy="369332"/>
          </a:xfrm>
          <a:prstGeom prst="rect">
            <a:avLst/>
          </a:prstGeom>
        </p:spPr>
        <p:txBody>
          <a:bodyPr wrap="none">
            <a:spAutoFit/>
          </a:bodyPr>
          <a:lstStyle/>
          <a:p>
            <a:r>
              <a:rPr lang="en-IN" dirty="0">
                <a:solidFill>
                  <a:srgbClr val="002060"/>
                </a:solidFill>
              </a:rPr>
              <a:t>CODE SEGMENT:</a:t>
            </a:r>
          </a:p>
        </p:txBody>
      </p:sp>
      <p:cxnSp>
        <p:nvCxnSpPr>
          <p:cNvPr id="10" name="Straight Arrow Connector 9"/>
          <p:cNvCxnSpPr/>
          <p:nvPr/>
        </p:nvCxnSpPr>
        <p:spPr>
          <a:xfrm flipV="1">
            <a:off x="1680882" y="3783961"/>
            <a:ext cx="658906" cy="438416"/>
          </a:xfrm>
          <a:prstGeom prst="straightConnector1">
            <a:avLst/>
          </a:prstGeom>
          <a:ln w="381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80882" y="1815353"/>
            <a:ext cx="874059" cy="1317812"/>
          </a:xfrm>
          <a:prstGeom prst="straightConnector1">
            <a:avLst/>
          </a:prstGeom>
          <a:ln w="381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49469" y="538860"/>
            <a:ext cx="6096000" cy="3970318"/>
          </a:xfrm>
          <a:prstGeom prst="rect">
            <a:avLst/>
          </a:prstGeom>
        </p:spPr>
        <p:txBody>
          <a:bodyPr>
            <a:spAutoFit/>
          </a:bodyPr>
          <a:lstStyle/>
          <a:p>
            <a:r>
              <a:rPr lang="en-IN" dirty="0"/>
              <a:t>|---------|                 |---------|</a:t>
            </a:r>
          </a:p>
          <a:p>
            <a:r>
              <a:rPr lang="en-IN" dirty="0"/>
              <a:t>| a  |   </a:t>
            </a:r>
            <a:r>
              <a:rPr lang="en-IN" dirty="0" smtClean="0"/>
              <a:t>  </a:t>
            </a:r>
            <a:r>
              <a:rPr lang="en-IN" dirty="0"/>
              <a:t>|                 | a  | </a:t>
            </a:r>
            <a:r>
              <a:rPr lang="en-IN" dirty="0" smtClean="0"/>
              <a:t>    </a:t>
            </a:r>
            <a:r>
              <a:rPr lang="en-IN" dirty="0"/>
              <a:t>|</a:t>
            </a:r>
          </a:p>
          <a:p>
            <a:r>
              <a:rPr lang="en-IN" dirty="0"/>
              <a:t>|---------|                 |---------|</a:t>
            </a:r>
          </a:p>
          <a:p>
            <a:r>
              <a:rPr lang="en-IN" dirty="0"/>
              <a:t>| b  |   </a:t>
            </a:r>
            <a:r>
              <a:rPr lang="en-IN" dirty="0" smtClean="0"/>
              <a:t>  |                 </a:t>
            </a:r>
            <a:r>
              <a:rPr lang="en-IN" dirty="0"/>
              <a:t>| b  |   </a:t>
            </a:r>
            <a:r>
              <a:rPr lang="en-IN" dirty="0" smtClean="0"/>
              <a:t>  </a:t>
            </a:r>
            <a:r>
              <a:rPr lang="en-IN" dirty="0"/>
              <a:t>|</a:t>
            </a:r>
          </a:p>
          <a:p>
            <a:r>
              <a:rPr lang="en-IN" dirty="0"/>
              <a:t>|---------|                 |---------|</a:t>
            </a:r>
          </a:p>
          <a:p>
            <a:endParaRPr lang="en-IN" dirty="0"/>
          </a:p>
          <a:p>
            <a:r>
              <a:rPr lang="en-IN" dirty="0"/>
              <a:t>    obj1                        obj2</a:t>
            </a:r>
          </a:p>
          <a:p>
            <a:endParaRPr lang="en-IN" dirty="0"/>
          </a:p>
          <a:p>
            <a:endParaRPr lang="en-IN" dirty="0"/>
          </a:p>
          <a:p>
            <a:r>
              <a:rPr lang="en-IN" dirty="0"/>
              <a:t>             </a:t>
            </a:r>
            <a:r>
              <a:rPr lang="en-IN" dirty="0" smtClean="0"/>
              <a:t>|----------------|</a:t>
            </a:r>
            <a:endParaRPr lang="en-IN" dirty="0"/>
          </a:p>
          <a:p>
            <a:r>
              <a:rPr lang="en-IN" dirty="0"/>
              <a:t>             |this </a:t>
            </a:r>
            <a:r>
              <a:rPr lang="en-IN" dirty="0" smtClean="0"/>
              <a:t>|</a:t>
            </a:r>
            <a:r>
              <a:rPr lang="en-US" dirty="0">
                <a:solidFill>
                  <a:srgbClr val="FF0000"/>
                </a:solidFill>
              </a:rPr>
              <a:t>#</a:t>
            </a:r>
            <a:r>
              <a:rPr lang="en-US" dirty="0" smtClean="0">
                <a:solidFill>
                  <a:srgbClr val="FF0000"/>
                </a:solidFill>
              </a:rPr>
              <a:t>508</a:t>
            </a:r>
            <a:r>
              <a:rPr lang="en-IN" dirty="0" smtClean="0"/>
              <a:t>   </a:t>
            </a:r>
            <a:r>
              <a:rPr lang="en-IN" dirty="0"/>
              <a:t>|</a:t>
            </a:r>
          </a:p>
          <a:p>
            <a:r>
              <a:rPr lang="en-IN" dirty="0"/>
              <a:t>             </a:t>
            </a:r>
            <a:r>
              <a:rPr lang="en-IN" dirty="0" smtClean="0"/>
              <a:t>|----------------|</a:t>
            </a:r>
            <a:endParaRPr lang="en-IN" dirty="0"/>
          </a:p>
          <a:p>
            <a:endParaRPr lang="en-IN" dirty="0"/>
          </a:p>
          <a:p>
            <a:r>
              <a:rPr lang="en-IN" dirty="0" smtClean="0"/>
              <a:t>input</a:t>
            </a:r>
            <a:r>
              <a:rPr lang="en-IN" dirty="0"/>
              <a:t>(){}       print(){ }</a:t>
            </a:r>
          </a:p>
        </p:txBody>
      </p:sp>
      <p:sp>
        <p:nvSpPr>
          <p:cNvPr id="20" name="TextBox 19"/>
          <p:cNvSpPr txBox="1"/>
          <p:nvPr/>
        </p:nvSpPr>
        <p:spPr>
          <a:xfrm>
            <a:off x="4845423" y="3240741"/>
            <a:ext cx="1559858" cy="369332"/>
          </a:xfrm>
          <a:prstGeom prst="rect">
            <a:avLst/>
          </a:prstGeom>
          <a:noFill/>
        </p:spPr>
        <p:txBody>
          <a:bodyPr wrap="square" rtlCol="0">
            <a:spAutoFit/>
          </a:bodyPr>
          <a:lstStyle/>
          <a:p>
            <a:r>
              <a:rPr lang="en-US" dirty="0"/>
              <a:t>o</a:t>
            </a:r>
            <a:r>
              <a:rPr lang="en-US" dirty="0" smtClean="0"/>
              <a:t>bj2.input();</a:t>
            </a:r>
            <a:endParaRPr lang="en-IN" dirty="0"/>
          </a:p>
        </p:txBody>
      </p:sp>
      <p:sp>
        <p:nvSpPr>
          <p:cNvPr id="21" name="TextBox 20"/>
          <p:cNvSpPr txBox="1"/>
          <p:nvPr/>
        </p:nvSpPr>
        <p:spPr>
          <a:xfrm>
            <a:off x="5849469" y="322729"/>
            <a:ext cx="757517" cy="369332"/>
          </a:xfrm>
          <a:prstGeom prst="rect">
            <a:avLst/>
          </a:prstGeom>
          <a:noFill/>
        </p:spPr>
        <p:txBody>
          <a:bodyPr wrap="square" rtlCol="0">
            <a:spAutoFit/>
          </a:bodyPr>
          <a:lstStyle/>
          <a:p>
            <a:r>
              <a:rPr lang="en-US" dirty="0" smtClean="0">
                <a:solidFill>
                  <a:srgbClr val="FF0000"/>
                </a:solidFill>
              </a:rPr>
              <a:t>#500</a:t>
            </a:r>
            <a:endParaRPr lang="en-IN" dirty="0">
              <a:solidFill>
                <a:srgbClr val="FF0000"/>
              </a:solidFill>
            </a:endParaRPr>
          </a:p>
        </p:txBody>
      </p:sp>
      <p:sp>
        <p:nvSpPr>
          <p:cNvPr id="22" name="TextBox 21"/>
          <p:cNvSpPr txBox="1"/>
          <p:nvPr/>
        </p:nvSpPr>
        <p:spPr>
          <a:xfrm>
            <a:off x="7709645" y="322729"/>
            <a:ext cx="757517" cy="369332"/>
          </a:xfrm>
          <a:prstGeom prst="rect">
            <a:avLst/>
          </a:prstGeom>
          <a:noFill/>
        </p:spPr>
        <p:txBody>
          <a:bodyPr wrap="square" rtlCol="0">
            <a:spAutoFit/>
          </a:bodyPr>
          <a:lstStyle/>
          <a:p>
            <a:r>
              <a:rPr lang="en-US" dirty="0" smtClean="0">
                <a:solidFill>
                  <a:srgbClr val="FF0000"/>
                </a:solidFill>
              </a:rPr>
              <a:t>#508</a:t>
            </a:r>
            <a:endParaRPr lang="en-IN" dirty="0">
              <a:solidFill>
                <a:srgbClr val="FF0000"/>
              </a:solidFill>
            </a:endParaRPr>
          </a:p>
        </p:txBody>
      </p:sp>
      <p:sp>
        <p:nvSpPr>
          <p:cNvPr id="23" name="Rectangle 22"/>
          <p:cNvSpPr/>
          <p:nvPr/>
        </p:nvSpPr>
        <p:spPr>
          <a:xfrm>
            <a:off x="5964295" y="4725309"/>
            <a:ext cx="1745350" cy="369332"/>
          </a:xfrm>
          <a:prstGeom prst="rect">
            <a:avLst/>
          </a:prstGeom>
        </p:spPr>
        <p:txBody>
          <a:bodyPr wrap="none">
            <a:spAutoFit/>
          </a:bodyPr>
          <a:lstStyle/>
          <a:p>
            <a:r>
              <a:rPr lang="en-IN" dirty="0">
                <a:solidFill>
                  <a:srgbClr val="002060"/>
                </a:solidFill>
              </a:rPr>
              <a:t>CODE SEGMENT:</a:t>
            </a:r>
          </a:p>
        </p:txBody>
      </p:sp>
      <p:cxnSp>
        <p:nvCxnSpPr>
          <p:cNvPr id="24" name="Straight Arrow Connector 23"/>
          <p:cNvCxnSpPr/>
          <p:nvPr/>
        </p:nvCxnSpPr>
        <p:spPr>
          <a:xfrm flipV="1">
            <a:off x="6450103" y="3783961"/>
            <a:ext cx="578226" cy="378421"/>
          </a:xfrm>
          <a:prstGeom prst="straightConnector1">
            <a:avLst/>
          </a:prstGeom>
          <a:ln w="381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279339" y="1949824"/>
            <a:ext cx="654426" cy="1183341"/>
          </a:xfrm>
          <a:prstGeom prst="straightConnector1">
            <a:avLst/>
          </a:prstGeom>
          <a:ln w="381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465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1493" y="2523699"/>
            <a:ext cx="645460" cy="421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6" name="TextBox 5"/>
          <p:cNvSpPr txBox="1"/>
          <p:nvPr/>
        </p:nvSpPr>
        <p:spPr>
          <a:xfrm>
            <a:off x="2373406" y="2050675"/>
            <a:ext cx="2191869" cy="338554"/>
          </a:xfrm>
          <a:prstGeom prst="rect">
            <a:avLst/>
          </a:prstGeom>
          <a:noFill/>
        </p:spPr>
        <p:txBody>
          <a:bodyPr wrap="square" rtlCol="0">
            <a:spAutoFit/>
          </a:bodyPr>
          <a:lstStyle/>
          <a:p>
            <a:r>
              <a:rPr lang="en-US" sz="1600" dirty="0" smtClean="0"/>
              <a:t>1)  CA obj1</a:t>
            </a:r>
            <a:endParaRPr lang="en-IN" sz="1600" dirty="0"/>
          </a:p>
        </p:txBody>
      </p:sp>
      <p:cxnSp>
        <p:nvCxnSpPr>
          <p:cNvPr id="8" name="Straight Arrow Connector 7"/>
          <p:cNvCxnSpPr/>
          <p:nvPr/>
        </p:nvCxnSpPr>
        <p:spPr>
          <a:xfrm flipV="1">
            <a:off x="4128247" y="2487705"/>
            <a:ext cx="3267635" cy="30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7395882" y="2389229"/>
            <a:ext cx="268942" cy="62192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7523630" y="4154156"/>
            <a:ext cx="282388" cy="5916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7194177" y="1992771"/>
            <a:ext cx="1048871" cy="307777"/>
          </a:xfrm>
          <a:prstGeom prst="rect">
            <a:avLst/>
          </a:prstGeom>
          <a:noFill/>
        </p:spPr>
        <p:txBody>
          <a:bodyPr wrap="square" rtlCol="0">
            <a:spAutoFit/>
          </a:bodyPr>
          <a:lstStyle/>
          <a:p>
            <a:r>
              <a:rPr lang="en-US" sz="1400" b="1" dirty="0" smtClean="0"/>
              <a:t>PROLOG</a:t>
            </a:r>
            <a:endParaRPr lang="en-IN" sz="1400" b="1" dirty="0"/>
          </a:p>
        </p:txBody>
      </p:sp>
      <p:sp>
        <p:nvSpPr>
          <p:cNvPr id="13" name="TextBox 12"/>
          <p:cNvSpPr txBox="1"/>
          <p:nvPr/>
        </p:nvSpPr>
        <p:spPr>
          <a:xfrm>
            <a:off x="7395882" y="4795267"/>
            <a:ext cx="1048871" cy="307777"/>
          </a:xfrm>
          <a:prstGeom prst="rect">
            <a:avLst/>
          </a:prstGeom>
          <a:noFill/>
        </p:spPr>
        <p:txBody>
          <a:bodyPr wrap="square" rtlCol="0">
            <a:spAutoFit/>
          </a:bodyPr>
          <a:lstStyle/>
          <a:p>
            <a:r>
              <a:rPr lang="en-US" sz="1400" b="1" dirty="0" smtClean="0"/>
              <a:t>EPILOG</a:t>
            </a:r>
            <a:endParaRPr lang="en-IN" sz="1400" b="1" dirty="0"/>
          </a:p>
        </p:txBody>
      </p:sp>
      <p:sp>
        <p:nvSpPr>
          <p:cNvPr id="14" name="TextBox 13"/>
          <p:cNvSpPr txBox="1"/>
          <p:nvPr/>
        </p:nvSpPr>
        <p:spPr>
          <a:xfrm>
            <a:off x="3872751" y="2764352"/>
            <a:ext cx="2407023" cy="307777"/>
          </a:xfrm>
          <a:prstGeom prst="rect">
            <a:avLst/>
          </a:prstGeom>
          <a:noFill/>
        </p:spPr>
        <p:txBody>
          <a:bodyPr wrap="square" rtlCol="0">
            <a:spAutoFit/>
          </a:bodyPr>
          <a:lstStyle/>
          <a:p>
            <a:r>
              <a:rPr lang="en-US" sz="1400" dirty="0" smtClean="0"/>
              <a:t>Constructor call</a:t>
            </a:r>
            <a:endParaRPr lang="en-IN" sz="1400" dirty="0"/>
          </a:p>
        </p:txBody>
      </p:sp>
      <p:sp>
        <p:nvSpPr>
          <p:cNvPr id="15" name="TextBox 14"/>
          <p:cNvSpPr txBox="1"/>
          <p:nvPr/>
        </p:nvSpPr>
        <p:spPr>
          <a:xfrm>
            <a:off x="7920317" y="3317075"/>
            <a:ext cx="1048871" cy="307777"/>
          </a:xfrm>
          <a:prstGeom prst="rect">
            <a:avLst/>
          </a:prstGeom>
          <a:noFill/>
        </p:spPr>
        <p:txBody>
          <a:bodyPr wrap="square" rtlCol="0">
            <a:spAutoFit/>
          </a:bodyPr>
          <a:lstStyle/>
          <a:p>
            <a:r>
              <a:rPr lang="en-US" sz="1400" b="1" dirty="0" smtClean="0"/>
              <a:t>B.LOGIC</a:t>
            </a:r>
            <a:endParaRPr lang="en-IN" sz="1400" b="1" dirty="0"/>
          </a:p>
        </p:txBody>
      </p:sp>
      <p:cxnSp>
        <p:nvCxnSpPr>
          <p:cNvPr id="18" name="Straight Arrow Connector 17"/>
          <p:cNvCxnSpPr/>
          <p:nvPr/>
        </p:nvCxnSpPr>
        <p:spPr>
          <a:xfrm>
            <a:off x="7395882" y="2944904"/>
            <a:ext cx="0" cy="120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541493" y="2944904"/>
            <a:ext cx="645460" cy="421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IN" dirty="0"/>
          </a:p>
        </p:txBody>
      </p:sp>
      <p:sp>
        <p:nvSpPr>
          <p:cNvPr id="33" name="Rectangle 32"/>
          <p:cNvSpPr/>
          <p:nvPr/>
        </p:nvSpPr>
        <p:spPr>
          <a:xfrm>
            <a:off x="3186953" y="2523699"/>
            <a:ext cx="645460" cy="4212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IN" sz="1200" dirty="0">
              <a:solidFill>
                <a:schemeClr val="tx1"/>
              </a:solidFill>
            </a:endParaRPr>
          </a:p>
        </p:txBody>
      </p:sp>
      <p:sp>
        <p:nvSpPr>
          <p:cNvPr id="36" name="Rectangle 35"/>
          <p:cNvSpPr/>
          <p:nvPr/>
        </p:nvSpPr>
        <p:spPr>
          <a:xfrm>
            <a:off x="3186953" y="2944904"/>
            <a:ext cx="645460" cy="4212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IN" sz="1200" dirty="0">
              <a:solidFill>
                <a:schemeClr val="tx1"/>
              </a:solidFill>
            </a:endParaRPr>
          </a:p>
        </p:txBody>
      </p:sp>
      <p:sp>
        <p:nvSpPr>
          <p:cNvPr id="3" name="Rounded Rectangle 2"/>
          <p:cNvSpPr/>
          <p:nvPr/>
        </p:nvSpPr>
        <p:spPr>
          <a:xfrm>
            <a:off x="2655793" y="2992201"/>
            <a:ext cx="1055594" cy="32487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966883" y="1893693"/>
            <a:ext cx="3294529" cy="738664"/>
          </a:xfrm>
          <a:prstGeom prst="rect">
            <a:avLst/>
          </a:prstGeom>
          <a:noFill/>
        </p:spPr>
        <p:txBody>
          <a:bodyPr wrap="square" rtlCol="0">
            <a:spAutoFit/>
          </a:bodyPr>
          <a:lstStyle/>
          <a:p>
            <a:r>
              <a:rPr lang="en-US" sz="1400" b="1" i="1" dirty="0" smtClean="0"/>
              <a:t>‘</a:t>
            </a:r>
            <a:r>
              <a:rPr lang="en-US" sz="1400" b="1" i="1" dirty="0" err="1" smtClean="0"/>
              <a:t>const</a:t>
            </a:r>
            <a:r>
              <a:rPr lang="en-US" sz="1400" b="1" i="1" dirty="0" smtClean="0"/>
              <a:t>’ impacts data member ‘b’ during the PROLOG phase of the constructor itself.</a:t>
            </a:r>
            <a:endParaRPr lang="en-IN" sz="1400" b="1" i="1" dirty="0"/>
          </a:p>
        </p:txBody>
      </p:sp>
      <p:sp>
        <p:nvSpPr>
          <p:cNvPr id="38" name="TextBox 37"/>
          <p:cNvSpPr txBox="1"/>
          <p:nvPr/>
        </p:nvSpPr>
        <p:spPr>
          <a:xfrm>
            <a:off x="3966883" y="3244420"/>
            <a:ext cx="3294529" cy="954107"/>
          </a:xfrm>
          <a:prstGeom prst="rect">
            <a:avLst/>
          </a:prstGeom>
          <a:noFill/>
        </p:spPr>
        <p:txBody>
          <a:bodyPr wrap="square" rtlCol="0">
            <a:spAutoFit/>
          </a:bodyPr>
          <a:lstStyle/>
          <a:p>
            <a:r>
              <a:rPr lang="en-US" sz="1400" b="1" i="1" dirty="0" smtClean="0"/>
              <a:t>An attempt to modify would yield error because it is already </a:t>
            </a:r>
            <a:r>
              <a:rPr lang="en-US" sz="1400" b="1" i="1" dirty="0" err="1" smtClean="0"/>
              <a:t>const</a:t>
            </a:r>
            <a:r>
              <a:rPr lang="en-US" sz="1400" b="1" i="1" dirty="0" smtClean="0"/>
              <a:t>, by the time control comes to the B-LOGIC phase of the constructor call.</a:t>
            </a:r>
            <a:endParaRPr lang="en-IN" sz="1400" b="1" i="1" dirty="0"/>
          </a:p>
        </p:txBody>
      </p:sp>
      <p:sp>
        <p:nvSpPr>
          <p:cNvPr id="11" name="TextBox 10"/>
          <p:cNvSpPr txBox="1"/>
          <p:nvPr/>
        </p:nvSpPr>
        <p:spPr>
          <a:xfrm>
            <a:off x="4424082" y="363071"/>
            <a:ext cx="3106271" cy="369332"/>
          </a:xfrm>
          <a:prstGeom prst="rect">
            <a:avLst/>
          </a:prstGeom>
          <a:noFill/>
        </p:spPr>
        <p:txBody>
          <a:bodyPr wrap="square" rtlCol="0">
            <a:spAutoFit/>
          </a:bodyPr>
          <a:lstStyle/>
          <a:p>
            <a:r>
              <a:rPr lang="en-US" b="1" dirty="0" smtClean="0"/>
              <a:t>Constructor Initialization list</a:t>
            </a:r>
            <a:endParaRPr lang="en-IN" b="1" dirty="0"/>
          </a:p>
        </p:txBody>
      </p:sp>
    </p:spTree>
    <p:extLst>
      <p:ext uri="{BB962C8B-B14F-4D97-AF65-F5344CB8AC3E}">
        <p14:creationId xmlns:p14="http://schemas.microsoft.com/office/powerpoint/2010/main" val="2440917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2282" y="1290917"/>
            <a:ext cx="1317812" cy="69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obj1</a:t>
            </a:r>
            <a:endParaRPr lang="en-IN" dirty="0"/>
          </a:p>
        </p:txBody>
      </p:sp>
      <p:sp>
        <p:nvSpPr>
          <p:cNvPr id="6" name="TextBox 5"/>
          <p:cNvSpPr txBox="1"/>
          <p:nvPr/>
        </p:nvSpPr>
        <p:spPr>
          <a:xfrm>
            <a:off x="1142998" y="598564"/>
            <a:ext cx="3731559" cy="523220"/>
          </a:xfrm>
          <a:prstGeom prst="rect">
            <a:avLst/>
          </a:prstGeom>
          <a:noFill/>
        </p:spPr>
        <p:txBody>
          <a:bodyPr wrap="square" rtlCol="0">
            <a:spAutoFit/>
          </a:bodyPr>
          <a:lstStyle/>
          <a:p>
            <a:r>
              <a:rPr lang="en-US" sz="1400" b="1" i="1" dirty="0" smtClean="0"/>
              <a:t>‘obj1’ construction begins, qualifier ‘</a:t>
            </a:r>
            <a:r>
              <a:rPr lang="en-US" sz="1400" b="1" i="1" dirty="0" err="1" smtClean="0"/>
              <a:t>const</a:t>
            </a:r>
            <a:r>
              <a:rPr lang="en-US" sz="1400" b="1" i="1" dirty="0" smtClean="0"/>
              <a:t>’ has not taken effect still.</a:t>
            </a:r>
            <a:endParaRPr lang="en-IN" sz="1400" b="1" i="1" dirty="0"/>
          </a:p>
        </p:txBody>
      </p:sp>
      <p:cxnSp>
        <p:nvCxnSpPr>
          <p:cNvPr id="8" name="Straight Arrow Connector 7"/>
          <p:cNvCxnSpPr/>
          <p:nvPr/>
        </p:nvCxnSpPr>
        <p:spPr>
          <a:xfrm flipV="1">
            <a:off x="2770094" y="1183341"/>
            <a:ext cx="3267635" cy="30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6037729" y="1084865"/>
            <a:ext cx="268942" cy="62192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6165477" y="2849792"/>
            <a:ext cx="282388" cy="5916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6037729" y="540260"/>
            <a:ext cx="1048871" cy="307777"/>
          </a:xfrm>
          <a:prstGeom prst="rect">
            <a:avLst/>
          </a:prstGeom>
          <a:noFill/>
        </p:spPr>
        <p:txBody>
          <a:bodyPr wrap="square" rtlCol="0">
            <a:spAutoFit/>
          </a:bodyPr>
          <a:lstStyle/>
          <a:p>
            <a:r>
              <a:rPr lang="en-US" sz="1400" dirty="0" smtClean="0"/>
              <a:t>PROLOG</a:t>
            </a:r>
            <a:endParaRPr lang="en-IN" sz="1400" dirty="0"/>
          </a:p>
        </p:txBody>
      </p:sp>
      <p:sp>
        <p:nvSpPr>
          <p:cNvPr id="13" name="TextBox 12"/>
          <p:cNvSpPr txBox="1"/>
          <p:nvPr/>
        </p:nvSpPr>
        <p:spPr>
          <a:xfrm>
            <a:off x="6037729" y="3490903"/>
            <a:ext cx="1048871" cy="307777"/>
          </a:xfrm>
          <a:prstGeom prst="rect">
            <a:avLst/>
          </a:prstGeom>
          <a:noFill/>
        </p:spPr>
        <p:txBody>
          <a:bodyPr wrap="square" rtlCol="0">
            <a:spAutoFit/>
          </a:bodyPr>
          <a:lstStyle/>
          <a:p>
            <a:r>
              <a:rPr lang="en-US" sz="1400" dirty="0" smtClean="0"/>
              <a:t>EPILOG</a:t>
            </a:r>
            <a:endParaRPr lang="en-IN" sz="1400" dirty="0"/>
          </a:p>
        </p:txBody>
      </p:sp>
      <p:sp>
        <p:nvSpPr>
          <p:cNvPr id="14" name="TextBox 13"/>
          <p:cNvSpPr txBox="1"/>
          <p:nvPr/>
        </p:nvSpPr>
        <p:spPr>
          <a:xfrm>
            <a:off x="5836024" y="201706"/>
            <a:ext cx="2407023" cy="307777"/>
          </a:xfrm>
          <a:prstGeom prst="rect">
            <a:avLst/>
          </a:prstGeom>
          <a:noFill/>
        </p:spPr>
        <p:txBody>
          <a:bodyPr wrap="square" rtlCol="0">
            <a:spAutoFit/>
          </a:bodyPr>
          <a:lstStyle/>
          <a:p>
            <a:r>
              <a:rPr lang="en-US" sz="1400" dirty="0" smtClean="0"/>
              <a:t>Constructor call</a:t>
            </a:r>
            <a:endParaRPr lang="en-IN" sz="1400" dirty="0"/>
          </a:p>
        </p:txBody>
      </p:sp>
      <p:sp>
        <p:nvSpPr>
          <p:cNvPr id="15" name="TextBox 14"/>
          <p:cNvSpPr txBox="1"/>
          <p:nvPr/>
        </p:nvSpPr>
        <p:spPr>
          <a:xfrm>
            <a:off x="6562164" y="2012711"/>
            <a:ext cx="1048871" cy="307777"/>
          </a:xfrm>
          <a:prstGeom prst="rect">
            <a:avLst/>
          </a:prstGeom>
          <a:noFill/>
        </p:spPr>
        <p:txBody>
          <a:bodyPr wrap="square" rtlCol="0">
            <a:spAutoFit/>
          </a:bodyPr>
          <a:lstStyle/>
          <a:p>
            <a:r>
              <a:rPr lang="en-US" sz="1400" dirty="0" smtClean="0"/>
              <a:t>B.LOGIC</a:t>
            </a:r>
            <a:endParaRPr lang="en-IN" sz="1400" dirty="0"/>
          </a:p>
        </p:txBody>
      </p:sp>
      <p:cxnSp>
        <p:nvCxnSpPr>
          <p:cNvPr id="18" name="Straight Arrow Connector 17"/>
          <p:cNvCxnSpPr/>
          <p:nvPr/>
        </p:nvCxnSpPr>
        <p:spPr>
          <a:xfrm>
            <a:off x="6037729" y="1640540"/>
            <a:ext cx="0" cy="120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97841" y="3441462"/>
            <a:ext cx="3139889" cy="42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52282" y="3516607"/>
            <a:ext cx="1317812" cy="699247"/>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obj1</a:t>
            </a:r>
            <a:endParaRPr lang="en-IN" dirty="0"/>
          </a:p>
        </p:txBody>
      </p:sp>
      <p:sp>
        <p:nvSpPr>
          <p:cNvPr id="23" name="Left Brace 22"/>
          <p:cNvSpPr/>
          <p:nvPr/>
        </p:nvSpPr>
        <p:spPr>
          <a:xfrm>
            <a:off x="7866533" y="3948293"/>
            <a:ext cx="268942" cy="62192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ight Brace 23"/>
          <p:cNvSpPr/>
          <p:nvPr/>
        </p:nvSpPr>
        <p:spPr>
          <a:xfrm>
            <a:off x="7994281" y="5713220"/>
            <a:ext cx="282388" cy="5916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7866533" y="3403688"/>
            <a:ext cx="1048871" cy="307777"/>
          </a:xfrm>
          <a:prstGeom prst="rect">
            <a:avLst/>
          </a:prstGeom>
          <a:noFill/>
        </p:spPr>
        <p:txBody>
          <a:bodyPr wrap="square" rtlCol="0">
            <a:spAutoFit/>
          </a:bodyPr>
          <a:lstStyle/>
          <a:p>
            <a:r>
              <a:rPr lang="en-US" sz="1400" dirty="0" smtClean="0"/>
              <a:t>PROLOG</a:t>
            </a:r>
            <a:endParaRPr lang="en-IN" sz="1400" dirty="0"/>
          </a:p>
        </p:txBody>
      </p:sp>
      <p:sp>
        <p:nvSpPr>
          <p:cNvPr id="26" name="TextBox 25"/>
          <p:cNvSpPr txBox="1"/>
          <p:nvPr/>
        </p:nvSpPr>
        <p:spPr>
          <a:xfrm>
            <a:off x="7866533" y="6354331"/>
            <a:ext cx="1048871" cy="307777"/>
          </a:xfrm>
          <a:prstGeom prst="rect">
            <a:avLst/>
          </a:prstGeom>
          <a:noFill/>
        </p:spPr>
        <p:txBody>
          <a:bodyPr wrap="square" rtlCol="0">
            <a:spAutoFit/>
          </a:bodyPr>
          <a:lstStyle/>
          <a:p>
            <a:r>
              <a:rPr lang="en-US" sz="1400" dirty="0" smtClean="0"/>
              <a:t>EPILOG</a:t>
            </a:r>
            <a:endParaRPr lang="en-IN" sz="1400" dirty="0"/>
          </a:p>
        </p:txBody>
      </p:sp>
      <p:sp>
        <p:nvSpPr>
          <p:cNvPr id="27" name="TextBox 26"/>
          <p:cNvSpPr txBox="1"/>
          <p:nvPr/>
        </p:nvSpPr>
        <p:spPr>
          <a:xfrm>
            <a:off x="7664828" y="3065134"/>
            <a:ext cx="2407023" cy="307777"/>
          </a:xfrm>
          <a:prstGeom prst="rect">
            <a:avLst/>
          </a:prstGeom>
          <a:noFill/>
        </p:spPr>
        <p:txBody>
          <a:bodyPr wrap="square" rtlCol="0">
            <a:spAutoFit/>
          </a:bodyPr>
          <a:lstStyle/>
          <a:p>
            <a:r>
              <a:rPr lang="en-US" sz="1400" dirty="0" smtClean="0"/>
              <a:t>Destructor call</a:t>
            </a:r>
            <a:endParaRPr lang="en-IN" sz="1400" dirty="0"/>
          </a:p>
        </p:txBody>
      </p:sp>
      <p:sp>
        <p:nvSpPr>
          <p:cNvPr id="28" name="TextBox 27"/>
          <p:cNvSpPr txBox="1"/>
          <p:nvPr/>
        </p:nvSpPr>
        <p:spPr>
          <a:xfrm>
            <a:off x="8390968" y="4876139"/>
            <a:ext cx="1048871" cy="307777"/>
          </a:xfrm>
          <a:prstGeom prst="rect">
            <a:avLst/>
          </a:prstGeom>
          <a:noFill/>
        </p:spPr>
        <p:txBody>
          <a:bodyPr wrap="square" rtlCol="0">
            <a:spAutoFit/>
          </a:bodyPr>
          <a:lstStyle/>
          <a:p>
            <a:r>
              <a:rPr lang="en-US" sz="1400" dirty="0" smtClean="0"/>
              <a:t>B.LOGIC</a:t>
            </a:r>
            <a:endParaRPr lang="en-IN" sz="1400" dirty="0"/>
          </a:p>
        </p:txBody>
      </p:sp>
      <p:cxnSp>
        <p:nvCxnSpPr>
          <p:cNvPr id="29" name="Straight Arrow Connector 28"/>
          <p:cNvCxnSpPr/>
          <p:nvPr/>
        </p:nvCxnSpPr>
        <p:spPr>
          <a:xfrm>
            <a:off x="7866533" y="4503968"/>
            <a:ext cx="0" cy="120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64822" y="4554281"/>
            <a:ext cx="4087910" cy="738664"/>
          </a:xfrm>
          <a:prstGeom prst="rect">
            <a:avLst/>
          </a:prstGeom>
          <a:noFill/>
        </p:spPr>
        <p:txBody>
          <a:bodyPr wrap="square" rtlCol="0">
            <a:spAutoFit/>
          </a:bodyPr>
          <a:lstStyle/>
          <a:p>
            <a:r>
              <a:rPr lang="en-US" sz="1400" b="1" i="1" dirty="0" smtClean="0"/>
              <a:t>When obj1 is perishing, it calls destructor, during the PROLOG PHASE of the destructor call, the ‘</a:t>
            </a:r>
            <a:r>
              <a:rPr lang="en-US" sz="1400" b="1" i="1" dirty="0" err="1" smtClean="0"/>
              <a:t>const</a:t>
            </a:r>
            <a:r>
              <a:rPr lang="en-US" sz="1400" b="1" i="1" dirty="0" smtClean="0"/>
              <a:t>’ gets removed</a:t>
            </a:r>
            <a:endParaRPr lang="en-IN" sz="1400" b="1" i="1" dirty="0"/>
          </a:p>
        </p:txBody>
      </p:sp>
      <p:cxnSp>
        <p:nvCxnSpPr>
          <p:cNvPr id="32" name="Straight Arrow Connector 31"/>
          <p:cNvCxnSpPr/>
          <p:nvPr/>
        </p:nvCxnSpPr>
        <p:spPr>
          <a:xfrm flipV="1">
            <a:off x="2770094" y="4215855"/>
            <a:ext cx="5002306" cy="35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90365" y="4667326"/>
            <a:ext cx="4182036" cy="82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111187" y="5162740"/>
            <a:ext cx="1317812" cy="69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obj1</a:t>
            </a:r>
            <a:endParaRPr lang="en-IN" dirty="0"/>
          </a:p>
        </p:txBody>
      </p:sp>
      <p:sp>
        <p:nvSpPr>
          <p:cNvPr id="31" name="TextBox 30"/>
          <p:cNvSpPr txBox="1"/>
          <p:nvPr/>
        </p:nvSpPr>
        <p:spPr>
          <a:xfrm>
            <a:off x="578224" y="195522"/>
            <a:ext cx="2191869" cy="338554"/>
          </a:xfrm>
          <a:prstGeom prst="rect">
            <a:avLst/>
          </a:prstGeom>
          <a:noFill/>
        </p:spPr>
        <p:txBody>
          <a:bodyPr wrap="square" rtlCol="0">
            <a:spAutoFit/>
          </a:bodyPr>
          <a:lstStyle/>
          <a:p>
            <a:r>
              <a:rPr lang="en-US" sz="1600" dirty="0" smtClean="0"/>
              <a:t> </a:t>
            </a:r>
            <a:r>
              <a:rPr lang="en-US" sz="1600" dirty="0" err="1" smtClean="0"/>
              <a:t>const</a:t>
            </a:r>
            <a:r>
              <a:rPr lang="en-US" sz="1600" dirty="0" smtClean="0"/>
              <a:t> CA obj1(10,20)</a:t>
            </a:r>
            <a:endParaRPr lang="en-IN" sz="1600" dirty="0"/>
          </a:p>
        </p:txBody>
      </p:sp>
      <p:sp>
        <p:nvSpPr>
          <p:cNvPr id="3" name="TextBox 2"/>
          <p:cNvSpPr txBox="1"/>
          <p:nvPr/>
        </p:nvSpPr>
        <p:spPr>
          <a:xfrm>
            <a:off x="3055845" y="1455874"/>
            <a:ext cx="1754841" cy="369332"/>
          </a:xfrm>
          <a:prstGeom prst="rect">
            <a:avLst/>
          </a:prstGeom>
          <a:noFill/>
        </p:spPr>
        <p:txBody>
          <a:bodyPr wrap="square" rtlCol="0">
            <a:spAutoFit/>
          </a:bodyPr>
          <a:lstStyle/>
          <a:p>
            <a:r>
              <a:rPr lang="en-US" dirty="0" smtClean="0"/>
              <a:t>Constructor call</a:t>
            </a:r>
            <a:endParaRPr lang="en-IN" dirty="0"/>
          </a:p>
        </p:txBody>
      </p:sp>
      <p:sp>
        <p:nvSpPr>
          <p:cNvPr id="7" name="TextBox 6"/>
          <p:cNvSpPr txBox="1"/>
          <p:nvPr/>
        </p:nvSpPr>
        <p:spPr>
          <a:xfrm>
            <a:off x="1573298" y="2668813"/>
            <a:ext cx="2716310" cy="738664"/>
          </a:xfrm>
          <a:prstGeom prst="rect">
            <a:avLst/>
          </a:prstGeom>
          <a:noFill/>
        </p:spPr>
        <p:txBody>
          <a:bodyPr wrap="square" rtlCol="0">
            <a:spAutoFit/>
          </a:bodyPr>
          <a:lstStyle/>
          <a:p>
            <a:r>
              <a:rPr lang="en-US" sz="1400" b="1" i="1" dirty="0" smtClean="0"/>
              <a:t>Upon constructors  epilog phase completion, now the ‘</a:t>
            </a:r>
            <a:r>
              <a:rPr lang="en-US" sz="1400" b="1" i="1" dirty="0" err="1" smtClean="0"/>
              <a:t>const</a:t>
            </a:r>
            <a:r>
              <a:rPr lang="en-US" sz="1400" b="1" i="1" dirty="0" smtClean="0"/>
              <a:t>’ qualifier impacts the object</a:t>
            </a:r>
            <a:endParaRPr lang="en-IN" sz="1400" b="1" i="1" dirty="0"/>
          </a:p>
        </p:txBody>
      </p:sp>
    </p:spTree>
    <p:extLst>
      <p:ext uri="{BB962C8B-B14F-4D97-AF65-F5344CB8AC3E}">
        <p14:creationId xmlns:p14="http://schemas.microsoft.com/office/powerpoint/2010/main" val="3993800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9918" y="382832"/>
            <a:ext cx="2586318" cy="1600438"/>
          </a:xfrm>
          <a:prstGeom prst="rect">
            <a:avLst/>
          </a:prstGeom>
          <a:solidFill>
            <a:schemeClr val="tx1"/>
          </a:solidFill>
        </p:spPr>
        <p:txBody>
          <a:bodyPr wrap="square">
            <a:spAutoFit/>
          </a:bodyPr>
          <a:lstStyle/>
          <a:p>
            <a:r>
              <a:rPr lang="en-IN" sz="1400" dirty="0">
                <a:solidFill>
                  <a:srgbClr val="569CD6"/>
                </a:solidFill>
                <a:latin typeface="Consolas" panose="020B0609020204030204" pitchFamily="49" charset="0"/>
              </a:rPr>
              <a:t>class</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a:t>
            </a:r>
          </a:p>
          <a:p>
            <a:r>
              <a:rPr lang="en-IN" sz="1400" dirty="0">
                <a:solidFill>
                  <a:srgbClr val="569CD6"/>
                </a:solidFill>
                <a:latin typeface="Consolas" panose="020B0609020204030204" pitchFamily="49" charset="0"/>
              </a:rPr>
              <a:t>private:</a:t>
            </a:r>
            <a:endParaRPr lang="en-IN" sz="1400" dirty="0">
              <a:solidFill>
                <a:srgbClr val="D4D4D4"/>
              </a:solidFill>
              <a:latin typeface="Consolas" panose="020B0609020204030204" pitchFamily="49" charset="0"/>
            </a:endParaRPr>
          </a:p>
          <a:p>
            <a:r>
              <a:rPr lang="en-IN" sz="1400" dirty="0">
                <a:solidFill>
                  <a:srgbClr val="D4D4D4"/>
                </a:solidFill>
                <a:latin typeface="Consolas" panose="020B0609020204030204" pitchFamily="49" charset="0"/>
              </a:rPr>
              <a:t>  </a:t>
            </a:r>
            <a:r>
              <a:rPr lang="en-IN" sz="1400" dirty="0" err="1">
                <a:solidFill>
                  <a:srgbClr val="569CD6"/>
                </a:solidFill>
                <a:latin typeface="Consolas" panose="020B0609020204030204" pitchFamily="49" charset="0"/>
              </a:rPr>
              <a:t>int</a:t>
            </a:r>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a,b,c</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569CD6"/>
                </a:solidFill>
                <a:latin typeface="Consolas" panose="020B0609020204030204" pitchFamily="49" charset="0"/>
              </a:rPr>
              <a:t>double</a:t>
            </a:r>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x,y</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string s1;</a:t>
            </a:r>
          </a:p>
          <a:p>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5" name="Curved Down Arrow 4"/>
          <p:cNvSpPr/>
          <p:nvPr/>
        </p:nvSpPr>
        <p:spPr>
          <a:xfrm>
            <a:off x="3684494" y="564776"/>
            <a:ext cx="1075765" cy="497542"/>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4" name="Group 13"/>
          <p:cNvGrpSpPr/>
          <p:nvPr/>
        </p:nvGrpSpPr>
        <p:grpSpPr>
          <a:xfrm>
            <a:off x="4598894" y="1217421"/>
            <a:ext cx="4881282" cy="765849"/>
            <a:chOff x="4760259" y="1586410"/>
            <a:chExt cx="4881282" cy="765849"/>
          </a:xfrm>
        </p:grpSpPr>
        <p:grpSp>
          <p:nvGrpSpPr>
            <p:cNvPr id="9" name="Group 8"/>
            <p:cNvGrpSpPr/>
            <p:nvPr/>
          </p:nvGrpSpPr>
          <p:grpSpPr>
            <a:xfrm>
              <a:off x="4760259" y="1586410"/>
              <a:ext cx="1573305" cy="396860"/>
              <a:chOff x="4760259" y="1586410"/>
              <a:chExt cx="1573305" cy="396860"/>
            </a:xfrm>
          </p:grpSpPr>
          <p:sp>
            <p:nvSpPr>
              <p:cNvPr id="6" name="Rectangle 5"/>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15" name="TextBox 14"/>
          <p:cNvSpPr txBox="1"/>
          <p:nvPr/>
        </p:nvSpPr>
        <p:spPr>
          <a:xfrm>
            <a:off x="4760259" y="694200"/>
            <a:ext cx="2783541" cy="307777"/>
          </a:xfrm>
          <a:prstGeom prst="rect">
            <a:avLst/>
          </a:prstGeom>
          <a:noFill/>
        </p:spPr>
        <p:txBody>
          <a:bodyPr wrap="square" rtlCol="0">
            <a:spAutoFit/>
          </a:bodyPr>
          <a:lstStyle/>
          <a:p>
            <a:r>
              <a:rPr lang="en-US" sz="1400" b="1" i="1" dirty="0" smtClean="0"/>
              <a:t>An instance of CA kind</a:t>
            </a:r>
            <a:endParaRPr lang="en-IN" sz="1400" b="1" i="1" dirty="0"/>
          </a:p>
        </p:txBody>
      </p:sp>
      <p:sp>
        <p:nvSpPr>
          <p:cNvPr id="16" name="TextBox 15"/>
          <p:cNvSpPr txBox="1"/>
          <p:nvPr/>
        </p:nvSpPr>
        <p:spPr>
          <a:xfrm>
            <a:off x="9614647" y="1217421"/>
            <a:ext cx="1116106" cy="369332"/>
          </a:xfrm>
          <a:prstGeom prst="rect">
            <a:avLst/>
          </a:prstGeom>
          <a:noFill/>
        </p:spPr>
        <p:txBody>
          <a:bodyPr wrap="square" rtlCol="0">
            <a:spAutoFit/>
          </a:bodyPr>
          <a:lstStyle/>
          <a:p>
            <a:r>
              <a:rPr lang="en-US" b="1" dirty="0" smtClean="0">
                <a:solidFill>
                  <a:schemeClr val="accent2">
                    <a:lumMod val="75000"/>
                  </a:schemeClr>
                </a:solidFill>
              </a:rPr>
              <a:t>CA obj1;</a:t>
            </a:r>
            <a:endParaRPr lang="en-IN" b="1" dirty="0">
              <a:solidFill>
                <a:schemeClr val="accent2">
                  <a:lumMod val="75000"/>
                </a:schemeClr>
              </a:solidFill>
            </a:endParaRPr>
          </a:p>
        </p:txBody>
      </p:sp>
      <p:grpSp>
        <p:nvGrpSpPr>
          <p:cNvPr id="17" name="Group 16"/>
          <p:cNvGrpSpPr/>
          <p:nvPr/>
        </p:nvGrpSpPr>
        <p:grpSpPr>
          <a:xfrm>
            <a:off x="4504765" y="3099667"/>
            <a:ext cx="4881282" cy="765849"/>
            <a:chOff x="4760259" y="1586410"/>
            <a:chExt cx="4881282" cy="765849"/>
          </a:xfrm>
        </p:grpSpPr>
        <p:grpSp>
          <p:nvGrpSpPr>
            <p:cNvPr id="18" name="Group 17"/>
            <p:cNvGrpSpPr/>
            <p:nvPr/>
          </p:nvGrpSpPr>
          <p:grpSpPr>
            <a:xfrm>
              <a:off x="4760259" y="1586410"/>
              <a:ext cx="1573305" cy="396860"/>
              <a:chOff x="4760259" y="1586410"/>
              <a:chExt cx="1573305" cy="396860"/>
            </a:xfrm>
          </p:grpSpPr>
          <p:sp>
            <p:nvSpPr>
              <p:cNvPr id="23" name="Rectangle 22"/>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26" name="TextBox 25"/>
          <p:cNvSpPr txBox="1"/>
          <p:nvPr/>
        </p:nvSpPr>
        <p:spPr>
          <a:xfrm>
            <a:off x="9520517" y="3099667"/>
            <a:ext cx="1694329" cy="369332"/>
          </a:xfrm>
          <a:prstGeom prst="rect">
            <a:avLst/>
          </a:prstGeom>
          <a:noFill/>
        </p:spPr>
        <p:txBody>
          <a:bodyPr wrap="square" rtlCol="0">
            <a:spAutoFit/>
          </a:bodyPr>
          <a:lstStyle/>
          <a:p>
            <a:r>
              <a:rPr lang="en-US" b="1" dirty="0" err="1" smtClean="0">
                <a:solidFill>
                  <a:srgbClr val="FF0000"/>
                </a:solidFill>
              </a:rPr>
              <a:t>const</a:t>
            </a:r>
            <a:r>
              <a:rPr lang="en-US" b="1" dirty="0" smtClean="0">
                <a:solidFill>
                  <a:schemeClr val="accent2">
                    <a:lumMod val="75000"/>
                  </a:schemeClr>
                </a:solidFill>
              </a:rPr>
              <a:t> CA obj2;</a:t>
            </a:r>
            <a:endParaRPr lang="en-IN" b="1" dirty="0">
              <a:solidFill>
                <a:schemeClr val="accent2">
                  <a:lumMod val="75000"/>
                </a:schemeClr>
              </a:solidFill>
            </a:endParaRPr>
          </a:p>
        </p:txBody>
      </p:sp>
      <p:sp>
        <p:nvSpPr>
          <p:cNvPr id="27" name="TextBox 26"/>
          <p:cNvSpPr txBox="1"/>
          <p:nvPr/>
        </p:nvSpPr>
        <p:spPr>
          <a:xfrm>
            <a:off x="6239437" y="906975"/>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 </a:t>
            </a:r>
            <a:r>
              <a:rPr lang="en-US" sz="1400" i="1" dirty="0" smtClean="0">
                <a:solidFill>
                  <a:schemeClr val="tx2"/>
                </a:solidFill>
              </a:rPr>
              <a:t>as well as </a:t>
            </a:r>
            <a:r>
              <a:rPr lang="en-US" sz="1400" b="1" i="1" dirty="0" smtClean="0">
                <a:solidFill>
                  <a:schemeClr val="tx2"/>
                </a:solidFill>
              </a:rPr>
              <a:t>write</a:t>
            </a:r>
            <a:endParaRPr lang="en-IN" sz="1400" b="1" i="1" dirty="0">
              <a:solidFill>
                <a:schemeClr val="tx2"/>
              </a:solidFill>
            </a:endParaRPr>
          </a:p>
        </p:txBody>
      </p:sp>
      <p:sp>
        <p:nvSpPr>
          <p:cNvPr id="28" name="Rounded Rectangle 27"/>
          <p:cNvSpPr/>
          <p:nvPr/>
        </p:nvSpPr>
        <p:spPr>
          <a:xfrm>
            <a:off x="4329953" y="2884223"/>
            <a:ext cx="4840942" cy="98129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385546" y="2431949"/>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read-only</a:t>
            </a:r>
            <a:endParaRPr lang="en-IN" sz="1400" b="1" i="1" dirty="0">
              <a:solidFill>
                <a:schemeClr val="tx2"/>
              </a:solidFill>
            </a:endParaRPr>
          </a:p>
        </p:txBody>
      </p:sp>
    </p:spTree>
    <p:extLst>
      <p:ext uri="{BB962C8B-B14F-4D97-AF65-F5344CB8AC3E}">
        <p14:creationId xmlns:p14="http://schemas.microsoft.com/office/powerpoint/2010/main" val="10894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632116" cy="246221"/>
          </a:xfrm>
          <a:prstGeom prst="rect">
            <a:avLst/>
          </a:prstGeom>
          <a:noFill/>
        </p:spPr>
        <p:txBody>
          <a:bodyPr wrap="square" rtlCol="0">
            <a:spAutoFit/>
          </a:bodyPr>
          <a:lstStyle/>
          <a:p>
            <a:r>
              <a:rPr lang="en-US" sz="1000" b="1" dirty="0" err="1" smtClean="0">
                <a:solidFill>
                  <a:srgbClr val="7030A0"/>
                </a:solidFill>
              </a:rPr>
              <a:t>Halma</a:t>
            </a:r>
            <a:endParaRPr lang="en-IN" sz="1000" b="1" dirty="0">
              <a:solidFill>
                <a:srgbClr val="7030A0"/>
              </a:solidFill>
            </a:endParaRPr>
          </a:p>
        </p:txBody>
      </p:sp>
      <p:sp>
        <p:nvSpPr>
          <p:cNvPr id="21" name="TextBox 20"/>
          <p:cNvSpPr txBox="1"/>
          <p:nvPr/>
        </p:nvSpPr>
        <p:spPr>
          <a:xfrm>
            <a:off x="9541170" y="2539819"/>
            <a:ext cx="632116" cy="246221"/>
          </a:xfrm>
          <a:prstGeom prst="rect">
            <a:avLst/>
          </a:prstGeom>
          <a:noFill/>
        </p:spPr>
        <p:txBody>
          <a:bodyPr wrap="square" rtlCol="0">
            <a:spAutoFit/>
          </a:bodyPr>
          <a:lstStyle/>
          <a:p>
            <a:r>
              <a:rPr lang="en-US" sz="1000" b="1" dirty="0" smtClean="0">
                <a:solidFill>
                  <a:srgbClr val="7030A0"/>
                </a:solidFill>
              </a:rPr>
              <a:t>India</a:t>
            </a:r>
            <a:endParaRPr lang="en-IN" sz="1000" b="1" dirty="0">
              <a:solidFill>
                <a:srgbClr val="7030A0"/>
              </a:solidFill>
            </a:endParaRPr>
          </a:p>
        </p:txBody>
      </p:sp>
      <p:grpSp>
        <p:nvGrpSpPr>
          <p:cNvPr id="28" name="Group 27"/>
          <p:cNvGrpSpPr/>
          <p:nvPr/>
        </p:nvGrpSpPr>
        <p:grpSpPr>
          <a:xfrm>
            <a:off x="8071098" y="4482336"/>
            <a:ext cx="886262" cy="246221"/>
            <a:chOff x="2132050" y="557407"/>
            <a:chExt cx="886262" cy="246221"/>
          </a:xfrm>
        </p:grpSpPr>
        <p:sp>
          <p:nvSpPr>
            <p:cNvPr id="22" name="TextBox 21"/>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p1</a:t>
              </a:r>
              <a:endParaRPr lang="en-IN" sz="1000" dirty="0"/>
            </a:p>
          </p:txBody>
        </p:sp>
        <p:sp>
          <p:nvSpPr>
            <p:cNvPr id="23" name="TextBox 22"/>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grpSp>
        <p:nvGrpSpPr>
          <p:cNvPr id="33" name="Group 32"/>
          <p:cNvGrpSpPr/>
          <p:nvPr/>
        </p:nvGrpSpPr>
        <p:grpSpPr>
          <a:xfrm>
            <a:off x="8071098" y="4207524"/>
            <a:ext cx="886262" cy="246221"/>
            <a:chOff x="2132050" y="557407"/>
            <a:chExt cx="886262" cy="246221"/>
          </a:xfrm>
        </p:grpSpPr>
        <p:sp>
          <p:nvSpPr>
            <p:cNvPr id="34" name="TextBox 33"/>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p2</a:t>
              </a:r>
              <a:endParaRPr lang="en-IN" sz="1000" dirty="0"/>
            </a:p>
          </p:txBody>
        </p:sp>
        <p:sp>
          <p:nvSpPr>
            <p:cNvPr id="35" name="TextBox 34"/>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grpSp>
        <p:nvGrpSpPr>
          <p:cNvPr id="36" name="Group 35"/>
          <p:cNvGrpSpPr/>
          <p:nvPr/>
        </p:nvGrpSpPr>
        <p:grpSpPr>
          <a:xfrm>
            <a:off x="8071098" y="3932712"/>
            <a:ext cx="886262" cy="246221"/>
            <a:chOff x="2132050" y="557407"/>
            <a:chExt cx="886262" cy="246221"/>
          </a:xfrm>
        </p:grpSpPr>
        <p:sp>
          <p:nvSpPr>
            <p:cNvPr id="37" name="TextBox 36"/>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p3</a:t>
              </a:r>
              <a:endParaRPr lang="en-IN" sz="1000" dirty="0"/>
            </a:p>
          </p:txBody>
        </p:sp>
        <p:sp>
          <p:nvSpPr>
            <p:cNvPr id="38" name="TextBox 37"/>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cxnSp>
        <p:nvCxnSpPr>
          <p:cNvPr id="40" name="Elbow Connector 39"/>
          <p:cNvCxnSpPr/>
          <p:nvPr/>
        </p:nvCxnSpPr>
        <p:spPr>
          <a:xfrm rot="5400000" flipH="1" flipV="1">
            <a:off x="8184469" y="3159822"/>
            <a:ext cx="1303060" cy="242721"/>
          </a:xfrm>
          <a:prstGeom prst="bentConnector3">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5" idx="3"/>
            <a:endCxn id="21" idx="2"/>
          </p:cNvCxnSpPr>
          <p:nvPr/>
        </p:nvCxnSpPr>
        <p:spPr>
          <a:xfrm flipV="1">
            <a:off x="8957360" y="2786040"/>
            <a:ext cx="899868" cy="1544595"/>
          </a:xfrm>
          <a:prstGeom prst="bentConnector2">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20" idx="2"/>
          </p:cNvCxnSpPr>
          <p:nvPr/>
        </p:nvCxnSpPr>
        <p:spPr>
          <a:xfrm flipV="1">
            <a:off x="8957360" y="2689412"/>
            <a:ext cx="116631" cy="1916035"/>
          </a:xfrm>
          <a:prstGeom prst="bentConnector2">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7638412" y="5325787"/>
            <a:ext cx="622599" cy="3077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6802420" y="4244343"/>
            <a:ext cx="886262" cy="246221"/>
            <a:chOff x="2132050" y="557407"/>
            <a:chExt cx="886262" cy="246221"/>
          </a:xfrm>
        </p:grpSpPr>
        <p:sp>
          <p:nvSpPr>
            <p:cNvPr id="48" name="TextBox 47"/>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a:t>q</a:t>
              </a:r>
              <a:endParaRPr lang="en-IN" sz="1000" dirty="0"/>
            </a:p>
          </p:txBody>
        </p:sp>
        <p:sp>
          <p:nvSpPr>
            <p:cNvPr id="49" name="TextBox 48"/>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cxnSp>
        <p:nvCxnSpPr>
          <p:cNvPr id="51" name="Straight Arrow Connector 50"/>
          <p:cNvCxnSpPr>
            <a:stCxn id="49" idx="2"/>
            <a:endCxn id="46" idx="0"/>
          </p:cNvCxnSpPr>
          <p:nvPr/>
        </p:nvCxnSpPr>
        <p:spPr>
          <a:xfrm>
            <a:off x="7445962" y="4490564"/>
            <a:ext cx="503750" cy="83522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802420" y="2580500"/>
            <a:ext cx="886262" cy="246221"/>
            <a:chOff x="2132050" y="557407"/>
            <a:chExt cx="886262" cy="246221"/>
          </a:xfrm>
        </p:grpSpPr>
        <p:sp>
          <p:nvSpPr>
            <p:cNvPr id="54" name="TextBox 53"/>
            <p:cNvSpPr txBox="1"/>
            <p:nvPr/>
          </p:nvSpPr>
          <p:spPr>
            <a:xfrm>
              <a:off x="2132050" y="557407"/>
              <a:ext cx="379827" cy="246221"/>
            </a:xfrm>
            <a:prstGeom prst="rect">
              <a:avLst/>
            </a:prstGeom>
            <a:noFill/>
            <a:ln>
              <a:solidFill>
                <a:schemeClr val="accent2"/>
              </a:solidFill>
            </a:ln>
          </p:spPr>
          <p:txBody>
            <a:bodyPr wrap="square" rtlCol="0">
              <a:spAutoFit/>
            </a:bodyPr>
            <a:lstStyle/>
            <a:p>
              <a:r>
                <a:rPr lang="en-US" sz="1000" dirty="0"/>
                <a:t>z</a:t>
              </a:r>
              <a:endParaRPr lang="en-IN" sz="1000" dirty="0"/>
            </a:p>
          </p:txBody>
        </p:sp>
        <p:sp>
          <p:nvSpPr>
            <p:cNvPr id="55" name="TextBox 54"/>
            <p:cNvSpPr txBox="1"/>
            <p:nvPr/>
          </p:nvSpPr>
          <p:spPr>
            <a:xfrm>
              <a:off x="2532871" y="557407"/>
              <a:ext cx="485441" cy="246221"/>
            </a:xfrm>
            <a:prstGeom prst="rect">
              <a:avLst/>
            </a:prstGeom>
            <a:noFill/>
            <a:ln>
              <a:solidFill>
                <a:schemeClr val="accent2"/>
              </a:solidFill>
            </a:ln>
          </p:spPr>
          <p:txBody>
            <a:bodyPr wrap="square" rtlCol="0">
              <a:spAutoFit/>
            </a:bodyPr>
            <a:lstStyle/>
            <a:p>
              <a:r>
                <a:rPr lang="en-US" sz="1000" dirty="0" smtClean="0"/>
                <a:t>0</a:t>
              </a:r>
              <a:endParaRPr lang="en-IN" sz="1000" dirty="0"/>
            </a:p>
          </p:txBody>
        </p:sp>
      </p:grpSp>
      <p:grpSp>
        <p:nvGrpSpPr>
          <p:cNvPr id="56" name="Group 55"/>
          <p:cNvGrpSpPr/>
          <p:nvPr/>
        </p:nvGrpSpPr>
        <p:grpSpPr>
          <a:xfrm>
            <a:off x="6802420" y="3751439"/>
            <a:ext cx="886262" cy="246221"/>
            <a:chOff x="2132050" y="557407"/>
            <a:chExt cx="886262" cy="246221"/>
          </a:xfrm>
        </p:grpSpPr>
        <p:sp>
          <p:nvSpPr>
            <p:cNvPr id="57" name="TextBox 56"/>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a:t>x</a:t>
              </a:r>
              <a:endParaRPr lang="en-IN" sz="1000" dirty="0"/>
            </a:p>
          </p:txBody>
        </p:sp>
        <p:sp>
          <p:nvSpPr>
            <p:cNvPr id="58" name="TextBox 57"/>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41" name="TextBox 40"/>
          <p:cNvSpPr txBox="1"/>
          <p:nvPr/>
        </p:nvSpPr>
        <p:spPr>
          <a:xfrm>
            <a:off x="1721223" y="5479675"/>
            <a:ext cx="2460812" cy="646331"/>
          </a:xfrm>
          <a:prstGeom prst="rect">
            <a:avLst/>
          </a:prstGeom>
          <a:noFill/>
        </p:spPr>
        <p:txBody>
          <a:bodyPr wrap="square" rtlCol="0">
            <a:spAutoFit/>
          </a:bodyPr>
          <a:lstStyle/>
          <a:p>
            <a:r>
              <a:rPr lang="en-US" b="1" dirty="0" smtClean="0"/>
              <a:t>Memory layout after a call to ‘fun’ function.</a:t>
            </a:r>
            <a:endParaRPr lang="en-IN" b="1" dirty="0"/>
          </a:p>
        </p:txBody>
      </p:sp>
      <p:sp>
        <p:nvSpPr>
          <p:cNvPr id="45" name="Rectangle 44"/>
          <p:cNvSpPr/>
          <p:nvPr/>
        </p:nvSpPr>
        <p:spPr>
          <a:xfrm>
            <a:off x="360831" y="1720840"/>
            <a:ext cx="6096000" cy="3416320"/>
          </a:xfrm>
          <a:prstGeom prst="rect">
            <a:avLst/>
          </a:prstGeom>
          <a:solidFill>
            <a:schemeClr val="tx1"/>
          </a:solidFill>
        </p:spPr>
        <p:txBody>
          <a:bodyPr>
            <a:spAutoFit/>
          </a:bodyPr>
          <a:lstStyle/>
          <a:p>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z</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//global variable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p1</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[pointer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p2</a:t>
            </a:r>
            <a:r>
              <a:rPr lang="en-IN" sz="1200" dirty="0">
                <a:solidFill>
                  <a:srgbClr val="D4D4D4"/>
                </a:solidFill>
                <a:latin typeface="Consolas" panose="020B0609020204030204" pitchFamily="49" charset="0"/>
              </a:rPr>
              <a:t> =</a:t>
            </a:r>
            <a:r>
              <a:rPr lang="en-IN" sz="1200" dirty="0">
                <a:solidFill>
                  <a:srgbClr val="CE9178"/>
                </a:solidFill>
                <a:latin typeface="Consolas" panose="020B0609020204030204" pitchFamily="49" charset="0"/>
              </a:rPr>
              <a:t>"India"</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x</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 not initialized [value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6A9955"/>
                </a:solidFill>
                <a:latin typeface="Consolas" panose="020B0609020204030204" pitchFamily="49" charset="0"/>
              </a:rPr>
              <a:t>    //Dynamic allocation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 =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malloc</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sizeof</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a:t>
            </a: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free</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p3</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09549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Down Arrow 4"/>
          <p:cNvSpPr/>
          <p:nvPr/>
        </p:nvSpPr>
        <p:spPr>
          <a:xfrm>
            <a:off x="3684494" y="564776"/>
            <a:ext cx="1075765" cy="497542"/>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4" name="Group 13"/>
          <p:cNvGrpSpPr/>
          <p:nvPr/>
        </p:nvGrpSpPr>
        <p:grpSpPr>
          <a:xfrm>
            <a:off x="4598894" y="1217421"/>
            <a:ext cx="4881282" cy="765849"/>
            <a:chOff x="4760259" y="1586410"/>
            <a:chExt cx="4881282" cy="765849"/>
          </a:xfrm>
        </p:grpSpPr>
        <p:grpSp>
          <p:nvGrpSpPr>
            <p:cNvPr id="9" name="Group 8"/>
            <p:cNvGrpSpPr/>
            <p:nvPr/>
          </p:nvGrpSpPr>
          <p:grpSpPr>
            <a:xfrm>
              <a:off x="4760259" y="1586410"/>
              <a:ext cx="1573305" cy="396860"/>
              <a:chOff x="4760259" y="1586410"/>
              <a:chExt cx="1573305" cy="396860"/>
            </a:xfrm>
          </p:grpSpPr>
          <p:sp>
            <p:nvSpPr>
              <p:cNvPr id="6" name="Rectangle 5"/>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15" name="TextBox 14"/>
          <p:cNvSpPr txBox="1"/>
          <p:nvPr/>
        </p:nvSpPr>
        <p:spPr>
          <a:xfrm>
            <a:off x="4740087" y="651278"/>
            <a:ext cx="5728447" cy="307777"/>
          </a:xfrm>
          <a:prstGeom prst="rect">
            <a:avLst/>
          </a:prstGeom>
          <a:noFill/>
        </p:spPr>
        <p:txBody>
          <a:bodyPr wrap="square" rtlCol="0">
            <a:spAutoFit/>
          </a:bodyPr>
          <a:lstStyle/>
          <a:p>
            <a:r>
              <a:rPr lang="en-US" sz="1400" b="1" i="1" dirty="0" smtClean="0"/>
              <a:t>An instance of CA kind, for this object mutable does not make difference </a:t>
            </a:r>
            <a:endParaRPr lang="en-IN" sz="1400" b="1" i="1" dirty="0"/>
          </a:p>
        </p:txBody>
      </p:sp>
      <p:sp>
        <p:nvSpPr>
          <p:cNvPr id="16" name="TextBox 15"/>
          <p:cNvSpPr txBox="1"/>
          <p:nvPr/>
        </p:nvSpPr>
        <p:spPr>
          <a:xfrm>
            <a:off x="9614647" y="1217421"/>
            <a:ext cx="1116106" cy="369332"/>
          </a:xfrm>
          <a:prstGeom prst="rect">
            <a:avLst/>
          </a:prstGeom>
          <a:noFill/>
        </p:spPr>
        <p:txBody>
          <a:bodyPr wrap="square" rtlCol="0">
            <a:spAutoFit/>
          </a:bodyPr>
          <a:lstStyle/>
          <a:p>
            <a:r>
              <a:rPr lang="en-US" b="1" dirty="0" smtClean="0">
                <a:solidFill>
                  <a:schemeClr val="accent2">
                    <a:lumMod val="75000"/>
                  </a:schemeClr>
                </a:solidFill>
              </a:rPr>
              <a:t>CA obj1;</a:t>
            </a:r>
            <a:endParaRPr lang="en-IN" b="1" dirty="0">
              <a:solidFill>
                <a:schemeClr val="accent2">
                  <a:lumMod val="75000"/>
                </a:schemeClr>
              </a:solidFill>
            </a:endParaRPr>
          </a:p>
        </p:txBody>
      </p:sp>
      <p:grpSp>
        <p:nvGrpSpPr>
          <p:cNvPr id="17" name="Group 16"/>
          <p:cNvGrpSpPr/>
          <p:nvPr/>
        </p:nvGrpSpPr>
        <p:grpSpPr>
          <a:xfrm>
            <a:off x="4504765" y="3099667"/>
            <a:ext cx="4881282" cy="765849"/>
            <a:chOff x="4760259" y="1586410"/>
            <a:chExt cx="4881282" cy="765849"/>
          </a:xfrm>
        </p:grpSpPr>
        <p:grpSp>
          <p:nvGrpSpPr>
            <p:cNvPr id="18" name="Group 17"/>
            <p:cNvGrpSpPr/>
            <p:nvPr/>
          </p:nvGrpSpPr>
          <p:grpSpPr>
            <a:xfrm>
              <a:off x="4760259" y="1586410"/>
              <a:ext cx="1573305" cy="396860"/>
              <a:chOff x="4760259" y="1586410"/>
              <a:chExt cx="1573305" cy="396860"/>
            </a:xfrm>
          </p:grpSpPr>
          <p:sp>
            <p:nvSpPr>
              <p:cNvPr id="23" name="Rectangle 22"/>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26" name="TextBox 25"/>
          <p:cNvSpPr txBox="1"/>
          <p:nvPr/>
        </p:nvSpPr>
        <p:spPr>
          <a:xfrm>
            <a:off x="9520517" y="3099667"/>
            <a:ext cx="1694329" cy="369332"/>
          </a:xfrm>
          <a:prstGeom prst="rect">
            <a:avLst/>
          </a:prstGeom>
          <a:noFill/>
        </p:spPr>
        <p:txBody>
          <a:bodyPr wrap="square" rtlCol="0">
            <a:spAutoFit/>
          </a:bodyPr>
          <a:lstStyle/>
          <a:p>
            <a:r>
              <a:rPr lang="en-US" b="1" dirty="0" err="1" smtClean="0">
                <a:solidFill>
                  <a:srgbClr val="FF0000"/>
                </a:solidFill>
              </a:rPr>
              <a:t>const</a:t>
            </a:r>
            <a:r>
              <a:rPr lang="en-US" b="1" dirty="0" smtClean="0">
                <a:solidFill>
                  <a:schemeClr val="accent2">
                    <a:lumMod val="75000"/>
                  </a:schemeClr>
                </a:solidFill>
              </a:rPr>
              <a:t> CA obj2;</a:t>
            </a:r>
            <a:endParaRPr lang="en-IN" b="1" dirty="0">
              <a:solidFill>
                <a:schemeClr val="accent2">
                  <a:lumMod val="75000"/>
                </a:schemeClr>
              </a:solidFill>
            </a:endParaRPr>
          </a:p>
        </p:txBody>
      </p:sp>
      <p:sp>
        <p:nvSpPr>
          <p:cNvPr id="27" name="TextBox 26"/>
          <p:cNvSpPr txBox="1"/>
          <p:nvPr/>
        </p:nvSpPr>
        <p:spPr>
          <a:xfrm>
            <a:off x="6239437" y="906975"/>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 </a:t>
            </a:r>
            <a:r>
              <a:rPr lang="en-US" sz="1400" i="1" dirty="0" smtClean="0">
                <a:solidFill>
                  <a:schemeClr val="tx2"/>
                </a:solidFill>
              </a:rPr>
              <a:t>as well as </a:t>
            </a:r>
            <a:r>
              <a:rPr lang="en-US" sz="1400" b="1" i="1" dirty="0" smtClean="0">
                <a:solidFill>
                  <a:schemeClr val="tx2"/>
                </a:solidFill>
              </a:rPr>
              <a:t>write</a:t>
            </a:r>
            <a:endParaRPr lang="en-IN" sz="1400" b="1" i="1" dirty="0">
              <a:solidFill>
                <a:schemeClr val="tx2"/>
              </a:solidFill>
            </a:endParaRPr>
          </a:p>
        </p:txBody>
      </p:sp>
      <p:sp>
        <p:nvSpPr>
          <p:cNvPr id="28" name="Rounded Rectangle 27"/>
          <p:cNvSpPr/>
          <p:nvPr/>
        </p:nvSpPr>
        <p:spPr>
          <a:xfrm>
            <a:off x="4329953" y="2884223"/>
            <a:ext cx="4840942" cy="98129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237629" y="2418483"/>
            <a:ext cx="4578725" cy="307777"/>
          </a:xfrm>
          <a:prstGeom prst="rect">
            <a:avLst/>
          </a:prstGeom>
          <a:noFill/>
        </p:spPr>
        <p:txBody>
          <a:bodyPr wrap="square" rtlCol="0">
            <a:spAutoFit/>
          </a:bodyPr>
          <a:lstStyle/>
          <a:p>
            <a:r>
              <a:rPr lang="en-US" sz="1400" i="1" dirty="0" smtClean="0">
                <a:solidFill>
                  <a:schemeClr val="tx2"/>
                </a:solidFill>
              </a:rPr>
              <a:t>Every element except for ‘a’, ‘b’ and ‘c’ is </a:t>
            </a:r>
            <a:r>
              <a:rPr lang="en-US" sz="1400" b="1" i="1" dirty="0" smtClean="0">
                <a:solidFill>
                  <a:schemeClr val="tx2"/>
                </a:solidFill>
              </a:rPr>
              <a:t>read-only</a:t>
            </a:r>
            <a:endParaRPr lang="en-IN" sz="1400" b="1" i="1" dirty="0">
              <a:solidFill>
                <a:schemeClr val="tx2"/>
              </a:solidFill>
            </a:endParaRPr>
          </a:p>
        </p:txBody>
      </p:sp>
      <p:sp>
        <p:nvSpPr>
          <p:cNvPr id="2" name="TextBox 1"/>
          <p:cNvSpPr txBox="1"/>
          <p:nvPr/>
        </p:nvSpPr>
        <p:spPr>
          <a:xfrm>
            <a:off x="712695" y="2262671"/>
            <a:ext cx="2971799" cy="646331"/>
          </a:xfrm>
          <a:prstGeom prst="rect">
            <a:avLst/>
          </a:prstGeom>
          <a:noFill/>
        </p:spPr>
        <p:txBody>
          <a:bodyPr wrap="square" rtlCol="0">
            <a:spAutoFit/>
          </a:bodyPr>
          <a:lstStyle/>
          <a:p>
            <a:r>
              <a:rPr lang="en-US" b="1" dirty="0" smtClean="0"/>
              <a:t>When the ‘</a:t>
            </a:r>
            <a:r>
              <a:rPr lang="en-US" b="1" dirty="0" err="1" smtClean="0">
                <a:solidFill>
                  <a:schemeClr val="tx2"/>
                </a:solidFill>
              </a:rPr>
              <a:t>int</a:t>
            </a:r>
            <a:r>
              <a:rPr lang="en-US" b="1" dirty="0" smtClean="0"/>
              <a:t>’ members are mutable</a:t>
            </a:r>
            <a:endParaRPr lang="en-IN" b="1" dirty="0"/>
          </a:p>
        </p:txBody>
      </p:sp>
      <p:sp>
        <p:nvSpPr>
          <p:cNvPr id="3" name="Rectangle 2"/>
          <p:cNvSpPr/>
          <p:nvPr/>
        </p:nvSpPr>
        <p:spPr>
          <a:xfrm>
            <a:off x="484093" y="199089"/>
            <a:ext cx="3124199" cy="2031325"/>
          </a:xfrm>
          <a:prstGeom prst="rect">
            <a:avLst/>
          </a:prstGeom>
          <a:solidFill>
            <a:schemeClr val="tx1"/>
          </a:solidFill>
        </p:spPr>
        <p:txBody>
          <a:bodyPr wrap="square">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CA</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private: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a:t>
            </a:r>
            <a:r>
              <a:rPr lang="en-IN" dirty="0">
                <a:solidFill>
                  <a:srgbClr val="D4D4D4"/>
                </a:solidFill>
                <a:latin typeface="Consolas" panose="020B0609020204030204" pitchFamily="49" charset="0"/>
              </a:rPr>
              <a:t> </a:t>
            </a:r>
            <a:r>
              <a:rPr lang="en-IN" dirty="0" err="1">
                <a:solidFill>
                  <a:srgbClr val="569CD6"/>
                </a:solidFill>
                <a:latin typeface="Consolas" panose="020B0609020204030204" pitchFamily="49" charset="0"/>
              </a:rPr>
              <a:t>int</a:t>
            </a:r>
            <a:r>
              <a:rPr lang="en-IN" dirty="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a</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b</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double</a:t>
            </a:r>
            <a:r>
              <a:rPr lang="en-IN" dirty="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string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s1</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0" name="Freeform 29"/>
          <p:cNvSpPr/>
          <p:nvPr/>
        </p:nvSpPr>
        <p:spPr>
          <a:xfrm>
            <a:off x="4208931" y="2753194"/>
            <a:ext cx="1882587" cy="1164867"/>
          </a:xfrm>
          <a:custGeom>
            <a:avLst/>
            <a:gdLst>
              <a:gd name="connsiteX0" fmla="*/ 201706 w 1707777"/>
              <a:gd name="connsiteY0" fmla="*/ 713741 h 875106"/>
              <a:gd name="connsiteX1" fmla="*/ 134471 w 1707777"/>
              <a:gd name="connsiteY1" fmla="*/ 646506 h 875106"/>
              <a:gd name="connsiteX2" fmla="*/ 67235 w 1707777"/>
              <a:gd name="connsiteY2" fmla="*/ 498588 h 875106"/>
              <a:gd name="connsiteX3" fmla="*/ 40341 w 1707777"/>
              <a:gd name="connsiteY3" fmla="*/ 458247 h 875106"/>
              <a:gd name="connsiteX4" fmla="*/ 26894 w 1707777"/>
              <a:gd name="connsiteY4" fmla="*/ 391012 h 875106"/>
              <a:gd name="connsiteX5" fmla="*/ 0 w 1707777"/>
              <a:gd name="connsiteY5" fmla="*/ 310329 h 875106"/>
              <a:gd name="connsiteX6" fmla="*/ 13447 w 1707777"/>
              <a:gd name="connsiteY6" fmla="*/ 189306 h 875106"/>
              <a:gd name="connsiteX7" fmla="*/ 53788 w 1707777"/>
              <a:gd name="connsiteY7" fmla="*/ 148965 h 875106"/>
              <a:gd name="connsiteX8" fmla="*/ 134471 w 1707777"/>
              <a:gd name="connsiteY8" fmla="*/ 41388 h 875106"/>
              <a:gd name="connsiteX9" fmla="*/ 941294 w 1707777"/>
              <a:gd name="connsiteY9" fmla="*/ 1047 h 875106"/>
              <a:gd name="connsiteX10" fmla="*/ 1613647 w 1707777"/>
              <a:gd name="connsiteY10" fmla="*/ 27941 h 875106"/>
              <a:gd name="connsiteX11" fmla="*/ 1667435 w 1707777"/>
              <a:gd name="connsiteY11" fmla="*/ 108623 h 875106"/>
              <a:gd name="connsiteX12" fmla="*/ 1694330 w 1707777"/>
              <a:gd name="connsiteY12" fmla="*/ 148965 h 875106"/>
              <a:gd name="connsiteX13" fmla="*/ 1707777 w 1707777"/>
              <a:gd name="connsiteY13" fmla="*/ 216200 h 875106"/>
              <a:gd name="connsiteX14" fmla="*/ 1694330 w 1707777"/>
              <a:gd name="connsiteY14" fmla="*/ 673400 h 875106"/>
              <a:gd name="connsiteX15" fmla="*/ 1667435 w 1707777"/>
              <a:gd name="connsiteY15" fmla="*/ 700294 h 875106"/>
              <a:gd name="connsiteX16" fmla="*/ 1600200 w 1707777"/>
              <a:gd name="connsiteY16" fmla="*/ 767529 h 875106"/>
              <a:gd name="connsiteX17" fmla="*/ 1452283 w 1707777"/>
              <a:gd name="connsiteY17" fmla="*/ 821317 h 875106"/>
              <a:gd name="connsiteX18" fmla="*/ 1371600 w 1707777"/>
              <a:gd name="connsiteY18" fmla="*/ 848212 h 875106"/>
              <a:gd name="connsiteX19" fmla="*/ 1264024 w 1707777"/>
              <a:gd name="connsiteY19" fmla="*/ 875106 h 875106"/>
              <a:gd name="connsiteX20" fmla="*/ 591671 w 1707777"/>
              <a:gd name="connsiteY20" fmla="*/ 861659 h 875106"/>
              <a:gd name="connsiteX21" fmla="*/ 470647 w 1707777"/>
              <a:gd name="connsiteY21" fmla="*/ 834765 h 875106"/>
              <a:gd name="connsiteX22" fmla="*/ 336177 w 1707777"/>
              <a:gd name="connsiteY22" fmla="*/ 807870 h 875106"/>
              <a:gd name="connsiteX23" fmla="*/ 201706 w 1707777"/>
              <a:gd name="connsiteY23" fmla="*/ 713741 h 87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7777" h="875106">
                <a:moveTo>
                  <a:pt x="201706" y="713741"/>
                </a:moveTo>
                <a:cubicBezTo>
                  <a:pt x="168088" y="686847"/>
                  <a:pt x="152512" y="672565"/>
                  <a:pt x="134471" y="646506"/>
                </a:cubicBezTo>
                <a:cubicBezTo>
                  <a:pt x="1471" y="454394"/>
                  <a:pt x="119126" y="602368"/>
                  <a:pt x="67235" y="498588"/>
                </a:cubicBezTo>
                <a:cubicBezTo>
                  <a:pt x="60007" y="484133"/>
                  <a:pt x="49306" y="471694"/>
                  <a:pt x="40341" y="458247"/>
                </a:cubicBezTo>
                <a:cubicBezTo>
                  <a:pt x="35859" y="435835"/>
                  <a:pt x="32908" y="413062"/>
                  <a:pt x="26894" y="391012"/>
                </a:cubicBezTo>
                <a:cubicBezTo>
                  <a:pt x="19435" y="363662"/>
                  <a:pt x="0" y="310329"/>
                  <a:pt x="0" y="310329"/>
                </a:cubicBezTo>
                <a:cubicBezTo>
                  <a:pt x="4482" y="269988"/>
                  <a:pt x="612" y="227812"/>
                  <a:pt x="13447" y="189306"/>
                </a:cubicBezTo>
                <a:cubicBezTo>
                  <a:pt x="19461" y="171265"/>
                  <a:pt x="43239" y="164788"/>
                  <a:pt x="53788" y="148965"/>
                </a:cubicBezTo>
                <a:cubicBezTo>
                  <a:pt x="83077" y="105031"/>
                  <a:pt x="44200" y="59442"/>
                  <a:pt x="134471" y="41388"/>
                </a:cubicBezTo>
                <a:cubicBezTo>
                  <a:pt x="488750" y="-29468"/>
                  <a:pt x="223239" y="15408"/>
                  <a:pt x="941294" y="1047"/>
                </a:cubicBezTo>
                <a:cubicBezTo>
                  <a:pt x="1165412" y="10012"/>
                  <a:pt x="1391772" y="-4929"/>
                  <a:pt x="1613647" y="27941"/>
                </a:cubicBezTo>
                <a:cubicBezTo>
                  <a:pt x="1645621" y="32678"/>
                  <a:pt x="1649506" y="81729"/>
                  <a:pt x="1667435" y="108623"/>
                </a:cubicBezTo>
                <a:lnTo>
                  <a:pt x="1694330" y="148965"/>
                </a:lnTo>
                <a:cubicBezTo>
                  <a:pt x="1698812" y="171377"/>
                  <a:pt x="1707777" y="193344"/>
                  <a:pt x="1707777" y="216200"/>
                </a:cubicBezTo>
                <a:cubicBezTo>
                  <a:pt x="1707777" y="368666"/>
                  <a:pt x="1706992" y="521461"/>
                  <a:pt x="1694330" y="673400"/>
                </a:cubicBezTo>
                <a:cubicBezTo>
                  <a:pt x="1693277" y="686034"/>
                  <a:pt x="1675355" y="690394"/>
                  <a:pt x="1667435" y="700294"/>
                </a:cubicBezTo>
                <a:cubicBezTo>
                  <a:pt x="1631575" y="745118"/>
                  <a:pt x="1653989" y="740634"/>
                  <a:pt x="1600200" y="767529"/>
                </a:cubicBezTo>
                <a:cubicBezTo>
                  <a:pt x="1562776" y="786241"/>
                  <a:pt x="1489940" y="808764"/>
                  <a:pt x="1452283" y="821317"/>
                </a:cubicBezTo>
                <a:lnTo>
                  <a:pt x="1371600" y="848212"/>
                </a:lnTo>
                <a:cubicBezTo>
                  <a:pt x="1290466" y="864439"/>
                  <a:pt x="1326048" y="854431"/>
                  <a:pt x="1264024" y="875106"/>
                </a:cubicBezTo>
                <a:lnTo>
                  <a:pt x="591671" y="861659"/>
                </a:lnTo>
                <a:cubicBezTo>
                  <a:pt x="493598" y="858156"/>
                  <a:pt x="538626" y="850453"/>
                  <a:pt x="470647" y="834765"/>
                </a:cubicBezTo>
                <a:cubicBezTo>
                  <a:pt x="426107" y="824486"/>
                  <a:pt x="336177" y="807870"/>
                  <a:pt x="336177" y="807870"/>
                </a:cubicBezTo>
                <a:cubicBezTo>
                  <a:pt x="244945" y="747050"/>
                  <a:pt x="235324" y="740635"/>
                  <a:pt x="201706" y="713741"/>
                </a:cubicBezTo>
                <a:close/>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684494" y="4021324"/>
            <a:ext cx="7059706" cy="523220"/>
          </a:xfrm>
          <a:prstGeom prst="rect">
            <a:avLst/>
          </a:prstGeom>
          <a:noFill/>
        </p:spPr>
        <p:txBody>
          <a:bodyPr wrap="square" rtlCol="0">
            <a:spAutoFit/>
          </a:bodyPr>
          <a:lstStyle/>
          <a:p>
            <a:r>
              <a:rPr lang="en-US" sz="1400" b="1" i="1" dirty="0" smtClean="0"/>
              <a:t>An instance of CA kind, for this object mutable does make a difference. Data members ‘a’, ‘b’ and ‘c’ are modifiable, though the object is const.</a:t>
            </a:r>
            <a:endParaRPr lang="en-IN" sz="1400" b="1" i="1" dirty="0"/>
          </a:p>
        </p:txBody>
      </p:sp>
    </p:spTree>
    <p:extLst>
      <p:ext uri="{BB962C8B-B14F-4D97-AF65-F5344CB8AC3E}">
        <p14:creationId xmlns:p14="http://schemas.microsoft.com/office/powerpoint/2010/main" val="1268427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Down Arrow 4"/>
          <p:cNvSpPr/>
          <p:nvPr/>
        </p:nvSpPr>
        <p:spPr>
          <a:xfrm>
            <a:off x="3684494" y="564776"/>
            <a:ext cx="1075765" cy="497542"/>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4" name="Group 13"/>
          <p:cNvGrpSpPr/>
          <p:nvPr/>
        </p:nvGrpSpPr>
        <p:grpSpPr>
          <a:xfrm>
            <a:off x="4598894" y="1217421"/>
            <a:ext cx="4881282" cy="765849"/>
            <a:chOff x="4760259" y="1586410"/>
            <a:chExt cx="4881282" cy="765849"/>
          </a:xfrm>
        </p:grpSpPr>
        <p:grpSp>
          <p:nvGrpSpPr>
            <p:cNvPr id="9" name="Group 8"/>
            <p:cNvGrpSpPr/>
            <p:nvPr/>
          </p:nvGrpSpPr>
          <p:grpSpPr>
            <a:xfrm>
              <a:off x="4760259" y="1586410"/>
              <a:ext cx="1573305" cy="396860"/>
              <a:chOff x="4760259" y="1586410"/>
              <a:chExt cx="1573305" cy="396860"/>
            </a:xfrm>
          </p:grpSpPr>
          <p:sp>
            <p:nvSpPr>
              <p:cNvPr id="6" name="Rectangle 5"/>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15" name="TextBox 14"/>
          <p:cNvSpPr txBox="1"/>
          <p:nvPr/>
        </p:nvSpPr>
        <p:spPr>
          <a:xfrm>
            <a:off x="4740087" y="651278"/>
            <a:ext cx="5728447" cy="307777"/>
          </a:xfrm>
          <a:prstGeom prst="rect">
            <a:avLst/>
          </a:prstGeom>
          <a:noFill/>
        </p:spPr>
        <p:txBody>
          <a:bodyPr wrap="square" rtlCol="0">
            <a:spAutoFit/>
          </a:bodyPr>
          <a:lstStyle/>
          <a:p>
            <a:r>
              <a:rPr lang="en-US" sz="1400" b="1" i="1" dirty="0" smtClean="0"/>
              <a:t>An instance of CA kind, for this object mutable does not make difference </a:t>
            </a:r>
            <a:endParaRPr lang="en-IN" sz="1400" b="1" i="1" dirty="0"/>
          </a:p>
        </p:txBody>
      </p:sp>
      <p:sp>
        <p:nvSpPr>
          <p:cNvPr id="16" name="TextBox 15"/>
          <p:cNvSpPr txBox="1"/>
          <p:nvPr/>
        </p:nvSpPr>
        <p:spPr>
          <a:xfrm>
            <a:off x="9614647" y="1217421"/>
            <a:ext cx="1116106" cy="369332"/>
          </a:xfrm>
          <a:prstGeom prst="rect">
            <a:avLst/>
          </a:prstGeom>
          <a:noFill/>
        </p:spPr>
        <p:txBody>
          <a:bodyPr wrap="square" rtlCol="0">
            <a:spAutoFit/>
          </a:bodyPr>
          <a:lstStyle/>
          <a:p>
            <a:r>
              <a:rPr lang="en-US" b="1" dirty="0" smtClean="0">
                <a:solidFill>
                  <a:schemeClr val="accent2">
                    <a:lumMod val="75000"/>
                  </a:schemeClr>
                </a:solidFill>
              </a:rPr>
              <a:t>CA obj1;</a:t>
            </a:r>
            <a:endParaRPr lang="en-IN" b="1" dirty="0">
              <a:solidFill>
                <a:schemeClr val="accent2">
                  <a:lumMod val="75000"/>
                </a:schemeClr>
              </a:solidFill>
            </a:endParaRPr>
          </a:p>
        </p:txBody>
      </p:sp>
      <p:grpSp>
        <p:nvGrpSpPr>
          <p:cNvPr id="17" name="Group 16"/>
          <p:cNvGrpSpPr/>
          <p:nvPr/>
        </p:nvGrpSpPr>
        <p:grpSpPr>
          <a:xfrm>
            <a:off x="4504765" y="3099667"/>
            <a:ext cx="4881282" cy="765849"/>
            <a:chOff x="4760259" y="1586410"/>
            <a:chExt cx="4881282" cy="765849"/>
          </a:xfrm>
        </p:grpSpPr>
        <p:grpSp>
          <p:nvGrpSpPr>
            <p:cNvPr id="18" name="Group 17"/>
            <p:cNvGrpSpPr/>
            <p:nvPr/>
          </p:nvGrpSpPr>
          <p:grpSpPr>
            <a:xfrm>
              <a:off x="4760259" y="1586410"/>
              <a:ext cx="1573305" cy="396860"/>
              <a:chOff x="4760259" y="1586410"/>
              <a:chExt cx="1573305" cy="396860"/>
            </a:xfrm>
          </p:grpSpPr>
          <p:sp>
            <p:nvSpPr>
              <p:cNvPr id="23" name="Rectangle 22"/>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26" name="TextBox 25"/>
          <p:cNvSpPr txBox="1"/>
          <p:nvPr/>
        </p:nvSpPr>
        <p:spPr>
          <a:xfrm>
            <a:off x="9520517" y="3099667"/>
            <a:ext cx="1694329" cy="369332"/>
          </a:xfrm>
          <a:prstGeom prst="rect">
            <a:avLst/>
          </a:prstGeom>
          <a:noFill/>
        </p:spPr>
        <p:txBody>
          <a:bodyPr wrap="square" rtlCol="0">
            <a:spAutoFit/>
          </a:bodyPr>
          <a:lstStyle/>
          <a:p>
            <a:r>
              <a:rPr lang="en-US" b="1" dirty="0" err="1" smtClean="0">
                <a:solidFill>
                  <a:srgbClr val="FF0000"/>
                </a:solidFill>
              </a:rPr>
              <a:t>const</a:t>
            </a:r>
            <a:r>
              <a:rPr lang="en-US" b="1" dirty="0" smtClean="0">
                <a:solidFill>
                  <a:schemeClr val="accent2">
                    <a:lumMod val="75000"/>
                  </a:schemeClr>
                </a:solidFill>
              </a:rPr>
              <a:t> CA obj2;</a:t>
            </a:r>
            <a:endParaRPr lang="en-IN" b="1" dirty="0">
              <a:solidFill>
                <a:schemeClr val="accent2">
                  <a:lumMod val="75000"/>
                </a:schemeClr>
              </a:solidFill>
            </a:endParaRPr>
          </a:p>
        </p:txBody>
      </p:sp>
      <p:sp>
        <p:nvSpPr>
          <p:cNvPr id="27" name="TextBox 26"/>
          <p:cNvSpPr txBox="1"/>
          <p:nvPr/>
        </p:nvSpPr>
        <p:spPr>
          <a:xfrm>
            <a:off x="6239437" y="906975"/>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 </a:t>
            </a:r>
            <a:r>
              <a:rPr lang="en-US" sz="1400" i="1" dirty="0" smtClean="0">
                <a:solidFill>
                  <a:schemeClr val="tx2"/>
                </a:solidFill>
              </a:rPr>
              <a:t>as well as </a:t>
            </a:r>
            <a:r>
              <a:rPr lang="en-US" sz="1400" b="1" i="1" dirty="0" smtClean="0">
                <a:solidFill>
                  <a:schemeClr val="tx2"/>
                </a:solidFill>
              </a:rPr>
              <a:t>write</a:t>
            </a:r>
            <a:endParaRPr lang="en-IN" sz="1400" b="1" i="1" dirty="0">
              <a:solidFill>
                <a:schemeClr val="tx2"/>
              </a:solidFill>
            </a:endParaRPr>
          </a:p>
        </p:txBody>
      </p:sp>
      <p:sp>
        <p:nvSpPr>
          <p:cNvPr id="28" name="Rounded Rectangle 27"/>
          <p:cNvSpPr/>
          <p:nvPr/>
        </p:nvSpPr>
        <p:spPr>
          <a:xfrm>
            <a:off x="4329953" y="2884223"/>
            <a:ext cx="4840942" cy="98129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237629" y="2418483"/>
            <a:ext cx="4578725" cy="307777"/>
          </a:xfrm>
          <a:prstGeom prst="rect">
            <a:avLst/>
          </a:prstGeom>
          <a:noFill/>
        </p:spPr>
        <p:txBody>
          <a:bodyPr wrap="square" rtlCol="0">
            <a:spAutoFit/>
          </a:bodyPr>
          <a:lstStyle/>
          <a:p>
            <a:r>
              <a:rPr lang="en-US" sz="1400" i="1" dirty="0" smtClean="0">
                <a:solidFill>
                  <a:schemeClr val="tx2"/>
                </a:solidFill>
              </a:rPr>
              <a:t>Every element except for ‘x’ and ‘y’ is </a:t>
            </a:r>
            <a:r>
              <a:rPr lang="en-US" sz="1400" b="1" i="1" dirty="0" smtClean="0">
                <a:solidFill>
                  <a:schemeClr val="tx2"/>
                </a:solidFill>
              </a:rPr>
              <a:t>read-only</a:t>
            </a:r>
            <a:endParaRPr lang="en-IN" sz="1400" b="1" i="1" dirty="0">
              <a:solidFill>
                <a:schemeClr val="tx2"/>
              </a:solidFill>
            </a:endParaRPr>
          </a:p>
        </p:txBody>
      </p:sp>
      <p:sp>
        <p:nvSpPr>
          <p:cNvPr id="2" name="TextBox 1"/>
          <p:cNvSpPr txBox="1"/>
          <p:nvPr/>
        </p:nvSpPr>
        <p:spPr>
          <a:xfrm>
            <a:off x="712695" y="2262671"/>
            <a:ext cx="2971799" cy="646331"/>
          </a:xfrm>
          <a:prstGeom prst="rect">
            <a:avLst/>
          </a:prstGeom>
          <a:noFill/>
        </p:spPr>
        <p:txBody>
          <a:bodyPr wrap="square" rtlCol="0">
            <a:spAutoFit/>
          </a:bodyPr>
          <a:lstStyle/>
          <a:p>
            <a:r>
              <a:rPr lang="en-US" b="1" dirty="0" smtClean="0"/>
              <a:t>When the ‘</a:t>
            </a:r>
            <a:r>
              <a:rPr lang="en-US" b="1" dirty="0" smtClean="0">
                <a:solidFill>
                  <a:schemeClr val="tx2"/>
                </a:solidFill>
              </a:rPr>
              <a:t>double</a:t>
            </a:r>
            <a:r>
              <a:rPr lang="en-US" b="1" dirty="0" smtClean="0"/>
              <a:t>’ members are mutable</a:t>
            </a:r>
            <a:endParaRPr lang="en-IN" b="1" dirty="0"/>
          </a:p>
        </p:txBody>
      </p:sp>
      <p:sp>
        <p:nvSpPr>
          <p:cNvPr id="3" name="Rectangle 2"/>
          <p:cNvSpPr/>
          <p:nvPr/>
        </p:nvSpPr>
        <p:spPr>
          <a:xfrm>
            <a:off x="484093" y="199089"/>
            <a:ext cx="3124199" cy="2031325"/>
          </a:xfrm>
          <a:prstGeom prst="rect">
            <a:avLst/>
          </a:prstGeom>
          <a:solidFill>
            <a:schemeClr val="tx1"/>
          </a:solidFill>
        </p:spPr>
        <p:txBody>
          <a:bodyPr wrap="square">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CA</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private: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r>
              <a:rPr lang="en-IN" dirty="0" err="1" smtClean="0">
                <a:solidFill>
                  <a:srgbClr val="569CD6"/>
                </a:solidFill>
                <a:latin typeface="Consolas" panose="020B0609020204030204" pitchFamily="49" charset="0"/>
              </a:rPr>
              <a:t>int</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a</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b</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 </a:t>
            </a:r>
            <a:r>
              <a:rPr lang="en-IN" dirty="0" smtClean="0">
                <a:solidFill>
                  <a:srgbClr val="569CD6"/>
                </a:solidFill>
                <a:latin typeface="Consolas" panose="020B0609020204030204" pitchFamily="49" charset="0"/>
              </a:rPr>
              <a:t>double</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string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s1</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0" name="Freeform 29"/>
          <p:cNvSpPr/>
          <p:nvPr/>
        </p:nvSpPr>
        <p:spPr>
          <a:xfrm>
            <a:off x="6104965" y="2726259"/>
            <a:ext cx="1882588" cy="1191801"/>
          </a:xfrm>
          <a:custGeom>
            <a:avLst/>
            <a:gdLst>
              <a:gd name="connsiteX0" fmla="*/ 201706 w 1707777"/>
              <a:gd name="connsiteY0" fmla="*/ 713741 h 875106"/>
              <a:gd name="connsiteX1" fmla="*/ 134471 w 1707777"/>
              <a:gd name="connsiteY1" fmla="*/ 646506 h 875106"/>
              <a:gd name="connsiteX2" fmla="*/ 67235 w 1707777"/>
              <a:gd name="connsiteY2" fmla="*/ 498588 h 875106"/>
              <a:gd name="connsiteX3" fmla="*/ 40341 w 1707777"/>
              <a:gd name="connsiteY3" fmla="*/ 458247 h 875106"/>
              <a:gd name="connsiteX4" fmla="*/ 26894 w 1707777"/>
              <a:gd name="connsiteY4" fmla="*/ 391012 h 875106"/>
              <a:gd name="connsiteX5" fmla="*/ 0 w 1707777"/>
              <a:gd name="connsiteY5" fmla="*/ 310329 h 875106"/>
              <a:gd name="connsiteX6" fmla="*/ 13447 w 1707777"/>
              <a:gd name="connsiteY6" fmla="*/ 189306 h 875106"/>
              <a:gd name="connsiteX7" fmla="*/ 53788 w 1707777"/>
              <a:gd name="connsiteY7" fmla="*/ 148965 h 875106"/>
              <a:gd name="connsiteX8" fmla="*/ 134471 w 1707777"/>
              <a:gd name="connsiteY8" fmla="*/ 41388 h 875106"/>
              <a:gd name="connsiteX9" fmla="*/ 941294 w 1707777"/>
              <a:gd name="connsiteY9" fmla="*/ 1047 h 875106"/>
              <a:gd name="connsiteX10" fmla="*/ 1613647 w 1707777"/>
              <a:gd name="connsiteY10" fmla="*/ 27941 h 875106"/>
              <a:gd name="connsiteX11" fmla="*/ 1667435 w 1707777"/>
              <a:gd name="connsiteY11" fmla="*/ 108623 h 875106"/>
              <a:gd name="connsiteX12" fmla="*/ 1694330 w 1707777"/>
              <a:gd name="connsiteY12" fmla="*/ 148965 h 875106"/>
              <a:gd name="connsiteX13" fmla="*/ 1707777 w 1707777"/>
              <a:gd name="connsiteY13" fmla="*/ 216200 h 875106"/>
              <a:gd name="connsiteX14" fmla="*/ 1694330 w 1707777"/>
              <a:gd name="connsiteY14" fmla="*/ 673400 h 875106"/>
              <a:gd name="connsiteX15" fmla="*/ 1667435 w 1707777"/>
              <a:gd name="connsiteY15" fmla="*/ 700294 h 875106"/>
              <a:gd name="connsiteX16" fmla="*/ 1600200 w 1707777"/>
              <a:gd name="connsiteY16" fmla="*/ 767529 h 875106"/>
              <a:gd name="connsiteX17" fmla="*/ 1452283 w 1707777"/>
              <a:gd name="connsiteY17" fmla="*/ 821317 h 875106"/>
              <a:gd name="connsiteX18" fmla="*/ 1371600 w 1707777"/>
              <a:gd name="connsiteY18" fmla="*/ 848212 h 875106"/>
              <a:gd name="connsiteX19" fmla="*/ 1264024 w 1707777"/>
              <a:gd name="connsiteY19" fmla="*/ 875106 h 875106"/>
              <a:gd name="connsiteX20" fmla="*/ 591671 w 1707777"/>
              <a:gd name="connsiteY20" fmla="*/ 861659 h 875106"/>
              <a:gd name="connsiteX21" fmla="*/ 470647 w 1707777"/>
              <a:gd name="connsiteY21" fmla="*/ 834765 h 875106"/>
              <a:gd name="connsiteX22" fmla="*/ 336177 w 1707777"/>
              <a:gd name="connsiteY22" fmla="*/ 807870 h 875106"/>
              <a:gd name="connsiteX23" fmla="*/ 201706 w 1707777"/>
              <a:gd name="connsiteY23" fmla="*/ 713741 h 87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7777" h="875106">
                <a:moveTo>
                  <a:pt x="201706" y="713741"/>
                </a:moveTo>
                <a:cubicBezTo>
                  <a:pt x="168088" y="686847"/>
                  <a:pt x="152512" y="672565"/>
                  <a:pt x="134471" y="646506"/>
                </a:cubicBezTo>
                <a:cubicBezTo>
                  <a:pt x="1471" y="454394"/>
                  <a:pt x="119126" y="602368"/>
                  <a:pt x="67235" y="498588"/>
                </a:cubicBezTo>
                <a:cubicBezTo>
                  <a:pt x="60007" y="484133"/>
                  <a:pt x="49306" y="471694"/>
                  <a:pt x="40341" y="458247"/>
                </a:cubicBezTo>
                <a:cubicBezTo>
                  <a:pt x="35859" y="435835"/>
                  <a:pt x="32908" y="413062"/>
                  <a:pt x="26894" y="391012"/>
                </a:cubicBezTo>
                <a:cubicBezTo>
                  <a:pt x="19435" y="363662"/>
                  <a:pt x="0" y="310329"/>
                  <a:pt x="0" y="310329"/>
                </a:cubicBezTo>
                <a:cubicBezTo>
                  <a:pt x="4482" y="269988"/>
                  <a:pt x="612" y="227812"/>
                  <a:pt x="13447" y="189306"/>
                </a:cubicBezTo>
                <a:cubicBezTo>
                  <a:pt x="19461" y="171265"/>
                  <a:pt x="43239" y="164788"/>
                  <a:pt x="53788" y="148965"/>
                </a:cubicBezTo>
                <a:cubicBezTo>
                  <a:pt x="83077" y="105031"/>
                  <a:pt x="44200" y="59442"/>
                  <a:pt x="134471" y="41388"/>
                </a:cubicBezTo>
                <a:cubicBezTo>
                  <a:pt x="488750" y="-29468"/>
                  <a:pt x="223239" y="15408"/>
                  <a:pt x="941294" y="1047"/>
                </a:cubicBezTo>
                <a:cubicBezTo>
                  <a:pt x="1165412" y="10012"/>
                  <a:pt x="1391772" y="-4929"/>
                  <a:pt x="1613647" y="27941"/>
                </a:cubicBezTo>
                <a:cubicBezTo>
                  <a:pt x="1645621" y="32678"/>
                  <a:pt x="1649506" y="81729"/>
                  <a:pt x="1667435" y="108623"/>
                </a:cubicBezTo>
                <a:lnTo>
                  <a:pt x="1694330" y="148965"/>
                </a:lnTo>
                <a:cubicBezTo>
                  <a:pt x="1698812" y="171377"/>
                  <a:pt x="1707777" y="193344"/>
                  <a:pt x="1707777" y="216200"/>
                </a:cubicBezTo>
                <a:cubicBezTo>
                  <a:pt x="1707777" y="368666"/>
                  <a:pt x="1706992" y="521461"/>
                  <a:pt x="1694330" y="673400"/>
                </a:cubicBezTo>
                <a:cubicBezTo>
                  <a:pt x="1693277" y="686034"/>
                  <a:pt x="1675355" y="690394"/>
                  <a:pt x="1667435" y="700294"/>
                </a:cubicBezTo>
                <a:cubicBezTo>
                  <a:pt x="1631575" y="745118"/>
                  <a:pt x="1653989" y="740634"/>
                  <a:pt x="1600200" y="767529"/>
                </a:cubicBezTo>
                <a:cubicBezTo>
                  <a:pt x="1562776" y="786241"/>
                  <a:pt x="1489940" y="808764"/>
                  <a:pt x="1452283" y="821317"/>
                </a:cubicBezTo>
                <a:lnTo>
                  <a:pt x="1371600" y="848212"/>
                </a:lnTo>
                <a:cubicBezTo>
                  <a:pt x="1290466" y="864439"/>
                  <a:pt x="1326048" y="854431"/>
                  <a:pt x="1264024" y="875106"/>
                </a:cubicBezTo>
                <a:lnTo>
                  <a:pt x="591671" y="861659"/>
                </a:lnTo>
                <a:cubicBezTo>
                  <a:pt x="493598" y="858156"/>
                  <a:pt x="538626" y="850453"/>
                  <a:pt x="470647" y="834765"/>
                </a:cubicBezTo>
                <a:cubicBezTo>
                  <a:pt x="426107" y="824486"/>
                  <a:pt x="336177" y="807870"/>
                  <a:pt x="336177" y="807870"/>
                </a:cubicBezTo>
                <a:cubicBezTo>
                  <a:pt x="244945" y="747050"/>
                  <a:pt x="235324" y="740635"/>
                  <a:pt x="201706" y="713741"/>
                </a:cubicBezTo>
                <a:close/>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684494" y="4021324"/>
            <a:ext cx="7059706" cy="523220"/>
          </a:xfrm>
          <a:prstGeom prst="rect">
            <a:avLst/>
          </a:prstGeom>
          <a:noFill/>
        </p:spPr>
        <p:txBody>
          <a:bodyPr wrap="square" rtlCol="0">
            <a:spAutoFit/>
          </a:bodyPr>
          <a:lstStyle/>
          <a:p>
            <a:r>
              <a:rPr lang="en-US" sz="1400" b="1" i="1" dirty="0" smtClean="0"/>
              <a:t>An instance of CA kind, for this object mutable does make a difference. Data members ‘x’ and ‘y’ alone are modifiable, though the object is const.</a:t>
            </a:r>
            <a:endParaRPr lang="en-IN" sz="1400" b="1" i="1" dirty="0"/>
          </a:p>
        </p:txBody>
      </p:sp>
    </p:spTree>
    <p:extLst>
      <p:ext uri="{BB962C8B-B14F-4D97-AF65-F5344CB8AC3E}">
        <p14:creationId xmlns:p14="http://schemas.microsoft.com/office/powerpoint/2010/main" val="59342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Down Arrow 4"/>
          <p:cNvSpPr/>
          <p:nvPr/>
        </p:nvSpPr>
        <p:spPr>
          <a:xfrm>
            <a:off x="3684494" y="564776"/>
            <a:ext cx="1075765" cy="497542"/>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4" name="Group 13"/>
          <p:cNvGrpSpPr/>
          <p:nvPr/>
        </p:nvGrpSpPr>
        <p:grpSpPr>
          <a:xfrm>
            <a:off x="4598894" y="1217421"/>
            <a:ext cx="4881282" cy="765849"/>
            <a:chOff x="4760259" y="1586410"/>
            <a:chExt cx="4881282" cy="765849"/>
          </a:xfrm>
        </p:grpSpPr>
        <p:grpSp>
          <p:nvGrpSpPr>
            <p:cNvPr id="9" name="Group 8"/>
            <p:cNvGrpSpPr/>
            <p:nvPr/>
          </p:nvGrpSpPr>
          <p:grpSpPr>
            <a:xfrm>
              <a:off x="4760259" y="1586410"/>
              <a:ext cx="1573305" cy="396860"/>
              <a:chOff x="4760259" y="1586410"/>
              <a:chExt cx="1573305" cy="396860"/>
            </a:xfrm>
          </p:grpSpPr>
          <p:sp>
            <p:nvSpPr>
              <p:cNvPr id="6" name="Rectangle 5"/>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15" name="TextBox 14"/>
          <p:cNvSpPr txBox="1"/>
          <p:nvPr/>
        </p:nvSpPr>
        <p:spPr>
          <a:xfrm>
            <a:off x="4740087" y="651278"/>
            <a:ext cx="5728447" cy="307777"/>
          </a:xfrm>
          <a:prstGeom prst="rect">
            <a:avLst/>
          </a:prstGeom>
          <a:noFill/>
        </p:spPr>
        <p:txBody>
          <a:bodyPr wrap="square" rtlCol="0">
            <a:spAutoFit/>
          </a:bodyPr>
          <a:lstStyle/>
          <a:p>
            <a:r>
              <a:rPr lang="en-US" sz="1400" b="1" i="1" dirty="0" smtClean="0"/>
              <a:t>An instance of CA kind, for this object mutable does not make difference </a:t>
            </a:r>
            <a:endParaRPr lang="en-IN" sz="1400" b="1" i="1" dirty="0"/>
          </a:p>
        </p:txBody>
      </p:sp>
      <p:sp>
        <p:nvSpPr>
          <p:cNvPr id="16" name="TextBox 15"/>
          <p:cNvSpPr txBox="1"/>
          <p:nvPr/>
        </p:nvSpPr>
        <p:spPr>
          <a:xfrm>
            <a:off x="9614647" y="1217421"/>
            <a:ext cx="1116106" cy="369332"/>
          </a:xfrm>
          <a:prstGeom prst="rect">
            <a:avLst/>
          </a:prstGeom>
          <a:noFill/>
        </p:spPr>
        <p:txBody>
          <a:bodyPr wrap="square" rtlCol="0">
            <a:spAutoFit/>
          </a:bodyPr>
          <a:lstStyle/>
          <a:p>
            <a:r>
              <a:rPr lang="en-US" b="1" dirty="0" smtClean="0">
                <a:solidFill>
                  <a:schemeClr val="accent2">
                    <a:lumMod val="75000"/>
                  </a:schemeClr>
                </a:solidFill>
              </a:rPr>
              <a:t>CA obj1;</a:t>
            </a:r>
            <a:endParaRPr lang="en-IN" b="1" dirty="0">
              <a:solidFill>
                <a:schemeClr val="accent2">
                  <a:lumMod val="75000"/>
                </a:schemeClr>
              </a:solidFill>
            </a:endParaRPr>
          </a:p>
        </p:txBody>
      </p:sp>
      <p:grpSp>
        <p:nvGrpSpPr>
          <p:cNvPr id="17" name="Group 16"/>
          <p:cNvGrpSpPr/>
          <p:nvPr/>
        </p:nvGrpSpPr>
        <p:grpSpPr>
          <a:xfrm>
            <a:off x="4504765" y="3099667"/>
            <a:ext cx="4881282" cy="765849"/>
            <a:chOff x="4760259" y="1586410"/>
            <a:chExt cx="4881282" cy="765849"/>
          </a:xfrm>
        </p:grpSpPr>
        <p:grpSp>
          <p:nvGrpSpPr>
            <p:cNvPr id="18" name="Group 17"/>
            <p:cNvGrpSpPr/>
            <p:nvPr/>
          </p:nvGrpSpPr>
          <p:grpSpPr>
            <a:xfrm>
              <a:off x="4760259" y="1586410"/>
              <a:ext cx="1573305" cy="396860"/>
              <a:chOff x="4760259" y="1586410"/>
              <a:chExt cx="1573305" cy="396860"/>
            </a:xfrm>
          </p:grpSpPr>
          <p:sp>
            <p:nvSpPr>
              <p:cNvPr id="23" name="Rectangle 22"/>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26" name="TextBox 25"/>
          <p:cNvSpPr txBox="1"/>
          <p:nvPr/>
        </p:nvSpPr>
        <p:spPr>
          <a:xfrm>
            <a:off x="9520517" y="3099667"/>
            <a:ext cx="1694329" cy="369332"/>
          </a:xfrm>
          <a:prstGeom prst="rect">
            <a:avLst/>
          </a:prstGeom>
          <a:noFill/>
        </p:spPr>
        <p:txBody>
          <a:bodyPr wrap="square" rtlCol="0">
            <a:spAutoFit/>
          </a:bodyPr>
          <a:lstStyle/>
          <a:p>
            <a:r>
              <a:rPr lang="en-US" b="1" dirty="0" err="1" smtClean="0">
                <a:solidFill>
                  <a:srgbClr val="FF0000"/>
                </a:solidFill>
              </a:rPr>
              <a:t>const</a:t>
            </a:r>
            <a:r>
              <a:rPr lang="en-US" b="1" dirty="0" smtClean="0">
                <a:solidFill>
                  <a:schemeClr val="accent2">
                    <a:lumMod val="75000"/>
                  </a:schemeClr>
                </a:solidFill>
              </a:rPr>
              <a:t> CA obj2;</a:t>
            </a:r>
            <a:endParaRPr lang="en-IN" b="1" dirty="0">
              <a:solidFill>
                <a:schemeClr val="accent2">
                  <a:lumMod val="75000"/>
                </a:schemeClr>
              </a:solidFill>
            </a:endParaRPr>
          </a:p>
        </p:txBody>
      </p:sp>
      <p:sp>
        <p:nvSpPr>
          <p:cNvPr id="27" name="TextBox 26"/>
          <p:cNvSpPr txBox="1"/>
          <p:nvPr/>
        </p:nvSpPr>
        <p:spPr>
          <a:xfrm>
            <a:off x="6239437" y="906975"/>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 </a:t>
            </a:r>
            <a:r>
              <a:rPr lang="en-US" sz="1400" i="1" dirty="0" smtClean="0">
                <a:solidFill>
                  <a:schemeClr val="tx2"/>
                </a:solidFill>
              </a:rPr>
              <a:t>as well as </a:t>
            </a:r>
            <a:r>
              <a:rPr lang="en-US" sz="1400" b="1" i="1" dirty="0" smtClean="0">
                <a:solidFill>
                  <a:schemeClr val="tx2"/>
                </a:solidFill>
              </a:rPr>
              <a:t>write</a:t>
            </a:r>
            <a:endParaRPr lang="en-IN" sz="1400" b="1" i="1" dirty="0">
              <a:solidFill>
                <a:schemeClr val="tx2"/>
              </a:solidFill>
            </a:endParaRPr>
          </a:p>
        </p:txBody>
      </p:sp>
      <p:sp>
        <p:nvSpPr>
          <p:cNvPr id="28" name="Rounded Rectangle 27"/>
          <p:cNvSpPr/>
          <p:nvPr/>
        </p:nvSpPr>
        <p:spPr>
          <a:xfrm>
            <a:off x="4329953" y="2884223"/>
            <a:ext cx="4840942" cy="98129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237629" y="2418483"/>
            <a:ext cx="4578725" cy="307777"/>
          </a:xfrm>
          <a:prstGeom prst="rect">
            <a:avLst/>
          </a:prstGeom>
          <a:noFill/>
        </p:spPr>
        <p:txBody>
          <a:bodyPr wrap="square" rtlCol="0">
            <a:spAutoFit/>
          </a:bodyPr>
          <a:lstStyle/>
          <a:p>
            <a:r>
              <a:rPr lang="en-US" sz="1400" i="1" dirty="0" smtClean="0">
                <a:solidFill>
                  <a:schemeClr val="tx2"/>
                </a:solidFill>
              </a:rPr>
              <a:t>Every element except for ‘x, ‘y’ &amp; ‘s1’ is </a:t>
            </a:r>
            <a:r>
              <a:rPr lang="en-US" sz="1400" b="1" i="1" dirty="0" smtClean="0">
                <a:solidFill>
                  <a:schemeClr val="tx2"/>
                </a:solidFill>
              </a:rPr>
              <a:t>read-only</a:t>
            </a:r>
            <a:endParaRPr lang="en-IN" sz="1400" b="1" i="1" dirty="0">
              <a:solidFill>
                <a:schemeClr val="tx2"/>
              </a:solidFill>
            </a:endParaRPr>
          </a:p>
        </p:txBody>
      </p:sp>
      <p:sp>
        <p:nvSpPr>
          <p:cNvPr id="2" name="TextBox 1"/>
          <p:cNvSpPr txBox="1"/>
          <p:nvPr/>
        </p:nvSpPr>
        <p:spPr>
          <a:xfrm>
            <a:off x="712695" y="2262671"/>
            <a:ext cx="2971799" cy="923330"/>
          </a:xfrm>
          <a:prstGeom prst="rect">
            <a:avLst/>
          </a:prstGeom>
          <a:noFill/>
        </p:spPr>
        <p:txBody>
          <a:bodyPr wrap="square" rtlCol="0">
            <a:spAutoFit/>
          </a:bodyPr>
          <a:lstStyle/>
          <a:p>
            <a:r>
              <a:rPr lang="en-US" b="1" dirty="0" smtClean="0"/>
              <a:t>When the ‘</a:t>
            </a:r>
            <a:r>
              <a:rPr lang="en-US" b="1" dirty="0" smtClean="0">
                <a:solidFill>
                  <a:schemeClr val="tx2"/>
                </a:solidFill>
              </a:rPr>
              <a:t>double</a:t>
            </a:r>
            <a:r>
              <a:rPr lang="en-US" b="1" dirty="0" smtClean="0"/>
              <a:t>’ as well as ‘</a:t>
            </a:r>
            <a:r>
              <a:rPr lang="en-US" b="1" dirty="0" smtClean="0">
                <a:solidFill>
                  <a:schemeClr val="tx2"/>
                </a:solidFill>
              </a:rPr>
              <a:t>string</a:t>
            </a:r>
            <a:r>
              <a:rPr lang="en-US" b="1" dirty="0" smtClean="0"/>
              <a:t>’ type members are mutable</a:t>
            </a:r>
            <a:endParaRPr lang="en-IN" b="1" dirty="0"/>
          </a:p>
        </p:txBody>
      </p:sp>
      <p:sp>
        <p:nvSpPr>
          <p:cNvPr id="3" name="Rectangle 2"/>
          <p:cNvSpPr/>
          <p:nvPr/>
        </p:nvSpPr>
        <p:spPr>
          <a:xfrm>
            <a:off x="484093" y="199089"/>
            <a:ext cx="3124199" cy="2031325"/>
          </a:xfrm>
          <a:prstGeom prst="rect">
            <a:avLst/>
          </a:prstGeom>
          <a:solidFill>
            <a:schemeClr val="tx1"/>
          </a:solidFill>
        </p:spPr>
        <p:txBody>
          <a:bodyPr wrap="square">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CA</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private: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r>
              <a:rPr lang="en-IN" dirty="0" err="1" smtClean="0">
                <a:solidFill>
                  <a:srgbClr val="569CD6"/>
                </a:solidFill>
                <a:latin typeface="Consolas" panose="020B0609020204030204" pitchFamily="49" charset="0"/>
              </a:rPr>
              <a:t>int</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a</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b</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 </a:t>
            </a:r>
            <a:r>
              <a:rPr lang="en-IN" dirty="0" smtClean="0">
                <a:solidFill>
                  <a:srgbClr val="569CD6"/>
                </a:solidFill>
                <a:latin typeface="Consolas" panose="020B0609020204030204" pitchFamily="49" charset="0"/>
              </a:rPr>
              <a:t>double</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 </a:t>
            </a:r>
            <a:r>
              <a:rPr lang="en-IN" dirty="0" smtClean="0">
                <a:solidFill>
                  <a:srgbClr val="4EC9B0"/>
                </a:solidFill>
                <a:latin typeface="Consolas" panose="020B0609020204030204" pitchFamily="49" charset="0"/>
              </a:rPr>
              <a:t>string</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s1</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0" name="Freeform 29"/>
          <p:cNvSpPr/>
          <p:nvPr/>
        </p:nvSpPr>
        <p:spPr>
          <a:xfrm>
            <a:off x="6010833" y="2751619"/>
            <a:ext cx="3092826" cy="1191801"/>
          </a:xfrm>
          <a:custGeom>
            <a:avLst/>
            <a:gdLst>
              <a:gd name="connsiteX0" fmla="*/ 201706 w 1707777"/>
              <a:gd name="connsiteY0" fmla="*/ 713741 h 875106"/>
              <a:gd name="connsiteX1" fmla="*/ 134471 w 1707777"/>
              <a:gd name="connsiteY1" fmla="*/ 646506 h 875106"/>
              <a:gd name="connsiteX2" fmla="*/ 67235 w 1707777"/>
              <a:gd name="connsiteY2" fmla="*/ 498588 h 875106"/>
              <a:gd name="connsiteX3" fmla="*/ 40341 w 1707777"/>
              <a:gd name="connsiteY3" fmla="*/ 458247 h 875106"/>
              <a:gd name="connsiteX4" fmla="*/ 26894 w 1707777"/>
              <a:gd name="connsiteY4" fmla="*/ 391012 h 875106"/>
              <a:gd name="connsiteX5" fmla="*/ 0 w 1707777"/>
              <a:gd name="connsiteY5" fmla="*/ 310329 h 875106"/>
              <a:gd name="connsiteX6" fmla="*/ 13447 w 1707777"/>
              <a:gd name="connsiteY6" fmla="*/ 189306 h 875106"/>
              <a:gd name="connsiteX7" fmla="*/ 53788 w 1707777"/>
              <a:gd name="connsiteY7" fmla="*/ 148965 h 875106"/>
              <a:gd name="connsiteX8" fmla="*/ 134471 w 1707777"/>
              <a:gd name="connsiteY8" fmla="*/ 41388 h 875106"/>
              <a:gd name="connsiteX9" fmla="*/ 941294 w 1707777"/>
              <a:gd name="connsiteY9" fmla="*/ 1047 h 875106"/>
              <a:gd name="connsiteX10" fmla="*/ 1613647 w 1707777"/>
              <a:gd name="connsiteY10" fmla="*/ 27941 h 875106"/>
              <a:gd name="connsiteX11" fmla="*/ 1667435 w 1707777"/>
              <a:gd name="connsiteY11" fmla="*/ 108623 h 875106"/>
              <a:gd name="connsiteX12" fmla="*/ 1694330 w 1707777"/>
              <a:gd name="connsiteY12" fmla="*/ 148965 h 875106"/>
              <a:gd name="connsiteX13" fmla="*/ 1707777 w 1707777"/>
              <a:gd name="connsiteY13" fmla="*/ 216200 h 875106"/>
              <a:gd name="connsiteX14" fmla="*/ 1694330 w 1707777"/>
              <a:gd name="connsiteY14" fmla="*/ 673400 h 875106"/>
              <a:gd name="connsiteX15" fmla="*/ 1667435 w 1707777"/>
              <a:gd name="connsiteY15" fmla="*/ 700294 h 875106"/>
              <a:gd name="connsiteX16" fmla="*/ 1600200 w 1707777"/>
              <a:gd name="connsiteY16" fmla="*/ 767529 h 875106"/>
              <a:gd name="connsiteX17" fmla="*/ 1452283 w 1707777"/>
              <a:gd name="connsiteY17" fmla="*/ 821317 h 875106"/>
              <a:gd name="connsiteX18" fmla="*/ 1371600 w 1707777"/>
              <a:gd name="connsiteY18" fmla="*/ 848212 h 875106"/>
              <a:gd name="connsiteX19" fmla="*/ 1264024 w 1707777"/>
              <a:gd name="connsiteY19" fmla="*/ 875106 h 875106"/>
              <a:gd name="connsiteX20" fmla="*/ 591671 w 1707777"/>
              <a:gd name="connsiteY20" fmla="*/ 861659 h 875106"/>
              <a:gd name="connsiteX21" fmla="*/ 470647 w 1707777"/>
              <a:gd name="connsiteY21" fmla="*/ 834765 h 875106"/>
              <a:gd name="connsiteX22" fmla="*/ 336177 w 1707777"/>
              <a:gd name="connsiteY22" fmla="*/ 807870 h 875106"/>
              <a:gd name="connsiteX23" fmla="*/ 201706 w 1707777"/>
              <a:gd name="connsiteY23" fmla="*/ 713741 h 87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7777" h="875106">
                <a:moveTo>
                  <a:pt x="201706" y="713741"/>
                </a:moveTo>
                <a:cubicBezTo>
                  <a:pt x="168088" y="686847"/>
                  <a:pt x="152512" y="672565"/>
                  <a:pt x="134471" y="646506"/>
                </a:cubicBezTo>
                <a:cubicBezTo>
                  <a:pt x="1471" y="454394"/>
                  <a:pt x="119126" y="602368"/>
                  <a:pt x="67235" y="498588"/>
                </a:cubicBezTo>
                <a:cubicBezTo>
                  <a:pt x="60007" y="484133"/>
                  <a:pt x="49306" y="471694"/>
                  <a:pt x="40341" y="458247"/>
                </a:cubicBezTo>
                <a:cubicBezTo>
                  <a:pt x="35859" y="435835"/>
                  <a:pt x="32908" y="413062"/>
                  <a:pt x="26894" y="391012"/>
                </a:cubicBezTo>
                <a:cubicBezTo>
                  <a:pt x="19435" y="363662"/>
                  <a:pt x="0" y="310329"/>
                  <a:pt x="0" y="310329"/>
                </a:cubicBezTo>
                <a:cubicBezTo>
                  <a:pt x="4482" y="269988"/>
                  <a:pt x="612" y="227812"/>
                  <a:pt x="13447" y="189306"/>
                </a:cubicBezTo>
                <a:cubicBezTo>
                  <a:pt x="19461" y="171265"/>
                  <a:pt x="43239" y="164788"/>
                  <a:pt x="53788" y="148965"/>
                </a:cubicBezTo>
                <a:cubicBezTo>
                  <a:pt x="83077" y="105031"/>
                  <a:pt x="44200" y="59442"/>
                  <a:pt x="134471" y="41388"/>
                </a:cubicBezTo>
                <a:cubicBezTo>
                  <a:pt x="488750" y="-29468"/>
                  <a:pt x="223239" y="15408"/>
                  <a:pt x="941294" y="1047"/>
                </a:cubicBezTo>
                <a:cubicBezTo>
                  <a:pt x="1165412" y="10012"/>
                  <a:pt x="1391772" y="-4929"/>
                  <a:pt x="1613647" y="27941"/>
                </a:cubicBezTo>
                <a:cubicBezTo>
                  <a:pt x="1645621" y="32678"/>
                  <a:pt x="1649506" y="81729"/>
                  <a:pt x="1667435" y="108623"/>
                </a:cubicBezTo>
                <a:lnTo>
                  <a:pt x="1694330" y="148965"/>
                </a:lnTo>
                <a:cubicBezTo>
                  <a:pt x="1698812" y="171377"/>
                  <a:pt x="1707777" y="193344"/>
                  <a:pt x="1707777" y="216200"/>
                </a:cubicBezTo>
                <a:cubicBezTo>
                  <a:pt x="1707777" y="368666"/>
                  <a:pt x="1706992" y="521461"/>
                  <a:pt x="1694330" y="673400"/>
                </a:cubicBezTo>
                <a:cubicBezTo>
                  <a:pt x="1693277" y="686034"/>
                  <a:pt x="1675355" y="690394"/>
                  <a:pt x="1667435" y="700294"/>
                </a:cubicBezTo>
                <a:cubicBezTo>
                  <a:pt x="1631575" y="745118"/>
                  <a:pt x="1653989" y="740634"/>
                  <a:pt x="1600200" y="767529"/>
                </a:cubicBezTo>
                <a:cubicBezTo>
                  <a:pt x="1562776" y="786241"/>
                  <a:pt x="1489940" y="808764"/>
                  <a:pt x="1452283" y="821317"/>
                </a:cubicBezTo>
                <a:lnTo>
                  <a:pt x="1371600" y="848212"/>
                </a:lnTo>
                <a:cubicBezTo>
                  <a:pt x="1290466" y="864439"/>
                  <a:pt x="1326048" y="854431"/>
                  <a:pt x="1264024" y="875106"/>
                </a:cubicBezTo>
                <a:lnTo>
                  <a:pt x="591671" y="861659"/>
                </a:lnTo>
                <a:cubicBezTo>
                  <a:pt x="493598" y="858156"/>
                  <a:pt x="538626" y="850453"/>
                  <a:pt x="470647" y="834765"/>
                </a:cubicBezTo>
                <a:cubicBezTo>
                  <a:pt x="426107" y="824486"/>
                  <a:pt x="336177" y="807870"/>
                  <a:pt x="336177" y="807870"/>
                </a:cubicBezTo>
                <a:cubicBezTo>
                  <a:pt x="244945" y="747050"/>
                  <a:pt x="235324" y="740635"/>
                  <a:pt x="201706" y="713741"/>
                </a:cubicBezTo>
                <a:close/>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684494" y="4021324"/>
            <a:ext cx="7059706" cy="523220"/>
          </a:xfrm>
          <a:prstGeom prst="rect">
            <a:avLst/>
          </a:prstGeom>
          <a:noFill/>
        </p:spPr>
        <p:txBody>
          <a:bodyPr wrap="square" rtlCol="0">
            <a:spAutoFit/>
          </a:bodyPr>
          <a:lstStyle/>
          <a:p>
            <a:r>
              <a:rPr lang="en-US" sz="1400" b="1" i="1" dirty="0" smtClean="0"/>
              <a:t>An instance of CA kind, for this object mutable does make a difference. Data members ‘x’ ,‘y’ and ‘s1’ instance alone are modifiable, though the object is const.</a:t>
            </a:r>
            <a:endParaRPr lang="en-IN" sz="1400" b="1" i="1" dirty="0"/>
          </a:p>
        </p:txBody>
      </p:sp>
    </p:spTree>
    <p:extLst>
      <p:ext uri="{BB962C8B-B14F-4D97-AF65-F5344CB8AC3E}">
        <p14:creationId xmlns:p14="http://schemas.microsoft.com/office/powerpoint/2010/main" val="1781168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Down Arrow 4"/>
          <p:cNvSpPr/>
          <p:nvPr/>
        </p:nvSpPr>
        <p:spPr>
          <a:xfrm>
            <a:off x="3684494" y="564776"/>
            <a:ext cx="1075765" cy="497542"/>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4" name="Group 13"/>
          <p:cNvGrpSpPr/>
          <p:nvPr/>
        </p:nvGrpSpPr>
        <p:grpSpPr>
          <a:xfrm>
            <a:off x="4598894" y="1217421"/>
            <a:ext cx="4881282" cy="765849"/>
            <a:chOff x="4760259" y="1586410"/>
            <a:chExt cx="4881282" cy="765849"/>
          </a:xfrm>
        </p:grpSpPr>
        <p:grpSp>
          <p:nvGrpSpPr>
            <p:cNvPr id="9" name="Group 8"/>
            <p:cNvGrpSpPr/>
            <p:nvPr/>
          </p:nvGrpSpPr>
          <p:grpSpPr>
            <a:xfrm>
              <a:off x="4760259" y="1586410"/>
              <a:ext cx="1573305" cy="396860"/>
              <a:chOff x="4760259" y="1586410"/>
              <a:chExt cx="1573305" cy="396860"/>
            </a:xfrm>
          </p:grpSpPr>
          <p:sp>
            <p:nvSpPr>
              <p:cNvPr id="6" name="Rectangle 5"/>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15" name="TextBox 14"/>
          <p:cNvSpPr txBox="1"/>
          <p:nvPr/>
        </p:nvSpPr>
        <p:spPr>
          <a:xfrm>
            <a:off x="4740087" y="651278"/>
            <a:ext cx="5728447" cy="307777"/>
          </a:xfrm>
          <a:prstGeom prst="rect">
            <a:avLst/>
          </a:prstGeom>
          <a:noFill/>
        </p:spPr>
        <p:txBody>
          <a:bodyPr wrap="square" rtlCol="0">
            <a:spAutoFit/>
          </a:bodyPr>
          <a:lstStyle/>
          <a:p>
            <a:r>
              <a:rPr lang="en-US" sz="1400" b="1" i="1" dirty="0" smtClean="0"/>
              <a:t>An instance of CA kind, for this object mutable does not make difference </a:t>
            </a:r>
            <a:endParaRPr lang="en-IN" sz="1400" b="1" i="1" dirty="0"/>
          </a:p>
        </p:txBody>
      </p:sp>
      <p:sp>
        <p:nvSpPr>
          <p:cNvPr id="16" name="TextBox 15"/>
          <p:cNvSpPr txBox="1"/>
          <p:nvPr/>
        </p:nvSpPr>
        <p:spPr>
          <a:xfrm>
            <a:off x="9614647" y="1217421"/>
            <a:ext cx="1116106" cy="369332"/>
          </a:xfrm>
          <a:prstGeom prst="rect">
            <a:avLst/>
          </a:prstGeom>
          <a:noFill/>
        </p:spPr>
        <p:txBody>
          <a:bodyPr wrap="square" rtlCol="0">
            <a:spAutoFit/>
          </a:bodyPr>
          <a:lstStyle/>
          <a:p>
            <a:r>
              <a:rPr lang="en-US" b="1" dirty="0" smtClean="0">
                <a:solidFill>
                  <a:schemeClr val="accent2">
                    <a:lumMod val="75000"/>
                  </a:schemeClr>
                </a:solidFill>
              </a:rPr>
              <a:t>CA obj1;</a:t>
            </a:r>
            <a:endParaRPr lang="en-IN" b="1" dirty="0">
              <a:solidFill>
                <a:schemeClr val="accent2">
                  <a:lumMod val="75000"/>
                </a:schemeClr>
              </a:solidFill>
            </a:endParaRPr>
          </a:p>
        </p:txBody>
      </p:sp>
      <p:grpSp>
        <p:nvGrpSpPr>
          <p:cNvPr id="17" name="Group 16"/>
          <p:cNvGrpSpPr/>
          <p:nvPr/>
        </p:nvGrpSpPr>
        <p:grpSpPr>
          <a:xfrm>
            <a:off x="4504765" y="3099667"/>
            <a:ext cx="4881282" cy="765849"/>
            <a:chOff x="4760259" y="1586410"/>
            <a:chExt cx="4881282" cy="765849"/>
          </a:xfrm>
        </p:grpSpPr>
        <p:grpSp>
          <p:nvGrpSpPr>
            <p:cNvPr id="18" name="Group 17"/>
            <p:cNvGrpSpPr/>
            <p:nvPr/>
          </p:nvGrpSpPr>
          <p:grpSpPr>
            <a:xfrm>
              <a:off x="4760259" y="1586410"/>
              <a:ext cx="1573305" cy="396860"/>
              <a:chOff x="4760259" y="1586410"/>
              <a:chExt cx="1573305" cy="396860"/>
            </a:xfrm>
          </p:grpSpPr>
          <p:sp>
            <p:nvSpPr>
              <p:cNvPr id="23" name="Rectangle 22"/>
              <p:cNvSpPr/>
              <p:nvPr/>
            </p:nvSpPr>
            <p:spPr>
              <a:xfrm>
                <a:off x="4760259" y="1586753"/>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284693" y="1586752"/>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809129" y="1586410"/>
                <a:ext cx="524435" cy="39651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p:cNvSpPr/>
            <p:nvPr/>
          </p:nvSpPr>
          <p:spPr>
            <a:xfrm>
              <a:off x="6333565" y="1586411"/>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8243047" y="1586410"/>
              <a:ext cx="1048872" cy="39651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288306" y="1586410"/>
              <a:ext cx="954741" cy="39651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881283" y="1982927"/>
              <a:ext cx="4760258" cy="369332"/>
            </a:xfrm>
            <a:prstGeom prst="rect">
              <a:avLst/>
            </a:prstGeom>
            <a:noFill/>
          </p:spPr>
          <p:txBody>
            <a:bodyPr wrap="square" rtlCol="0">
              <a:spAutoFit/>
            </a:bodyPr>
            <a:lstStyle/>
            <a:p>
              <a:r>
                <a:rPr lang="en-US" dirty="0" smtClean="0"/>
                <a:t>a        b        c           x                y                 s1   </a:t>
              </a:r>
              <a:endParaRPr lang="en-IN" dirty="0"/>
            </a:p>
          </p:txBody>
        </p:sp>
      </p:grpSp>
      <p:sp>
        <p:nvSpPr>
          <p:cNvPr id="26" name="TextBox 25"/>
          <p:cNvSpPr txBox="1"/>
          <p:nvPr/>
        </p:nvSpPr>
        <p:spPr>
          <a:xfrm>
            <a:off x="9520517" y="3099667"/>
            <a:ext cx="1694329" cy="369332"/>
          </a:xfrm>
          <a:prstGeom prst="rect">
            <a:avLst/>
          </a:prstGeom>
          <a:noFill/>
        </p:spPr>
        <p:txBody>
          <a:bodyPr wrap="square" rtlCol="0">
            <a:spAutoFit/>
          </a:bodyPr>
          <a:lstStyle/>
          <a:p>
            <a:r>
              <a:rPr lang="en-US" b="1" dirty="0" err="1" smtClean="0">
                <a:solidFill>
                  <a:srgbClr val="FF0000"/>
                </a:solidFill>
              </a:rPr>
              <a:t>const</a:t>
            </a:r>
            <a:r>
              <a:rPr lang="en-US" b="1" dirty="0" smtClean="0">
                <a:solidFill>
                  <a:schemeClr val="accent2">
                    <a:lumMod val="75000"/>
                  </a:schemeClr>
                </a:solidFill>
              </a:rPr>
              <a:t> CA obj2;</a:t>
            </a:r>
            <a:endParaRPr lang="en-IN" b="1" dirty="0">
              <a:solidFill>
                <a:schemeClr val="accent2">
                  <a:lumMod val="75000"/>
                </a:schemeClr>
              </a:solidFill>
            </a:endParaRPr>
          </a:p>
        </p:txBody>
      </p:sp>
      <p:sp>
        <p:nvSpPr>
          <p:cNvPr id="27" name="TextBox 26"/>
          <p:cNvSpPr txBox="1"/>
          <p:nvPr/>
        </p:nvSpPr>
        <p:spPr>
          <a:xfrm>
            <a:off x="6239437" y="906975"/>
            <a:ext cx="2891117" cy="307777"/>
          </a:xfrm>
          <a:prstGeom prst="rect">
            <a:avLst/>
          </a:prstGeom>
          <a:noFill/>
        </p:spPr>
        <p:txBody>
          <a:bodyPr wrap="square" rtlCol="0">
            <a:spAutoFit/>
          </a:bodyPr>
          <a:lstStyle/>
          <a:p>
            <a:r>
              <a:rPr lang="en-US" sz="1400" i="1" dirty="0" smtClean="0">
                <a:solidFill>
                  <a:schemeClr val="tx2"/>
                </a:solidFill>
              </a:rPr>
              <a:t>Every element is </a:t>
            </a:r>
            <a:r>
              <a:rPr lang="en-US" sz="1400" b="1" i="1" dirty="0" smtClean="0">
                <a:solidFill>
                  <a:schemeClr val="tx2"/>
                </a:solidFill>
              </a:rPr>
              <a:t>read </a:t>
            </a:r>
            <a:r>
              <a:rPr lang="en-US" sz="1400" i="1" dirty="0" smtClean="0">
                <a:solidFill>
                  <a:schemeClr val="tx2"/>
                </a:solidFill>
              </a:rPr>
              <a:t>as well as </a:t>
            </a:r>
            <a:r>
              <a:rPr lang="en-US" sz="1400" b="1" i="1" dirty="0" smtClean="0">
                <a:solidFill>
                  <a:schemeClr val="tx2"/>
                </a:solidFill>
              </a:rPr>
              <a:t>write</a:t>
            </a:r>
            <a:endParaRPr lang="en-IN" sz="1400" b="1" i="1" dirty="0">
              <a:solidFill>
                <a:schemeClr val="tx2"/>
              </a:solidFill>
            </a:endParaRPr>
          </a:p>
        </p:txBody>
      </p:sp>
      <p:sp>
        <p:nvSpPr>
          <p:cNvPr id="28" name="Rounded Rectangle 27"/>
          <p:cNvSpPr/>
          <p:nvPr/>
        </p:nvSpPr>
        <p:spPr>
          <a:xfrm>
            <a:off x="4329953" y="2884223"/>
            <a:ext cx="4840942" cy="98129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237629" y="2418483"/>
            <a:ext cx="4578725" cy="307777"/>
          </a:xfrm>
          <a:prstGeom prst="rect">
            <a:avLst/>
          </a:prstGeom>
          <a:noFill/>
        </p:spPr>
        <p:txBody>
          <a:bodyPr wrap="square" rtlCol="0">
            <a:spAutoFit/>
          </a:bodyPr>
          <a:lstStyle/>
          <a:p>
            <a:r>
              <a:rPr lang="en-US" sz="1400" i="1" dirty="0" smtClean="0">
                <a:solidFill>
                  <a:schemeClr val="tx2"/>
                </a:solidFill>
              </a:rPr>
              <a:t>Every element except for ‘a, ‘b’, ‘c’ &amp; ‘s1’ is </a:t>
            </a:r>
            <a:r>
              <a:rPr lang="en-US" sz="1400" b="1" i="1" dirty="0" smtClean="0">
                <a:solidFill>
                  <a:schemeClr val="tx2"/>
                </a:solidFill>
              </a:rPr>
              <a:t>read-only</a:t>
            </a:r>
            <a:endParaRPr lang="en-IN" sz="1400" b="1" i="1" dirty="0">
              <a:solidFill>
                <a:schemeClr val="tx2"/>
              </a:solidFill>
            </a:endParaRPr>
          </a:p>
        </p:txBody>
      </p:sp>
      <p:sp>
        <p:nvSpPr>
          <p:cNvPr id="2" name="TextBox 1"/>
          <p:cNvSpPr txBox="1"/>
          <p:nvPr/>
        </p:nvSpPr>
        <p:spPr>
          <a:xfrm>
            <a:off x="712695" y="2262671"/>
            <a:ext cx="2971799" cy="923330"/>
          </a:xfrm>
          <a:prstGeom prst="rect">
            <a:avLst/>
          </a:prstGeom>
          <a:noFill/>
        </p:spPr>
        <p:txBody>
          <a:bodyPr wrap="square" rtlCol="0">
            <a:spAutoFit/>
          </a:bodyPr>
          <a:lstStyle/>
          <a:p>
            <a:r>
              <a:rPr lang="en-US" b="1" dirty="0" smtClean="0"/>
              <a:t>When the ‘</a:t>
            </a:r>
            <a:r>
              <a:rPr lang="en-US" b="1" dirty="0" err="1" smtClean="0">
                <a:solidFill>
                  <a:schemeClr val="tx2"/>
                </a:solidFill>
              </a:rPr>
              <a:t>int</a:t>
            </a:r>
            <a:r>
              <a:rPr lang="en-US" b="1" dirty="0" smtClean="0"/>
              <a:t>’ as well as ‘</a:t>
            </a:r>
            <a:r>
              <a:rPr lang="en-US" b="1" dirty="0" smtClean="0">
                <a:solidFill>
                  <a:schemeClr val="tx2"/>
                </a:solidFill>
              </a:rPr>
              <a:t>string</a:t>
            </a:r>
            <a:r>
              <a:rPr lang="en-US" b="1" dirty="0" smtClean="0"/>
              <a:t>’ type members are mutable</a:t>
            </a:r>
            <a:endParaRPr lang="en-IN" b="1" dirty="0"/>
          </a:p>
        </p:txBody>
      </p:sp>
      <p:sp>
        <p:nvSpPr>
          <p:cNvPr id="3" name="Rectangle 2"/>
          <p:cNvSpPr/>
          <p:nvPr/>
        </p:nvSpPr>
        <p:spPr>
          <a:xfrm>
            <a:off x="484093" y="199089"/>
            <a:ext cx="3124199" cy="2031325"/>
          </a:xfrm>
          <a:prstGeom prst="rect">
            <a:avLst/>
          </a:prstGeom>
          <a:solidFill>
            <a:schemeClr val="tx1"/>
          </a:solidFill>
        </p:spPr>
        <p:txBody>
          <a:bodyPr wrap="square">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CA</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private: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 </a:t>
            </a:r>
            <a:r>
              <a:rPr lang="en-IN" dirty="0" err="1" smtClean="0">
                <a:solidFill>
                  <a:srgbClr val="569CD6"/>
                </a:solidFill>
                <a:latin typeface="Consolas" panose="020B0609020204030204" pitchFamily="49" charset="0"/>
              </a:rPr>
              <a:t>int</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a</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b</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smtClean="0">
                <a:solidFill>
                  <a:srgbClr val="569CD6"/>
                </a:solidFill>
                <a:latin typeface="Consolas" panose="020B0609020204030204" pitchFamily="49" charset="0"/>
              </a:rPr>
              <a:t>double</a:t>
            </a:r>
            <a:r>
              <a:rPr lang="en-IN" dirty="0" smtClean="0">
                <a:solidFill>
                  <a:srgbClr val="D4D4D4"/>
                </a:solidFill>
                <a:latin typeface="Consolas" panose="020B0609020204030204" pitchFamily="49" charset="0"/>
              </a:rPr>
              <a:t> </a:t>
            </a:r>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mutable </a:t>
            </a:r>
            <a:r>
              <a:rPr lang="en-IN" dirty="0" smtClean="0">
                <a:solidFill>
                  <a:srgbClr val="4EC9B0"/>
                </a:solidFill>
                <a:latin typeface="Consolas" panose="020B0609020204030204" pitchFamily="49" charset="0"/>
              </a:rPr>
              <a:t>string</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s1</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0" name="Freeform 29"/>
          <p:cNvSpPr/>
          <p:nvPr/>
        </p:nvSpPr>
        <p:spPr>
          <a:xfrm>
            <a:off x="7987553" y="2780959"/>
            <a:ext cx="1183342" cy="1137101"/>
          </a:xfrm>
          <a:custGeom>
            <a:avLst/>
            <a:gdLst>
              <a:gd name="connsiteX0" fmla="*/ 201706 w 1707777"/>
              <a:gd name="connsiteY0" fmla="*/ 713741 h 875106"/>
              <a:gd name="connsiteX1" fmla="*/ 134471 w 1707777"/>
              <a:gd name="connsiteY1" fmla="*/ 646506 h 875106"/>
              <a:gd name="connsiteX2" fmla="*/ 67235 w 1707777"/>
              <a:gd name="connsiteY2" fmla="*/ 498588 h 875106"/>
              <a:gd name="connsiteX3" fmla="*/ 40341 w 1707777"/>
              <a:gd name="connsiteY3" fmla="*/ 458247 h 875106"/>
              <a:gd name="connsiteX4" fmla="*/ 26894 w 1707777"/>
              <a:gd name="connsiteY4" fmla="*/ 391012 h 875106"/>
              <a:gd name="connsiteX5" fmla="*/ 0 w 1707777"/>
              <a:gd name="connsiteY5" fmla="*/ 310329 h 875106"/>
              <a:gd name="connsiteX6" fmla="*/ 13447 w 1707777"/>
              <a:gd name="connsiteY6" fmla="*/ 189306 h 875106"/>
              <a:gd name="connsiteX7" fmla="*/ 53788 w 1707777"/>
              <a:gd name="connsiteY7" fmla="*/ 148965 h 875106"/>
              <a:gd name="connsiteX8" fmla="*/ 134471 w 1707777"/>
              <a:gd name="connsiteY8" fmla="*/ 41388 h 875106"/>
              <a:gd name="connsiteX9" fmla="*/ 941294 w 1707777"/>
              <a:gd name="connsiteY9" fmla="*/ 1047 h 875106"/>
              <a:gd name="connsiteX10" fmla="*/ 1613647 w 1707777"/>
              <a:gd name="connsiteY10" fmla="*/ 27941 h 875106"/>
              <a:gd name="connsiteX11" fmla="*/ 1667435 w 1707777"/>
              <a:gd name="connsiteY11" fmla="*/ 108623 h 875106"/>
              <a:gd name="connsiteX12" fmla="*/ 1694330 w 1707777"/>
              <a:gd name="connsiteY12" fmla="*/ 148965 h 875106"/>
              <a:gd name="connsiteX13" fmla="*/ 1707777 w 1707777"/>
              <a:gd name="connsiteY13" fmla="*/ 216200 h 875106"/>
              <a:gd name="connsiteX14" fmla="*/ 1694330 w 1707777"/>
              <a:gd name="connsiteY14" fmla="*/ 673400 h 875106"/>
              <a:gd name="connsiteX15" fmla="*/ 1667435 w 1707777"/>
              <a:gd name="connsiteY15" fmla="*/ 700294 h 875106"/>
              <a:gd name="connsiteX16" fmla="*/ 1600200 w 1707777"/>
              <a:gd name="connsiteY16" fmla="*/ 767529 h 875106"/>
              <a:gd name="connsiteX17" fmla="*/ 1452283 w 1707777"/>
              <a:gd name="connsiteY17" fmla="*/ 821317 h 875106"/>
              <a:gd name="connsiteX18" fmla="*/ 1371600 w 1707777"/>
              <a:gd name="connsiteY18" fmla="*/ 848212 h 875106"/>
              <a:gd name="connsiteX19" fmla="*/ 1264024 w 1707777"/>
              <a:gd name="connsiteY19" fmla="*/ 875106 h 875106"/>
              <a:gd name="connsiteX20" fmla="*/ 591671 w 1707777"/>
              <a:gd name="connsiteY20" fmla="*/ 861659 h 875106"/>
              <a:gd name="connsiteX21" fmla="*/ 470647 w 1707777"/>
              <a:gd name="connsiteY21" fmla="*/ 834765 h 875106"/>
              <a:gd name="connsiteX22" fmla="*/ 336177 w 1707777"/>
              <a:gd name="connsiteY22" fmla="*/ 807870 h 875106"/>
              <a:gd name="connsiteX23" fmla="*/ 201706 w 1707777"/>
              <a:gd name="connsiteY23" fmla="*/ 713741 h 87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7777" h="875106">
                <a:moveTo>
                  <a:pt x="201706" y="713741"/>
                </a:moveTo>
                <a:cubicBezTo>
                  <a:pt x="168088" y="686847"/>
                  <a:pt x="152512" y="672565"/>
                  <a:pt x="134471" y="646506"/>
                </a:cubicBezTo>
                <a:cubicBezTo>
                  <a:pt x="1471" y="454394"/>
                  <a:pt x="119126" y="602368"/>
                  <a:pt x="67235" y="498588"/>
                </a:cubicBezTo>
                <a:cubicBezTo>
                  <a:pt x="60007" y="484133"/>
                  <a:pt x="49306" y="471694"/>
                  <a:pt x="40341" y="458247"/>
                </a:cubicBezTo>
                <a:cubicBezTo>
                  <a:pt x="35859" y="435835"/>
                  <a:pt x="32908" y="413062"/>
                  <a:pt x="26894" y="391012"/>
                </a:cubicBezTo>
                <a:cubicBezTo>
                  <a:pt x="19435" y="363662"/>
                  <a:pt x="0" y="310329"/>
                  <a:pt x="0" y="310329"/>
                </a:cubicBezTo>
                <a:cubicBezTo>
                  <a:pt x="4482" y="269988"/>
                  <a:pt x="612" y="227812"/>
                  <a:pt x="13447" y="189306"/>
                </a:cubicBezTo>
                <a:cubicBezTo>
                  <a:pt x="19461" y="171265"/>
                  <a:pt x="43239" y="164788"/>
                  <a:pt x="53788" y="148965"/>
                </a:cubicBezTo>
                <a:cubicBezTo>
                  <a:pt x="83077" y="105031"/>
                  <a:pt x="44200" y="59442"/>
                  <a:pt x="134471" y="41388"/>
                </a:cubicBezTo>
                <a:cubicBezTo>
                  <a:pt x="488750" y="-29468"/>
                  <a:pt x="223239" y="15408"/>
                  <a:pt x="941294" y="1047"/>
                </a:cubicBezTo>
                <a:cubicBezTo>
                  <a:pt x="1165412" y="10012"/>
                  <a:pt x="1391772" y="-4929"/>
                  <a:pt x="1613647" y="27941"/>
                </a:cubicBezTo>
                <a:cubicBezTo>
                  <a:pt x="1645621" y="32678"/>
                  <a:pt x="1649506" y="81729"/>
                  <a:pt x="1667435" y="108623"/>
                </a:cubicBezTo>
                <a:lnTo>
                  <a:pt x="1694330" y="148965"/>
                </a:lnTo>
                <a:cubicBezTo>
                  <a:pt x="1698812" y="171377"/>
                  <a:pt x="1707777" y="193344"/>
                  <a:pt x="1707777" y="216200"/>
                </a:cubicBezTo>
                <a:cubicBezTo>
                  <a:pt x="1707777" y="368666"/>
                  <a:pt x="1706992" y="521461"/>
                  <a:pt x="1694330" y="673400"/>
                </a:cubicBezTo>
                <a:cubicBezTo>
                  <a:pt x="1693277" y="686034"/>
                  <a:pt x="1675355" y="690394"/>
                  <a:pt x="1667435" y="700294"/>
                </a:cubicBezTo>
                <a:cubicBezTo>
                  <a:pt x="1631575" y="745118"/>
                  <a:pt x="1653989" y="740634"/>
                  <a:pt x="1600200" y="767529"/>
                </a:cubicBezTo>
                <a:cubicBezTo>
                  <a:pt x="1562776" y="786241"/>
                  <a:pt x="1489940" y="808764"/>
                  <a:pt x="1452283" y="821317"/>
                </a:cubicBezTo>
                <a:lnTo>
                  <a:pt x="1371600" y="848212"/>
                </a:lnTo>
                <a:cubicBezTo>
                  <a:pt x="1290466" y="864439"/>
                  <a:pt x="1326048" y="854431"/>
                  <a:pt x="1264024" y="875106"/>
                </a:cubicBezTo>
                <a:lnTo>
                  <a:pt x="591671" y="861659"/>
                </a:lnTo>
                <a:cubicBezTo>
                  <a:pt x="493598" y="858156"/>
                  <a:pt x="538626" y="850453"/>
                  <a:pt x="470647" y="834765"/>
                </a:cubicBezTo>
                <a:cubicBezTo>
                  <a:pt x="426107" y="824486"/>
                  <a:pt x="336177" y="807870"/>
                  <a:pt x="336177" y="807870"/>
                </a:cubicBezTo>
                <a:cubicBezTo>
                  <a:pt x="244945" y="747050"/>
                  <a:pt x="235324" y="740635"/>
                  <a:pt x="201706" y="713741"/>
                </a:cubicBezTo>
                <a:close/>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684494" y="4021324"/>
            <a:ext cx="7059706" cy="523220"/>
          </a:xfrm>
          <a:prstGeom prst="rect">
            <a:avLst/>
          </a:prstGeom>
          <a:noFill/>
        </p:spPr>
        <p:txBody>
          <a:bodyPr wrap="square" rtlCol="0">
            <a:spAutoFit/>
          </a:bodyPr>
          <a:lstStyle/>
          <a:p>
            <a:r>
              <a:rPr lang="en-US" sz="1400" b="1" i="1" dirty="0" smtClean="0"/>
              <a:t>An instance of CA kind, for this object mutable does make a difference. Data members ‘a’ ,‘b’ ,’c’ and ‘s1’ instance alone are modifiable, though the object is const.</a:t>
            </a:r>
            <a:endParaRPr lang="en-IN" sz="1400" b="1" i="1" dirty="0"/>
          </a:p>
        </p:txBody>
      </p:sp>
      <p:sp>
        <p:nvSpPr>
          <p:cNvPr id="31" name="Freeform 30"/>
          <p:cNvSpPr/>
          <p:nvPr/>
        </p:nvSpPr>
        <p:spPr>
          <a:xfrm>
            <a:off x="4417357" y="2780959"/>
            <a:ext cx="1701055" cy="1137101"/>
          </a:xfrm>
          <a:custGeom>
            <a:avLst/>
            <a:gdLst>
              <a:gd name="connsiteX0" fmla="*/ 201706 w 1707777"/>
              <a:gd name="connsiteY0" fmla="*/ 713741 h 875106"/>
              <a:gd name="connsiteX1" fmla="*/ 134471 w 1707777"/>
              <a:gd name="connsiteY1" fmla="*/ 646506 h 875106"/>
              <a:gd name="connsiteX2" fmla="*/ 67235 w 1707777"/>
              <a:gd name="connsiteY2" fmla="*/ 498588 h 875106"/>
              <a:gd name="connsiteX3" fmla="*/ 40341 w 1707777"/>
              <a:gd name="connsiteY3" fmla="*/ 458247 h 875106"/>
              <a:gd name="connsiteX4" fmla="*/ 26894 w 1707777"/>
              <a:gd name="connsiteY4" fmla="*/ 391012 h 875106"/>
              <a:gd name="connsiteX5" fmla="*/ 0 w 1707777"/>
              <a:gd name="connsiteY5" fmla="*/ 310329 h 875106"/>
              <a:gd name="connsiteX6" fmla="*/ 13447 w 1707777"/>
              <a:gd name="connsiteY6" fmla="*/ 189306 h 875106"/>
              <a:gd name="connsiteX7" fmla="*/ 53788 w 1707777"/>
              <a:gd name="connsiteY7" fmla="*/ 148965 h 875106"/>
              <a:gd name="connsiteX8" fmla="*/ 134471 w 1707777"/>
              <a:gd name="connsiteY8" fmla="*/ 41388 h 875106"/>
              <a:gd name="connsiteX9" fmla="*/ 941294 w 1707777"/>
              <a:gd name="connsiteY9" fmla="*/ 1047 h 875106"/>
              <a:gd name="connsiteX10" fmla="*/ 1613647 w 1707777"/>
              <a:gd name="connsiteY10" fmla="*/ 27941 h 875106"/>
              <a:gd name="connsiteX11" fmla="*/ 1667435 w 1707777"/>
              <a:gd name="connsiteY11" fmla="*/ 108623 h 875106"/>
              <a:gd name="connsiteX12" fmla="*/ 1694330 w 1707777"/>
              <a:gd name="connsiteY12" fmla="*/ 148965 h 875106"/>
              <a:gd name="connsiteX13" fmla="*/ 1707777 w 1707777"/>
              <a:gd name="connsiteY13" fmla="*/ 216200 h 875106"/>
              <a:gd name="connsiteX14" fmla="*/ 1694330 w 1707777"/>
              <a:gd name="connsiteY14" fmla="*/ 673400 h 875106"/>
              <a:gd name="connsiteX15" fmla="*/ 1667435 w 1707777"/>
              <a:gd name="connsiteY15" fmla="*/ 700294 h 875106"/>
              <a:gd name="connsiteX16" fmla="*/ 1600200 w 1707777"/>
              <a:gd name="connsiteY16" fmla="*/ 767529 h 875106"/>
              <a:gd name="connsiteX17" fmla="*/ 1452283 w 1707777"/>
              <a:gd name="connsiteY17" fmla="*/ 821317 h 875106"/>
              <a:gd name="connsiteX18" fmla="*/ 1371600 w 1707777"/>
              <a:gd name="connsiteY18" fmla="*/ 848212 h 875106"/>
              <a:gd name="connsiteX19" fmla="*/ 1264024 w 1707777"/>
              <a:gd name="connsiteY19" fmla="*/ 875106 h 875106"/>
              <a:gd name="connsiteX20" fmla="*/ 591671 w 1707777"/>
              <a:gd name="connsiteY20" fmla="*/ 861659 h 875106"/>
              <a:gd name="connsiteX21" fmla="*/ 470647 w 1707777"/>
              <a:gd name="connsiteY21" fmla="*/ 834765 h 875106"/>
              <a:gd name="connsiteX22" fmla="*/ 336177 w 1707777"/>
              <a:gd name="connsiteY22" fmla="*/ 807870 h 875106"/>
              <a:gd name="connsiteX23" fmla="*/ 201706 w 1707777"/>
              <a:gd name="connsiteY23" fmla="*/ 713741 h 87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7777" h="875106">
                <a:moveTo>
                  <a:pt x="201706" y="713741"/>
                </a:moveTo>
                <a:cubicBezTo>
                  <a:pt x="168088" y="686847"/>
                  <a:pt x="152512" y="672565"/>
                  <a:pt x="134471" y="646506"/>
                </a:cubicBezTo>
                <a:cubicBezTo>
                  <a:pt x="1471" y="454394"/>
                  <a:pt x="119126" y="602368"/>
                  <a:pt x="67235" y="498588"/>
                </a:cubicBezTo>
                <a:cubicBezTo>
                  <a:pt x="60007" y="484133"/>
                  <a:pt x="49306" y="471694"/>
                  <a:pt x="40341" y="458247"/>
                </a:cubicBezTo>
                <a:cubicBezTo>
                  <a:pt x="35859" y="435835"/>
                  <a:pt x="32908" y="413062"/>
                  <a:pt x="26894" y="391012"/>
                </a:cubicBezTo>
                <a:cubicBezTo>
                  <a:pt x="19435" y="363662"/>
                  <a:pt x="0" y="310329"/>
                  <a:pt x="0" y="310329"/>
                </a:cubicBezTo>
                <a:cubicBezTo>
                  <a:pt x="4482" y="269988"/>
                  <a:pt x="612" y="227812"/>
                  <a:pt x="13447" y="189306"/>
                </a:cubicBezTo>
                <a:cubicBezTo>
                  <a:pt x="19461" y="171265"/>
                  <a:pt x="43239" y="164788"/>
                  <a:pt x="53788" y="148965"/>
                </a:cubicBezTo>
                <a:cubicBezTo>
                  <a:pt x="83077" y="105031"/>
                  <a:pt x="44200" y="59442"/>
                  <a:pt x="134471" y="41388"/>
                </a:cubicBezTo>
                <a:cubicBezTo>
                  <a:pt x="488750" y="-29468"/>
                  <a:pt x="223239" y="15408"/>
                  <a:pt x="941294" y="1047"/>
                </a:cubicBezTo>
                <a:cubicBezTo>
                  <a:pt x="1165412" y="10012"/>
                  <a:pt x="1391772" y="-4929"/>
                  <a:pt x="1613647" y="27941"/>
                </a:cubicBezTo>
                <a:cubicBezTo>
                  <a:pt x="1645621" y="32678"/>
                  <a:pt x="1649506" y="81729"/>
                  <a:pt x="1667435" y="108623"/>
                </a:cubicBezTo>
                <a:lnTo>
                  <a:pt x="1694330" y="148965"/>
                </a:lnTo>
                <a:cubicBezTo>
                  <a:pt x="1698812" y="171377"/>
                  <a:pt x="1707777" y="193344"/>
                  <a:pt x="1707777" y="216200"/>
                </a:cubicBezTo>
                <a:cubicBezTo>
                  <a:pt x="1707777" y="368666"/>
                  <a:pt x="1706992" y="521461"/>
                  <a:pt x="1694330" y="673400"/>
                </a:cubicBezTo>
                <a:cubicBezTo>
                  <a:pt x="1693277" y="686034"/>
                  <a:pt x="1675355" y="690394"/>
                  <a:pt x="1667435" y="700294"/>
                </a:cubicBezTo>
                <a:cubicBezTo>
                  <a:pt x="1631575" y="745118"/>
                  <a:pt x="1653989" y="740634"/>
                  <a:pt x="1600200" y="767529"/>
                </a:cubicBezTo>
                <a:cubicBezTo>
                  <a:pt x="1562776" y="786241"/>
                  <a:pt x="1489940" y="808764"/>
                  <a:pt x="1452283" y="821317"/>
                </a:cubicBezTo>
                <a:lnTo>
                  <a:pt x="1371600" y="848212"/>
                </a:lnTo>
                <a:cubicBezTo>
                  <a:pt x="1290466" y="864439"/>
                  <a:pt x="1326048" y="854431"/>
                  <a:pt x="1264024" y="875106"/>
                </a:cubicBezTo>
                <a:lnTo>
                  <a:pt x="591671" y="861659"/>
                </a:lnTo>
                <a:cubicBezTo>
                  <a:pt x="493598" y="858156"/>
                  <a:pt x="538626" y="850453"/>
                  <a:pt x="470647" y="834765"/>
                </a:cubicBezTo>
                <a:cubicBezTo>
                  <a:pt x="426107" y="824486"/>
                  <a:pt x="336177" y="807870"/>
                  <a:pt x="336177" y="807870"/>
                </a:cubicBezTo>
                <a:cubicBezTo>
                  <a:pt x="244945" y="747050"/>
                  <a:pt x="235324" y="740635"/>
                  <a:pt x="201706" y="713741"/>
                </a:cubicBezTo>
                <a:close/>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0585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FUNCTIONS LOCAL VARIABLE</a:t>
            </a:r>
            <a:endParaRPr lang="en-IN" b="1" i="1" dirty="0"/>
          </a:p>
        </p:txBody>
      </p:sp>
      <p:sp>
        <p:nvSpPr>
          <p:cNvPr id="5" name="Rectangle 4"/>
          <p:cNvSpPr/>
          <p:nvPr/>
        </p:nvSpPr>
        <p:spPr>
          <a:xfrm>
            <a:off x="425824" y="834695"/>
            <a:ext cx="2559423" cy="3323987"/>
          </a:xfrm>
          <a:prstGeom prst="rect">
            <a:avLst/>
          </a:prstGeom>
        </p:spPr>
        <p:txBody>
          <a:bodyPr wrap="square">
            <a:spAutoFit/>
          </a:bodyPr>
          <a:lstStyle/>
          <a:p>
            <a:r>
              <a:rPr lang="en-IN" sz="1400" b="1" dirty="0">
                <a:latin typeface="Courier New" panose="02070309020205020404" pitchFamily="49" charset="0"/>
                <a:cs typeface="Courier New" panose="02070309020205020404" pitchFamily="49" charset="0"/>
              </a:rPr>
              <a:t>void fun()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a=10;</a:t>
            </a:r>
          </a:p>
          <a:p>
            <a:r>
              <a:rPr lang="en-IN" sz="1400" b="1" dirty="0">
                <a:latin typeface="Courier New" panose="02070309020205020404" pitchFamily="49" charset="0"/>
                <a:cs typeface="Courier New" panose="02070309020205020404" pitchFamily="49" charset="0"/>
              </a:rPr>
              <a:t>   static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p>
          <a:p>
            <a:r>
              <a:rPr lang="en-IN" sz="1400" b="1" dirty="0">
                <a:latin typeface="Courier New" panose="02070309020205020404" pitchFamily="49" charset="0"/>
                <a:cs typeface="Courier New" panose="02070309020205020404" pitchFamily="49" charset="0"/>
              </a:rPr>
              <a:t>   </a:t>
            </a:r>
          </a:p>
          <a:p>
            <a:r>
              <a:rPr lang="en-IN" sz="1400" b="1" dirty="0">
                <a:latin typeface="Courier New" panose="02070309020205020404" pitchFamily="49" charset="0"/>
                <a:cs typeface="Courier New" panose="02070309020205020404" pitchFamily="49" charset="0"/>
              </a:rPr>
              <a:t>   b=</a:t>
            </a:r>
            <a:r>
              <a:rPr lang="en-IN" sz="1400" b="1" dirty="0" err="1">
                <a:latin typeface="Courier New" panose="02070309020205020404" pitchFamily="49" charset="0"/>
                <a:cs typeface="Courier New" panose="02070309020205020404" pitchFamily="49" charset="0"/>
              </a:rPr>
              <a:t>b+a</a:t>
            </a:r>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cout</a:t>
            </a:r>
            <a:r>
              <a:rPr lang="en-IN" sz="1400" b="1" dirty="0">
                <a:latin typeface="Courier New" panose="02070309020205020404" pitchFamily="49" charset="0"/>
                <a:cs typeface="Courier New" panose="02070309020205020404" pitchFamily="49" charset="0"/>
              </a:rPr>
              <a:t> &lt;&lt; a &lt;&lt; b;</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a:solidFill>
                  <a:schemeClr val="bg1">
                    <a:lumMod val="65000"/>
                  </a:schemeClr>
                </a:solidFill>
                <a:latin typeface="Courier New" panose="02070309020205020404" pitchFamily="49" charset="0"/>
                <a:cs typeface="Courier New" panose="02070309020205020404" pitchFamily="49" charset="0"/>
              </a:rPr>
              <a:t>fun();</a:t>
            </a:r>
          </a:p>
          <a:p>
            <a:r>
              <a:rPr lang="en-IN" sz="1400" b="1" dirty="0">
                <a:solidFill>
                  <a:schemeClr val="bg1">
                    <a:lumMod val="65000"/>
                  </a:schemeClr>
                </a:solidFill>
                <a:latin typeface="Courier New" panose="02070309020205020404" pitchFamily="49" charset="0"/>
                <a:cs typeface="Courier New" panose="02070309020205020404" pitchFamily="49" charset="0"/>
              </a:rPr>
              <a:t>  fun();</a:t>
            </a:r>
          </a:p>
          <a:p>
            <a:r>
              <a:rPr lang="en-IN" sz="1400" b="1" dirty="0">
                <a:solidFill>
                  <a:schemeClr val="bg1">
                    <a:lumMod val="65000"/>
                  </a:schemeClr>
                </a:solidFill>
                <a:latin typeface="Courier New" panose="02070309020205020404" pitchFamily="49" charset="0"/>
                <a:cs typeface="Courier New" panose="02070309020205020404" pitchFamily="49" charset="0"/>
              </a:rPr>
              <a:t>  fun()</a:t>
            </a:r>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a:t>
            </a:r>
          </a:p>
        </p:txBody>
      </p:sp>
      <p:sp>
        <p:nvSpPr>
          <p:cNvPr id="6" name="Rectangle 5"/>
          <p:cNvSpPr/>
          <p:nvPr/>
        </p:nvSpPr>
        <p:spPr>
          <a:xfrm>
            <a:off x="4235824" y="1761565"/>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35824" y="2850776"/>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35824" y="176156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9" name="TextBox 8"/>
          <p:cNvSpPr txBox="1"/>
          <p:nvPr/>
        </p:nvSpPr>
        <p:spPr>
          <a:xfrm>
            <a:off x="4235824" y="511138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10" name="Rounded Rectangle 9"/>
          <p:cNvSpPr/>
          <p:nvPr/>
        </p:nvSpPr>
        <p:spPr>
          <a:xfrm>
            <a:off x="4639235" y="2178424"/>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11" name="Rounded Rectangle 10"/>
          <p:cNvSpPr/>
          <p:nvPr/>
        </p:nvSpPr>
        <p:spPr>
          <a:xfrm>
            <a:off x="5009030" y="2178424"/>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17" name="TextBox 16"/>
          <p:cNvSpPr txBox="1"/>
          <p:nvPr/>
        </p:nvSpPr>
        <p:spPr>
          <a:xfrm>
            <a:off x="3966882" y="964013"/>
            <a:ext cx="6548718" cy="738664"/>
          </a:xfrm>
          <a:prstGeom prst="rect">
            <a:avLst/>
          </a:prstGeom>
          <a:noFill/>
        </p:spPr>
        <p:txBody>
          <a:bodyPr wrap="square" rtlCol="0">
            <a:spAutoFit/>
          </a:bodyPr>
          <a:lstStyle/>
          <a:p>
            <a:r>
              <a:rPr lang="en-US" sz="1400" b="1" dirty="0" smtClean="0"/>
              <a:t>Memory for the static local variable will be defined on the zero-fill area of the data segment, and happens the moment the process starts…, Will get de-allocated only upon process termination…</a:t>
            </a:r>
            <a:endParaRPr lang="en-IN" sz="1400" b="1" dirty="0"/>
          </a:p>
        </p:txBody>
      </p:sp>
      <p:sp>
        <p:nvSpPr>
          <p:cNvPr id="2" name="TextBox 1"/>
          <p:cNvSpPr txBox="1"/>
          <p:nvPr/>
        </p:nvSpPr>
        <p:spPr>
          <a:xfrm>
            <a:off x="7624482" y="3429000"/>
            <a:ext cx="2891118" cy="923330"/>
          </a:xfrm>
          <a:prstGeom prst="rect">
            <a:avLst/>
          </a:prstGeom>
          <a:noFill/>
        </p:spPr>
        <p:txBody>
          <a:bodyPr wrap="square" rtlCol="0">
            <a:spAutoFit/>
          </a:bodyPr>
          <a:lstStyle/>
          <a:p>
            <a:r>
              <a:rPr lang="en-US" b="1" dirty="0" smtClean="0"/>
              <a:t>The state of process memory, before the first ‘fun()’ call in the main.</a:t>
            </a:r>
            <a:endParaRPr lang="en-IN" b="1" dirty="0"/>
          </a:p>
        </p:txBody>
      </p:sp>
      <p:cxnSp>
        <p:nvCxnSpPr>
          <p:cNvPr id="18" name="Straight Arrow Connector 17"/>
          <p:cNvCxnSpPr/>
          <p:nvPr/>
        </p:nvCxnSpPr>
        <p:spPr>
          <a:xfrm flipH="1">
            <a:off x="1611406" y="2944905"/>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11406" y="2967018"/>
            <a:ext cx="1801905" cy="584775"/>
          </a:xfrm>
          <a:prstGeom prst="rect">
            <a:avLst/>
          </a:prstGeom>
          <a:noFill/>
        </p:spPr>
        <p:txBody>
          <a:bodyPr wrap="square" rtlCol="0">
            <a:spAutoFit/>
          </a:bodyPr>
          <a:lstStyle/>
          <a:p>
            <a:pPr algn="ctr"/>
            <a:r>
              <a:rPr lang="en-US" sz="1600" b="1" dirty="0" smtClean="0"/>
              <a:t>Main execution just started…</a:t>
            </a:r>
            <a:endParaRPr lang="en-IN" sz="1600" b="1" dirty="0"/>
          </a:p>
        </p:txBody>
      </p:sp>
      <p:sp>
        <p:nvSpPr>
          <p:cNvPr id="20" name="Rectangle 19"/>
          <p:cNvSpPr/>
          <p:nvPr/>
        </p:nvSpPr>
        <p:spPr>
          <a:xfrm>
            <a:off x="6306671" y="3381669"/>
            <a:ext cx="346261" cy="50108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5496485" y="3939987"/>
            <a:ext cx="1670798" cy="307777"/>
          </a:xfrm>
          <a:prstGeom prst="rect">
            <a:avLst/>
          </a:prstGeom>
          <a:noFill/>
        </p:spPr>
        <p:txBody>
          <a:bodyPr wrap="square" rtlCol="0">
            <a:spAutoFit/>
          </a:bodyPr>
          <a:lstStyle/>
          <a:p>
            <a:r>
              <a:rPr lang="en-US" sz="1400" b="1" dirty="0" smtClean="0"/>
              <a:t>main stack-frame</a:t>
            </a:r>
            <a:endParaRPr lang="en-IN" sz="1400" b="1" dirty="0"/>
          </a:p>
        </p:txBody>
      </p:sp>
    </p:spTree>
    <p:extLst>
      <p:ext uri="{BB962C8B-B14F-4D97-AF65-F5344CB8AC3E}">
        <p14:creationId xmlns:p14="http://schemas.microsoft.com/office/powerpoint/2010/main" val="1510577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FUNCTIONS LOCAL VARIABLE</a:t>
            </a:r>
            <a:endParaRPr lang="en-IN" b="1" i="1" dirty="0"/>
          </a:p>
        </p:txBody>
      </p:sp>
      <p:sp>
        <p:nvSpPr>
          <p:cNvPr id="5" name="Rectangle 4"/>
          <p:cNvSpPr/>
          <p:nvPr/>
        </p:nvSpPr>
        <p:spPr>
          <a:xfrm>
            <a:off x="425824" y="834695"/>
            <a:ext cx="2559423" cy="3323987"/>
          </a:xfrm>
          <a:prstGeom prst="rect">
            <a:avLst/>
          </a:prstGeom>
        </p:spPr>
        <p:txBody>
          <a:bodyPr wrap="square">
            <a:spAutoFit/>
          </a:bodyPr>
          <a:lstStyle/>
          <a:p>
            <a:r>
              <a:rPr lang="en-IN" sz="1400" b="1" dirty="0">
                <a:latin typeface="Courier New" panose="02070309020205020404" pitchFamily="49" charset="0"/>
                <a:cs typeface="Courier New" panose="02070309020205020404" pitchFamily="49" charset="0"/>
              </a:rPr>
              <a:t>void fun()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a=10;</a:t>
            </a:r>
          </a:p>
          <a:p>
            <a:r>
              <a:rPr lang="en-IN" sz="1400" b="1" dirty="0">
                <a:latin typeface="Courier New" panose="02070309020205020404" pitchFamily="49" charset="0"/>
                <a:cs typeface="Courier New" panose="02070309020205020404" pitchFamily="49" charset="0"/>
              </a:rPr>
              <a:t>   static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p>
          <a:p>
            <a:r>
              <a:rPr lang="en-IN" sz="1400" b="1" dirty="0">
                <a:latin typeface="Courier New" panose="02070309020205020404" pitchFamily="49" charset="0"/>
                <a:cs typeface="Courier New" panose="02070309020205020404" pitchFamily="49" charset="0"/>
              </a:rPr>
              <a:t>   </a:t>
            </a:r>
          </a:p>
          <a:p>
            <a:r>
              <a:rPr lang="en-IN" sz="1400" b="1" dirty="0">
                <a:latin typeface="Courier New" panose="02070309020205020404" pitchFamily="49" charset="0"/>
                <a:cs typeface="Courier New" panose="02070309020205020404" pitchFamily="49" charset="0"/>
              </a:rPr>
              <a:t>   b=</a:t>
            </a:r>
            <a:r>
              <a:rPr lang="en-IN" sz="1400" b="1" dirty="0" err="1">
                <a:latin typeface="Courier New" panose="02070309020205020404" pitchFamily="49" charset="0"/>
                <a:cs typeface="Courier New" panose="02070309020205020404" pitchFamily="49" charset="0"/>
              </a:rPr>
              <a:t>b+a</a:t>
            </a:r>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cout</a:t>
            </a:r>
            <a:r>
              <a:rPr lang="en-IN" sz="1400" b="1" dirty="0">
                <a:latin typeface="Courier New" panose="02070309020205020404" pitchFamily="49" charset="0"/>
                <a:cs typeface="Courier New" panose="02070309020205020404" pitchFamily="49" charset="0"/>
              </a:rPr>
              <a:t> &lt;&lt; a &lt;&lt; b;</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a:t>
            </a:r>
          </a:p>
        </p:txBody>
      </p:sp>
      <p:sp>
        <p:nvSpPr>
          <p:cNvPr id="6" name="Rectangle 5"/>
          <p:cNvSpPr/>
          <p:nvPr/>
        </p:nvSpPr>
        <p:spPr>
          <a:xfrm>
            <a:off x="4235824" y="1761565"/>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35824" y="2850776"/>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35824" y="176156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9" name="TextBox 8"/>
          <p:cNvSpPr txBox="1"/>
          <p:nvPr/>
        </p:nvSpPr>
        <p:spPr>
          <a:xfrm>
            <a:off x="4235824" y="511138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10" name="Rounded Rectangle 9"/>
          <p:cNvSpPr/>
          <p:nvPr/>
        </p:nvSpPr>
        <p:spPr>
          <a:xfrm>
            <a:off x="4639235" y="2178424"/>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11" name="Rounded Rectangle 10"/>
          <p:cNvSpPr/>
          <p:nvPr/>
        </p:nvSpPr>
        <p:spPr>
          <a:xfrm>
            <a:off x="5009030" y="2178424"/>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12" name="Rounded Rectangle 11"/>
          <p:cNvSpPr/>
          <p:nvPr/>
        </p:nvSpPr>
        <p:spPr>
          <a:xfrm>
            <a:off x="4639235" y="3975838"/>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13" name="Rounded Rectangle 12"/>
          <p:cNvSpPr/>
          <p:nvPr/>
        </p:nvSpPr>
        <p:spPr>
          <a:xfrm>
            <a:off x="5009030" y="3975838"/>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14" name="TextBox 13"/>
          <p:cNvSpPr txBox="1"/>
          <p:nvPr/>
        </p:nvSpPr>
        <p:spPr>
          <a:xfrm>
            <a:off x="2990291" y="3975838"/>
            <a:ext cx="1156447" cy="646331"/>
          </a:xfrm>
          <a:prstGeom prst="rect">
            <a:avLst/>
          </a:prstGeom>
          <a:noFill/>
        </p:spPr>
        <p:txBody>
          <a:bodyPr wrap="square" rtlCol="0">
            <a:spAutoFit/>
          </a:bodyPr>
          <a:lstStyle/>
          <a:p>
            <a:r>
              <a:rPr lang="en-US" b="1" dirty="0" smtClean="0">
                <a:solidFill>
                  <a:srgbClr val="7030A0"/>
                </a:solidFill>
              </a:rPr>
              <a:t>Output: 10    10</a:t>
            </a:r>
            <a:endParaRPr lang="en-IN" b="1" dirty="0">
              <a:solidFill>
                <a:srgbClr val="7030A0"/>
              </a:solidFill>
            </a:endParaRPr>
          </a:p>
        </p:txBody>
      </p:sp>
      <p:sp>
        <p:nvSpPr>
          <p:cNvPr id="17" name="TextBox 16"/>
          <p:cNvSpPr txBox="1"/>
          <p:nvPr/>
        </p:nvSpPr>
        <p:spPr>
          <a:xfrm>
            <a:off x="4436686" y="1133557"/>
            <a:ext cx="6118412" cy="338554"/>
          </a:xfrm>
          <a:prstGeom prst="rect">
            <a:avLst/>
          </a:prstGeom>
          <a:noFill/>
        </p:spPr>
        <p:txBody>
          <a:bodyPr wrap="square" rtlCol="0">
            <a:spAutoFit/>
          </a:bodyPr>
          <a:lstStyle/>
          <a:p>
            <a:r>
              <a:rPr lang="en-US" sz="1600" b="1" i="1" dirty="0" smtClean="0"/>
              <a:t>A static local variable retains its previous value between function calls</a:t>
            </a:r>
            <a:endParaRPr lang="en-IN" sz="1600" b="1" i="1" dirty="0"/>
          </a:p>
        </p:txBody>
      </p:sp>
      <p:sp>
        <p:nvSpPr>
          <p:cNvPr id="18" name="Rectangle 17"/>
          <p:cNvSpPr/>
          <p:nvPr/>
        </p:nvSpPr>
        <p:spPr>
          <a:xfrm>
            <a:off x="6306671" y="3632209"/>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496485" y="3939987"/>
            <a:ext cx="1670798" cy="307777"/>
          </a:xfrm>
          <a:prstGeom prst="rect">
            <a:avLst/>
          </a:prstGeom>
          <a:noFill/>
        </p:spPr>
        <p:txBody>
          <a:bodyPr wrap="square" rtlCol="0">
            <a:spAutoFit/>
          </a:bodyPr>
          <a:lstStyle/>
          <a:p>
            <a:r>
              <a:rPr lang="en-US" sz="1400" b="1" dirty="0" smtClean="0"/>
              <a:t>main stack-frame</a:t>
            </a:r>
            <a:endParaRPr lang="en-IN" sz="1400" b="1" dirty="0"/>
          </a:p>
        </p:txBody>
      </p:sp>
      <p:cxnSp>
        <p:nvCxnSpPr>
          <p:cNvPr id="3" name="Straight Arrow Connector 2"/>
          <p:cNvCxnSpPr/>
          <p:nvPr/>
        </p:nvCxnSpPr>
        <p:spPr>
          <a:xfrm flipH="1">
            <a:off x="1425388" y="3334338"/>
            <a:ext cx="9412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08576" y="1807877"/>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8108576" y="2897088"/>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8108576" y="1807877"/>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24" name="TextBox 23"/>
          <p:cNvSpPr txBox="1"/>
          <p:nvPr/>
        </p:nvSpPr>
        <p:spPr>
          <a:xfrm>
            <a:off x="8108576" y="5157700"/>
            <a:ext cx="1546412" cy="307777"/>
          </a:xfrm>
          <a:prstGeom prst="rect">
            <a:avLst/>
          </a:prstGeom>
          <a:noFill/>
        </p:spPr>
        <p:txBody>
          <a:bodyPr wrap="square" rtlCol="0">
            <a:spAutoFit/>
          </a:bodyPr>
          <a:lstStyle/>
          <a:p>
            <a:r>
              <a:rPr lang="en-US" sz="1400" i="1" dirty="0" smtClean="0"/>
              <a:t>STACK</a:t>
            </a:r>
            <a:endParaRPr lang="en-IN" sz="1400" i="1" dirty="0"/>
          </a:p>
        </p:txBody>
      </p:sp>
      <p:sp>
        <p:nvSpPr>
          <p:cNvPr id="25" name="Rounded Rectangle 24"/>
          <p:cNvSpPr/>
          <p:nvPr/>
        </p:nvSpPr>
        <p:spPr>
          <a:xfrm>
            <a:off x="8511987" y="2224736"/>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26" name="Rounded Rectangle 25"/>
          <p:cNvSpPr/>
          <p:nvPr/>
        </p:nvSpPr>
        <p:spPr>
          <a:xfrm>
            <a:off x="8881782" y="2224736"/>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27" name="Rounded Rectangle 26"/>
          <p:cNvSpPr/>
          <p:nvPr/>
        </p:nvSpPr>
        <p:spPr>
          <a:xfrm>
            <a:off x="8511987" y="4022150"/>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28" name="Rounded Rectangle 27"/>
          <p:cNvSpPr/>
          <p:nvPr/>
        </p:nvSpPr>
        <p:spPr>
          <a:xfrm>
            <a:off x="8881782" y="4022150"/>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0" name="TextBox 29"/>
          <p:cNvSpPr txBox="1"/>
          <p:nvPr/>
        </p:nvSpPr>
        <p:spPr>
          <a:xfrm>
            <a:off x="9369237" y="3986299"/>
            <a:ext cx="1670798" cy="307777"/>
          </a:xfrm>
          <a:prstGeom prst="rect">
            <a:avLst/>
          </a:prstGeom>
          <a:noFill/>
        </p:spPr>
        <p:txBody>
          <a:bodyPr wrap="square" rtlCol="0">
            <a:spAutoFit/>
          </a:bodyPr>
          <a:lstStyle/>
          <a:p>
            <a:r>
              <a:rPr lang="en-US" sz="1400" b="1" dirty="0" smtClean="0"/>
              <a:t>main stack-frame</a:t>
            </a:r>
            <a:endParaRPr lang="en-IN" sz="1400" b="1" dirty="0"/>
          </a:p>
        </p:txBody>
      </p:sp>
      <p:sp>
        <p:nvSpPr>
          <p:cNvPr id="31" name="Rectangle 30"/>
          <p:cNvSpPr/>
          <p:nvPr/>
        </p:nvSpPr>
        <p:spPr>
          <a:xfrm>
            <a:off x="6306671" y="3381668"/>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856066" y="3324432"/>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3" name="TextBox 32"/>
          <p:cNvSpPr txBox="1"/>
          <p:nvPr/>
        </p:nvSpPr>
        <p:spPr>
          <a:xfrm>
            <a:off x="4498041" y="5512423"/>
            <a:ext cx="2181786" cy="646331"/>
          </a:xfrm>
          <a:prstGeom prst="rect">
            <a:avLst/>
          </a:prstGeom>
          <a:noFill/>
        </p:spPr>
        <p:txBody>
          <a:bodyPr wrap="square" rtlCol="0">
            <a:spAutoFit/>
          </a:bodyPr>
          <a:lstStyle/>
          <a:p>
            <a:r>
              <a:rPr lang="en-US" b="1" i="1" dirty="0" smtClean="0"/>
              <a:t>Upon fun call for the first time</a:t>
            </a:r>
            <a:endParaRPr lang="en-IN" b="1" i="1" dirty="0"/>
          </a:p>
        </p:txBody>
      </p:sp>
      <p:sp>
        <p:nvSpPr>
          <p:cNvPr id="34" name="TextBox 33"/>
          <p:cNvSpPr txBox="1"/>
          <p:nvPr/>
        </p:nvSpPr>
        <p:spPr>
          <a:xfrm>
            <a:off x="7597588" y="5553103"/>
            <a:ext cx="4114799" cy="646331"/>
          </a:xfrm>
          <a:prstGeom prst="rect">
            <a:avLst/>
          </a:prstGeom>
          <a:noFill/>
        </p:spPr>
        <p:txBody>
          <a:bodyPr wrap="square" rtlCol="0">
            <a:spAutoFit/>
          </a:bodyPr>
          <a:lstStyle/>
          <a:p>
            <a:r>
              <a:rPr lang="en-US" b="1" i="1" dirty="0" smtClean="0"/>
              <a:t>Upon fun termination, ‘a’ and ‘fun’ stack-frame gets de-allocated</a:t>
            </a:r>
            <a:endParaRPr lang="en-IN" b="1" i="1" dirty="0"/>
          </a:p>
        </p:txBody>
      </p:sp>
      <p:sp>
        <p:nvSpPr>
          <p:cNvPr id="35" name="Rectangle 34"/>
          <p:cNvSpPr/>
          <p:nvPr/>
        </p:nvSpPr>
        <p:spPr>
          <a:xfrm>
            <a:off x="10419792" y="3719835"/>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10419792" y="3469294"/>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8969187" y="3412058"/>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8" name="Multiply 37"/>
          <p:cNvSpPr/>
          <p:nvPr/>
        </p:nvSpPr>
        <p:spPr>
          <a:xfrm>
            <a:off x="10405501" y="338166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y 38"/>
          <p:cNvSpPr/>
          <p:nvPr/>
        </p:nvSpPr>
        <p:spPr>
          <a:xfrm>
            <a:off x="8686800" y="401219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5715002" y="2330492"/>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41" name="Curved Down Arrow 40"/>
          <p:cNvSpPr/>
          <p:nvPr/>
        </p:nvSpPr>
        <p:spPr>
          <a:xfrm>
            <a:off x="5409918" y="1884360"/>
            <a:ext cx="684119" cy="417514"/>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sp>
        <p:nvSpPr>
          <p:cNvPr id="42" name="TextBox 41"/>
          <p:cNvSpPr txBox="1"/>
          <p:nvPr/>
        </p:nvSpPr>
        <p:spPr>
          <a:xfrm>
            <a:off x="4968691" y="2489624"/>
            <a:ext cx="862293" cy="307777"/>
          </a:xfrm>
          <a:prstGeom prst="rect">
            <a:avLst/>
          </a:prstGeom>
          <a:noFill/>
        </p:spPr>
        <p:txBody>
          <a:bodyPr wrap="square" rtlCol="0">
            <a:spAutoFit/>
          </a:bodyPr>
          <a:lstStyle/>
          <a:p>
            <a:r>
              <a:rPr lang="en-US" sz="1400" dirty="0" smtClean="0"/>
              <a:t>b=</a:t>
            </a:r>
            <a:r>
              <a:rPr lang="en-US" sz="1400" dirty="0" err="1" smtClean="0"/>
              <a:t>b+a</a:t>
            </a:r>
            <a:r>
              <a:rPr lang="en-US" sz="1400" dirty="0" smtClean="0"/>
              <a:t>;</a:t>
            </a:r>
            <a:endParaRPr lang="en-IN" sz="1400" dirty="0"/>
          </a:p>
        </p:txBody>
      </p:sp>
    </p:spTree>
    <p:extLst>
      <p:ext uri="{BB962C8B-B14F-4D97-AF65-F5344CB8AC3E}">
        <p14:creationId xmlns:p14="http://schemas.microsoft.com/office/powerpoint/2010/main" val="3089779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FUNCTIONS LOCAL VARIABLE</a:t>
            </a:r>
            <a:endParaRPr lang="en-IN" b="1" i="1" dirty="0"/>
          </a:p>
        </p:txBody>
      </p:sp>
      <p:sp>
        <p:nvSpPr>
          <p:cNvPr id="5" name="Rectangle 4"/>
          <p:cNvSpPr/>
          <p:nvPr/>
        </p:nvSpPr>
        <p:spPr>
          <a:xfrm>
            <a:off x="425824" y="834695"/>
            <a:ext cx="2559423" cy="3323987"/>
          </a:xfrm>
          <a:prstGeom prst="rect">
            <a:avLst/>
          </a:prstGeom>
        </p:spPr>
        <p:txBody>
          <a:bodyPr wrap="square">
            <a:spAutoFit/>
          </a:bodyPr>
          <a:lstStyle/>
          <a:p>
            <a:r>
              <a:rPr lang="en-IN" sz="1400" b="1" dirty="0">
                <a:latin typeface="Courier New" panose="02070309020205020404" pitchFamily="49" charset="0"/>
                <a:cs typeface="Courier New" panose="02070309020205020404" pitchFamily="49" charset="0"/>
              </a:rPr>
              <a:t>void fun()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a=10;</a:t>
            </a:r>
          </a:p>
          <a:p>
            <a:r>
              <a:rPr lang="en-IN" sz="1400" b="1" dirty="0">
                <a:latin typeface="Courier New" panose="02070309020205020404" pitchFamily="49" charset="0"/>
                <a:cs typeface="Courier New" panose="02070309020205020404" pitchFamily="49" charset="0"/>
              </a:rPr>
              <a:t>   static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p>
          <a:p>
            <a:r>
              <a:rPr lang="en-IN" sz="1400" b="1" dirty="0">
                <a:latin typeface="Courier New" panose="02070309020205020404" pitchFamily="49" charset="0"/>
                <a:cs typeface="Courier New" panose="02070309020205020404" pitchFamily="49" charset="0"/>
              </a:rPr>
              <a:t>   </a:t>
            </a:r>
          </a:p>
          <a:p>
            <a:r>
              <a:rPr lang="en-IN" sz="1400" b="1" dirty="0">
                <a:latin typeface="Courier New" panose="02070309020205020404" pitchFamily="49" charset="0"/>
                <a:cs typeface="Courier New" panose="02070309020205020404" pitchFamily="49" charset="0"/>
              </a:rPr>
              <a:t>   b=</a:t>
            </a:r>
            <a:r>
              <a:rPr lang="en-IN" sz="1400" b="1" dirty="0" err="1">
                <a:latin typeface="Courier New" panose="02070309020205020404" pitchFamily="49" charset="0"/>
                <a:cs typeface="Courier New" panose="02070309020205020404" pitchFamily="49" charset="0"/>
              </a:rPr>
              <a:t>b+a</a:t>
            </a:r>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cout</a:t>
            </a:r>
            <a:r>
              <a:rPr lang="en-IN" sz="1400" b="1" dirty="0">
                <a:latin typeface="Courier New" panose="02070309020205020404" pitchFamily="49" charset="0"/>
                <a:cs typeface="Courier New" panose="02070309020205020404" pitchFamily="49" charset="0"/>
              </a:rPr>
              <a:t> &lt;&lt; a &lt;&lt; b;</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a:t>
            </a:r>
          </a:p>
        </p:txBody>
      </p:sp>
      <p:sp>
        <p:nvSpPr>
          <p:cNvPr id="6" name="Rectangle 5"/>
          <p:cNvSpPr/>
          <p:nvPr/>
        </p:nvSpPr>
        <p:spPr>
          <a:xfrm>
            <a:off x="4235824" y="1761565"/>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35824" y="2850776"/>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35824" y="176156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9" name="TextBox 8"/>
          <p:cNvSpPr txBox="1"/>
          <p:nvPr/>
        </p:nvSpPr>
        <p:spPr>
          <a:xfrm>
            <a:off x="4235824" y="511138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10" name="Rounded Rectangle 9"/>
          <p:cNvSpPr/>
          <p:nvPr/>
        </p:nvSpPr>
        <p:spPr>
          <a:xfrm>
            <a:off x="4639235" y="2178424"/>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11" name="Rounded Rectangle 10"/>
          <p:cNvSpPr/>
          <p:nvPr/>
        </p:nvSpPr>
        <p:spPr>
          <a:xfrm>
            <a:off x="5009030" y="2178424"/>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r>
              <a:rPr lang="en-US" sz="1400" dirty="0" smtClean="0">
                <a:solidFill>
                  <a:schemeClr val="tx1"/>
                </a:solidFill>
              </a:rPr>
              <a:t>0</a:t>
            </a:r>
            <a:endParaRPr lang="en-IN" sz="1400" dirty="0">
              <a:solidFill>
                <a:schemeClr val="tx1"/>
              </a:solidFill>
            </a:endParaRPr>
          </a:p>
        </p:txBody>
      </p:sp>
      <p:sp>
        <p:nvSpPr>
          <p:cNvPr id="12" name="Rounded Rectangle 11"/>
          <p:cNvSpPr/>
          <p:nvPr/>
        </p:nvSpPr>
        <p:spPr>
          <a:xfrm>
            <a:off x="4639235" y="3975838"/>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13" name="Rounded Rectangle 12"/>
          <p:cNvSpPr/>
          <p:nvPr/>
        </p:nvSpPr>
        <p:spPr>
          <a:xfrm>
            <a:off x="5009030" y="3975838"/>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14" name="TextBox 13"/>
          <p:cNvSpPr txBox="1"/>
          <p:nvPr/>
        </p:nvSpPr>
        <p:spPr>
          <a:xfrm>
            <a:off x="2990291" y="3975838"/>
            <a:ext cx="1156447" cy="646331"/>
          </a:xfrm>
          <a:prstGeom prst="rect">
            <a:avLst/>
          </a:prstGeom>
          <a:noFill/>
        </p:spPr>
        <p:txBody>
          <a:bodyPr wrap="square" rtlCol="0">
            <a:spAutoFit/>
          </a:bodyPr>
          <a:lstStyle/>
          <a:p>
            <a:r>
              <a:rPr lang="en-US" b="1" dirty="0" smtClean="0">
                <a:solidFill>
                  <a:srgbClr val="7030A0"/>
                </a:solidFill>
              </a:rPr>
              <a:t>Output: 10    </a:t>
            </a:r>
            <a:r>
              <a:rPr lang="en-US" b="1" dirty="0">
                <a:solidFill>
                  <a:srgbClr val="7030A0"/>
                </a:solidFill>
              </a:rPr>
              <a:t>2</a:t>
            </a:r>
            <a:r>
              <a:rPr lang="en-US" b="1" dirty="0" smtClean="0">
                <a:solidFill>
                  <a:srgbClr val="7030A0"/>
                </a:solidFill>
              </a:rPr>
              <a:t>0</a:t>
            </a:r>
            <a:endParaRPr lang="en-IN" b="1" dirty="0">
              <a:solidFill>
                <a:srgbClr val="7030A0"/>
              </a:solidFill>
            </a:endParaRPr>
          </a:p>
        </p:txBody>
      </p:sp>
      <p:sp>
        <p:nvSpPr>
          <p:cNvPr id="17" name="TextBox 16"/>
          <p:cNvSpPr txBox="1"/>
          <p:nvPr/>
        </p:nvSpPr>
        <p:spPr>
          <a:xfrm>
            <a:off x="4436686" y="1133557"/>
            <a:ext cx="6118412" cy="338554"/>
          </a:xfrm>
          <a:prstGeom prst="rect">
            <a:avLst/>
          </a:prstGeom>
          <a:noFill/>
        </p:spPr>
        <p:txBody>
          <a:bodyPr wrap="square" rtlCol="0">
            <a:spAutoFit/>
          </a:bodyPr>
          <a:lstStyle/>
          <a:p>
            <a:r>
              <a:rPr lang="en-US" sz="1600" b="1" i="1" dirty="0" smtClean="0"/>
              <a:t>A static local variable retains its previous value between function calls</a:t>
            </a:r>
            <a:endParaRPr lang="en-IN" sz="1600" b="1" i="1" dirty="0"/>
          </a:p>
        </p:txBody>
      </p:sp>
      <p:sp>
        <p:nvSpPr>
          <p:cNvPr id="18" name="Rectangle 17"/>
          <p:cNvSpPr/>
          <p:nvPr/>
        </p:nvSpPr>
        <p:spPr>
          <a:xfrm>
            <a:off x="6306671" y="3632209"/>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496485" y="3939987"/>
            <a:ext cx="1670798" cy="307777"/>
          </a:xfrm>
          <a:prstGeom prst="rect">
            <a:avLst/>
          </a:prstGeom>
          <a:noFill/>
        </p:spPr>
        <p:txBody>
          <a:bodyPr wrap="square" rtlCol="0">
            <a:spAutoFit/>
          </a:bodyPr>
          <a:lstStyle/>
          <a:p>
            <a:r>
              <a:rPr lang="en-US" sz="1400" b="1" dirty="0" smtClean="0"/>
              <a:t>main stack-frame</a:t>
            </a:r>
            <a:endParaRPr lang="en-IN" sz="1400" b="1" dirty="0"/>
          </a:p>
        </p:txBody>
      </p:sp>
      <p:cxnSp>
        <p:nvCxnSpPr>
          <p:cNvPr id="3" name="Straight Arrow Connector 2"/>
          <p:cNvCxnSpPr/>
          <p:nvPr/>
        </p:nvCxnSpPr>
        <p:spPr>
          <a:xfrm flipH="1">
            <a:off x="1425388" y="3550994"/>
            <a:ext cx="9412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08576" y="1807877"/>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8108576" y="2897088"/>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8108576" y="1807877"/>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24" name="TextBox 23"/>
          <p:cNvSpPr txBox="1"/>
          <p:nvPr/>
        </p:nvSpPr>
        <p:spPr>
          <a:xfrm>
            <a:off x="8108576" y="5157700"/>
            <a:ext cx="1546412" cy="307777"/>
          </a:xfrm>
          <a:prstGeom prst="rect">
            <a:avLst/>
          </a:prstGeom>
          <a:noFill/>
        </p:spPr>
        <p:txBody>
          <a:bodyPr wrap="square" rtlCol="0">
            <a:spAutoFit/>
          </a:bodyPr>
          <a:lstStyle/>
          <a:p>
            <a:r>
              <a:rPr lang="en-US" sz="1400" i="1" dirty="0" smtClean="0"/>
              <a:t>STACK</a:t>
            </a:r>
            <a:endParaRPr lang="en-IN" sz="1400" i="1" dirty="0"/>
          </a:p>
        </p:txBody>
      </p:sp>
      <p:sp>
        <p:nvSpPr>
          <p:cNvPr id="25" name="Rounded Rectangle 24"/>
          <p:cNvSpPr/>
          <p:nvPr/>
        </p:nvSpPr>
        <p:spPr>
          <a:xfrm>
            <a:off x="8511987" y="2224736"/>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26" name="Rounded Rectangle 25"/>
          <p:cNvSpPr/>
          <p:nvPr/>
        </p:nvSpPr>
        <p:spPr>
          <a:xfrm>
            <a:off x="8881782" y="2224736"/>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r>
              <a:rPr lang="en-US" sz="1400" dirty="0" smtClean="0">
                <a:solidFill>
                  <a:schemeClr val="tx1"/>
                </a:solidFill>
              </a:rPr>
              <a:t>0</a:t>
            </a:r>
            <a:endParaRPr lang="en-IN" sz="1400" dirty="0">
              <a:solidFill>
                <a:schemeClr val="tx1"/>
              </a:solidFill>
            </a:endParaRPr>
          </a:p>
        </p:txBody>
      </p:sp>
      <p:sp>
        <p:nvSpPr>
          <p:cNvPr id="27" name="Rounded Rectangle 26"/>
          <p:cNvSpPr/>
          <p:nvPr/>
        </p:nvSpPr>
        <p:spPr>
          <a:xfrm>
            <a:off x="8511987" y="4022150"/>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28" name="Rounded Rectangle 27"/>
          <p:cNvSpPr/>
          <p:nvPr/>
        </p:nvSpPr>
        <p:spPr>
          <a:xfrm>
            <a:off x="8881782" y="4022150"/>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0" name="TextBox 29"/>
          <p:cNvSpPr txBox="1"/>
          <p:nvPr/>
        </p:nvSpPr>
        <p:spPr>
          <a:xfrm>
            <a:off x="9369237" y="3986299"/>
            <a:ext cx="1670798" cy="307777"/>
          </a:xfrm>
          <a:prstGeom prst="rect">
            <a:avLst/>
          </a:prstGeom>
          <a:noFill/>
        </p:spPr>
        <p:txBody>
          <a:bodyPr wrap="square" rtlCol="0">
            <a:spAutoFit/>
          </a:bodyPr>
          <a:lstStyle/>
          <a:p>
            <a:r>
              <a:rPr lang="en-US" sz="1400" b="1" dirty="0" smtClean="0"/>
              <a:t>main stack-frame</a:t>
            </a:r>
            <a:endParaRPr lang="en-IN" sz="1400" b="1" dirty="0"/>
          </a:p>
        </p:txBody>
      </p:sp>
      <p:sp>
        <p:nvSpPr>
          <p:cNvPr id="31" name="Rectangle 30"/>
          <p:cNvSpPr/>
          <p:nvPr/>
        </p:nvSpPr>
        <p:spPr>
          <a:xfrm>
            <a:off x="6306671" y="3381668"/>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856066" y="3324432"/>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3" name="TextBox 32"/>
          <p:cNvSpPr txBox="1"/>
          <p:nvPr/>
        </p:nvSpPr>
        <p:spPr>
          <a:xfrm>
            <a:off x="4498041" y="5512423"/>
            <a:ext cx="2181786" cy="646331"/>
          </a:xfrm>
          <a:prstGeom prst="rect">
            <a:avLst/>
          </a:prstGeom>
          <a:noFill/>
        </p:spPr>
        <p:txBody>
          <a:bodyPr wrap="square" rtlCol="0">
            <a:spAutoFit/>
          </a:bodyPr>
          <a:lstStyle/>
          <a:p>
            <a:r>
              <a:rPr lang="en-US" b="1" i="1" dirty="0" smtClean="0"/>
              <a:t>Upon fun call for the second time</a:t>
            </a:r>
            <a:endParaRPr lang="en-IN" b="1" i="1" dirty="0"/>
          </a:p>
        </p:txBody>
      </p:sp>
      <p:sp>
        <p:nvSpPr>
          <p:cNvPr id="34" name="TextBox 33"/>
          <p:cNvSpPr txBox="1"/>
          <p:nvPr/>
        </p:nvSpPr>
        <p:spPr>
          <a:xfrm>
            <a:off x="7597588" y="5553103"/>
            <a:ext cx="4114799" cy="646331"/>
          </a:xfrm>
          <a:prstGeom prst="rect">
            <a:avLst/>
          </a:prstGeom>
          <a:noFill/>
        </p:spPr>
        <p:txBody>
          <a:bodyPr wrap="square" rtlCol="0">
            <a:spAutoFit/>
          </a:bodyPr>
          <a:lstStyle/>
          <a:p>
            <a:r>
              <a:rPr lang="en-US" b="1" i="1" dirty="0" smtClean="0"/>
              <a:t>Upon fun termination, ‘a’ and ‘fun’ stack-frame gets de-allocated</a:t>
            </a:r>
            <a:endParaRPr lang="en-IN" b="1" i="1" dirty="0"/>
          </a:p>
        </p:txBody>
      </p:sp>
      <p:sp>
        <p:nvSpPr>
          <p:cNvPr id="35" name="Rectangle 34"/>
          <p:cNvSpPr/>
          <p:nvPr/>
        </p:nvSpPr>
        <p:spPr>
          <a:xfrm>
            <a:off x="10419792" y="3719835"/>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10419792" y="3469294"/>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8969187" y="3412058"/>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8" name="Multiply 37"/>
          <p:cNvSpPr/>
          <p:nvPr/>
        </p:nvSpPr>
        <p:spPr>
          <a:xfrm>
            <a:off x="10405501" y="338166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y 38"/>
          <p:cNvSpPr/>
          <p:nvPr/>
        </p:nvSpPr>
        <p:spPr>
          <a:xfrm>
            <a:off x="8686800" y="401219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5715002" y="2330492"/>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r>
              <a:rPr lang="en-US" sz="1400" dirty="0" smtClean="0">
                <a:solidFill>
                  <a:schemeClr val="tx1"/>
                </a:solidFill>
              </a:rPr>
              <a:t>0</a:t>
            </a:r>
            <a:endParaRPr lang="en-IN" sz="1400" dirty="0">
              <a:solidFill>
                <a:schemeClr val="tx1"/>
              </a:solidFill>
            </a:endParaRPr>
          </a:p>
        </p:txBody>
      </p:sp>
      <p:sp>
        <p:nvSpPr>
          <p:cNvPr id="41" name="Curved Down Arrow 40"/>
          <p:cNvSpPr/>
          <p:nvPr/>
        </p:nvSpPr>
        <p:spPr>
          <a:xfrm>
            <a:off x="5409918" y="1884360"/>
            <a:ext cx="684119" cy="417514"/>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sp>
        <p:nvSpPr>
          <p:cNvPr id="42" name="TextBox 41"/>
          <p:cNvSpPr txBox="1"/>
          <p:nvPr/>
        </p:nvSpPr>
        <p:spPr>
          <a:xfrm>
            <a:off x="4968691" y="2489624"/>
            <a:ext cx="862293" cy="307777"/>
          </a:xfrm>
          <a:prstGeom prst="rect">
            <a:avLst/>
          </a:prstGeom>
          <a:noFill/>
        </p:spPr>
        <p:txBody>
          <a:bodyPr wrap="square" rtlCol="0">
            <a:spAutoFit/>
          </a:bodyPr>
          <a:lstStyle/>
          <a:p>
            <a:r>
              <a:rPr lang="en-US" sz="1400" dirty="0" smtClean="0"/>
              <a:t>b=</a:t>
            </a:r>
            <a:r>
              <a:rPr lang="en-US" sz="1400" dirty="0" err="1" smtClean="0"/>
              <a:t>b+a</a:t>
            </a:r>
            <a:r>
              <a:rPr lang="en-US" sz="1400" dirty="0" smtClean="0"/>
              <a:t>;</a:t>
            </a:r>
            <a:endParaRPr lang="en-IN" sz="1400" dirty="0"/>
          </a:p>
        </p:txBody>
      </p:sp>
    </p:spTree>
    <p:extLst>
      <p:ext uri="{BB962C8B-B14F-4D97-AF65-F5344CB8AC3E}">
        <p14:creationId xmlns:p14="http://schemas.microsoft.com/office/powerpoint/2010/main" val="2497790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FUNCTIONS LOCAL VARIABLE</a:t>
            </a:r>
            <a:endParaRPr lang="en-IN" b="1" i="1" dirty="0"/>
          </a:p>
        </p:txBody>
      </p:sp>
      <p:sp>
        <p:nvSpPr>
          <p:cNvPr id="5" name="Rectangle 4"/>
          <p:cNvSpPr/>
          <p:nvPr/>
        </p:nvSpPr>
        <p:spPr>
          <a:xfrm>
            <a:off x="425824" y="834695"/>
            <a:ext cx="2559423" cy="3323987"/>
          </a:xfrm>
          <a:prstGeom prst="rect">
            <a:avLst/>
          </a:prstGeom>
        </p:spPr>
        <p:txBody>
          <a:bodyPr wrap="square">
            <a:spAutoFit/>
          </a:bodyPr>
          <a:lstStyle/>
          <a:p>
            <a:r>
              <a:rPr lang="en-IN" sz="1400" b="1" dirty="0">
                <a:latin typeface="Courier New" panose="02070309020205020404" pitchFamily="49" charset="0"/>
                <a:cs typeface="Courier New" panose="02070309020205020404" pitchFamily="49" charset="0"/>
              </a:rPr>
              <a:t>void fun()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a=10;</a:t>
            </a:r>
          </a:p>
          <a:p>
            <a:r>
              <a:rPr lang="en-IN" sz="1400" b="1" dirty="0">
                <a:latin typeface="Courier New" panose="02070309020205020404" pitchFamily="49" charset="0"/>
                <a:cs typeface="Courier New" panose="02070309020205020404" pitchFamily="49" charset="0"/>
              </a:rPr>
              <a:t>   static </a:t>
            </a: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p>
          <a:p>
            <a:r>
              <a:rPr lang="en-IN" sz="1400" b="1" dirty="0">
                <a:latin typeface="Courier New" panose="02070309020205020404" pitchFamily="49" charset="0"/>
                <a:cs typeface="Courier New" panose="02070309020205020404" pitchFamily="49" charset="0"/>
              </a:rPr>
              <a:t>   </a:t>
            </a:r>
          </a:p>
          <a:p>
            <a:r>
              <a:rPr lang="en-IN" sz="1400" b="1" dirty="0">
                <a:latin typeface="Courier New" panose="02070309020205020404" pitchFamily="49" charset="0"/>
                <a:cs typeface="Courier New" panose="02070309020205020404" pitchFamily="49" charset="0"/>
              </a:rPr>
              <a:t>   b=</a:t>
            </a:r>
            <a:r>
              <a:rPr lang="en-IN" sz="1400" b="1" dirty="0" err="1">
                <a:latin typeface="Courier New" panose="02070309020205020404" pitchFamily="49" charset="0"/>
                <a:cs typeface="Courier New" panose="02070309020205020404" pitchFamily="49" charset="0"/>
              </a:rPr>
              <a:t>b+a</a:t>
            </a:r>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cout</a:t>
            </a:r>
            <a:r>
              <a:rPr lang="en-IN" sz="1400" b="1" dirty="0">
                <a:latin typeface="Courier New" panose="02070309020205020404" pitchFamily="49" charset="0"/>
                <a:cs typeface="Courier New" panose="02070309020205020404" pitchFamily="49" charset="0"/>
              </a:rPr>
              <a:t> &lt;&lt; a &lt;&lt; b;</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  fun();</a:t>
            </a:r>
          </a:p>
          <a:p>
            <a:r>
              <a:rPr lang="en-IN" sz="1400" b="1" dirty="0">
                <a:latin typeface="Courier New" panose="02070309020205020404" pitchFamily="49" charset="0"/>
                <a:cs typeface="Courier New" panose="02070309020205020404" pitchFamily="49" charset="0"/>
              </a:rPr>
              <a:t>}</a:t>
            </a:r>
          </a:p>
        </p:txBody>
      </p:sp>
      <p:sp>
        <p:nvSpPr>
          <p:cNvPr id="6" name="Rectangle 5"/>
          <p:cNvSpPr/>
          <p:nvPr/>
        </p:nvSpPr>
        <p:spPr>
          <a:xfrm>
            <a:off x="4235824" y="1761565"/>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235824" y="2850776"/>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35824" y="176156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9" name="TextBox 8"/>
          <p:cNvSpPr txBox="1"/>
          <p:nvPr/>
        </p:nvSpPr>
        <p:spPr>
          <a:xfrm>
            <a:off x="4235824" y="511138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10" name="Rounded Rectangle 9"/>
          <p:cNvSpPr/>
          <p:nvPr/>
        </p:nvSpPr>
        <p:spPr>
          <a:xfrm>
            <a:off x="4639235" y="2178424"/>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11" name="Rounded Rectangle 10"/>
          <p:cNvSpPr/>
          <p:nvPr/>
        </p:nvSpPr>
        <p:spPr>
          <a:xfrm>
            <a:off x="5009030" y="2178424"/>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sp>
        <p:nvSpPr>
          <p:cNvPr id="12" name="Rounded Rectangle 11"/>
          <p:cNvSpPr/>
          <p:nvPr/>
        </p:nvSpPr>
        <p:spPr>
          <a:xfrm>
            <a:off x="4639235" y="3975838"/>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13" name="Rounded Rectangle 12"/>
          <p:cNvSpPr/>
          <p:nvPr/>
        </p:nvSpPr>
        <p:spPr>
          <a:xfrm>
            <a:off x="5009030" y="3975838"/>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14" name="TextBox 13"/>
          <p:cNvSpPr txBox="1"/>
          <p:nvPr/>
        </p:nvSpPr>
        <p:spPr>
          <a:xfrm>
            <a:off x="2990291" y="3975838"/>
            <a:ext cx="1156447" cy="646331"/>
          </a:xfrm>
          <a:prstGeom prst="rect">
            <a:avLst/>
          </a:prstGeom>
          <a:noFill/>
        </p:spPr>
        <p:txBody>
          <a:bodyPr wrap="square" rtlCol="0">
            <a:spAutoFit/>
          </a:bodyPr>
          <a:lstStyle/>
          <a:p>
            <a:r>
              <a:rPr lang="en-US" b="1" dirty="0" smtClean="0">
                <a:solidFill>
                  <a:srgbClr val="7030A0"/>
                </a:solidFill>
              </a:rPr>
              <a:t>Output: 10    30</a:t>
            </a:r>
            <a:endParaRPr lang="en-IN" b="1" dirty="0">
              <a:solidFill>
                <a:srgbClr val="7030A0"/>
              </a:solidFill>
            </a:endParaRPr>
          </a:p>
        </p:txBody>
      </p:sp>
      <p:sp>
        <p:nvSpPr>
          <p:cNvPr id="17" name="TextBox 16"/>
          <p:cNvSpPr txBox="1"/>
          <p:nvPr/>
        </p:nvSpPr>
        <p:spPr>
          <a:xfrm>
            <a:off x="4436686" y="1133557"/>
            <a:ext cx="6118412" cy="338554"/>
          </a:xfrm>
          <a:prstGeom prst="rect">
            <a:avLst/>
          </a:prstGeom>
          <a:noFill/>
        </p:spPr>
        <p:txBody>
          <a:bodyPr wrap="square" rtlCol="0">
            <a:spAutoFit/>
          </a:bodyPr>
          <a:lstStyle/>
          <a:p>
            <a:r>
              <a:rPr lang="en-US" sz="1600" b="1" i="1" dirty="0" smtClean="0"/>
              <a:t>A static local variable retains its previous value between function calls</a:t>
            </a:r>
            <a:endParaRPr lang="en-IN" sz="1600" b="1" i="1" dirty="0"/>
          </a:p>
        </p:txBody>
      </p:sp>
      <p:sp>
        <p:nvSpPr>
          <p:cNvPr id="18" name="Rectangle 17"/>
          <p:cNvSpPr/>
          <p:nvPr/>
        </p:nvSpPr>
        <p:spPr>
          <a:xfrm>
            <a:off x="6306671" y="3632209"/>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496485" y="3939987"/>
            <a:ext cx="1670798" cy="307777"/>
          </a:xfrm>
          <a:prstGeom prst="rect">
            <a:avLst/>
          </a:prstGeom>
          <a:noFill/>
        </p:spPr>
        <p:txBody>
          <a:bodyPr wrap="square" rtlCol="0">
            <a:spAutoFit/>
          </a:bodyPr>
          <a:lstStyle/>
          <a:p>
            <a:r>
              <a:rPr lang="en-US" sz="1400" b="1" dirty="0" smtClean="0"/>
              <a:t>main stack-frame</a:t>
            </a:r>
            <a:endParaRPr lang="en-IN" sz="1400" b="1" dirty="0"/>
          </a:p>
        </p:txBody>
      </p:sp>
      <p:cxnSp>
        <p:nvCxnSpPr>
          <p:cNvPr id="3" name="Straight Arrow Connector 2"/>
          <p:cNvCxnSpPr/>
          <p:nvPr/>
        </p:nvCxnSpPr>
        <p:spPr>
          <a:xfrm flipH="1">
            <a:off x="1425388" y="3720805"/>
            <a:ext cx="9412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08576" y="1807877"/>
            <a:ext cx="2770094"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8108576" y="2897088"/>
            <a:ext cx="2770094"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8108576" y="1807877"/>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24" name="TextBox 23"/>
          <p:cNvSpPr txBox="1"/>
          <p:nvPr/>
        </p:nvSpPr>
        <p:spPr>
          <a:xfrm>
            <a:off x="8108576" y="5157700"/>
            <a:ext cx="1546412" cy="307777"/>
          </a:xfrm>
          <a:prstGeom prst="rect">
            <a:avLst/>
          </a:prstGeom>
          <a:noFill/>
        </p:spPr>
        <p:txBody>
          <a:bodyPr wrap="square" rtlCol="0">
            <a:spAutoFit/>
          </a:bodyPr>
          <a:lstStyle/>
          <a:p>
            <a:r>
              <a:rPr lang="en-US" sz="1400" i="1" dirty="0" smtClean="0"/>
              <a:t>STACK</a:t>
            </a:r>
            <a:endParaRPr lang="en-IN" sz="1400" i="1" dirty="0"/>
          </a:p>
        </p:txBody>
      </p:sp>
      <p:sp>
        <p:nvSpPr>
          <p:cNvPr id="25" name="Rounded Rectangle 24"/>
          <p:cNvSpPr/>
          <p:nvPr/>
        </p:nvSpPr>
        <p:spPr>
          <a:xfrm>
            <a:off x="8511987" y="2224736"/>
            <a:ext cx="36979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26" name="Rounded Rectangle 25"/>
          <p:cNvSpPr/>
          <p:nvPr/>
        </p:nvSpPr>
        <p:spPr>
          <a:xfrm>
            <a:off x="8881782" y="2224736"/>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30</a:t>
            </a:r>
            <a:endParaRPr lang="en-IN" sz="1400" dirty="0">
              <a:solidFill>
                <a:schemeClr val="tx1"/>
              </a:solidFill>
            </a:endParaRPr>
          </a:p>
        </p:txBody>
      </p:sp>
      <p:sp>
        <p:nvSpPr>
          <p:cNvPr id="27" name="Rounded Rectangle 26"/>
          <p:cNvSpPr/>
          <p:nvPr/>
        </p:nvSpPr>
        <p:spPr>
          <a:xfrm>
            <a:off x="8511987" y="4022150"/>
            <a:ext cx="369795"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IN" dirty="0">
              <a:solidFill>
                <a:schemeClr val="tx1"/>
              </a:solidFill>
            </a:endParaRPr>
          </a:p>
        </p:txBody>
      </p:sp>
      <p:sp>
        <p:nvSpPr>
          <p:cNvPr id="28" name="Rounded Rectangle 27"/>
          <p:cNvSpPr/>
          <p:nvPr/>
        </p:nvSpPr>
        <p:spPr>
          <a:xfrm>
            <a:off x="8881782" y="4022150"/>
            <a:ext cx="403411" cy="318264"/>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0" name="TextBox 29"/>
          <p:cNvSpPr txBox="1"/>
          <p:nvPr/>
        </p:nvSpPr>
        <p:spPr>
          <a:xfrm>
            <a:off x="9369237" y="3986299"/>
            <a:ext cx="1670798" cy="307777"/>
          </a:xfrm>
          <a:prstGeom prst="rect">
            <a:avLst/>
          </a:prstGeom>
          <a:noFill/>
        </p:spPr>
        <p:txBody>
          <a:bodyPr wrap="square" rtlCol="0">
            <a:spAutoFit/>
          </a:bodyPr>
          <a:lstStyle/>
          <a:p>
            <a:r>
              <a:rPr lang="en-US" sz="1400" b="1" dirty="0" smtClean="0"/>
              <a:t>main stack-frame</a:t>
            </a:r>
            <a:endParaRPr lang="en-IN" sz="1400" b="1" dirty="0"/>
          </a:p>
        </p:txBody>
      </p:sp>
      <p:sp>
        <p:nvSpPr>
          <p:cNvPr id="31" name="Rectangle 30"/>
          <p:cNvSpPr/>
          <p:nvPr/>
        </p:nvSpPr>
        <p:spPr>
          <a:xfrm>
            <a:off x="6306671" y="3381668"/>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856066" y="3324432"/>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3" name="TextBox 32"/>
          <p:cNvSpPr txBox="1"/>
          <p:nvPr/>
        </p:nvSpPr>
        <p:spPr>
          <a:xfrm>
            <a:off x="4498041" y="5512423"/>
            <a:ext cx="2181786" cy="646331"/>
          </a:xfrm>
          <a:prstGeom prst="rect">
            <a:avLst/>
          </a:prstGeom>
          <a:noFill/>
        </p:spPr>
        <p:txBody>
          <a:bodyPr wrap="square" rtlCol="0">
            <a:spAutoFit/>
          </a:bodyPr>
          <a:lstStyle/>
          <a:p>
            <a:r>
              <a:rPr lang="en-US" b="1" i="1" dirty="0" smtClean="0"/>
              <a:t>Upon fun call for the third time</a:t>
            </a:r>
            <a:endParaRPr lang="en-IN" b="1" i="1" dirty="0"/>
          </a:p>
        </p:txBody>
      </p:sp>
      <p:sp>
        <p:nvSpPr>
          <p:cNvPr id="34" name="TextBox 33"/>
          <p:cNvSpPr txBox="1"/>
          <p:nvPr/>
        </p:nvSpPr>
        <p:spPr>
          <a:xfrm>
            <a:off x="7597588" y="5553103"/>
            <a:ext cx="4114799" cy="646331"/>
          </a:xfrm>
          <a:prstGeom prst="rect">
            <a:avLst/>
          </a:prstGeom>
          <a:noFill/>
        </p:spPr>
        <p:txBody>
          <a:bodyPr wrap="square" rtlCol="0">
            <a:spAutoFit/>
          </a:bodyPr>
          <a:lstStyle/>
          <a:p>
            <a:r>
              <a:rPr lang="en-US" b="1" i="1" dirty="0" smtClean="0"/>
              <a:t>Upon fun termination, ‘a’ and ‘fun’ stack-frame gets de-allocated</a:t>
            </a:r>
            <a:endParaRPr lang="en-IN" b="1" i="1" dirty="0"/>
          </a:p>
        </p:txBody>
      </p:sp>
      <p:sp>
        <p:nvSpPr>
          <p:cNvPr id="35" name="Rectangle 34"/>
          <p:cNvSpPr/>
          <p:nvPr/>
        </p:nvSpPr>
        <p:spPr>
          <a:xfrm>
            <a:off x="10419792" y="3719835"/>
            <a:ext cx="346261" cy="25054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10419792" y="3469294"/>
            <a:ext cx="346261" cy="25054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8969187" y="3412058"/>
            <a:ext cx="1670798" cy="307777"/>
          </a:xfrm>
          <a:prstGeom prst="rect">
            <a:avLst/>
          </a:prstGeom>
          <a:noFill/>
        </p:spPr>
        <p:txBody>
          <a:bodyPr wrap="square" rtlCol="0">
            <a:spAutoFit/>
          </a:bodyPr>
          <a:lstStyle/>
          <a:p>
            <a:r>
              <a:rPr lang="en-US" sz="1400" b="1" dirty="0" smtClean="0"/>
              <a:t>fun stack-frame</a:t>
            </a:r>
            <a:endParaRPr lang="en-IN" sz="1400" b="1" dirty="0"/>
          </a:p>
        </p:txBody>
      </p:sp>
      <p:sp>
        <p:nvSpPr>
          <p:cNvPr id="38" name="Multiply 37"/>
          <p:cNvSpPr/>
          <p:nvPr/>
        </p:nvSpPr>
        <p:spPr>
          <a:xfrm>
            <a:off x="10405501" y="338166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Multiply 38"/>
          <p:cNvSpPr/>
          <p:nvPr/>
        </p:nvSpPr>
        <p:spPr>
          <a:xfrm>
            <a:off x="8686800" y="4012198"/>
            <a:ext cx="352985" cy="3381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5715002" y="2330492"/>
            <a:ext cx="544605" cy="318264"/>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30</a:t>
            </a:r>
            <a:endParaRPr lang="en-IN" sz="1400" dirty="0">
              <a:solidFill>
                <a:schemeClr val="tx1"/>
              </a:solidFill>
            </a:endParaRPr>
          </a:p>
        </p:txBody>
      </p:sp>
      <p:sp>
        <p:nvSpPr>
          <p:cNvPr id="41" name="Curved Down Arrow 40"/>
          <p:cNvSpPr/>
          <p:nvPr/>
        </p:nvSpPr>
        <p:spPr>
          <a:xfrm>
            <a:off x="5409918" y="1884360"/>
            <a:ext cx="684119" cy="417514"/>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sp>
        <p:nvSpPr>
          <p:cNvPr id="42" name="TextBox 41"/>
          <p:cNvSpPr txBox="1"/>
          <p:nvPr/>
        </p:nvSpPr>
        <p:spPr>
          <a:xfrm>
            <a:off x="4968691" y="2489624"/>
            <a:ext cx="862293" cy="307777"/>
          </a:xfrm>
          <a:prstGeom prst="rect">
            <a:avLst/>
          </a:prstGeom>
          <a:noFill/>
        </p:spPr>
        <p:txBody>
          <a:bodyPr wrap="square" rtlCol="0">
            <a:spAutoFit/>
          </a:bodyPr>
          <a:lstStyle/>
          <a:p>
            <a:r>
              <a:rPr lang="en-US" sz="1400" dirty="0" smtClean="0"/>
              <a:t>b=</a:t>
            </a:r>
            <a:r>
              <a:rPr lang="en-US" sz="1400" dirty="0" err="1" smtClean="0"/>
              <a:t>b+a</a:t>
            </a:r>
            <a:r>
              <a:rPr lang="en-US" sz="1400" dirty="0" smtClean="0"/>
              <a:t>;</a:t>
            </a:r>
            <a:endParaRPr lang="en-IN" sz="1400" dirty="0"/>
          </a:p>
        </p:txBody>
      </p:sp>
    </p:spTree>
    <p:extLst>
      <p:ext uri="{BB962C8B-B14F-4D97-AF65-F5344CB8AC3E}">
        <p14:creationId xmlns:p14="http://schemas.microsoft.com/office/powerpoint/2010/main" val="3997841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GLOBAL VARIABLE</a:t>
            </a:r>
            <a:endParaRPr lang="en-IN" b="1" i="1" dirty="0"/>
          </a:p>
        </p:txBody>
      </p:sp>
      <p:sp>
        <p:nvSpPr>
          <p:cNvPr id="2" name="Rectangle 1"/>
          <p:cNvSpPr/>
          <p:nvPr/>
        </p:nvSpPr>
        <p:spPr>
          <a:xfrm>
            <a:off x="676835" y="694887"/>
            <a:ext cx="2438400" cy="5047536"/>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FILE1.C</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a:t>
            </a: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fun1()</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fun2()</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 fun3();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fun3()</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p:txBody>
      </p:sp>
      <p:sp>
        <p:nvSpPr>
          <p:cNvPr id="3" name="Rectangle 2"/>
          <p:cNvSpPr/>
          <p:nvPr/>
        </p:nvSpPr>
        <p:spPr>
          <a:xfrm>
            <a:off x="3727076" y="694887"/>
            <a:ext cx="3937748" cy="2893100"/>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FILE2.C</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a:t>
            </a:r>
            <a:r>
              <a:rPr lang="en-IN" sz="1400" b="1" dirty="0" smtClean="0">
                <a:latin typeface="Courier New" panose="02070309020205020404" pitchFamily="49" charset="0"/>
                <a:cs typeface="Courier New" panose="02070309020205020404" pitchFamily="49" charset="0"/>
              </a:rPr>
              <a:t>; //Declaration cum definition</a:t>
            </a:r>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b</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//Declaration cum definition</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a:t>
            </a:r>
          </a:p>
          <a:p>
            <a:r>
              <a:rPr lang="en-IN" sz="1400" b="1" dirty="0">
                <a:latin typeface="Courier New" panose="02070309020205020404" pitchFamily="49" charset="0"/>
                <a:cs typeface="Courier New" panose="02070309020205020404" pitchFamily="49" charset="0"/>
              </a:rPr>
              <a:t>   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return 0;</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p:txBody>
      </p:sp>
      <p:sp>
        <p:nvSpPr>
          <p:cNvPr id="20" name="Multiply 19"/>
          <p:cNvSpPr/>
          <p:nvPr/>
        </p:nvSpPr>
        <p:spPr>
          <a:xfrm>
            <a:off x="3939988" y="3643677"/>
            <a:ext cx="941294" cy="80682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881282" y="3711836"/>
            <a:ext cx="2299447" cy="738664"/>
          </a:xfrm>
          <a:prstGeom prst="rect">
            <a:avLst/>
          </a:prstGeom>
          <a:noFill/>
        </p:spPr>
        <p:txBody>
          <a:bodyPr wrap="square" rtlCol="0">
            <a:spAutoFit/>
          </a:bodyPr>
          <a:lstStyle/>
          <a:p>
            <a:r>
              <a:rPr lang="en-US" sz="1400" b="1" i="1" dirty="0" smtClean="0"/>
              <a:t>Will throw linker error, due to multiple definitions of ‘a’ and ‘b’ variables.</a:t>
            </a:r>
            <a:endParaRPr lang="en-IN" sz="1400" b="1" i="1" dirty="0"/>
          </a:p>
        </p:txBody>
      </p:sp>
      <p:sp>
        <p:nvSpPr>
          <p:cNvPr id="22" name="Rectangle 21"/>
          <p:cNvSpPr/>
          <p:nvPr/>
        </p:nvSpPr>
        <p:spPr>
          <a:xfrm>
            <a:off x="7806017" y="694887"/>
            <a:ext cx="3937748" cy="2893100"/>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FILE2.C</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a</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a:t>
            </a:r>
          </a:p>
          <a:p>
            <a:r>
              <a:rPr lang="en-IN" sz="1400" b="1" dirty="0">
                <a:latin typeface="Courier New" panose="02070309020205020404" pitchFamily="49" charset="0"/>
                <a:cs typeface="Courier New" panose="02070309020205020404" pitchFamily="49" charset="0"/>
              </a:rPr>
              <a:t>   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return 0;</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p:txBody>
      </p:sp>
      <p:sp>
        <p:nvSpPr>
          <p:cNvPr id="23" name="TextBox 22"/>
          <p:cNvSpPr txBox="1"/>
          <p:nvPr/>
        </p:nvSpPr>
        <p:spPr>
          <a:xfrm>
            <a:off x="8122023" y="3711836"/>
            <a:ext cx="2299447" cy="954107"/>
          </a:xfrm>
          <a:prstGeom prst="rect">
            <a:avLst/>
          </a:prstGeom>
          <a:noFill/>
        </p:spPr>
        <p:txBody>
          <a:bodyPr wrap="square" rtlCol="0">
            <a:spAutoFit/>
          </a:bodyPr>
          <a:lstStyle/>
          <a:p>
            <a:r>
              <a:rPr lang="en-US" sz="1400" b="1" i="1" dirty="0" smtClean="0"/>
              <a:t>Will NOT throw linker error, as definitions of ‘a’ and ‘b’ variables are obtained from ‘file1.o’ during linking stage.</a:t>
            </a:r>
            <a:endParaRPr lang="en-IN" sz="1400" b="1" i="1" dirty="0"/>
          </a:p>
        </p:txBody>
      </p:sp>
      <p:sp>
        <p:nvSpPr>
          <p:cNvPr id="24" name="TextBox 23"/>
          <p:cNvSpPr txBox="1"/>
          <p:nvPr/>
        </p:nvSpPr>
        <p:spPr>
          <a:xfrm>
            <a:off x="4572000" y="5271247"/>
            <a:ext cx="4908176" cy="646331"/>
          </a:xfrm>
          <a:prstGeom prst="rect">
            <a:avLst/>
          </a:prstGeom>
          <a:noFill/>
        </p:spPr>
        <p:txBody>
          <a:bodyPr wrap="square" rtlCol="0">
            <a:spAutoFit/>
          </a:bodyPr>
          <a:lstStyle/>
          <a:p>
            <a:r>
              <a:rPr lang="en-US" b="1" dirty="0" smtClean="0"/>
              <a:t>An attempt to access the 2 global variables ‘a’ and ‘b’ across another file or translation unit.</a:t>
            </a:r>
            <a:endParaRPr lang="en-IN" b="1" dirty="0"/>
          </a:p>
        </p:txBody>
      </p:sp>
    </p:spTree>
    <p:extLst>
      <p:ext uri="{BB962C8B-B14F-4D97-AF65-F5344CB8AC3E}">
        <p14:creationId xmlns:p14="http://schemas.microsoft.com/office/powerpoint/2010/main" val="3863044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GLOBAL VARIABLE</a:t>
            </a:r>
            <a:endParaRPr lang="en-IN" b="1" i="1" dirty="0"/>
          </a:p>
        </p:txBody>
      </p:sp>
      <p:sp>
        <p:nvSpPr>
          <p:cNvPr id="2" name="Rectangle 1"/>
          <p:cNvSpPr/>
          <p:nvPr/>
        </p:nvSpPr>
        <p:spPr>
          <a:xfrm>
            <a:off x="676835" y="694887"/>
            <a:ext cx="2438400" cy="5262979"/>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FILE1.C</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a:t>
            </a:r>
            <a:r>
              <a:rPr lang="en-IN" sz="1400" b="1" dirty="0" smtClean="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static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fun1()</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fun2()</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 fun3();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fun3()</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p:txBody>
      </p:sp>
      <p:sp>
        <p:nvSpPr>
          <p:cNvPr id="22" name="Rectangle 21"/>
          <p:cNvSpPr/>
          <p:nvPr/>
        </p:nvSpPr>
        <p:spPr>
          <a:xfrm>
            <a:off x="3866028" y="694887"/>
            <a:ext cx="3937748" cy="2893100"/>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FILE2.C</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a</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a:t>
            </a:r>
          </a:p>
          <a:p>
            <a:r>
              <a:rPr lang="en-IN" sz="1400" b="1" dirty="0">
                <a:latin typeface="Courier New" panose="02070309020205020404" pitchFamily="49" charset="0"/>
                <a:cs typeface="Courier New" panose="02070309020205020404" pitchFamily="49" charset="0"/>
              </a:rPr>
              <a:t>   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return 0;</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p:txBody>
      </p:sp>
      <p:sp>
        <p:nvSpPr>
          <p:cNvPr id="23" name="TextBox 22"/>
          <p:cNvSpPr txBox="1"/>
          <p:nvPr/>
        </p:nvSpPr>
        <p:spPr>
          <a:xfrm>
            <a:off x="5504329" y="1897554"/>
            <a:ext cx="2299447" cy="738664"/>
          </a:xfrm>
          <a:prstGeom prst="rect">
            <a:avLst/>
          </a:prstGeom>
          <a:noFill/>
        </p:spPr>
        <p:txBody>
          <a:bodyPr wrap="square" rtlCol="0">
            <a:spAutoFit/>
          </a:bodyPr>
          <a:lstStyle/>
          <a:p>
            <a:r>
              <a:rPr lang="en-US" sz="1400" b="1" i="1" dirty="0" smtClean="0"/>
              <a:t>Now an attempt to access ‘b’ in file2.c will throw linker error.</a:t>
            </a:r>
            <a:endParaRPr lang="en-IN" sz="1400" b="1" i="1" dirty="0"/>
          </a:p>
        </p:txBody>
      </p:sp>
      <p:sp>
        <p:nvSpPr>
          <p:cNvPr id="24" name="TextBox 23"/>
          <p:cNvSpPr txBox="1"/>
          <p:nvPr/>
        </p:nvSpPr>
        <p:spPr>
          <a:xfrm>
            <a:off x="3590365" y="4961965"/>
            <a:ext cx="4908176" cy="1200329"/>
          </a:xfrm>
          <a:prstGeom prst="rect">
            <a:avLst/>
          </a:prstGeom>
          <a:noFill/>
        </p:spPr>
        <p:txBody>
          <a:bodyPr wrap="square" rtlCol="0">
            <a:spAutoFit/>
          </a:bodyPr>
          <a:lstStyle/>
          <a:p>
            <a:r>
              <a:rPr lang="en-US" b="1" dirty="0" smtClean="0"/>
              <a:t>An attempt to access the global variables ‘b’ must be restricted to only that file (file1.c), should not permit access across another file or translation unit.</a:t>
            </a:r>
            <a:endParaRPr lang="en-IN" b="1" dirty="0"/>
          </a:p>
        </p:txBody>
      </p:sp>
      <p:sp>
        <p:nvSpPr>
          <p:cNvPr id="5" name="Freeform 4"/>
          <p:cNvSpPr/>
          <p:nvPr/>
        </p:nvSpPr>
        <p:spPr>
          <a:xfrm>
            <a:off x="510988" y="1075765"/>
            <a:ext cx="987393" cy="403411"/>
          </a:xfrm>
          <a:custGeom>
            <a:avLst/>
            <a:gdLst>
              <a:gd name="connsiteX0" fmla="*/ 80683 w 987393"/>
              <a:gd name="connsiteY0" fmla="*/ 94129 h 403411"/>
              <a:gd name="connsiteX1" fmla="*/ 147918 w 987393"/>
              <a:gd name="connsiteY1" fmla="*/ 40341 h 403411"/>
              <a:gd name="connsiteX2" fmla="*/ 268941 w 987393"/>
              <a:gd name="connsiteY2" fmla="*/ 13447 h 403411"/>
              <a:gd name="connsiteX3" fmla="*/ 766483 w 987393"/>
              <a:gd name="connsiteY3" fmla="*/ 0 h 403411"/>
              <a:gd name="connsiteX4" fmla="*/ 914400 w 987393"/>
              <a:gd name="connsiteY4" fmla="*/ 26894 h 403411"/>
              <a:gd name="connsiteX5" fmla="*/ 954741 w 987393"/>
              <a:gd name="connsiteY5" fmla="*/ 53788 h 403411"/>
              <a:gd name="connsiteX6" fmla="*/ 954741 w 987393"/>
              <a:gd name="connsiteY6" fmla="*/ 349623 h 403411"/>
              <a:gd name="connsiteX7" fmla="*/ 833718 w 987393"/>
              <a:gd name="connsiteY7" fmla="*/ 389964 h 403411"/>
              <a:gd name="connsiteX8" fmla="*/ 793377 w 987393"/>
              <a:gd name="connsiteY8" fmla="*/ 403411 h 403411"/>
              <a:gd name="connsiteX9" fmla="*/ 510988 w 987393"/>
              <a:gd name="connsiteY9" fmla="*/ 376517 h 403411"/>
              <a:gd name="connsiteX10" fmla="*/ 416859 w 987393"/>
              <a:gd name="connsiteY10" fmla="*/ 349623 h 403411"/>
              <a:gd name="connsiteX11" fmla="*/ 349624 w 987393"/>
              <a:gd name="connsiteY11" fmla="*/ 336176 h 403411"/>
              <a:gd name="connsiteX12" fmla="*/ 215153 w 987393"/>
              <a:gd name="connsiteY12" fmla="*/ 322729 h 403411"/>
              <a:gd name="connsiteX13" fmla="*/ 121024 w 987393"/>
              <a:gd name="connsiteY13" fmla="*/ 309282 h 403411"/>
              <a:gd name="connsiteX14" fmla="*/ 40341 w 987393"/>
              <a:gd name="connsiteY14" fmla="*/ 268941 h 403411"/>
              <a:gd name="connsiteX15" fmla="*/ 13447 w 987393"/>
              <a:gd name="connsiteY15" fmla="*/ 228600 h 403411"/>
              <a:gd name="connsiteX16" fmla="*/ 0 w 987393"/>
              <a:gd name="connsiteY16" fmla="*/ 188259 h 403411"/>
              <a:gd name="connsiteX17" fmla="*/ 80683 w 987393"/>
              <a:gd name="connsiteY17" fmla="*/ 121023 h 403411"/>
              <a:gd name="connsiteX18" fmla="*/ 147918 w 987393"/>
              <a:gd name="connsiteY18" fmla="*/ 107576 h 403411"/>
              <a:gd name="connsiteX19" fmla="*/ 188259 w 987393"/>
              <a:gd name="connsiteY19" fmla="*/ 80682 h 403411"/>
              <a:gd name="connsiteX20" fmla="*/ 228600 w 987393"/>
              <a:gd name="connsiteY20" fmla="*/ 67235 h 403411"/>
              <a:gd name="connsiteX21" fmla="*/ 255494 w 987393"/>
              <a:gd name="connsiteY21" fmla="*/ 26894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7393" h="403411">
                <a:moveTo>
                  <a:pt x="80683" y="94129"/>
                </a:moveTo>
                <a:cubicBezTo>
                  <a:pt x="103095" y="76200"/>
                  <a:pt x="121538" y="51647"/>
                  <a:pt x="147918" y="40341"/>
                </a:cubicBezTo>
                <a:cubicBezTo>
                  <a:pt x="185902" y="24062"/>
                  <a:pt x="227704" y="16136"/>
                  <a:pt x="268941" y="13447"/>
                </a:cubicBezTo>
                <a:cubicBezTo>
                  <a:pt x="434497" y="2650"/>
                  <a:pt x="600636" y="4482"/>
                  <a:pt x="766483" y="0"/>
                </a:cubicBezTo>
                <a:cubicBezTo>
                  <a:pt x="803566" y="4635"/>
                  <a:pt x="872942" y="6165"/>
                  <a:pt x="914400" y="26894"/>
                </a:cubicBezTo>
                <a:cubicBezTo>
                  <a:pt x="928855" y="34122"/>
                  <a:pt x="941294" y="44823"/>
                  <a:pt x="954741" y="53788"/>
                </a:cubicBezTo>
                <a:cubicBezTo>
                  <a:pt x="988867" y="156165"/>
                  <a:pt x="1006778" y="193510"/>
                  <a:pt x="954741" y="349623"/>
                </a:cubicBezTo>
                <a:lnTo>
                  <a:pt x="833718" y="389964"/>
                </a:lnTo>
                <a:lnTo>
                  <a:pt x="793377" y="403411"/>
                </a:lnTo>
                <a:cubicBezTo>
                  <a:pt x="683081" y="395533"/>
                  <a:pt x="612194" y="394918"/>
                  <a:pt x="510988" y="376517"/>
                </a:cubicBezTo>
                <a:cubicBezTo>
                  <a:pt x="418763" y="359749"/>
                  <a:pt x="493666" y="368825"/>
                  <a:pt x="416859" y="349623"/>
                </a:cubicBezTo>
                <a:cubicBezTo>
                  <a:pt x="394686" y="344080"/>
                  <a:pt x="372279" y="339197"/>
                  <a:pt x="349624" y="336176"/>
                </a:cubicBezTo>
                <a:cubicBezTo>
                  <a:pt x="304972" y="330222"/>
                  <a:pt x="259892" y="327992"/>
                  <a:pt x="215153" y="322729"/>
                </a:cubicBezTo>
                <a:cubicBezTo>
                  <a:pt x="183675" y="319026"/>
                  <a:pt x="152400" y="313764"/>
                  <a:pt x="121024" y="309282"/>
                </a:cubicBezTo>
                <a:cubicBezTo>
                  <a:pt x="88214" y="298345"/>
                  <a:pt x="66408" y="295008"/>
                  <a:pt x="40341" y="268941"/>
                </a:cubicBezTo>
                <a:cubicBezTo>
                  <a:pt x="28913" y="257513"/>
                  <a:pt x="20675" y="243055"/>
                  <a:pt x="13447" y="228600"/>
                </a:cubicBezTo>
                <a:cubicBezTo>
                  <a:pt x="7108" y="215922"/>
                  <a:pt x="4482" y="201706"/>
                  <a:pt x="0" y="188259"/>
                </a:cubicBezTo>
                <a:cubicBezTo>
                  <a:pt x="22852" y="165406"/>
                  <a:pt x="51910" y="133811"/>
                  <a:pt x="80683" y="121023"/>
                </a:cubicBezTo>
                <a:cubicBezTo>
                  <a:pt x="101569" y="111741"/>
                  <a:pt x="125506" y="112058"/>
                  <a:pt x="147918" y="107576"/>
                </a:cubicBezTo>
                <a:cubicBezTo>
                  <a:pt x="161365" y="98611"/>
                  <a:pt x="173804" y="87910"/>
                  <a:pt x="188259" y="80682"/>
                </a:cubicBezTo>
                <a:cubicBezTo>
                  <a:pt x="200937" y="74343"/>
                  <a:pt x="218577" y="77258"/>
                  <a:pt x="228600" y="67235"/>
                </a:cubicBezTo>
                <a:cubicBezTo>
                  <a:pt x="273193" y="22642"/>
                  <a:pt x="218472" y="26894"/>
                  <a:pt x="255494" y="268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Curved Connector 6"/>
          <p:cNvCxnSpPr>
            <a:stCxn id="5" idx="5"/>
          </p:cNvCxnSpPr>
          <p:nvPr/>
        </p:nvCxnSpPr>
        <p:spPr>
          <a:xfrm>
            <a:off x="1465729" y="1129553"/>
            <a:ext cx="2837330" cy="1264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76298" y="1626299"/>
            <a:ext cx="1210455" cy="377313"/>
          </a:xfrm>
          <a:custGeom>
            <a:avLst/>
            <a:gdLst>
              <a:gd name="connsiteX0" fmla="*/ 188478 w 1210455"/>
              <a:gd name="connsiteY0" fmla="*/ 795 h 377313"/>
              <a:gd name="connsiteX1" fmla="*/ 1156667 w 1210455"/>
              <a:gd name="connsiteY1" fmla="*/ 14242 h 377313"/>
              <a:gd name="connsiteX2" fmla="*/ 1210455 w 1210455"/>
              <a:gd name="connsiteY2" fmla="*/ 94925 h 377313"/>
              <a:gd name="connsiteX3" fmla="*/ 1170114 w 1210455"/>
              <a:gd name="connsiteY3" fmla="*/ 175607 h 377313"/>
              <a:gd name="connsiteX4" fmla="*/ 1116326 w 1210455"/>
              <a:gd name="connsiteY4" fmla="*/ 202501 h 377313"/>
              <a:gd name="connsiteX5" fmla="*/ 995302 w 1210455"/>
              <a:gd name="connsiteY5" fmla="*/ 242842 h 377313"/>
              <a:gd name="connsiteX6" fmla="*/ 847384 w 1210455"/>
              <a:gd name="connsiteY6" fmla="*/ 283183 h 377313"/>
              <a:gd name="connsiteX7" fmla="*/ 807043 w 1210455"/>
              <a:gd name="connsiteY7" fmla="*/ 296630 h 377313"/>
              <a:gd name="connsiteX8" fmla="*/ 739808 w 1210455"/>
              <a:gd name="connsiteY8" fmla="*/ 310077 h 377313"/>
              <a:gd name="connsiteX9" fmla="*/ 699467 w 1210455"/>
              <a:gd name="connsiteY9" fmla="*/ 323525 h 377313"/>
              <a:gd name="connsiteX10" fmla="*/ 591890 w 1210455"/>
              <a:gd name="connsiteY10" fmla="*/ 336972 h 377313"/>
              <a:gd name="connsiteX11" fmla="*/ 417078 w 1210455"/>
              <a:gd name="connsiteY11" fmla="*/ 363866 h 377313"/>
              <a:gd name="connsiteX12" fmla="*/ 269161 w 1210455"/>
              <a:gd name="connsiteY12" fmla="*/ 377313 h 377313"/>
              <a:gd name="connsiteX13" fmla="*/ 94349 w 1210455"/>
              <a:gd name="connsiteY13" fmla="*/ 363866 h 377313"/>
              <a:gd name="connsiteX14" fmla="*/ 27114 w 1210455"/>
              <a:gd name="connsiteY14" fmla="*/ 296630 h 377313"/>
              <a:gd name="connsiteX15" fmla="*/ 220 w 1210455"/>
              <a:gd name="connsiteY15" fmla="*/ 215948 h 377313"/>
              <a:gd name="connsiteX16" fmla="*/ 13667 w 1210455"/>
              <a:gd name="connsiteY16" fmla="*/ 68030 h 377313"/>
              <a:gd name="connsiteX17" fmla="*/ 80902 w 1210455"/>
              <a:gd name="connsiteY17" fmla="*/ 14242 h 377313"/>
              <a:gd name="connsiteX18" fmla="*/ 296055 w 1210455"/>
              <a:gd name="connsiteY18" fmla="*/ 795 h 37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0455" h="377313">
                <a:moveTo>
                  <a:pt x="188478" y="795"/>
                </a:moveTo>
                <a:lnTo>
                  <a:pt x="1156667" y="14242"/>
                </a:lnTo>
                <a:cubicBezTo>
                  <a:pt x="1190851" y="16065"/>
                  <a:pt x="1203055" y="72723"/>
                  <a:pt x="1210455" y="94925"/>
                </a:cubicBezTo>
                <a:cubicBezTo>
                  <a:pt x="1201277" y="122459"/>
                  <a:pt x="1194176" y="155555"/>
                  <a:pt x="1170114" y="175607"/>
                </a:cubicBezTo>
                <a:cubicBezTo>
                  <a:pt x="1154715" y="188440"/>
                  <a:pt x="1134644" y="194360"/>
                  <a:pt x="1116326" y="202501"/>
                </a:cubicBezTo>
                <a:cubicBezTo>
                  <a:pt x="1051222" y="231436"/>
                  <a:pt x="1057737" y="227233"/>
                  <a:pt x="995302" y="242842"/>
                </a:cubicBezTo>
                <a:cubicBezTo>
                  <a:pt x="918414" y="294101"/>
                  <a:pt x="985483" y="258074"/>
                  <a:pt x="847384" y="283183"/>
                </a:cubicBezTo>
                <a:cubicBezTo>
                  <a:pt x="833438" y="285719"/>
                  <a:pt x="820794" y="293192"/>
                  <a:pt x="807043" y="296630"/>
                </a:cubicBezTo>
                <a:cubicBezTo>
                  <a:pt x="784870" y="302173"/>
                  <a:pt x="761981" y="304534"/>
                  <a:pt x="739808" y="310077"/>
                </a:cubicBezTo>
                <a:cubicBezTo>
                  <a:pt x="726057" y="313515"/>
                  <a:pt x="713413" y="320989"/>
                  <a:pt x="699467" y="323525"/>
                </a:cubicBezTo>
                <a:cubicBezTo>
                  <a:pt x="663912" y="329990"/>
                  <a:pt x="627665" y="331861"/>
                  <a:pt x="591890" y="336972"/>
                </a:cubicBezTo>
                <a:cubicBezTo>
                  <a:pt x="500170" y="350075"/>
                  <a:pt x="514687" y="353021"/>
                  <a:pt x="417078" y="363866"/>
                </a:cubicBezTo>
                <a:cubicBezTo>
                  <a:pt x="367872" y="369333"/>
                  <a:pt x="318467" y="372831"/>
                  <a:pt x="269161" y="377313"/>
                </a:cubicBezTo>
                <a:cubicBezTo>
                  <a:pt x="210890" y="372831"/>
                  <a:pt x="149793" y="382347"/>
                  <a:pt x="94349" y="363866"/>
                </a:cubicBezTo>
                <a:cubicBezTo>
                  <a:pt x="64280" y="353843"/>
                  <a:pt x="27114" y="296630"/>
                  <a:pt x="27114" y="296630"/>
                </a:cubicBezTo>
                <a:cubicBezTo>
                  <a:pt x="18149" y="269736"/>
                  <a:pt x="-2347" y="244180"/>
                  <a:pt x="220" y="215948"/>
                </a:cubicBezTo>
                <a:cubicBezTo>
                  <a:pt x="4702" y="166642"/>
                  <a:pt x="3293" y="116440"/>
                  <a:pt x="13667" y="68030"/>
                </a:cubicBezTo>
                <a:cubicBezTo>
                  <a:pt x="21888" y="29666"/>
                  <a:pt x="48502" y="20722"/>
                  <a:pt x="80902" y="14242"/>
                </a:cubicBezTo>
                <a:cubicBezTo>
                  <a:pt x="176663" y="-4910"/>
                  <a:pt x="192090" y="795"/>
                  <a:pt x="296055" y="7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urved Connector 9"/>
          <p:cNvCxnSpPr/>
          <p:nvPr/>
        </p:nvCxnSpPr>
        <p:spPr>
          <a:xfrm>
            <a:off x="1640541" y="1860054"/>
            <a:ext cx="2619825" cy="7146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2368923" y="1797209"/>
            <a:ext cx="363071" cy="357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3814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4" name="Rectangle 13"/>
          <p:cNvSpPr/>
          <p:nvPr/>
        </p:nvSpPr>
        <p:spPr>
          <a:xfrm>
            <a:off x="360831" y="1720840"/>
            <a:ext cx="6096000" cy="3416320"/>
          </a:xfrm>
          <a:prstGeom prst="rect">
            <a:avLst/>
          </a:prstGeom>
          <a:solidFill>
            <a:schemeClr val="tx1"/>
          </a:solidFill>
        </p:spPr>
        <p:txBody>
          <a:bodyPr>
            <a:spAutoFit/>
          </a:bodyPr>
          <a:lstStyle/>
          <a:p>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z</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//global variable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p1</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[pointer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p2</a:t>
            </a:r>
            <a:r>
              <a:rPr lang="en-IN" sz="1200" dirty="0">
                <a:solidFill>
                  <a:srgbClr val="D4D4D4"/>
                </a:solidFill>
                <a:latin typeface="Consolas" panose="020B0609020204030204" pitchFamily="49" charset="0"/>
              </a:rPr>
              <a:t> =</a:t>
            </a:r>
            <a:r>
              <a:rPr lang="en-IN" sz="1200" dirty="0">
                <a:solidFill>
                  <a:srgbClr val="CE9178"/>
                </a:solidFill>
                <a:latin typeface="Consolas" panose="020B0609020204030204" pitchFamily="49" charset="0"/>
              </a:rPr>
              <a:t>"India"</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x</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 not initialized [value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6A9955"/>
                </a:solidFill>
                <a:latin typeface="Consolas" panose="020B0609020204030204" pitchFamily="49" charset="0"/>
              </a:rPr>
              <a:t>    //Dynamic allocation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 =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malloc</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sizeof</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a:t>
            </a: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free</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p3</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632116" cy="246221"/>
          </a:xfrm>
          <a:prstGeom prst="rect">
            <a:avLst/>
          </a:prstGeom>
          <a:noFill/>
        </p:spPr>
        <p:txBody>
          <a:bodyPr wrap="square" rtlCol="0">
            <a:spAutoFit/>
          </a:bodyPr>
          <a:lstStyle/>
          <a:p>
            <a:r>
              <a:rPr lang="en-US" sz="1000" b="1" dirty="0" err="1" smtClean="0">
                <a:solidFill>
                  <a:srgbClr val="7030A0"/>
                </a:solidFill>
              </a:rPr>
              <a:t>Halma</a:t>
            </a:r>
            <a:endParaRPr lang="en-IN" sz="1000" b="1" dirty="0">
              <a:solidFill>
                <a:srgbClr val="7030A0"/>
              </a:solidFill>
            </a:endParaRPr>
          </a:p>
        </p:txBody>
      </p:sp>
      <p:sp>
        <p:nvSpPr>
          <p:cNvPr id="21" name="TextBox 20"/>
          <p:cNvSpPr txBox="1"/>
          <p:nvPr/>
        </p:nvSpPr>
        <p:spPr>
          <a:xfrm>
            <a:off x="9541170" y="2539819"/>
            <a:ext cx="632116" cy="246221"/>
          </a:xfrm>
          <a:prstGeom prst="rect">
            <a:avLst/>
          </a:prstGeom>
          <a:noFill/>
        </p:spPr>
        <p:txBody>
          <a:bodyPr wrap="square" rtlCol="0">
            <a:spAutoFit/>
          </a:bodyPr>
          <a:lstStyle/>
          <a:p>
            <a:r>
              <a:rPr lang="en-US" sz="1000" b="1" dirty="0" smtClean="0">
                <a:solidFill>
                  <a:srgbClr val="7030A0"/>
                </a:solidFill>
              </a:rPr>
              <a:t>India</a:t>
            </a:r>
            <a:endParaRPr lang="en-IN" sz="1000" b="1" dirty="0">
              <a:solidFill>
                <a:srgbClr val="7030A0"/>
              </a:solidFill>
            </a:endParaRPr>
          </a:p>
        </p:txBody>
      </p:sp>
      <p:grpSp>
        <p:nvGrpSpPr>
          <p:cNvPr id="28" name="Group 27"/>
          <p:cNvGrpSpPr/>
          <p:nvPr/>
        </p:nvGrpSpPr>
        <p:grpSpPr>
          <a:xfrm>
            <a:off x="8071098" y="4482336"/>
            <a:ext cx="886262" cy="246221"/>
            <a:chOff x="2132050" y="557407"/>
            <a:chExt cx="886262" cy="246221"/>
          </a:xfrm>
        </p:grpSpPr>
        <p:sp>
          <p:nvSpPr>
            <p:cNvPr id="22" name="TextBox 21"/>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p1</a:t>
              </a:r>
              <a:endParaRPr lang="en-IN" sz="1000" dirty="0"/>
            </a:p>
          </p:txBody>
        </p:sp>
        <p:sp>
          <p:nvSpPr>
            <p:cNvPr id="23" name="TextBox 22"/>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grpSp>
        <p:nvGrpSpPr>
          <p:cNvPr id="33" name="Group 32"/>
          <p:cNvGrpSpPr/>
          <p:nvPr/>
        </p:nvGrpSpPr>
        <p:grpSpPr>
          <a:xfrm>
            <a:off x="8071098" y="4207524"/>
            <a:ext cx="886262" cy="246221"/>
            <a:chOff x="2132050" y="557407"/>
            <a:chExt cx="886262" cy="246221"/>
          </a:xfrm>
        </p:grpSpPr>
        <p:sp>
          <p:nvSpPr>
            <p:cNvPr id="34" name="TextBox 33"/>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p2</a:t>
              </a:r>
              <a:endParaRPr lang="en-IN" sz="1000" dirty="0"/>
            </a:p>
          </p:txBody>
        </p:sp>
        <p:sp>
          <p:nvSpPr>
            <p:cNvPr id="35" name="TextBox 34"/>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grpSp>
        <p:nvGrpSpPr>
          <p:cNvPr id="36" name="Group 35"/>
          <p:cNvGrpSpPr/>
          <p:nvPr/>
        </p:nvGrpSpPr>
        <p:grpSpPr>
          <a:xfrm>
            <a:off x="8071098" y="3932712"/>
            <a:ext cx="886262" cy="246221"/>
            <a:chOff x="2132050" y="557407"/>
            <a:chExt cx="886262" cy="246221"/>
          </a:xfrm>
        </p:grpSpPr>
        <p:sp>
          <p:nvSpPr>
            <p:cNvPr id="37" name="TextBox 36"/>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smtClean="0"/>
                <a:t>p3</a:t>
              </a:r>
              <a:endParaRPr lang="en-IN" sz="1000" dirty="0"/>
            </a:p>
          </p:txBody>
        </p:sp>
        <p:sp>
          <p:nvSpPr>
            <p:cNvPr id="38" name="TextBox 37"/>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cxnSp>
        <p:nvCxnSpPr>
          <p:cNvPr id="40" name="Elbow Connector 39"/>
          <p:cNvCxnSpPr/>
          <p:nvPr/>
        </p:nvCxnSpPr>
        <p:spPr>
          <a:xfrm rot="5400000" flipH="1" flipV="1">
            <a:off x="8184469" y="3159822"/>
            <a:ext cx="1303060" cy="242721"/>
          </a:xfrm>
          <a:prstGeom prst="bentConnector3">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5" idx="3"/>
            <a:endCxn id="21" idx="2"/>
          </p:cNvCxnSpPr>
          <p:nvPr/>
        </p:nvCxnSpPr>
        <p:spPr>
          <a:xfrm flipV="1">
            <a:off x="8957360" y="2786040"/>
            <a:ext cx="899868" cy="1544595"/>
          </a:xfrm>
          <a:prstGeom prst="bentConnector2">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20" idx="2"/>
          </p:cNvCxnSpPr>
          <p:nvPr/>
        </p:nvCxnSpPr>
        <p:spPr>
          <a:xfrm flipV="1">
            <a:off x="8957360" y="2689412"/>
            <a:ext cx="116631" cy="1916035"/>
          </a:xfrm>
          <a:prstGeom prst="bentConnector2">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7638412" y="5325787"/>
            <a:ext cx="622599" cy="3077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6802420" y="4244343"/>
            <a:ext cx="886262" cy="246221"/>
            <a:chOff x="2132050" y="557407"/>
            <a:chExt cx="886262" cy="246221"/>
          </a:xfrm>
        </p:grpSpPr>
        <p:sp>
          <p:nvSpPr>
            <p:cNvPr id="48" name="TextBox 47"/>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a:t>q</a:t>
              </a:r>
              <a:endParaRPr lang="en-IN" sz="1000" dirty="0"/>
            </a:p>
          </p:txBody>
        </p:sp>
        <p:sp>
          <p:nvSpPr>
            <p:cNvPr id="49" name="TextBox 48"/>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cxnSp>
        <p:nvCxnSpPr>
          <p:cNvPr id="51" name="Straight Arrow Connector 50"/>
          <p:cNvCxnSpPr>
            <a:stCxn id="49" idx="2"/>
            <a:endCxn id="46" idx="0"/>
          </p:cNvCxnSpPr>
          <p:nvPr/>
        </p:nvCxnSpPr>
        <p:spPr>
          <a:xfrm>
            <a:off x="7445962" y="4490564"/>
            <a:ext cx="503750" cy="83522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802420" y="2580500"/>
            <a:ext cx="886262" cy="246221"/>
            <a:chOff x="2132050" y="557407"/>
            <a:chExt cx="886262" cy="246221"/>
          </a:xfrm>
        </p:grpSpPr>
        <p:sp>
          <p:nvSpPr>
            <p:cNvPr id="54" name="TextBox 53"/>
            <p:cNvSpPr txBox="1"/>
            <p:nvPr/>
          </p:nvSpPr>
          <p:spPr>
            <a:xfrm>
              <a:off x="2132050" y="557407"/>
              <a:ext cx="379827" cy="246221"/>
            </a:xfrm>
            <a:prstGeom prst="rect">
              <a:avLst/>
            </a:prstGeom>
            <a:noFill/>
            <a:ln>
              <a:solidFill>
                <a:schemeClr val="accent2"/>
              </a:solidFill>
            </a:ln>
          </p:spPr>
          <p:txBody>
            <a:bodyPr wrap="square" rtlCol="0">
              <a:spAutoFit/>
            </a:bodyPr>
            <a:lstStyle/>
            <a:p>
              <a:r>
                <a:rPr lang="en-US" sz="1000" dirty="0"/>
                <a:t>z</a:t>
              </a:r>
              <a:endParaRPr lang="en-IN" sz="1000" dirty="0"/>
            </a:p>
          </p:txBody>
        </p:sp>
        <p:sp>
          <p:nvSpPr>
            <p:cNvPr id="55" name="TextBox 54"/>
            <p:cNvSpPr txBox="1"/>
            <p:nvPr/>
          </p:nvSpPr>
          <p:spPr>
            <a:xfrm>
              <a:off x="2532871" y="557407"/>
              <a:ext cx="485441" cy="246221"/>
            </a:xfrm>
            <a:prstGeom prst="rect">
              <a:avLst/>
            </a:prstGeom>
            <a:noFill/>
            <a:ln>
              <a:solidFill>
                <a:schemeClr val="accent2"/>
              </a:solidFill>
            </a:ln>
          </p:spPr>
          <p:txBody>
            <a:bodyPr wrap="square" rtlCol="0">
              <a:spAutoFit/>
            </a:bodyPr>
            <a:lstStyle/>
            <a:p>
              <a:r>
                <a:rPr lang="en-US" sz="1000" dirty="0" smtClean="0"/>
                <a:t>0</a:t>
              </a:r>
              <a:endParaRPr lang="en-IN" sz="1000" dirty="0"/>
            </a:p>
          </p:txBody>
        </p:sp>
      </p:grpSp>
      <p:grpSp>
        <p:nvGrpSpPr>
          <p:cNvPr id="56" name="Group 55"/>
          <p:cNvGrpSpPr/>
          <p:nvPr/>
        </p:nvGrpSpPr>
        <p:grpSpPr>
          <a:xfrm>
            <a:off x="6802420" y="3751439"/>
            <a:ext cx="886262" cy="246221"/>
            <a:chOff x="2132050" y="557407"/>
            <a:chExt cx="886262" cy="246221"/>
          </a:xfrm>
        </p:grpSpPr>
        <p:sp>
          <p:nvSpPr>
            <p:cNvPr id="57" name="TextBox 56"/>
            <p:cNvSpPr txBox="1"/>
            <p:nvPr/>
          </p:nvSpPr>
          <p:spPr>
            <a:xfrm>
              <a:off x="2132050" y="557407"/>
              <a:ext cx="379827" cy="246221"/>
            </a:xfrm>
            <a:prstGeom prst="rect">
              <a:avLst/>
            </a:prstGeom>
            <a:noFill/>
            <a:ln>
              <a:solidFill>
                <a:srgbClr val="002060"/>
              </a:solidFill>
            </a:ln>
          </p:spPr>
          <p:txBody>
            <a:bodyPr wrap="square" rtlCol="0">
              <a:spAutoFit/>
            </a:bodyPr>
            <a:lstStyle/>
            <a:p>
              <a:r>
                <a:rPr lang="en-US" sz="1000" dirty="0"/>
                <a:t>x</a:t>
              </a:r>
              <a:endParaRPr lang="en-IN" sz="1000" dirty="0"/>
            </a:p>
          </p:txBody>
        </p:sp>
        <p:sp>
          <p:nvSpPr>
            <p:cNvPr id="58" name="TextBox 57"/>
            <p:cNvSpPr txBox="1"/>
            <p:nvPr/>
          </p:nvSpPr>
          <p:spPr>
            <a:xfrm>
              <a:off x="2532871" y="557407"/>
              <a:ext cx="485441" cy="246221"/>
            </a:xfrm>
            <a:prstGeom prst="rect">
              <a:avLst/>
            </a:prstGeom>
            <a:noFill/>
            <a:ln>
              <a:solidFill>
                <a:srgbClr val="002060"/>
              </a:solidFill>
            </a:ln>
          </p:spPr>
          <p:txBody>
            <a:bodyPr wrap="square" rtlCol="0">
              <a:spAutoFit/>
            </a:bodyPr>
            <a:lstStyle/>
            <a:p>
              <a:r>
                <a:rPr lang="en-US" sz="1000" dirty="0" smtClean="0"/>
                <a:t>****</a:t>
              </a:r>
              <a:endParaRPr lang="en-IN" sz="1000" dirty="0"/>
            </a:p>
          </p:txBody>
        </p:sp>
      </p:gr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41" name="TextBox 40"/>
          <p:cNvSpPr txBox="1"/>
          <p:nvPr/>
        </p:nvSpPr>
        <p:spPr>
          <a:xfrm>
            <a:off x="1721223" y="5479675"/>
            <a:ext cx="3761210" cy="1169551"/>
          </a:xfrm>
          <a:prstGeom prst="rect">
            <a:avLst/>
          </a:prstGeom>
          <a:noFill/>
        </p:spPr>
        <p:txBody>
          <a:bodyPr wrap="square" rtlCol="0">
            <a:spAutoFit/>
          </a:bodyPr>
          <a:lstStyle/>
          <a:p>
            <a:r>
              <a:rPr lang="en-US" sz="1400" b="1" dirty="0" smtClean="0"/>
              <a:t>Upon a call to ‘free’ function, the memory pointed to by ‘q’ on the heap alone will get de-allocated, where as the pointer ‘q’ on the stack will only vacate memory upon ‘fun’ function termination.</a:t>
            </a:r>
            <a:endParaRPr lang="en-IN" sz="1400" b="1" dirty="0"/>
          </a:p>
        </p:txBody>
      </p:sp>
      <p:sp>
        <p:nvSpPr>
          <p:cNvPr id="2" name="Freeform 1"/>
          <p:cNvSpPr/>
          <p:nvPr/>
        </p:nvSpPr>
        <p:spPr>
          <a:xfrm>
            <a:off x="578164" y="3859306"/>
            <a:ext cx="1204466" cy="385037"/>
          </a:xfrm>
          <a:custGeom>
            <a:avLst/>
            <a:gdLst>
              <a:gd name="connsiteX0" fmla="*/ 161424 w 1204466"/>
              <a:gd name="connsiteY0" fmla="*/ 80682 h 581587"/>
              <a:gd name="connsiteX1" fmla="*/ 457260 w 1204466"/>
              <a:gd name="connsiteY1" fmla="*/ 67235 h 581587"/>
              <a:gd name="connsiteX2" fmla="*/ 537942 w 1204466"/>
              <a:gd name="connsiteY2" fmla="*/ 26894 h 581587"/>
              <a:gd name="connsiteX3" fmla="*/ 618624 w 1204466"/>
              <a:gd name="connsiteY3" fmla="*/ 0 h 581587"/>
              <a:gd name="connsiteX4" fmla="*/ 968248 w 1204466"/>
              <a:gd name="connsiteY4" fmla="*/ 13447 h 581587"/>
              <a:gd name="connsiteX5" fmla="*/ 1022036 w 1204466"/>
              <a:gd name="connsiteY5" fmla="*/ 40341 h 581587"/>
              <a:gd name="connsiteX6" fmla="*/ 1062377 w 1204466"/>
              <a:gd name="connsiteY6" fmla="*/ 53788 h 581587"/>
              <a:gd name="connsiteX7" fmla="*/ 1143060 w 1204466"/>
              <a:gd name="connsiteY7" fmla="*/ 107576 h 581587"/>
              <a:gd name="connsiteX8" fmla="*/ 1156507 w 1204466"/>
              <a:gd name="connsiteY8" fmla="*/ 147918 h 581587"/>
              <a:gd name="connsiteX9" fmla="*/ 1169954 w 1204466"/>
              <a:gd name="connsiteY9" fmla="*/ 349623 h 581587"/>
              <a:gd name="connsiteX10" fmla="*/ 1062377 w 1204466"/>
              <a:gd name="connsiteY10" fmla="*/ 430306 h 581587"/>
              <a:gd name="connsiteX11" fmla="*/ 1022036 w 1204466"/>
              <a:gd name="connsiteY11" fmla="*/ 457200 h 581587"/>
              <a:gd name="connsiteX12" fmla="*/ 941354 w 1204466"/>
              <a:gd name="connsiteY12" fmla="*/ 484094 h 581587"/>
              <a:gd name="connsiteX13" fmla="*/ 901012 w 1204466"/>
              <a:gd name="connsiteY13" fmla="*/ 497541 h 581587"/>
              <a:gd name="connsiteX14" fmla="*/ 174871 w 1204466"/>
              <a:gd name="connsiteY14" fmla="*/ 510988 h 581587"/>
              <a:gd name="connsiteX15" fmla="*/ 134530 w 1204466"/>
              <a:gd name="connsiteY15" fmla="*/ 470647 h 581587"/>
              <a:gd name="connsiteX16" fmla="*/ 40401 w 1204466"/>
              <a:gd name="connsiteY16" fmla="*/ 403412 h 581587"/>
              <a:gd name="connsiteX17" fmla="*/ 60 w 1204466"/>
              <a:gd name="connsiteY17" fmla="*/ 322729 h 581587"/>
              <a:gd name="connsiteX18" fmla="*/ 26954 w 1204466"/>
              <a:gd name="connsiteY18" fmla="*/ 147918 h 581587"/>
              <a:gd name="connsiteX19" fmla="*/ 53848 w 1204466"/>
              <a:gd name="connsiteY19" fmla="*/ 121023 h 581587"/>
              <a:gd name="connsiteX20" fmla="*/ 255554 w 1204466"/>
              <a:gd name="connsiteY20" fmla="*/ 94129 h 58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04466" h="581587">
                <a:moveTo>
                  <a:pt x="161424" y="80682"/>
                </a:moveTo>
                <a:cubicBezTo>
                  <a:pt x="260036" y="76200"/>
                  <a:pt x="358861" y="75107"/>
                  <a:pt x="457260" y="67235"/>
                </a:cubicBezTo>
                <a:cubicBezTo>
                  <a:pt x="502115" y="63647"/>
                  <a:pt x="498142" y="44583"/>
                  <a:pt x="537942" y="26894"/>
                </a:cubicBezTo>
                <a:cubicBezTo>
                  <a:pt x="563847" y="15380"/>
                  <a:pt x="618624" y="0"/>
                  <a:pt x="618624" y="0"/>
                </a:cubicBezTo>
                <a:cubicBezTo>
                  <a:pt x="735165" y="4482"/>
                  <a:pt x="852199" y="1842"/>
                  <a:pt x="968248" y="13447"/>
                </a:cubicBezTo>
                <a:cubicBezTo>
                  <a:pt x="988194" y="15442"/>
                  <a:pt x="1003611" y="32445"/>
                  <a:pt x="1022036" y="40341"/>
                </a:cubicBezTo>
                <a:cubicBezTo>
                  <a:pt x="1035064" y="45925"/>
                  <a:pt x="1049986" y="46904"/>
                  <a:pt x="1062377" y="53788"/>
                </a:cubicBezTo>
                <a:cubicBezTo>
                  <a:pt x="1090632" y="69485"/>
                  <a:pt x="1143060" y="107576"/>
                  <a:pt x="1143060" y="107576"/>
                </a:cubicBezTo>
                <a:cubicBezTo>
                  <a:pt x="1147542" y="121023"/>
                  <a:pt x="1150168" y="135240"/>
                  <a:pt x="1156507" y="147918"/>
                </a:cubicBezTo>
                <a:cubicBezTo>
                  <a:pt x="1199063" y="233030"/>
                  <a:pt x="1232428" y="172615"/>
                  <a:pt x="1169954" y="349623"/>
                </a:cubicBezTo>
                <a:cubicBezTo>
                  <a:pt x="1142152" y="428394"/>
                  <a:pt x="1110669" y="406160"/>
                  <a:pt x="1062377" y="430306"/>
                </a:cubicBezTo>
                <a:cubicBezTo>
                  <a:pt x="1047922" y="437534"/>
                  <a:pt x="1036804" y="450636"/>
                  <a:pt x="1022036" y="457200"/>
                </a:cubicBezTo>
                <a:cubicBezTo>
                  <a:pt x="996131" y="468714"/>
                  <a:pt x="968248" y="475129"/>
                  <a:pt x="941354" y="484094"/>
                </a:cubicBezTo>
                <a:lnTo>
                  <a:pt x="901012" y="497541"/>
                </a:lnTo>
                <a:cubicBezTo>
                  <a:pt x="674076" y="648832"/>
                  <a:pt x="825215" y="559161"/>
                  <a:pt x="174871" y="510988"/>
                </a:cubicBezTo>
                <a:cubicBezTo>
                  <a:pt x="155906" y="509583"/>
                  <a:pt x="148969" y="483023"/>
                  <a:pt x="134530" y="470647"/>
                </a:cubicBezTo>
                <a:cubicBezTo>
                  <a:pt x="105341" y="445628"/>
                  <a:pt x="72328" y="424696"/>
                  <a:pt x="40401" y="403412"/>
                </a:cubicBezTo>
                <a:cubicBezTo>
                  <a:pt x="28618" y="385737"/>
                  <a:pt x="-1531" y="348179"/>
                  <a:pt x="60" y="322729"/>
                </a:cubicBezTo>
                <a:cubicBezTo>
                  <a:pt x="3738" y="263888"/>
                  <a:pt x="11763" y="204883"/>
                  <a:pt x="26954" y="147918"/>
                </a:cubicBezTo>
                <a:cubicBezTo>
                  <a:pt x="30221" y="135668"/>
                  <a:pt x="42508" y="126693"/>
                  <a:pt x="53848" y="121023"/>
                </a:cubicBezTo>
                <a:cubicBezTo>
                  <a:pt x="133149" y="81372"/>
                  <a:pt x="162608" y="94129"/>
                  <a:pt x="255554" y="941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ultiply 2"/>
          <p:cNvSpPr/>
          <p:nvPr/>
        </p:nvSpPr>
        <p:spPr>
          <a:xfrm>
            <a:off x="7758503" y="5209598"/>
            <a:ext cx="382416" cy="4964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6200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GLOBAL FUNCTION</a:t>
            </a:r>
            <a:endParaRPr lang="en-IN" b="1" i="1" dirty="0"/>
          </a:p>
        </p:txBody>
      </p:sp>
      <p:sp>
        <p:nvSpPr>
          <p:cNvPr id="2" name="Rectangle 1"/>
          <p:cNvSpPr/>
          <p:nvPr/>
        </p:nvSpPr>
        <p:spPr>
          <a:xfrm>
            <a:off x="676835" y="694887"/>
            <a:ext cx="2438400" cy="5262979"/>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FILE1.C</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a:t>
            </a:r>
            <a:r>
              <a:rPr lang="en-IN" sz="1400" b="1" dirty="0" smtClean="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static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fun1()</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fun2()</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 fun3();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fun3()</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p:txBody>
      </p:sp>
      <p:sp>
        <p:nvSpPr>
          <p:cNvPr id="22" name="Rectangle 21"/>
          <p:cNvSpPr/>
          <p:nvPr/>
        </p:nvSpPr>
        <p:spPr>
          <a:xfrm>
            <a:off x="3866028" y="694887"/>
            <a:ext cx="3937748" cy="4616648"/>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FILE2.C</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a</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void fun1();</a:t>
            </a:r>
          </a:p>
          <a:p>
            <a:r>
              <a:rPr lang="en-US" sz="1400" b="1" dirty="0">
                <a:latin typeface="Courier New" panose="02070309020205020404" pitchFamily="49" charset="0"/>
                <a:cs typeface="Courier New" panose="02070309020205020404" pitchFamily="49" charset="0"/>
              </a:rPr>
              <a:t>void </a:t>
            </a:r>
            <a:r>
              <a:rPr lang="en-US" sz="1400" b="1" dirty="0" smtClean="0">
                <a:latin typeface="Courier New" panose="02070309020205020404" pitchFamily="49" charset="0"/>
                <a:cs typeface="Courier New" panose="02070309020205020404" pitchFamily="49" charset="0"/>
              </a:rPr>
              <a:t>fun2();</a:t>
            </a:r>
            <a:endParaRPr lang="en-IN"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void fun3();</a:t>
            </a:r>
            <a:endParaRPr lang="en-IN" sz="1400" b="1" dirty="0">
              <a:latin typeface="Courier New" panose="02070309020205020404" pitchFamily="49" charset="0"/>
              <a:cs typeface="Courier New" panose="02070309020205020404" pitchFamily="49" charset="0"/>
            </a:endParaRPr>
          </a:p>
          <a:p>
            <a:endParaRPr lang="en-IN" sz="1400" b="1" dirty="0" smtClean="0">
              <a:latin typeface="Courier New" panose="02070309020205020404" pitchFamily="49" charset="0"/>
              <a:cs typeface="Courier New" panose="02070309020205020404" pitchFamily="49" charset="0"/>
            </a:endParaRPr>
          </a:p>
          <a:p>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a:t>
            </a:r>
          </a:p>
          <a:p>
            <a:r>
              <a:rPr lang="en-IN" sz="1400" b="1" dirty="0">
                <a:latin typeface="Courier New" panose="02070309020205020404" pitchFamily="49" charset="0"/>
                <a:cs typeface="Courier New" panose="02070309020205020404" pitchFamily="49" charset="0"/>
              </a:rPr>
              <a:t>   b=...;</a:t>
            </a:r>
          </a:p>
          <a:p>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fun3();</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return 0;</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p:txBody>
      </p:sp>
      <p:sp>
        <p:nvSpPr>
          <p:cNvPr id="23" name="TextBox 22"/>
          <p:cNvSpPr txBox="1"/>
          <p:nvPr/>
        </p:nvSpPr>
        <p:spPr>
          <a:xfrm>
            <a:off x="8599394" y="908138"/>
            <a:ext cx="2299447" cy="738664"/>
          </a:xfrm>
          <a:prstGeom prst="rect">
            <a:avLst/>
          </a:prstGeom>
          <a:noFill/>
        </p:spPr>
        <p:txBody>
          <a:bodyPr wrap="square" rtlCol="0">
            <a:spAutoFit/>
          </a:bodyPr>
          <a:lstStyle/>
          <a:p>
            <a:r>
              <a:rPr lang="en-US" sz="1400" b="1" i="1" dirty="0" smtClean="0"/>
              <a:t>Now an attempt to access ‘b’ in file2.c will throw linker error.</a:t>
            </a:r>
            <a:endParaRPr lang="en-IN" sz="1400" b="1" i="1" dirty="0"/>
          </a:p>
        </p:txBody>
      </p:sp>
      <p:sp>
        <p:nvSpPr>
          <p:cNvPr id="24" name="TextBox 23"/>
          <p:cNvSpPr txBox="1"/>
          <p:nvPr/>
        </p:nvSpPr>
        <p:spPr>
          <a:xfrm>
            <a:off x="3691218" y="5219941"/>
            <a:ext cx="4908176" cy="646331"/>
          </a:xfrm>
          <a:prstGeom prst="rect">
            <a:avLst/>
          </a:prstGeom>
          <a:noFill/>
        </p:spPr>
        <p:txBody>
          <a:bodyPr wrap="square" rtlCol="0">
            <a:spAutoFit/>
          </a:bodyPr>
          <a:lstStyle/>
          <a:p>
            <a:r>
              <a:rPr lang="en-US" b="1" dirty="0" smtClean="0"/>
              <a:t>An attempt to access the global in another file (file2.c).</a:t>
            </a:r>
            <a:endParaRPr lang="en-IN" b="1" dirty="0"/>
          </a:p>
        </p:txBody>
      </p:sp>
      <p:sp>
        <p:nvSpPr>
          <p:cNvPr id="5" name="Freeform 4"/>
          <p:cNvSpPr/>
          <p:nvPr/>
        </p:nvSpPr>
        <p:spPr>
          <a:xfrm>
            <a:off x="510988" y="1075765"/>
            <a:ext cx="987393" cy="403411"/>
          </a:xfrm>
          <a:custGeom>
            <a:avLst/>
            <a:gdLst>
              <a:gd name="connsiteX0" fmla="*/ 80683 w 987393"/>
              <a:gd name="connsiteY0" fmla="*/ 94129 h 403411"/>
              <a:gd name="connsiteX1" fmla="*/ 147918 w 987393"/>
              <a:gd name="connsiteY1" fmla="*/ 40341 h 403411"/>
              <a:gd name="connsiteX2" fmla="*/ 268941 w 987393"/>
              <a:gd name="connsiteY2" fmla="*/ 13447 h 403411"/>
              <a:gd name="connsiteX3" fmla="*/ 766483 w 987393"/>
              <a:gd name="connsiteY3" fmla="*/ 0 h 403411"/>
              <a:gd name="connsiteX4" fmla="*/ 914400 w 987393"/>
              <a:gd name="connsiteY4" fmla="*/ 26894 h 403411"/>
              <a:gd name="connsiteX5" fmla="*/ 954741 w 987393"/>
              <a:gd name="connsiteY5" fmla="*/ 53788 h 403411"/>
              <a:gd name="connsiteX6" fmla="*/ 954741 w 987393"/>
              <a:gd name="connsiteY6" fmla="*/ 349623 h 403411"/>
              <a:gd name="connsiteX7" fmla="*/ 833718 w 987393"/>
              <a:gd name="connsiteY7" fmla="*/ 389964 h 403411"/>
              <a:gd name="connsiteX8" fmla="*/ 793377 w 987393"/>
              <a:gd name="connsiteY8" fmla="*/ 403411 h 403411"/>
              <a:gd name="connsiteX9" fmla="*/ 510988 w 987393"/>
              <a:gd name="connsiteY9" fmla="*/ 376517 h 403411"/>
              <a:gd name="connsiteX10" fmla="*/ 416859 w 987393"/>
              <a:gd name="connsiteY10" fmla="*/ 349623 h 403411"/>
              <a:gd name="connsiteX11" fmla="*/ 349624 w 987393"/>
              <a:gd name="connsiteY11" fmla="*/ 336176 h 403411"/>
              <a:gd name="connsiteX12" fmla="*/ 215153 w 987393"/>
              <a:gd name="connsiteY12" fmla="*/ 322729 h 403411"/>
              <a:gd name="connsiteX13" fmla="*/ 121024 w 987393"/>
              <a:gd name="connsiteY13" fmla="*/ 309282 h 403411"/>
              <a:gd name="connsiteX14" fmla="*/ 40341 w 987393"/>
              <a:gd name="connsiteY14" fmla="*/ 268941 h 403411"/>
              <a:gd name="connsiteX15" fmla="*/ 13447 w 987393"/>
              <a:gd name="connsiteY15" fmla="*/ 228600 h 403411"/>
              <a:gd name="connsiteX16" fmla="*/ 0 w 987393"/>
              <a:gd name="connsiteY16" fmla="*/ 188259 h 403411"/>
              <a:gd name="connsiteX17" fmla="*/ 80683 w 987393"/>
              <a:gd name="connsiteY17" fmla="*/ 121023 h 403411"/>
              <a:gd name="connsiteX18" fmla="*/ 147918 w 987393"/>
              <a:gd name="connsiteY18" fmla="*/ 107576 h 403411"/>
              <a:gd name="connsiteX19" fmla="*/ 188259 w 987393"/>
              <a:gd name="connsiteY19" fmla="*/ 80682 h 403411"/>
              <a:gd name="connsiteX20" fmla="*/ 228600 w 987393"/>
              <a:gd name="connsiteY20" fmla="*/ 67235 h 403411"/>
              <a:gd name="connsiteX21" fmla="*/ 255494 w 987393"/>
              <a:gd name="connsiteY21" fmla="*/ 26894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7393" h="403411">
                <a:moveTo>
                  <a:pt x="80683" y="94129"/>
                </a:moveTo>
                <a:cubicBezTo>
                  <a:pt x="103095" y="76200"/>
                  <a:pt x="121538" y="51647"/>
                  <a:pt x="147918" y="40341"/>
                </a:cubicBezTo>
                <a:cubicBezTo>
                  <a:pt x="185902" y="24062"/>
                  <a:pt x="227704" y="16136"/>
                  <a:pt x="268941" y="13447"/>
                </a:cubicBezTo>
                <a:cubicBezTo>
                  <a:pt x="434497" y="2650"/>
                  <a:pt x="600636" y="4482"/>
                  <a:pt x="766483" y="0"/>
                </a:cubicBezTo>
                <a:cubicBezTo>
                  <a:pt x="803566" y="4635"/>
                  <a:pt x="872942" y="6165"/>
                  <a:pt x="914400" y="26894"/>
                </a:cubicBezTo>
                <a:cubicBezTo>
                  <a:pt x="928855" y="34122"/>
                  <a:pt x="941294" y="44823"/>
                  <a:pt x="954741" y="53788"/>
                </a:cubicBezTo>
                <a:cubicBezTo>
                  <a:pt x="988867" y="156165"/>
                  <a:pt x="1006778" y="193510"/>
                  <a:pt x="954741" y="349623"/>
                </a:cubicBezTo>
                <a:lnTo>
                  <a:pt x="833718" y="389964"/>
                </a:lnTo>
                <a:lnTo>
                  <a:pt x="793377" y="403411"/>
                </a:lnTo>
                <a:cubicBezTo>
                  <a:pt x="683081" y="395533"/>
                  <a:pt x="612194" y="394918"/>
                  <a:pt x="510988" y="376517"/>
                </a:cubicBezTo>
                <a:cubicBezTo>
                  <a:pt x="418763" y="359749"/>
                  <a:pt x="493666" y="368825"/>
                  <a:pt x="416859" y="349623"/>
                </a:cubicBezTo>
                <a:cubicBezTo>
                  <a:pt x="394686" y="344080"/>
                  <a:pt x="372279" y="339197"/>
                  <a:pt x="349624" y="336176"/>
                </a:cubicBezTo>
                <a:cubicBezTo>
                  <a:pt x="304972" y="330222"/>
                  <a:pt x="259892" y="327992"/>
                  <a:pt x="215153" y="322729"/>
                </a:cubicBezTo>
                <a:cubicBezTo>
                  <a:pt x="183675" y="319026"/>
                  <a:pt x="152400" y="313764"/>
                  <a:pt x="121024" y="309282"/>
                </a:cubicBezTo>
                <a:cubicBezTo>
                  <a:pt x="88214" y="298345"/>
                  <a:pt x="66408" y="295008"/>
                  <a:pt x="40341" y="268941"/>
                </a:cubicBezTo>
                <a:cubicBezTo>
                  <a:pt x="28913" y="257513"/>
                  <a:pt x="20675" y="243055"/>
                  <a:pt x="13447" y="228600"/>
                </a:cubicBezTo>
                <a:cubicBezTo>
                  <a:pt x="7108" y="215922"/>
                  <a:pt x="4482" y="201706"/>
                  <a:pt x="0" y="188259"/>
                </a:cubicBezTo>
                <a:cubicBezTo>
                  <a:pt x="22852" y="165406"/>
                  <a:pt x="51910" y="133811"/>
                  <a:pt x="80683" y="121023"/>
                </a:cubicBezTo>
                <a:cubicBezTo>
                  <a:pt x="101569" y="111741"/>
                  <a:pt x="125506" y="112058"/>
                  <a:pt x="147918" y="107576"/>
                </a:cubicBezTo>
                <a:cubicBezTo>
                  <a:pt x="161365" y="98611"/>
                  <a:pt x="173804" y="87910"/>
                  <a:pt x="188259" y="80682"/>
                </a:cubicBezTo>
                <a:cubicBezTo>
                  <a:pt x="200937" y="74343"/>
                  <a:pt x="218577" y="77258"/>
                  <a:pt x="228600" y="67235"/>
                </a:cubicBezTo>
                <a:cubicBezTo>
                  <a:pt x="273193" y="22642"/>
                  <a:pt x="218472" y="26894"/>
                  <a:pt x="255494" y="268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Curved Connector 6"/>
          <p:cNvCxnSpPr/>
          <p:nvPr/>
        </p:nvCxnSpPr>
        <p:spPr>
          <a:xfrm>
            <a:off x="1331259" y="1277470"/>
            <a:ext cx="2971800" cy="1936039"/>
          </a:xfrm>
          <a:prstGeom prst="curved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76298" y="1626299"/>
            <a:ext cx="1210455" cy="377313"/>
          </a:xfrm>
          <a:custGeom>
            <a:avLst/>
            <a:gdLst>
              <a:gd name="connsiteX0" fmla="*/ 188478 w 1210455"/>
              <a:gd name="connsiteY0" fmla="*/ 795 h 377313"/>
              <a:gd name="connsiteX1" fmla="*/ 1156667 w 1210455"/>
              <a:gd name="connsiteY1" fmla="*/ 14242 h 377313"/>
              <a:gd name="connsiteX2" fmla="*/ 1210455 w 1210455"/>
              <a:gd name="connsiteY2" fmla="*/ 94925 h 377313"/>
              <a:gd name="connsiteX3" fmla="*/ 1170114 w 1210455"/>
              <a:gd name="connsiteY3" fmla="*/ 175607 h 377313"/>
              <a:gd name="connsiteX4" fmla="*/ 1116326 w 1210455"/>
              <a:gd name="connsiteY4" fmla="*/ 202501 h 377313"/>
              <a:gd name="connsiteX5" fmla="*/ 995302 w 1210455"/>
              <a:gd name="connsiteY5" fmla="*/ 242842 h 377313"/>
              <a:gd name="connsiteX6" fmla="*/ 847384 w 1210455"/>
              <a:gd name="connsiteY6" fmla="*/ 283183 h 377313"/>
              <a:gd name="connsiteX7" fmla="*/ 807043 w 1210455"/>
              <a:gd name="connsiteY7" fmla="*/ 296630 h 377313"/>
              <a:gd name="connsiteX8" fmla="*/ 739808 w 1210455"/>
              <a:gd name="connsiteY8" fmla="*/ 310077 h 377313"/>
              <a:gd name="connsiteX9" fmla="*/ 699467 w 1210455"/>
              <a:gd name="connsiteY9" fmla="*/ 323525 h 377313"/>
              <a:gd name="connsiteX10" fmla="*/ 591890 w 1210455"/>
              <a:gd name="connsiteY10" fmla="*/ 336972 h 377313"/>
              <a:gd name="connsiteX11" fmla="*/ 417078 w 1210455"/>
              <a:gd name="connsiteY11" fmla="*/ 363866 h 377313"/>
              <a:gd name="connsiteX12" fmla="*/ 269161 w 1210455"/>
              <a:gd name="connsiteY12" fmla="*/ 377313 h 377313"/>
              <a:gd name="connsiteX13" fmla="*/ 94349 w 1210455"/>
              <a:gd name="connsiteY13" fmla="*/ 363866 h 377313"/>
              <a:gd name="connsiteX14" fmla="*/ 27114 w 1210455"/>
              <a:gd name="connsiteY14" fmla="*/ 296630 h 377313"/>
              <a:gd name="connsiteX15" fmla="*/ 220 w 1210455"/>
              <a:gd name="connsiteY15" fmla="*/ 215948 h 377313"/>
              <a:gd name="connsiteX16" fmla="*/ 13667 w 1210455"/>
              <a:gd name="connsiteY16" fmla="*/ 68030 h 377313"/>
              <a:gd name="connsiteX17" fmla="*/ 80902 w 1210455"/>
              <a:gd name="connsiteY17" fmla="*/ 14242 h 377313"/>
              <a:gd name="connsiteX18" fmla="*/ 296055 w 1210455"/>
              <a:gd name="connsiteY18" fmla="*/ 795 h 37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0455" h="377313">
                <a:moveTo>
                  <a:pt x="188478" y="795"/>
                </a:moveTo>
                <a:lnTo>
                  <a:pt x="1156667" y="14242"/>
                </a:lnTo>
                <a:cubicBezTo>
                  <a:pt x="1190851" y="16065"/>
                  <a:pt x="1203055" y="72723"/>
                  <a:pt x="1210455" y="94925"/>
                </a:cubicBezTo>
                <a:cubicBezTo>
                  <a:pt x="1201277" y="122459"/>
                  <a:pt x="1194176" y="155555"/>
                  <a:pt x="1170114" y="175607"/>
                </a:cubicBezTo>
                <a:cubicBezTo>
                  <a:pt x="1154715" y="188440"/>
                  <a:pt x="1134644" y="194360"/>
                  <a:pt x="1116326" y="202501"/>
                </a:cubicBezTo>
                <a:cubicBezTo>
                  <a:pt x="1051222" y="231436"/>
                  <a:pt x="1057737" y="227233"/>
                  <a:pt x="995302" y="242842"/>
                </a:cubicBezTo>
                <a:cubicBezTo>
                  <a:pt x="918414" y="294101"/>
                  <a:pt x="985483" y="258074"/>
                  <a:pt x="847384" y="283183"/>
                </a:cubicBezTo>
                <a:cubicBezTo>
                  <a:pt x="833438" y="285719"/>
                  <a:pt x="820794" y="293192"/>
                  <a:pt x="807043" y="296630"/>
                </a:cubicBezTo>
                <a:cubicBezTo>
                  <a:pt x="784870" y="302173"/>
                  <a:pt x="761981" y="304534"/>
                  <a:pt x="739808" y="310077"/>
                </a:cubicBezTo>
                <a:cubicBezTo>
                  <a:pt x="726057" y="313515"/>
                  <a:pt x="713413" y="320989"/>
                  <a:pt x="699467" y="323525"/>
                </a:cubicBezTo>
                <a:cubicBezTo>
                  <a:pt x="663912" y="329990"/>
                  <a:pt x="627665" y="331861"/>
                  <a:pt x="591890" y="336972"/>
                </a:cubicBezTo>
                <a:cubicBezTo>
                  <a:pt x="500170" y="350075"/>
                  <a:pt x="514687" y="353021"/>
                  <a:pt x="417078" y="363866"/>
                </a:cubicBezTo>
                <a:cubicBezTo>
                  <a:pt x="367872" y="369333"/>
                  <a:pt x="318467" y="372831"/>
                  <a:pt x="269161" y="377313"/>
                </a:cubicBezTo>
                <a:cubicBezTo>
                  <a:pt x="210890" y="372831"/>
                  <a:pt x="149793" y="382347"/>
                  <a:pt x="94349" y="363866"/>
                </a:cubicBezTo>
                <a:cubicBezTo>
                  <a:pt x="64280" y="353843"/>
                  <a:pt x="27114" y="296630"/>
                  <a:pt x="27114" y="296630"/>
                </a:cubicBezTo>
                <a:cubicBezTo>
                  <a:pt x="18149" y="269736"/>
                  <a:pt x="-2347" y="244180"/>
                  <a:pt x="220" y="215948"/>
                </a:cubicBezTo>
                <a:cubicBezTo>
                  <a:pt x="4702" y="166642"/>
                  <a:pt x="3293" y="116440"/>
                  <a:pt x="13667" y="68030"/>
                </a:cubicBezTo>
                <a:cubicBezTo>
                  <a:pt x="21888" y="29666"/>
                  <a:pt x="48502" y="20722"/>
                  <a:pt x="80902" y="14242"/>
                </a:cubicBezTo>
                <a:cubicBezTo>
                  <a:pt x="176663" y="-4910"/>
                  <a:pt x="192090" y="795"/>
                  <a:pt x="296055" y="7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urved Connector 9"/>
          <p:cNvCxnSpPr/>
          <p:nvPr/>
        </p:nvCxnSpPr>
        <p:spPr>
          <a:xfrm>
            <a:off x="1640541" y="1860054"/>
            <a:ext cx="2662518" cy="15017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2241177" y="1846607"/>
            <a:ext cx="363071" cy="357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urved Connector 11"/>
          <p:cNvCxnSpPr/>
          <p:nvPr/>
        </p:nvCxnSpPr>
        <p:spPr>
          <a:xfrm rot="10800000">
            <a:off x="1887291" y="2245490"/>
            <a:ext cx="2415769" cy="1613817"/>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0800000">
            <a:off x="1896035" y="3483945"/>
            <a:ext cx="2407024" cy="578169"/>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0800000" flipV="1">
            <a:off x="1887291" y="4296602"/>
            <a:ext cx="2415769" cy="572330"/>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49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035" y="201706"/>
            <a:ext cx="6790765" cy="369332"/>
          </a:xfrm>
          <a:prstGeom prst="rect">
            <a:avLst/>
          </a:prstGeom>
          <a:noFill/>
        </p:spPr>
        <p:txBody>
          <a:bodyPr wrap="square" rtlCol="0">
            <a:spAutoFit/>
          </a:bodyPr>
          <a:lstStyle/>
          <a:p>
            <a:r>
              <a:rPr lang="en-US" b="1" i="1" dirty="0" smtClean="0"/>
              <a:t>STATIC QUALIFIER WHEN APPLIED TO A GLOBAL FUNCTION</a:t>
            </a:r>
            <a:endParaRPr lang="en-IN" b="1" i="1" dirty="0"/>
          </a:p>
        </p:txBody>
      </p:sp>
      <p:sp>
        <p:nvSpPr>
          <p:cNvPr id="2" name="Rectangle 1"/>
          <p:cNvSpPr/>
          <p:nvPr/>
        </p:nvSpPr>
        <p:spPr>
          <a:xfrm>
            <a:off x="676835" y="694887"/>
            <a:ext cx="2438400" cy="5262979"/>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FILE1.C</a:t>
            </a:r>
          </a:p>
          <a:p>
            <a:endParaRPr lang="en-IN" sz="1400" b="1" dirty="0">
              <a:latin typeface="Courier New" panose="02070309020205020404" pitchFamily="49" charset="0"/>
              <a:cs typeface="Courier New" panose="02070309020205020404" pitchFamily="49" charset="0"/>
            </a:endParaRPr>
          </a:p>
          <a:p>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a:t>
            </a:r>
            <a:r>
              <a:rPr lang="en-IN" sz="1400" b="1" dirty="0" smtClean="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static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fun1()</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void fun2()</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 fun3();  //ok</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static void </a:t>
            </a:r>
            <a:r>
              <a:rPr lang="en-IN" sz="1400" b="1" dirty="0">
                <a:latin typeface="Courier New" panose="02070309020205020404" pitchFamily="49" charset="0"/>
                <a:cs typeface="Courier New" panose="02070309020205020404" pitchFamily="49" charset="0"/>
              </a:rPr>
              <a:t>fun3()</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  //ok</a:t>
            </a:r>
          </a:p>
          <a:p>
            <a:r>
              <a:rPr lang="en-IN" sz="1400" b="1" dirty="0">
                <a:latin typeface="Courier New" panose="02070309020205020404" pitchFamily="49" charset="0"/>
                <a:cs typeface="Courier New" panose="02070309020205020404" pitchFamily="49" charset="0"/>
              </a:rPr>
              <a:t> b=..;  //ok</a:t>
            </a:r>
          </a:p>
          <a:p>
            <a:r>
              <a:rPr lang="en-IN" sz="1400" b="1" dirty="0">
                <a:latin typeface="Courier New" panose="02070309020205020404" pitchFamily="49" charset="0"/>
                <a:cs typeface="Courier New" panose="02070309020205020404" pitchFamily="49" charset="0"/>
              </a:rPr>
              <a:t>}</a:t>
            </a:r>
          </a:p>
        </p:txBody>
      </p:sp>
      <p:sp>
        <p:nvSpPr>
          <p:cNvPr id="22" name="Rectangle 21"/>
          <p:cNvSpPr/>
          <p:nvPr/>
        </p:nvSpPr>
        <p:spPr>
          <a:xfrm>
            <a:off x="3866028" y="694887"/>
            <a:ext cx="3937748" cy="4616648"/>
          </a:xfrm>
          <a:prstGeom prst="rect">
            <a:avLst/>
          </a:prstGeom>
          <a:ln>
            <a:solidFill>
              <a:schemeClr val="accent3">
                <a:lumMod val="75000"/>
              </a:schemeClr>
            </a:solidFill>
          </a:ln>
        </p:spPr>
        <p:txBody>
          <a:bodyPr wrap="square">
            <a:spAutoFit/>
          </a:bodyPr>
          <a:lstStyle/>
          <a:p>
            <a:r>
              <a:rPr lang="en-IN" sz="1400" b="1" dirty="0">
                <a:latin typeface="Courier New" panose="02070309020205020404" pitchFamily="49" charset="0"/>
                <a:cs typeface="Courier New" panose="02070309020205020404" pitchFamily="49" charset="0"/>
              </a:rPr>
              <a:t>FILE2.C</a:t>
            </a:r>
          </a:p>
          <a:p>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a</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r>
              <a:rPr lang="en-IN" sz="1400" b="1" dirty="0" smtClean="0">
                <a:latin typeface="Courier New" panose="02070309020205020404" pitchFamily="49" charset="0"/>
                <a:cs typeface="Courier New" panose="02070309020205020404" pitchFamily="49" charset="0"/>
              </a:rPr>
              <a:t>extern </a:t>
            </a:r>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b</a:t>
            </a:r>
            <a:r>
              <a:rPr lang="en-IN" sz="1400" b="1" dirty="0" smtClean="0">
                <a:latin typeface="Courier New" panose="02070309020205020404" pitchFamily="49" charset="0"/>
                <a:cs typeface="Courier New" panose="02070309020205020404" pitchFamily="49" charset="0"/>
              </a:rPr>
              <a:t>; //Declaration alone</a:t>
            </a:r>
            <a:endParaRPr lang="en-IN" sz="1400" b="1" dirty="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void fun1();</a:t>
            </a:r>
          </a:p>
          <a:p>
            <a:r>
              <a:rPr lang="en-US" sz="1400" b="1" dirty="0">
                <a:latin typeface="Courier New" panose="02070309020205020404" pitchFamily="49" charset="0"/>
                <a:cs typeface="Courier New" panose="02070309020205020404" pitchFamily="49" charset="0"/>
              </a:rPr>
              <a:t>void </a:t>
            </a:r>
            <a:r>
              <a:rPr lang="en-US" sz="1400" b="1" dirty="0" smtClean="0">
                <a:latin typeface="Courier New" panose="02070309020205020404" pitchFamily="49" charset="0"/>
                <a:cs typeface="Courier New" panose="02070309020205020404" pitchFamily="49" charset="0"/>
              </a:rPr>
              <a:t>fun2();</a:t>
            </a:r>
            <a:endParaRPr lang="en-IN"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void fun3();</a:t>
            </a:r>
            <a:endParaRPr lang="en-IN" sz="1400" b="1" dirty="0">
              <a:latin typeface="Courier New" panose="02070309020205020404" pitchFamily="49" charset="0"/>
              <a:cs typeface="Courier New" panose="02070309020205020404" pitchFamily="49" charset="0"/>
            </a:endParaRPr>
          </a:p>
          <a:p>
            <a:endParaRPr lang="en-IN" sz="1400" b="1" dirty="0" smtClean="0">
              <a:latin typeface="Courier New" panose="02070309020205020404" pitchFamily="49" charset="0"/>
              <a:cs typeface="Courier New" panose="02070309020205020404" pitchFamily="49" charset="0"/>
            </a:endParaRPr>
          </a:p>
          <a:p>
            <a:r>
              <a:rPr lang="en-IN" sz="1400" b="1" dirty="0" err="1" smtClean="0">
                <a:latin typeface="Courier New" panose="02070309020205020404" pitchFamily="49" charset="0"/>
                <a:cs typeface="Courier New" panose="02070309020205020404" pitchFamily="49" charset="0"/>
              </a:rPr>
              <a:t>int</a:t>
            </a:r>
            <a:r>
              <a:rPr lang="en-IN" sz="1400" b="1" dirty="0" smtClean="0">
                <a:latin typeface="Courier New" panose="02070309020205020404" pitchFamily="49" charset="0"/>
                <a:cs typeface="Courier New" panose="02070309020205020404" pitchFamily="49" charset="0"/>
              </a:rPr>
              <a:t> </a:t>
            </a:r>
            <a:r>
              <a:rPr lang="en-IN" sz="1400" b="1" dirty="0">
                <a:latin typeface="Courier New" panose="02070309020205020404" pitchFamily="49" charset="0"/>
                <a:cs typeface="Courier New" panose="02070309020205020404" pitchFamily="49" charset="0"/>
              </a:rPr>
              <a:t>main()</a:t>
            </a:r>
          </a:p>
          <a:p>
            <a:r>
              <a:rPr lang="en-IN" sz="1400" b="1" dirty="0">
                <a:latin typeface="Courier New" panose="02070309020205020404" pitchFamily="49" charset="0"/>
                <a:cs typeface="Courier New" panose="02070309020205020404" pitchFamily="49" charset="0"/>
              </a:rPr>
              <a:t>{</a:t>
            </a:r>
          </a:p>
          <a:p>
            <a:r>
              <a:rPr lang="en-IN" sz="1400" b="1" dirty="0">
                <a:latin typeface="Courier New" panose="02070309020205020404" pitchFamily="49" charset="0"/>
                <a:cs typeface="Courier New" panose="02070309020205020404" pitchFamily="49" charset="0"/>
              </a:rPr>
              <a:t>   a=...;</a:t>
            </a:r>
          </a:p>
          <a:p>
            <a:r>
              <a:rPr lang="en-IN" sz="1400" b="1" dirty="0">
                <a:latin typeface="Courier New" panose="02070309020205020404" pitchFamily="49" charset="0"/>
                <a:cs typeface="Courier New" panose="02070309020205020404" pitchFamily="49" charset="0"/>
              </a:rPr>
              <a:t>   b=...;</a:t>
            </a:r>
          </a:p>
          <a:p>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fun3();</a:t>
            </a:r>
          </a:p>
          <a:p>
            <a:endParaRPr lang="en-IN" sz="1400" b="1" dirty="0">
              <a:latin typeface="Courier New" panose="02070309020205020404" pitchFamily="49" charset="0"/>
              <a:cs typeface="Courier New" panose="02070309020205020404" pitchFamily="49" charset="0"/>
            </a:endParaRPr>
          </a:p>
          <a:p>
            <a:r>
              <a:rPr lang="en-IN" sz="1400" b="1" dirty="0">
                <a:latin typeface="Courier New" panose="02070309020205020404" pitchFamily="49" charset="0"/>
                <a:cs typeface="Courier New" panose="02070309020205020404" pitchFamily="49" charset="0"/>
              </a:rPr>
              <a:t>  return 0;</a:t>
            </a:r>
          </a:p>
          <a:p>
            <a:r>
              <a:rPr lang="en-IN" sz="1400" b="1" dirty="0">
                <a:latin typeface="Courier New" panose="02070309020205020404" pitchFamily="49" charset="0"/>
                <a:cs typeface="Courier New" panose="02070309020205020404" pitchFamily="49" charset="0"/>
              </a:rPr>
              <a:t>}</a:t>
            </a:r>
          </a:p>
          <a:p>
            <a:endParaRPr lang="en-IN" sz="1400" b="1" dirty="0">
              <a:latin typeface="Courier New" panose="02070309020205020404" pitchFamily="49" charset="0"/>
              <a:cs typeface="Courier New" panose="02070309020205020404" pitchFamily="49" charset="0"/>
            </a:endParaRPr>
          </a:p>
        </p:txBody>
      </p:sp>
      <p:sp>
        <p:nvSpPr>
          <p:cNvPr id="23" name="TextBox 22"/>
          <p:cNvSpPr txBox="1"/>
          <p:nvPr/>
        </p:nvSpPr>
        <p:spPr>
          <a:xfrm>
            <a:off x="5291417" y="4062115"/>
            <a:ext cx="5145742" cy="523220"/>
          </a:xfrm>
          <a:prstGeom prst="rect">
            <a:avLst/>
          </a:prstGeom>
          <a:noFill/>
        </p:spPr>
        <p:txBody>
          <a:bodyPr wrap="square" rtlCol="0">
            <a:spAutoFit/>
          </a:bodyPr>
          <a:lstStyle/>
          <a:p>
            <a:r>
              <a:rPr lang="en-US" sz="1400" b="1" i="1" dirty="0" smtClean="0">
                <a:solidFill>
                  <a:schemeClr val="accent2">
                    <a:lumMod val="75000"/>
                  </a:schemeClr>
                </a:solidFill>
              </a:rPr>
              <a:t>Now an attempt to access function ‘fun3’  in file2.c will throw linker error.</a:t>
            </a:r>
            <a:endParaRPr lang="en-IN" sz="1400" b="1" i="1" dirty="0">
              <a:solidFill>
                <a:schemeClr val="accent2">
                  <a:lumMod val="75000"/>
                </a:schemeClr>
              </a:solidFill>
            </a:endParaRPr>
          </a:p>
        </p:txBody>
      </p:sp>
      <p:sp>
        <p:nvSpPr>
          <p:cNvPr id="24" name="TextBox 23"/>
          <p:cNvSpPr txBox="1"/>
          <p:nvPr/>
        </p:nvSpPr>
        <p:spPr>
          <a:xfrm>
            <a:off x="3522008" y="5356225"/>
            <a:ext cx="4908176" cy="923330"/>
          </a:xfrm>
          <a:prstGeom prst="rect">
            <a:avLst/>
          </a:prstGeom>
          <a:noFill/>
        </p:spPr>
        <p:txBody>
          <a:bodyPr wrap="square" rtlCol="0">
            <a:spAutoFit/>
          </a:bodyPr>
          <a:lstStyle/>
          <a:p>
            <a:r>
              <a:rPr lang="en-US" b="1" dirty="0" smtClean="0"/>
              <a:t>An attempt to access the global function ‘fun3’ in file1.c must be restricted only to that file and should not be accessible in another file (file2.c).</a:t>
            </a:r>
            <a:endParaRPr lang="en-IN" b="1" dirty="0"/>
          </a:p>
        </p:txBody>
      </p:sp>
      <p:sp>
        <p:nvSpPr>
          <p:cNvPr id="5" name="Freeform 4"/>
          <p:cNvSpPr/>
          <p:nvPr/>
        </p:nvSpPr>
        <p:spPr>
          <a:xfrm>
            <a:off x="510988" y="1075765"/>
            <a:ext cx="987393" cy="403411"/>
          </a:xfrm>
          <a:custGeom>
            <a:avLst/>
            <a:gdLst>
              <a:gd name="connsiteX0" fmla="*/ 80683 w 987393"/>
              <a:gd name="connsiteY0" fmla="*/ 94129 h 403411"/>
              <a:gd name="connsiteX1" fmla="*/ 147918 w 987393"/>
              <a:gd name="connsiteY1" fmla="*/ 40341 h 403411"/>
              <a:gd name="connsiteX2" fmla="*/ 268941 w 987393"/>
              <a:gd name="connsiteY2" fmla="*/ 13447 h 403411"/>
              <a:gd name="connsiteX3" fmla="*/ 766483 w 987393"/>
              <a:gd name="connsiteY3" fmla="*/ 0 h 403411"/>
              <a:gd name="connsiteX4" fmla="*/ 914400 w 987393"/>
              <a:gd name="connsiteY4" fmla="*/ 26894 h 403411"/>
              <a:gd name="connsiteX5" fmla="*/ 954741 w 987393"/>
              <a:gd name="connsiteY5" fmla="*/ 53788 h 403411"/>
              <a:gd name="connsiteX6" fmla="*/ 954741 w 987393"/>
              <a:gd name="connsiteY6" fmla="*/ 349623 h 403411"/>
              <a:gd name="connsiteX7" fmla="*/ 833718 w 987393"/>
              <a:gd name="connsiteY7" fmla="*/ 389964 h 403411"/>
              <a:gd name="connsiteX8" fmla="*/ 793377 w 987393"/>
              <a:gd name="connsiteY8" fmla="*/ 403411 h 403411"/>
              <a:gd name="connsiteX9" fmla="*/ 510988 w 987393"/>
              <a:gd name="connsiteY9" fmla="*/ 376517 h 403411"/>
              <a:gd name="connsiteX10" fmla="*/ 416859 w 987393"/>
              <a:gd name="connsiteY10" fmla="*/ 349623 h 403411"/>
              <a:gd name="connsiteX11" fmla="*/ 349624 w 987393"/>
              <a:gd name="connsiteY11" fmla="*/ 336176 h 403411"/>
              <a:gd name="connsiteX12" fmla="*/ 215153 w 987393"/>
              <a:gd name="connsiteY12" fmla="*/ 322729 h 403411"/>
              <a:gd name="connsiteX13" fmla="*/ 121024 w 987393"/>
              <a:gd name="connsiteY13" fmla="*/ 309282 h 403411"/>
              <a:gd name="connsiteX14" fmla="*/ 40341 w 987393"/>
              <a:gd name="connsiteY14" fmla="*/ 268941 h 403411"/>
              <a:gd name="connsiteX15" fmla="*/ 13447 w 987393"/>
              <a:gd name="connsiteY15" fmla="*/ 228600 h 403411"/>
              <a:gd name="connsiteX16" fmla="*/ 0 w 987393"/>
              <a:gd name="connsiteY16" fmla="*/ 188259 h 403411"/>
              <a:gd name="connsiteX17" fmla="*/ 80683 w 987393"/>
              <a:gd name="connsiteY17" fmla="*/ 121023 h 403411"/>
              <a:gd name="connsiteX18" fmla="*/ 147918 w 987393"/>
              <a:gd name="connsiteY18" fmla="*/ 107576 h 403411"/>
              <a:gd name="connsiteX19" fmla="*/ 188259 w 987393"/>
              <a:gd name="connsiteY19" fmla="*/ 80682 h 403411"/>
              <a:gd name="connsiteX20" fmla="*/ 228600 w 987393"/>
              <a:gd name="connsiteY20" fmla="*/ 67235 h 403411"/>
              <a:gd name="connsiteX21" fmla="*/ 255494 w 987393"/>
              <a:gd name="connsiteY21" fmla="*/ 26894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7393" h="403411">
                <a:moveTo>
                  <a:pt x="80683" y="94129"/>
                </a:moveTo>
                <a:cubicBezTo>
                  <a:pt x="103095" y="76200"/>
                  <a:pt x="121538" y="51647"/>
                  <a:pt x="147918" y="40341"/>
                </a:cubicBezTo>
                <a:cubicBezTo>
                  <a:pt x="185902" y="24062"/>
                  <a:pt x="227704" y="16136"/>
                  <a:pt x="268941" y="13447"/>
                </a:cubicBezTo>
                <a:cubicBezTo>
                  <a:pt x="434497" y="2650"/>
                  <a:pt x="600636" y="4482"/>
                  <a:pt x="766483" y="0"/>
                </a:cubicBezTo>
                <a:cubicBezTo>
                  <a:pt x="803566" y="4635"/>
                  <a:pt x="872942" y="6165"/>
                  <a:pt x="914400" y="26894"/>
                </a:cubicBezTo>
                <a:cubicBezTo>
                  <a:pt x="928855" y="34122"/>
                  <a:pt x="941294" y="44823"/>
                  <a:pt x="954741" y="53788"/>
                </a:cubicBezTo>
                <a:cubicBezTo>
                  <a:pt x="988867" y="156165"/>
                  <a:pt x="1006778" y="193510"/>
                  <a:pt x="954741" y="349623"/>
                </a:cubicBezTo>
                <a:lnTo>
                  <a:pt x="833718" y="389964"/>
                </a:lnTo>
                <a:lnTo>
                  <a:pt x="793377" y="403411"/>
                </a:lnTo>
                <a:cubicBezTo>
                  <a:pt x="683081" y="395533"/>
                  <a:pt x="612194" y="394918"/>
                  <a:pt x="510988" y="376517"/>
                </a:cubicBezTo>
                <a:cubicBezTo>
                  <a:pt x="418763" y="359749"/>
                  <a:pt x="493666" y="368825"/>
                  <a:pt x="416859" y="349623"/>
                </a:cubicBezTo>
                <a:cubicBezTo>
                  <a:pt x="394686" y="344080"/>
                  <a:pt x="372279" y="339197"/>
                  <a:pt x="349624" y="336176"/>
                </a:cubicBezTo>
                <a:cubicBezTo>
                  <a:pt x="304972" y="330222"/>
                  <a:pt x="259892" y="327992"/>
                  <a:pt x="215153" y="322729"/>
                </a:cubicBezTo>
                <a:cubicBezTo>
                  <a:pt x="183675" y="319026"/>
                  <a:pt x="152400" y="313764"/>
                  <a:pt x="121024" y="309282"/>
                </a:cubicBezTo>
                <a:cubicBezTo>
                  <a:pt x="88214" y="298345"/>
                  <a:pt x="66408" y="295008"/>
                  <a:pt x="40341" y="268941"/>
                </a:cubicBezTo>
                <a:cubicBezTo>
                  <a:pt x="28913" y="257513"/>
                  <a:pt x="20675" y="243055"/>
                  <a:pt x="13447" y="228600"/>
                </a:cubicBezTo>
                <a:cubicBezTo>
                  <a:pt x="7108" y="215922"/>
                  <a:pt x="4482" y="201706"/>
                  <a:pt x="0" y="188259"/>
                </a:cubicBezTo>
                <a:cubicBezTo>
                  <a:pt x="22852" y="165406"/>
                  <a:pt x="51910" y="133811"/>
                  <a:pt x="80683" y="121023"/>
                </a:cubicBezTo>
                <a:cubicBezTo>
                  <a:pt x="101569" y="111741"/>
                  <a:pt x="125506" y="112058"/>
                  <a:pt x="147918" y="107576"/>
                </a:cubicBezTo>
                <a:cubicBezTo>
                  <a:pt x="161365" y="98611"/>
                  <a:pt x="173804" y="87910"/>
                  <a:pt x="188259" y="80682"/>
                </a:cubicBezTo>
                <a:cubicBezTo>
                  <a:pt x="200937" y="74343"/>
                  <a:pt x="218577" y="77258"/>
                  <a:pt x="228600" y="67235"/>
                </a:cubicBezTo>
                <a:cubicBezTo>
                  <a:pt x="273193" y="22642"/>
                  <a:pt x="218472" y="26894"/>
                  <a:pt x="255494" y="268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Curved Connector 6"/>
          <p:cNvCxnSpPr/>
          <p:nvPr/>
        </p:nvCxnSpPr>
        <p:spPr>
          <a:xfrm>
            <a:off x="1331259" y="1277470"/>
            <a:ext cx="2971800" cy="1936039"/>
          </a:xfrm>
          <a:prstGeom prst="curved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76298" y="1626299"/>
            <a:ext cx="1210455" cy="377313"/>
          </a:xfrm>
          <a:custGeom>
            <a:avLst/>
            <a:gdLst>
              <a:gd name="connsiteX0" fmla="*/ 188478 w 1210455"/>
              <a:gd name="connsiteY0" fmla="*/ 795 h 377313"/>
              <a:gd name="connsiteX1" fmla="*/ 1156667 w 1210455"/>
              <a:gd name="connsiteY1" fmla="*/ 14242 h 377313"/>
              <a:gd name="connsiteX2" fmla="*/ 1210455 w 1210455"/>
              <a:gd name="connsiteY2" fmla="*/ 94925 h 377313"/>
              <a:gd name="connsiteX3" fmla="*/ 1170114 w 1210455"/>
              <a:gd name="connsiteY3" fmla="*/ 175607 h 377313"/>
              <a:gd name="connsiteX4" fmla="*/ 1116326 w 1210455"/>
              <a:gd name="connsiteY4" fmla="*/ 202501 h 377313"/>
              <a:gd name="connsiteX5" fmla="*/ 995302 w 1210455"/>
              <a:gd name="connsiteY5" fmla="*/ 242842 h 377313"/>
              <a:gd name="connsiteX6" fmla="*/ 847384 w 1210455"/>
              <a:gd name="connsiteY6" fmla="*/ 283183 h 377313"/>
              <a:gd name="connsiteX7" fmla="*/ 807043 w 1210455"/>
              <a:gd name="connsiteY7" fmla="*/ 296630 h 377313"/>
              <a:gd name="connsiteX8" fmla="*/ 739808 w 1210455"/>
              <a:gd name="connsiteY8" fmla="*/ 310077 h 377313"/>
              <a:gd name="connsiteX9" fmla="*/ 699467 w 1210455"/>
              <a:gd name="connsiteY9" fmla="*/ 323525 h 377313"/>
              <a:gd name="connsiteX10" fmla="*/ 591890 w 1210455"/>
              <a:gd name="connsiteY10" fmla="*/ 336972 h 377313"/>
              <a:gd name="connsiteX11" fmla="*/ 417078 w 1210455"/>
              <a:gd name="connsiteY11" fmla="*/ 363866 h 377313"/>
              <a:gd name="connsiteX12" fmla="*/ 269161 w 1210455"/>
              <a:gd name="connsiteY12" fmla="*/ 377313 h 377313"/>
              <a:gd name="connsiteX13" fmla="*/ 94349 w 1210455"/>
              <a:gd name="connsiteY13" fmla="*/ 363866 h 377313"/>
              <a:gd name="connsiteX14" fmla="*/ 27114 w 1210455"/>
              <a:gd name="connsiteY14" fmla="*/ 296630 h 377313"/>
              <a:gd name="connsiteX15" fmla="*/ 220 w 1210455"/>
              <a:gd name="connsiteY15" fmla="*/ 215948 h 377313"/>
              <a:gd name="connsiteX16" fmla="*/ 13667 w 1210455"/>
              <a:gd name="connsiteY16" fmla="*/ 68030 h 377313"/>
              <a:gd name="connsiteX17" fmla="*/ 80902 w 1210455"/>
              <a:gd name="connsiteY17" fmla="*/ 14242 h 377313"/>
              <a:gd name="connsiteX18" fmla="*/ 296055 w 1210455"/>
              <a:gd name="connsiteY18" fmla="*/ 795 h 37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0455" h="377313">
                <a:moveTo>
                  <a:pt x="188478" y="795"/>
                </a:moveTo>
                <a:lnTo>
                  <a:pt x="1156667" y="14242"/>
                </a:lnTo>
                <a:cubicBezTo>
                  <a:pt x="1190851" y="16065"/>
                  <a:pt x="1203055" y="72723"/>
                  <a:pt x="1210455" y="94925"/>
                </a:cubicBezTo>
                <a:cubicBezTo>
                  <a:pt x="1201277" y="122459"/>
                  <a:pt x="1194176" y="155555"/>
                  <a:pt x="1170114" y="175607"/>
                </a:cubicBezTo>
                <a:cubicBezTo>
                  <a:pt x="1154715" y="188440"/>
                  <a:pt x="1134644" y="194360"/>
                  <a:pt x="1116326" y="202501"/>
                </a:cubicBezTo>
                <a:cubicBezTo>
                  <a:pt x="1051222" y="231436"/>
                  <a:pt x="1057737" y="227233"/>
                  <a:pt x="995302" y="242842"/>
                </a:cubicBezTo>
                <a:cubicBezTo>
                  <a:pt x="918414" y="294101"/>
                  <a:pt x="985483" y="258074"/>
                  <a:pt x="847384" y="283183"/>
                </a:cubicBezTo>
                <a:cubicBezTo>
                  <a:pt x="833438" y="285719"/>
                  <a:pt x="820794" y="293192"/>
                  <a:pt x="807043" y="296630"/>
                </a:cubicBezTo>
                <a:cubicBezTo>
                  <a:pt x="784870" y="302173"/>
                  <a:pt x="761981" y="304534"/>
                  <a:pt x="739808" y="310077"/>
                </a:cubicBezTo>
                <a:cubicBezTo>
                  <a:pt x="726057" y="313515"/>
                  <a:pt x="713413" y="320989"/>
                  <a:pt x="699467" y="323525"/>
                </a:cubicBezTo>
                <a:cubicBezTo>
                  <a:pt x="663912" y="329990"/>
                  <a:pt x="627665" y="331861"/>
                  <a:pt x="591890" y="336972"/>
                </a:cubicBezTo>
                <a:cubicBezTo>
                  <a:pt x="500170" y="350075"/>
                  <a:pt x="514687" y="353021"/>
                  <a:pt x="417078" y="363866"/>
                </a:cubicBezTo>
                <a:cubicBezTo>
                  <a:pt x="367872" y="369333"/>
                  <a:pt x="318467" y="372831"/>
                  <a:pt x="269161" y="377313"/>
                </a:cubicBezTo>
                <a:cubicBezTo>
                  <a:pt x="210890" y="372831"/>
                  <a:pt x="149793" y="382347"/>
                  <a:pt x="94349" y="363866"/>
                </a:cubicBezTo>
                <a:cubicBezTo>
                  <a:pt x="64280" y="353843"/>
                  <a:pt x="27114" y="296630"/>
                  <a:pt x="27114" y="296630"/>
                </a:cubicBezTo>
                <a:cubicBezTo>
                  <a:pt x="18149" y="269736"/>
                  <a:pt x="-2347" y="244180"/>
                  <a:pt x="220" y="215948"/>
                </a:cubicBezTo>
                <a:cubicBezTo>
                  <a:pt x="4702" y="166642"/>
                  <a:pt x="3293" y="116440"/>
                  <a:pt x="13667" y="68030"/>
                </a:cubicBezTo>
                <a:cubicBezTo>
                  <a:pt x="21888" y="29666"/>
                  <a:pt x="48502" y="20722"/>
                  <a:pt x="80902" y="14242"/>
                </a:cubicBezTo>
                <a:cubicBezTo>
                  <a:pt x="176663" y="-4910"/>
                  <a:pt x="192090" y="795"/>
                  <a:pt x="296055" y="7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urved Connector 9"/>
          <p:cNvCxnSpPr/>
          <p:nvPr/>
        </p:nvCxnSpPr>
        <p:spPr>
          <a:xfrm>
            <a:off x="1640541" y="1860054"/>
            <a:ext cx="2662518" cy="15017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2241177" y="1874107"/>
            <a:ext cx="363071" cy="357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urved Connector 11"/>
          <p:cNvCxnSpPr/>
          <p:nvPr/>
        </p:nvCxnSpPr>
        <p:spPr>
          <a:xfrm rot="10800000">
            <a:off x="1887291" y="2245490"/>
            <a:ext cx="2415769" cy="1613817"/>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0800000">
            <a:off x="1896035" y="3483945"/>
            <a:ext cx="2407024" cy="578169"/>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0800000" flipV="1">
            <a:off x="1887291" y="4296602"/>
            <a:ext cx="2415769" cy="572330"/>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578224" y="4787153"/>
            <a:ext cx="947001" cy="309282"/>
          </a:xfrm>
          <a:custGeom>
            <a:avLst/>
            <a:gdLst>
              <a:gd name="connsiteX0" fmla="*/ 0 w 947001"/>
              <a:gd name="connsiteY0" fmla="*/ 26894 h 309282"/>
              <a:gd name="connsiteX1" fmla="*/ 645458 w 947001"/>
              <a:gd name="connsiteY1" fmla="*/ 26894 h 309282"/>
              <a:gd name="connsiteX2" fmla="*/ 726141 w 947001"/>
              <a:gd name="connsiteY2" fmla="*/ 40341 h 309282"/>
              <a:gd name="connsiteX3" fmla="*/ 847164 w 947001"/>
              <a:gd name="connsiteY3" fmla="*/ 94129 h 309282"/>
              <a:gd name="connsiteX4" fmla="*/ 927847 w 947001"/>
              <a:gd name="connsiteY4" fmla="*/ 107576 h 309282"/>
              <a:gd name="connsiteX5" fmla="*/ 927847 w 947001"/>
              <a:gd name="connsiteY5" fmla="*/ 255494 h 309282"/>
              <a:gd name="connsiteX6" fmla="*/ 887505 w 947001"/>
              <a:gd name="connsiteY6" fmla="*/ 268941 h 309282"/>
              <a:gd name="connsiteX7" fmla="*/ 833717 w 947001"/>
              <a:gd name="connsiteY7" fmla="*/ 295835 h 309282"/>
              <a:gd name="connsiteX8" fmla="*/ 457200 w 947001"/>
              <a:gd name="connsiteY8" fmla="*/ 309282 h 309282"/>
              <a:gd name="connsiteX9" fmla="*/ 322729 w 947001"/>
              <a:gd name="connsiteY9" fmla="*/ 295835 h 309282"/>
              <a:gd name="connsiteX10" fmla="*/ 242047 w 947001"/>
              <a:gd name="connsiteY10" fmla="*/ 242047 h 309282"/>
              <a:gd name="connsiteX11" fmla="*/ 201705 w 947001"/>
              <a:gd name="connsiteY11" fmla="*/ 215153 h 309282"/>
              <a:gd name="connsiteX12" fmla="*/ 161364 w 947001"/>
              <a:gd name="connsiteY12" fmla="*/ 161365 h 309282"/>
              <a:gd name="connsiteX13" fmla="*/ 121023 w 947001"/>
              <a:gd name="connsiteY13" fmla="*/ 147918 h 309282"/>
              <a:gd name="connsiteX14" fmla="*/ 94129 w 947001"/>
              <a:gd name="connsiteY14" fmla="*/ 121023 h 309282"/>
              <a:gd name="connsiteX15" fmla="*/ 80682 w 947001"/>
              <a:gd name="connsiteY15" fmla="*/ 0 h 30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7001" h="309282">
                <a:moveTo>
                  <a:pt x="0" y="26894"/>
                </a:moveTo>
                <a:cubicBezTo>
                  <a:pt x="325874" y="11376"/>
                  <a:pt x="287793" y="5217"/>
                  <a:pt x="645458" y="26894"/>
                </a:cubicBezTo>
                <a:cubicBezTo>
                  <a:pt x="672673" y="28543"/>
                  <a:pt x="699247" y="35859"/>
                  <a:pt x="726141" y="40341"/>
                </a:cubicBezTo>
                <a:cubicBezTo>
                  <a:pt x="761595" y="58068"/>
                  <a:pt x="809392" y="83828"/>
                  <a:pt x="847164" y="94129"/>
                </a:cubicBezTo>
                <a:cubicBezTo>
                  <a:pt x="873469" y="101303"/>
                  <a:pt x="900953" y="103094"/>
                  <a:pt x="927847" y="107576"/>
                </a:cubicBezTo>
                <a:cubicBezTo>
                  <a:pt x="946189" y="162605"/>
                  <a:pt x="959705" y="183814"/>
                  <a:pt x="927847" y="255494"/>
                </a:cubicBezTo>
                <a:cubicBezTo>
                  <a:pt x="922090" y="268447"/>
                  <a:pt x="900534" y="263357"/>
                  <a:pt x="887505" y="268941"/>
                </a:cubicBezTo>
                <a:cubicBezTo>
                  <a:pt x="869080" y="276837"/>
                  <a:pt x="853675" y="293964"/>
                  <a:pt x="833717" y="295835"/>
                </a:cubicBezTo>
                <a:cubicBezTo>
                  <a:pt x="708680" y="307557"/>
                  <a:pt x="582706" y="304800"/>
                  <a:pt x="457200" y="309282"/>
                </a:cubicBezTo>
                <a:cubicBezTo>
                  <a:pt x="412376" y="304800"/>
                  <a:pt x="365726" y="309271"/>
                  <a:pt x="322729" y="295835"/>
                </a:cubicBezTo>
                <a:cubicBezTo>
                  <a:pt x="291878" y="286194"/>
                  <a:pt x="268941" y="259976"/>
                  <a:pt x="242047" y="242047"/>
                </a:cubicBezTo>
                <a:lnTo>
                  <a:pt x="201705" y="215153"/>
                </a:lnTo>
                <a:cubicBezTo>
                  <a:pt x="188258" y="197224"/>
                  <a:pt x="178581" y="175713"/>
                  <a:pt x="161364" y="161365"/>
                </a:cubicBezTo>
                <a:cubicBezTo>
                  <a:pt x="150475" y="152291"/>
                  <a:pt x="133177" y="155211"/>
                  <a:pt x="121023" y="147918"/>
                </a:cubicBezTo>
                <a:cubicBezTo>
                  <a:pt x="110152" y="141395"/>
                  <a:pt x="103094" y="129988"/>
                  <a:pt x="94129" y="121023"/>
                </a:cubicBezTo>
                <a:cubicBezTo>
                  <a:pt x="72177" y="55168"/>
                  <a:pt x="80682" y="94856"/>
                  <a:pt x="80682"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ultiply 16"/>
          <p:cNvSpPr/>
          <p:nvPr/>
        </p:nvSpPr>
        <p:spPr>
          <a:xfrm>
            <a:off x="3340473" y="4219827"/>
            <a:ext cx="363071" cy="357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7572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1870" y="77261"/>
            <a:ext cx="6790765" cy="369332"/>
          </a:xfrm>
          <a:prstGeom prst="rect">
            <a:avLst/>
          </a:prstGeom>
          <a:noFill/>
        </p:spPr>
        <p:txBody>
          <a:bodyPr wrap="square" rtlCol="0">
            <a:spAutoFit/>
          </a:bodyPr>
          <a:lstStyle/>
          <a:p>
            <a:pPr algn="ctr"/>
            <a:r>
              <a:rPr lang="en-US" b="1" i="1" dirty="0" smtClean="0"/>
              <a:t>STATIC DATA MEMBER OF A CLASS</a:t>
            </a:r>
            <a:endParaRPr lang="en-IN" b="1" i="1" dirty="0"/>
          </a:p>
        </p:txBody>
      </p:sp>
      <p:sp>
        <p:nvSpPr>
          <p:cNvPr id="20" name="Rectangle 19"/>
          <p:cNvSpPr/>
          <p:nvPr/>
        </p:nvSpPr>
        <p:spPr>
          <a:xfrm>
            <a:off x="4518491" y="1469550"/>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518491" y="2558761"/>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4518491" y="1469550"/>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23" name="TextBox 22"/>
          <p:cNvSpPr txBox="1"/>
          <p:nvPr/>
        </p:nvSpPr>
        <p:spPr>
          <a:xfrm>
            <a:off x="4518491" y="4819373"/>
            <a:ext cx="1546412" cy="307777"/>
          </a:xfrm>
          <a:prstGeom prst="rect">
            <a:avLst/>
          </a:prstGeom>
          <a:noFill/>
        </p:spPr>
        <p:txBody>
          <a:bodyPr wrap="square" rtlCol="0">
            <a:spAutoFit/>
          </a:bodyPr>
          <a:lstStyle/>
          <a:p>
            <a:r>
              <a:rPr lang="en-US" sz="1400" i="1" dirty="0" smtClean="0"/>
              <a:t>STACK</a:t>
            </a:r>
            <a:endParaRPr lang="en-IN" sz="1400" i="1" dirty="0"/>
          </a:p>
        </p:txBody>
      </p:sp>
      <p:sp>
        <p:nvSpPr>
          <p:cNvPr id="24" name="Rounded Rectangle 23"/>
          <p:cNvSpPr/>
          <p:nvPr/>
        </p:nvSpPr>
        <p:spPr>
          <a:xfrm>
            <a:off x="4747091" y="2738184"/>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25" name="Rounded Rectangle 24"/>
          <p:cNvSpPr/>
          <p:nvPr/>
        </p:nvSpPr>
        <p:spPr>
          <a:xfrm>
            <a:off x="5223903" y="2738183"/>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26" name="TextBox 25"/>
          <p:cNvSpPr txBox="1"/>
          <p:nvPr/>
        </p:nvSpPr>
        <p:spPr>
          <a:xfrm>
            <a:off x="5755341" y="2761352"/>
            <a:ext cx="766482" cy="307777"/>
          </a:xfrm>
          <a:prstGeom prst="rect">
            <a:avLst/>
          </a:prstGeom>
          <a:noFill/>
        </p:spPr>
        <p:txBody>
          <a:bodyPr wrap="square" rtlCol="0">
            <a:spAutoFit/>
          </a:bodyPr>
          <a:lstStyle/>
          <a:p>
            <a:r>
              <a:rPr lang="en-US" sz="1400" dirty="0" smtClean="0"/>
              <a:t>obj1</a:t>
            </a:r>
            <a:endParaRPr lang="en-IN" sz="1400" dirty="0"/>
          </a:p>
        </p:txBody>
      </p:sp>
      <p:sp>
        <p:nvSpPr>
          <p:cNvPr id="27" name="Rounded Rectangle 26"/>
          <p:cNvSpPr/>
          <p:nvPr/>
        </p:nvSpPr>
        <p:spPr>
          <a:xfrm>
            <a:off x="4747091" y="3174133"/>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28" name="Rounded Rectangle 27"/>
          <p:cNvSpPr/>
          <p:nvPr/>
        </p:nvSpPr>
        <p:spPr>
          <a:xfrm>
            <a:off x="5223903" y="3174132"/>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2</a:t>
            </a:r>
            <a:r>
              <a:rPr lang="en-US" sz="1400" dirty="0" smtClean="0">
                <a:solidFill>
                  <a:schemeClr val="bg1"/>
                </a:solidFill>
              </a:rPr>
              <a:t>00</a:t>
            </a:r>
            <a:endParaRPr lang="en-IN" sz="1400" dirty="0">
              <a:solidFill>
                <a:schemeClr val="bg1"/>
              </a:solidFill>
            </a:endParaRPr>
          </a:p>
        </p:txBody>
      </p:sp>
      <p:sp>
        <p:nvSpPr>
          <p:cNvPr id="29" name="TextBox 28"/>
          <p:cNvSpPr txBox="1"/>
          <p:nvPr/>
        </p:nvSpPr>
        <p:spPr>
          <a:xfrm>
            <a:off x="5755341" y="3197301"/>
            <a:ext cx="766482" cy="307777"/>
          </a:xfrm>
          <a:prstGeom prst="rect">
            <a:avLst/>
          </a:prstGeom>
          <a:noFill/>
        </p:spPr>
        <p:txBody>
          <a:bodyPr wrap="square" rtlCol="0">
            <a:spAutoFit/>
          </a:bodyPr>
          <a:lstStyle/>
          <a:p>
            <a:r>
              <a:rPr lang="en-US" sz="1400" dirty="0" smtClean="0"/>
              <a:t>obj2</a:t>
            </a:r>
            <a:endParaRPr lang="en-IN" sz="1400" dirty="0"/>
          </a:p>
        </p:txBody>
      </p:sp>
      <p:sp>
        <p:nvSpPr>
          <p:cNvPr id="36" name="Rectangle 35"/>
          <p:cNvSpPr/>
          <p:nvPr/>
        </p:nvSpPr>
        <p:spPr>
          <a:xfrm>
            <a:off x="2229130" y="1465168"/>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229130" y="2554379"/>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2229130" y="1465168"/>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39" name="TextBox 38"/>
          <p:cNvSpPr txBox="1"/>
          <p:nvPr/>
        </p:nvSpPr>
        <p:spPr>
          <a:xfrm>
            <a:off x="2229130" y="4814991"/>
            <a:ext cx="1546412" cy="307777"/>
          </a:xfrm>
          <a:prstGeom prst="rect">
            <a:avLst/>
          </a:prstGeom>
          <a:noFill/>
        </p:spPr>
        <p:txBody>
          <a:bodyPr wrap="square" rtlCol="0">
            <a:spAutoFit/>
          </a:bodyPr>
          <a:lstStyle/>
          <a:p>
            <a:r>
              <a:rPr lang="en-US" sz="1400" i="1" dirty="0" smtClean="0"/>
              <a:t>STACK</a:t>
            </a:r>
            <a:endParaRPr lang="en-IN" sz="1400" i="1" dirty="0"/>
          </a:p>
        </p:txBody>
      </p:sp>
      <p:sp>
        <p:nvSpPr>
          <p:cNvPr id="40" name="Rounded Rectangle 39"/>
          <p:cNvSpPr/>
          <p:nvPr/>
        </p:nvSpPr>
        <p:spPr>
          <a:xfrm>
            <a:off x="2457730" y="2733802"/>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41" name="Rounded Rectangle 40"/>
          <p:cNvSpPr/>
          <p:nvPr/>
        </p:nvSpPr>
        <p:spPr>
          <a:xfrm>
            <a:off x="2934542" y="2733801"/>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42" name="TextBox 41"/>
          <p:cNvSpPr txBox="1"/>
          <p:nvPr/>
        </p:nvSpPr>
        <p:spPr>
          <a:xfrm>
            <a:off x="3465980" y="2756970"/>
            <a:ext cx="766482" cy="307777"/>
          </a:xfrm>
          <a:prstGeom prst="rect">
            <a:avLst/>
          </a:prstGeom>
          <a:noFill/>
        </p:spPr>
        <p:txBody>
          <a:bodyPr wrap="square" rtlCol="0">
            <a:spAutoFit/>
          </a:bodyPr>
          <a:lstStyle/>
          <a:p>
            <a:r>
              <a:rPr lang="en-US" sz="1400" dirty="0" smtClean="0"/>
              <a:t>obj1</a:t>
            </a:r>
            <a:endParaRPr lang="en-IN" sz="1400" dirty="0"/>
          </a:p>
        </p:txBody>
      </p:sp>
      <p:sp>
        <p:nvSpPr>
          <p:cNvPr id="51" name="Rectangle 50"/>
          <p:cNvSpPr/>
          <p:nvPr/>
        </p:nvSpPr>
        <p:spPr>
          <a:xfrm>
            <a:off x="6979303" y="1478615"/>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6979303" y="2567826"/>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p:cNvSpPr txBox="1"/>
          <p:nvPr/>
        </p:nvSpPr>
        <p:spPr>
          <a:xfrm>
            <a:off x="6979303" y="147861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54" name="TextBox 53"/>
          <p:cNvSpPr txBox="1"/>
          <p:nvPr/>
        </p:nvSpPr>
        <p:spPr>
          <a:xfrm>
            <a:off x="6979303" y="482843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55" name="Rounded Rectangle 54"/>
          <p:cNvSpPr/>
          <p:nvPr/>
        </p:nvSpPr>
        <p:spPr>
          <a:xfrm>
            <a:off x="7207903" y="2747249"/>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56" name="Rounded Rectangle 55"/>
          <p:cNvSpPr/>
          <p:nvPr/>
        </p:nvSpPr>
        <p:spPr>
          <a:xfrm>
            <a:off x="7684715" y="2747248"/>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57" name="TextBox 56"/>
          <p:cNvSpPr txBox="1"/>
          <p:nvPr/>
        </p:nvSpPr>
        <p:spPr>
          <a:xfrm>
            <a:off x="8216153" y="2770417"/>
            <a:ext cx="766482" cy="307777"/>
          </a:xfrm>
          <a:prstGeom prst="rect">
            <a:avLst/>
          </a:prstGeom>
          <a:noFill/>
        </p:spPr>
        <p:txBody>
          <a:bodyPr wrap="square" rtlCol="0">
            <a:spAutoFit/>
          </a:bodyPr>
          <a:lstStyle/>
          <a:p>
            <a:r>
              <a:rPr lang="en-US" sz="1400" dirty="0" smtClean="0"/>
              <a:t>obj1</a:t>
            </a:r>
            <a:endParaRPr lang="en-IN" sz="1400" dirty="0"/>
          </a:p>
        </p:txBody>
      </p:sp>
      <p:sp>
        <p:nvSpPr>
          <p:cNvPr id="58" name="Rounded Rectangle 57"/>
          <p:cNvSpPr/>
          <p:nvPr/>
        </p:nvSpPr>
        <p:spPr>
          <a:xfrm>
            <a:off x="7207903" y="3183198"/>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59" name="Rounded Rectangle 58"/>
          <p:cNvSpPr/>
          <p:nvPr/>
        </p:nvSpPr>
        <p:spPr>
          <a:xfrm>
            <a:off x="7684715" y="3183197"/>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200</a:t>
            </a:r>
            <a:endParaRPr lang="en-IN" sz="1400" dirty="0">
              <a:solidFill>
                <a:schemeClr val="bg1"/>
              </a:solidFill>
            </a:endParaRPr>
          </a:p>
        </p:txBody>
      </p:sp>
      <p:sp>
        <p:nvSpPr>
          <p:cNvPr id="60" name="TextBox 59"/>
          <p:cNvSpPr txBox="1"/>
          <p:nvPr/>
        </p:nvSpPr>
        <p:spPr>
          <a:xfrm>
            <a:off x="8216153" y="3206366"/>
            <a:ext cx="766482" cy="307777"/>
          </a:xfrm>
          <a:prstGeom prst="rect">
            <a:avLst/>
          </a:prstGeom>
          <a:noFill/>
        </p:spPr>
        <p:txBody>
          <a:bodyPr wrap="square" rtlCol="0">
            <a:spAutoFit/>
          </a:bodyPr>
          <a:lstStyle/>
          <a:p>
            <a:r>
              <a:rPr lang="en-US" sz="1400" dirty="0" smtClean="0"/>
              <a:t>obj2</a:t>
            </a:r>
            <a:endParaRPr lang="en-IN" sz="1400" dirty="0"/>
          </a:p>
        </p:txBody>
      </p:sp>
      <p:sp>
        <p:nvSpPr>
          <p:cNvPr id="61" name="Rounded Rectangle 60"/>
          <p:cNvSpPr/>
          <p:nvPr/>
        </p:nvSpPr>
        <p:spPr>
          <a:xfrm>
            <a:off x="7207903" y="3642730"/>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62" name="Rounded Rectangle 61"/>
          <p:cNvSpPr/>
          <p:nvPr/>
        </p:nvSpPr>
        <p:spPr>
          <a:xfrm>
            <a:off x="7684715" y="3642729"/>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3</a:t>
            </a:r>
            <a:r>
              <a:rPr lang="en-US" sz="1400" dirty="0" smtClean="0">
                <a:solidFill>
                  <a:schemeClr val="bg1"/>
                </a:solidFill>
              </a:rPr>
              <a:t>00</a:t>
            </a:r>
            <a:endParaRPr lang="en-IN" sz="1400" dirty="0">
              <a:solidFill>
                <a:schemeClr val="bg1"/>
              </a:solidFill>
            </a:endParaRPr>
          </a:p>
        </p:txBody>
      </p:sp>
      <p:sp>
        <p:nvSpPr>
          <p:cNvPr id="63" name="TextBox 62"/>
          <p:cNvSpPr txBox="1"/>
          <p:nvPr/>
        </p:nvSpPr>
        <p:spPr>
          <a:xfrm>
            <a:off x="8216153" y="3665898"/>
            <a:ext cx="766482" cy="307777"/>
          </a:xfrm>
          <a:prstGeom prst="rect">
            <a:avLst/>
          </a:prstGeom>
          <a:noFill/>
        </p:spPr>
        <p:txBody>
          <a:bodyPr wrap="square" rtlCol="0">
            <a:spAutoFit/>
          </a:bodyPr>
          <a:lstStyle/>
          <a:p>
            <a:r>
              <a:rPr lang="en-US" sz="1400" dirty="0" smtClean="0"/>
              <a:t>obj3</a:t>
            </a:r>
            <a:endParaRPr lang="en-IN" sz="1400" dirty="0"/>
          </a:p>
        </p:txBody>
      </p:sp>
      <p:sp>
        <p:nvSpPr>
          <p:cNvPr id="2" name="TextBox 1"/>
          <p:cNvSpPr txBox="1"/>
          <p:nvPr/>
        </p:nvSpPr>
        <p:spPr>
          <a:xfrm>
            <a:off x="3350008" y="663493"/>
            <a:ext cx="7113495" cy="584775"/>
          </a:xfrm>
          <a:prstGeom prst="rect">
            <a:avLst/>
          </a:prstGeom>
          <a:noFill/>
        </p:spPr>
        <p:txBody>
          <a:bodyPr wrap="square" rtlCol="0">
            <a:spAutoFit/>
          </a:bodyPr>
          <a:lstStyle/>
          <a:p>
            <a:r>
              <a:rPr lang="en-US" sz="1600" b="1" dirty="0" smtClean="0"/>
              <a:t>If a class comprises of static data, objects do not take responsibility of defining memory for static data, they only take responsibility for non-static members.</a:t>
            </a:r>
            <a:endParaRPr lang="en-IN" sz="1600" b="1" dirty="0"/>
          </a:p>
        </p:txBody>
      </p:sp>
      <p:sp>
        <p:nvSpPr>
          <p:cNvPr id="3" name="Rectangle 2"/>
          <p:cNvSpPr/>
          <p:nvPr/>
        </p:nvSpPr>
        <p:spPr>
          <a:xfrm>
            <a:off x="365312" y="466518"/>
            <a:ext cx="3100388" cy="1200329"/>
          </a:xfrm>
          <a:prstGeom prst="rect">
            <a:avLst/>
          </a:prstGeom>
        </p:spPr>
        <p:txBody>
          <a:bodyPr wrap="square">
            <a:spAutoFit/>
          </a:bodyPr>
          <a:lstStyle/>
          <a:p>
            <a:r>
              <a:rPr lang="nn-NO" dirty="0">
                <a:solidFill>
                  <a:srgbClr val="000000"/>
                </a:solidFill>
                <a:latin typeface="Consolas" panose="020B0609020204030204" pitchFamily="49" charset="0"/>
              </a:rPr>
              <a:t>CA::</a:t>
            </a:r>
            <a:r>
              <a:rPr lang="nn-NO" dirty="0">
                <a:solidFill>
                  <a:srgbClr val="795E26"/>
                </a:solidFill>
                <a:latin typeface="Consolas" panose="020B0609020204030204" pitchFamily="49" charset="0"/>
              </a:rPr>
              <a:t>CA</a:t>
            </a:r>
            <a:r>
              <a:rPr lang="nn-NO" dirty="0">
                <a:solidFill>
                  <a:srgbClr val="000000"/>
                </a:solidFill>
                <a:latin typeface="Consolas" panose="020B0609020204030204" pitchFamily="49" charset="0"/>
              </a:rPr>
              <a:t>(</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x):</a:t>
            </a:r>
            <a:r>
              <a:rPr lang="nn-NO" dirty="0">
                <a:solidFill>
                  <a:srgbClr val="795E26"/>
                </a:solidFill>
                <a:latin typeface="Consolas" panose="020B0609020204030204" pitchFamily="49" charset="0"/>
              </a:rPr>
              <a:t>a</a:t>
            </a:r>
            <a:r>
              <a:rPr lang="nn-NO" dirty="0">
                <a:solidFill>
                  <a:srgbClr val="000000"/>
                </a:solidFill>
                <a:latin typeface="Consolas" panose="020B0609020204030204" pitchFamily="49" charset="0"/>
              </a:rPr>
              <a:t>(x)</a:t>
            </a:r>
          </a:p>
          <a:p>
            <a:r>
              <a:rPr lang="nn-NO"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b=b+1;</a:t>
            </a:r>
          </a:p>
          <a:p>
            <a:r>
              <a:rPr lang="nn-NO" dirty="0">
                <a:solidFill>
                  <a:srgbClr val="000000"/>
                </a:solidFill>
                <a:latin typeface="Consolas" panose="020B0609020204030204" pitchFamily="49" charset="0"/>
              </a:rPr>
              <a:t>}</a:t>
            </a:r>
            <a:endParaRPr lang="nn-NO" b="0" dirty="0">
              <a:solidFill>
                <a:srgbClr val="000000"/>
              </a:solidFill>
              <a:effectLst/>
              <a:latin typeface="Consolas" panose="020B0609020204030204" pitchFamily="49" charset="0"/>
            </a:endParaRPr>
          </a:p>
        </p:txBody>
      </p:sp>
      <p:cxnSp>
        <p:nvCxnSpPr>
          <p:cNvPr id="10" name="Elbow Connector 9"/>
          <p:cNvCxnSpPr>
            <a:endCxn id="37" idx="1"/>
          </p:cNvCxnSpPr>
          <p:nvPr/>
        </p:nvCxnSpPr>
        <p:spPr>
          <a:xfrm rot="16200000" flipH="1">
            <a:off x="526537" y="2135980"/>
            <a:ext cx="2480421" cy="9247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471" y="2529257"/>
            <a:ext cx="1134736" cy="830997"/>
          </a:xfrm>
          <a:prstGeom prst="rect">
            <a:avLst/>
          </a:prstGeom>
          <a:noFill/>
        </p:spPr>
        <p:txBody>
          <a:bodyPr wrap="square" rtlCol="0">
            <a:spAutoFit/>
          </a:bodyPr>
          <a:lstStyle/>
          <a:p>
            <a:r>
              <a:rPr lang="en-US" sz="1600" b="1" dirty="0" smtClean="0"/>
              <a:t>No ‘b’ in the memory </a:t>
            </a:r>
            <a:endParaRPr lang="en-IN" sz="1600" b="1" dirty="0"/>
          </a:p>
        </p:txBody>
      </p:sp>
      <p:sp>
        <p:nvSpPr>
          <p:cNvPr id="32" name="TextBox 31"/>
          <p:cNvSpPr txBox="1"/>
          <p:nvPr/>
        </p:nvSpPr>
        <p:spPr>
          <a:xfrm>
            <a:off x="57678" y="3291636"/>
            <a:ext cx="1402695" cy="307777"/>
          </a:xfrm>
          <a:prstGeom prst="rect">
            <a:avLst/>
          </a:prstGeom>
          <a:noFill/>
        </p:spPr>
        <p:txBody>
          <a:bodyPr wrap="square" rtlCol="0">
            <a:spAutoFit/>
          </a:bodyPr>
          <a:lstStyle/>
          <a:p>
            <a:r>
              <a:rPr lang="en-US" sz="1400" b="1" i="1" dirty="0" smtClean="0"/>
              <a:t>(linker error)</a:t>
            </a:r>
            <a:endParaRPr lang="en-IN" sz="1400" b="1" i="1" dirty="0"/>
          </a:p>
        </p:txBody>
      </p:sp>
    </p:spTree>
    <p:extLst>
      <p:ext uri="{BB962C8B-B14F-4D97-AF65-F5344CB8AC3E}">
        <p14:creationId xmlns:p14="http://schemas.microsoft.com/office/powerpoint/2010/main" val="370239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1870" y="77261"/>
            <a:ext cx="6790765" cy="369332"/>
          </a:xfrm>
          <a:prstGeom prst="rect">
            <a:avLst/>
          </a:prstGeom>
          <a:noFill/>
        </p:spPr>
        <p:txBody>
          <a:bodyPr wrap="square" rtlCol="0">
            <a:spAutoFit/>
          </a:bodyPr>
          <a:lstStyle/>
          <a:p>
            <a:pPr algn="ctr"/>
            <a:r>
              <a:rPr lang="en-US" b="1" i="1" dirty="0" smtClean="0"/>
              <a:t>STATIC DATA MEMBER OF A CLASS</a:t>
            </a:r>
            <a:endParaRPr lang="en-IN" b="1" i="1" dirty="0"/>
          </a:p>
        </p:txBody>
      </p:sp>
      <p:sp>
        <p:nvSpPr>
          <p:cNvPr id="5" name="Rectangle 4"/>
          <p:cNvSpPr/>
          <p:nvPr/>
        </p:nvSpPr>
        <p:spPr>
          <a:xfrm>
            <a:off x="188538" y="1607676"/>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88538" y="2696887"/>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88538" y="1607676"/>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8" name="TextBox 7"/>
          <p:cNvSpPr txBox="1"/>
          <p:nvPr/>
        </p:nvSpPr>
        <p:spPr>
          <a:xfrm>
            <a:off x="188538" y="4957499"/>
            <a:ext cx="1546412" cy="307777"/>
          </a:xfrm>
          <a:prstGeom prst="rect">
            <a:avLst/>
          </a:prstGeom>
          <a:noFill/>
        </p:spPr>
        <p:txBody>
          <a:bodyPr wrap="square" rtlCol="0">
            <a:spAutoFit/>
          </a:bodyPr>
          <a:lstStyle/>
          <a:p>
            <a:r>
              <a:rPr lang="en-US" sz="1400" i="1" dirty="0" smtClean="0"/>
              <a:t>STACK</a:t>
            </a:r>
            <a:endParaRPr lang="en-IN" sz="1400" i="1" dirty="0"/>
          </a:p>
        </p:txBody>
      </p:sp>
      <p:sp>
        <p:nvSpPr>
          <p:cNvPr id="11" name="Rounded Rectangle 10"/>
          <p:cNvSpPr/>
          <p:nvPr/>
        </p:nvSpPr>
        <p:spPr>
          <a:xfrm>
            <a:off x="417138" y="2876310"/>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12" name="Rounded Rectangle 11"/>
          <p:cNvSpPr/>
          <p:nvPr/>
        </p:nvSpPr>
        <p:spPr>
          <a:xfrm>
            <a:off x="893950" y="2876309"/>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13" name="TextBox 12"/>
          <p:cNvSpPr txBox="1"/>
          <p:nvPr/>
        </p:nvSpPr>
        <p:spPr>
          <a:xfrm>
            <a:off x="1425388" y="2899478"/>
            <a:ext cx="766482" cy="307777"/>
          </a:xfrm>
          <a:prstGeom prst="rect">
            <a:avLst/>
          </a:prstGeom>
          <a:noFill/>
        </p:spPr>
        <p:txBody>
          <a:bodyPr wrap="square" rtlCol="0">
            <a:spAutoFit/>
          </a:bodyPr>
          <a:lstStyle/>
          <a:p>
            <a:r>
              <a:rPr lang="en-US" sz="1400" dirty="0" smtClean="0"/>
              <a:t>obj1</a:t>
            </a:r>
            <a:endParaRPr lang="en-IN" sz="1400" dirty="0"/>
          </a:p>
        </p:txBody>
      </p:sp>
      <p:sp>
        <p:nvSpPr>
          <p:cNvPr id="14" name="Rounded Rectangle 13"/>
          <p:cNvSpPr/>
          <p:nvPr/>
        </p:nvSpPr>
        <p:spPr>
          <a:xfrm>
            <a:off x="417138" y="3312259"/>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15" name="Rounded Rectangle 14"/>
          <p:cNvSpPr/>
          <p:nvPr/>
        </p:nvSpPr>
        <p:spPr>
          <a:xfrm>
            <a:off x="893950" y="3312258"/>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2</a:t>
            </a:r>
            <a:r>
              <a:rPr lang="en-US" sz="1400" dirty="0" smtClean="0">
                <a:solidFill>
                  <a:schemeClr val="bg1"/>
                </a:solidFill>
              </a:rPr>
              <a:t>00</a:t>
            </a:r>
            <a:endParaRPr lang="en-IN" sz="1400" dirty="0">
              <a:solidFill>
                <a:schemeClr val="bg1"/>
              </a:solidFill>
            </a:endParaRPr>
          </a:p>
        </p:txBody>
      </p:sp>
      <p:sp>
        <p:nvSpPr>
          <p:cNvPr id="16" name="TextBox 15"/>
          <p:cNvSpPr txBox="1"/>
          <p:nvPr/>
        </p:nvSpPr>
        <p:spPr>
          <a:xfrm>
            <a:off x="1425388" y="3335427"/>
            <a:ext cx="766482" cy="307777"/>
          </a:xfrm>
          <a:prstGeom prst="rect">
            <a:avLst/>
          </a:prstGeom>
          <a:noFill/>
        </p:spPr>
        <p:txBody>
          <a:bodyPr wrap="square" rtlCol="0">
            <a:spAutoFit/>
          </a:bodyPr>
          <a:lstStyle/>
          <a:p>
            <a:r>
              <a:rPr lang="en-US" sz="1400" dirty="0" smtClean="0"/>
              <a:t>obj2</a:t>
            </a:r>
            <a:endParaRPr lang="en-IN" sz="1400" dirty="0"/>
          </a:p>
        </p:txBody>
      </p:sp>
      <p:sp>
        <p:nvSpPr>
          <p:cNvPr id="17" name="Rounded Rectangle 16"/>
          <p:cNvSpPr/>
          <p:nvPr/>
        </p:nvSpPr>
        <p:spPr>
          <a:xfrm>
            <a:off x="417138" y="3771791"/>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18" name="Rounded Rectangle 17"/>
          <p:cNvSpPr/>
          <p:nvPr/>
        </p:nvSpPr>
        <p:spPr>
          <a:xfrm>
            <a:off x="893950" y="3771790"/>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3</a:t>
            </a:r>
            <a:r>
              <a:rPr lang="en-US" sz="1400" dirty="0" smtClean="0">
                <a:solidFill>
                  <a:schemeClr val="bg1"/>
                </a:solidFill>
              </a:rPr>
              <a:t>00</a:t>
            </a:r>
            <a:endParaRPr lang="en-IN" sz="1400" dirty="0">
              <a:solidFill>
                <a:schemeClr val="bg1"/>
              </a:solidFill>
            </a:endParaRPr>
          </a:p>
        </p:txBody>
      </p:sp>
      <p:sp>
        <p:nvSpPr>
          <p:cNvPr id="19" name="TextBox 18"/>
          <p:cNvSpPr txBox="1"/>
          <p:nvPr/>
        </p:nvSpPr>
        <p:spPr>
          <a:xfrm>
            <a:off x="1425388" y="3794959"/>
            <a:ext cx="766482" cy="307777"/>
          </a:xfrm>
          <a:prstGeom prst="rect">
            <a:avLst/>
          </a:prstGeom>
          <a:noFill/>
        </p:spPr>
        <p:txBody>
          <a:bodyPr wrap="square" rtlCol="0">
            <a:spAutoFit/>
          </a:bodyPr>
          <a:lstStyle/>
          <a:p>
            <a:r>
              <a:rPr lang="en-US" sz="1400" dirty="0" smtClean="0"/>
              <a:t>obj3</a:t>
            </a:r>
            <a:endParaRPr lang="en-IN" sz="1400" dirty="0"/>
          </a:p>
        </p:txBody>
      </p:sp>
      <p:sp>
        <p:nvSpPr>
          <p:cNvPr id="20" name="Rectangle 19"/>
          <p:cNvSpPr/>
          <p:nvPr/>
        </p:nvSpPr>
        <p:spPr>
          <a:xfrm>
            <a:off x="7323048" y="1752500"/>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323048" y="2841711"/>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7323048" y="1752500"/>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23" name="TextBox 22"/>
          <p:cNvSpPr txBox="1"/>
          <p:nvPr/>
        </p:nvSpPr>
        <p:spPr>
          <a:xfrm>
            <a:off x="7323048" y="5102323"/>
            <a:ext cx="1546412" cy="307777"/>
          </a:xfrm>
          <a:prstGeom prst="rect">
            <a:avLst/>
          </a:prstGeom>
          <a:noFill/>
        </p:spPr>
        <p:txBody>
          <a:bodyPr wrap="square" rtlCol="0">
            <a:spAutoFit/>
          </a:bodyPr>
          <a:lstStyle/>
          <a:p>
            <a:r>
              <a:rPr lang="en-US" sz="1400" i="1" dirty="0" smtClean="0"/>
              <a:t>STACK</a:t>
            </a:r>
            <a:endParaRPr lang="en-IN" sz="1400" i="1" dirty="0"/>
          </a:p>
        </p:txBody>
      </p:sp>
      <p:sp>
        <p:nvSpPr>
          <p:cNvPr id="24" name="Rounded Rectangle 23"/>
          <p:cNvSpPr/>
          <p:nvPr/>
        </p:nvSpPr>
        <p:spPr>
          <a:xfrm>
            <a:off x="7551648" y="3021134"/>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25" name="Rounded Rectangle 24"/>
          <p:cNvSpPr/>
          <p:nvPr/>
        </p:nvSpPr>
        <p:spPr>
          <a:xfrm>
            <a:off x="8028460" y="3021133"/>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26" name="TextBox 25"/>
          <p:cNvSpPr txBox="1"/>
          <p:nvPr/>
        </p:nvSpPr>
        <p:spPr>
          <a:xfrm>
            <a:off x="8559898" y="3044302"/>
            <a:ext cx="766482" cy="307777"/>
          </a:xfrm>
          <a:prstGeom prst="rect">
            <a:avLst/>
          </a:prstGeom>
          <a:noFill/>
        </p:spPr>
        <p:txBody>
          <a:bodyPr wrap="square" rtlCol="0">
            <a:spAutoFit/>
          </a:bodyPr>
          <a:lstStyle/>
          <a:p>
            <a:r>
              <a:rPr lang="en-US" sz="1400" dirty="0" smtClean="0"/>
              <a:t>obj1</a:t>
            </a:r>
            <a:endParaRPr lang="en-IN" sz="1400" dirty="0"/>
          </a:p>
        </p:txBody>
      </p:sp>
      <p:sp>
        <p:nvSpPr>
          <p:cNvPr id="27" name="Rounded Rectangle 26"/>
          <p:cNvSpPr/>
          <p:nvPr/>
        </p:nvSpPr>
        <p:spPr>
          <a:xfrm>
            <a:off x="7551648" y="3457083"/>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28" name="Rounded Rectangle 27"/>
          <p:cNvSpPr/>
          <p:nvPr/>
        </p:nvSpPr>
        <p:spPr>
          <a:xfrm>
            <a:off x="8028460" y="3457082"/>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2</a:t>
            </a:r>
            <a:r>
              <a:rPr lang="en-US" sz="1400" dirty="0" smtClean="0">
                <a:solidFill>
                  <a:schemeClr val="bg1"/>
                </a:solidFill>
              </a:rPr>
              <a:t>00</a:t>
            </a:r>
            <a:endParaRPr lang="en-IN" sz="1400" dirty="0">
              <a:solidFill>
                <a:schemeClr val="bg1"/>
              </a:solidFill>
            </a:endParaRPr>
          </a:p>
        </p:txBody>
      </p:sp>
      <p:sp>
        <p:nvSpPr>
          <p:cNvPr id="29" name="TextBox 28"/>
          <p:cNvSpPr txBox="1"/>
          <p:nvPr/>
        </p:nvSpPr>
        <p:spPr>
          <a:xfrm>
            <a:off x="8559898" y="3480251"/>
            <a:ext cx="766482" cy="307777"/>
          </a:xfrm>
          <a:prstGeom prst="rect">
            <a:avLst/>
          </a:prstGeom>
          <a:noFill/>
        </p:spPr>
        <p:txBody>
          <a:bodyPr wrap="square" rtlCol="0">
            <a:spAutoFit/>
          </a:bodyPr>
          <a:lstStyle/>
          <a:p>
            <a:r>
              <a:rPr lang="en-US" sz="1400" dirty="0" smtClean="0"/>
              <a:t>obj2</a:t>
            </a:r>
            <a:endParaRPr lang="en-IN" sz="1400" dirty="0"/>
          </a:p>
        </p:txBody>
      </p:sp>
      <p:sp>
        <p:nvSpPr>
          <p:cNvPr id="33" name="Rectangle 32"/>
          <p:cNvSpPr/>
          <p:nvPr/>
        </p:nvSpPr>
        <p:spPr>
          <a:xfrm>
            <a:off x="4231342" y="1058641"/>
            <a:ext cx="6096000" cy="307777"/>
          </a:xfrm>
          <a:prstGeom prst="rect">
            <a:avLst/>
          </a:prstGeom>
          <a:solidFill>
            <a:schemeClr val="tx1"/>
          </a:solidFill>
        </p:spPr>
        <p:txBody>
          <a:bodyPr>
            <a:spAutoFit/>
          </a:bodyPr>
          <a:lstStyle/>
          <a:p>
            <a:r>
              <a:rPr lang="en-IN" sz="1400" dirty="0" err="1">
                <a:solidFill>
                  <a:srgbClr val="569CD6"/>
                </a:solidFill>
                <a:latin typeface="Consolas" panose="020B0609020204030204" pitchFamily="49" charset="0"/>
              </a:rPr>
              <a:t>int</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::b;</a:t>
            </a:r>
            <a:r>
              <a:rPr lang="en-IN" sz="1400" dirty="0">
                <a:solidFill>
                  <a:srgbClr val="6A9955"/>
                </a:solidFill>
                <a:latin typeface="Consolas" panose="020B0609020204030204" pitchFamily="49" charset="0"/>
              </a:rPr>
              <a:t>  //Allocate memory for the static data.</a:t>
            </a:r>
            <a:endParaRPr lang="en-IN" sz="1400" b="0" dirty="0">
              <a:solidFill>
                <a:srgbClr val="D4D4D4"/>
              </a:solidFill>
              <a:effectLst/>
              <a:latin typeface="Consolas" panose="020B0609020204030204" pitchFamily="49" charset="0"/>
            </a:endParaRPr>
          </a:p>
        </p:txBody>
      </p:sp>
      <p:sp>
        <p:nvSpPr>
          <p:cNvPr id="34" name="Rounded Rectangle 33"/>
          <p:cNvSpPr/>
          <p:nvPr/>
        </p:nvSpPr>
        <p:spPr>
          <a:xfrm>
            <a:off x="7551648" y="2315034"/>
            <a:ext cx="486897"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sp>
        <p:nvSpPr>
          <p:cNvPr id="35" name="Rounded Rectangle 34"/>
          <p:cNvSpPr/>
          <p:nvPr/>
        </p:nvSpPr>
        <p:spPr>
          <a:xfrm>
            <a:off x="8028460" y="2315033"/>
            <a:ext cx="531158"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2</a:t>
            </a:r>
            <a:endParaRPr lang="en-IN" sz="1400" dirty="0">
              <a:solidFill>
                <a:schemeClr val="bg1"/>
              </a:solidFill>
            </a:endParaRPr>
          </a:p>
        </p:txBody>
      </p:sp>
      <p:sp>
        <p:nvSpPr>
          <p:cNvPr id="36" name="Rectangle 35"/>
          <p:cNvSpPr/>
          <p:nvPr/>
        </p:nvSpPr>
        <p:spPr>
          <a:xfrm>
            <a:off x="5033687" y="1748118"/>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5033687" y="2837329"/>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5033687" y="1748118"/>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39" name="TextBox 38"/>
          <p:cNvSpPr txBox="1"/>
          <p:nvPr/>
        </p:nvSpPr>
        <p:spPr>
          <a:xfrm>
            <a:off x="5033687" y="5097941"/>
            <a:ext cx="1546412" cy="307777"/>
          </a:xfrm>
          <a:prstGeom prst="rect">
            <a:avLst/>
          </a:prstGeom>
          <a:noFill/>
        </p:spPr>
        <p:txBody>
          <a:bodyPr wrap="square" rtlCol="0">
            <a:spAutoFit/>
          </a:bodyPr>
          <a:lstStyle/>
          <a:p>
            <a:r>
              <a:rPr lang="en-US" sz="1400" i="1" dirty="0" smtClean="0"/>
              <a:t>STACK</a:t>
            </a:r>
            <a:endParaRPr lang="en-IN" sz="1400" i="1" dirty="0"/>
          </a:p>
        </p:txBody>
      </p:sp>
      <p:sp>
        <p:nvSpPr>
          <p:cNvPr id="40" name="Rounded Rectangle 39"/>
          <p:cNvSpPr/>
          <p:nvPr/>
        </p:nvSpPr>
        <p:spPr>
          <a:xfrm>
            <a:off x="5262287" y="3016752"/>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41" name="Rounded Rectangle 40"/>
          <p:cNvSpPr/>
          <p:nvPr/>
        </p:nvSpPr>
        <p:spPr>
          <a:xfrm>
            <a:off x="5739099" y="3016751"/>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42" name="TextBox 41"/>
          <p:cNvSpPr txBox="1"/>
          <p:nvPr/>
        </p:nvSpPr>
        <p:spPr>
          <a:xfrm>
            <a:off x="6270537" y="3039920"/>
            <a:ext cx="766482" cy="307777"/>
          </a:xfrm>
          <a:prstGeom prst="rect">
            <a:avLst/>
          </a:prstGeom>
          <a:noFill/>
        </p:spPr>
        <p:txBody>
          <a:bodyPr wrap="square" rtlCol="0">
            <a:spAutoFit/>
          </a:bodyPr>
          <a:lstStyle/>
          <a:p>
            <a:r>
              <a:rPr lang="en-US" sz="1400" dirty="0" smtClean="0"/>
              <a:t>obj1</a:t>
            </a:r>
            <a:endParaRPr lang="en-IN" sz="1400" dirty="0"/>
          </a:p>
        </p:txBody>
      </p:sp>
      <p:sp>
        <p:nvSpPr>
          <p:cNvPr id="49" name="Rounded Rectangle 48"/>
          <p:cNvSpPr/>
          <p:nvPr/>
        </p:nvSpPr>
        <p:spPr>
          <a:xfrm>
            <a:off x="5262287" y="2310652"/>
            <a:ext cx="486897"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sp>
        <p:nvSpPr>
          <p:cNvPr id="50" name="Rounded Rectangle 49"/>
          <p:cNvSpPr/>
          <p:nvPr/>
        </p:nvSpPr>
        <p:spPr>
          <a:xfrm>
            <a:off x="5739099" y="2310651"/>
            <a:ext cx="531158"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a:t>
            </a:r>
            <a:endParaRPr lang="en-IN" sz="1400" dirty="0">
              <a:solidFill>
                <a:schemeClr val="bg1"/>
              </a:solidFill>
            </a:endParaRPr>
          </a:p>
        </p:txBody>
      </p:sp>
      <p:sp>
        <p:nvSpPr>
          <p:cNvPr id="51" name="Rectangle 50"/>
          <p:cNvSpPr/>
          <p:nvPr/>
        </p:nvSpPr>
        <p:spPr>
          <a:xfrm>
            <a:off x="9783860" y="1761565"/>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9783860" y="2850776"/>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p:cNvSpPr txBox="1"/>
          <p:nvPr/>
        </p:nvSpPr>
        <p:spPr>
          <a:xfrm>
            <a:off x="9783860" y="1761565"/>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54" name="TextBox 53"/>
          <p:cNvSpPr txBox="1"/>
          <p:nvPr/>
        </p:nvSpPr>
        <p:spPr>
          <a:xfrm>
            <a:off x="9783860" y="5111388"/>
            <a:ext cx="1546412" cy="307777"/>
          </a:xfrm>
          <a:prstGeom prst="rect">
            <a:avLst/>
          </a:prstGeom>
          <a:noFill/>
        </p:spPr>
        <p:txBody>
          <a:bodyPr wrap="square" rtlCol="0">
            <a:spAutoFit/>
          </a:bodyPr>
          <a:lstStyle/>
          <a:p>
            <a:r>
              <a:rPr lang="en-US" sz="1400" i="1" dirty="0" smtClean="0"/>
              <a:t>STACK</a:t>
            </a:r>
            <a:endParaRPr lang="en-IN" sz="1400" i="1" dirty="0"/>
          </a:p>
        </p:txBody>
      </p:sp>
      <p:sp>
        <p:nvSpPr>
          <p:cNvPr id="55" name="Rounded Rectangle 54"/>
          <p:cNvSpPr/>
          <p:nvPr/>
        </p:nvSpPr>
        <p:spPr>
          <a:xfrm>
            <a:off x="10012460" y="3030199"/>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56" name="Rounded Rectangle 55"/>
          <p:cNvSpPr/>
          <p:nvPr/>
        </p:nvSpPr>
        <p:spPr>
          <a:xfrm>
            <a:off x="10489272" y="3030198"/>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100</a:t>
            </a:r>
            <a:endParaRPr lang="en-IN" sz="1400" dirty="0">
              <a:solidFill>
                <a:schemeClr val="bg1"/>
              </a:solidFill>
            </a:endParaRPr>
          </a:p>
        </p:txBody>
      </p:sp>
      <p:sp>
        <p:nvSpPr>
          <p:cNvPr id="57" name="TextBox 56"/>
          <p:cNvSpPr txBox="1"/>
          <p:nvPr/>
        </p:nvSpPr>
        <p:spPr>
          <a:xfrm>
            <a:off x="11020710" y="3053367"/>
            <a:ext cx="766482" cy="307777"/>
          </a:xfrm>
          <a:prstGeom prst="rect">
            <a:avLst/>
          </a:prstGeom>
          <a:noFill/>
        </p:spPr>
        <p:txBody>
          <a:bodyPr wrap="square" rtlCol="0">
            <a:spAutoFit/>
          </a:bodyPr>
          <a:lstStyle/>
          <a:p>
            <a:r>
              <a:rPr lang="en-US" sz="1400" dirty="0" smtClean="0"/>
              <a:t>obj1</a:t>
            </a:r>
            <a:endParaRPr lang="en-IN" sz="1400" dirty="0"/>
          </a:p>
        </p:txBody>
      </p:sp>
      <p:sp>
        <p:nvSpPr>
          <p:cNvPr id="58" name="Rounded Rectangle 57"/>
          <p:cNvSpPr/>
          <p:nvPr/>
        </p:nvSpPr>
        <p:spPr>
          <a:xfrm>
            <a:off x="10012460" y="3466148"/>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59" name="Rounded Rectangle 58"/>
          <p:cNvSpPr/>
          <p:nvPr/>
        </p:nvSpPr>
        <p:spPr>
          <a:xfrm>
            <a:off x="10489272" y="3466147"/>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200</a:t>
            </a:r>
            <a:endParaRPr lang="en-IN" sz="1400" dirty="0">
              <a:solidFill>
                <a:schemeClr val="bg1"/>
              </a:solidFill>
            </a:endParaRPr>
          </a:p>
        </p:txBody>
      </p:sp>
      <p:sp>
        <p:nvSpPr>
          <p:cNvPr id="60" name="TextBox 59"/>
          <p:cNvSpPr txBox="1"/>
          <p:nvPr/>
        </p:nvSpPr>
        <p:spPr>
          <a:xfrm>
            <a:off x="11020710" y="3489316"/>
            <a:ext cx="766482" cy="307777"/>
          </a:xfrm>
          <a:prstGeom prst="rect">
            <a:avLst/>
          </a:prstGeom>
          <a:noFill/>
        </p:spPr>
        <p:txBody>
          <a:bodyPr wrap="square" rtlCol="0">
            <a:spAutoFit/>
          </a:bodyPr>
          <a:lstStyle/>
          <a:p>
            <a:r>
              <a:rPr lang="en-US" sz="1400" dirty="0" smtClean="0"/>
              <a:t>obj2</a:t>
            </a:r>
            <a:endParaRPr lang="en-IN" sz="1400" dirty="0"/>
          </a:p>
        </p:txBody>
      </p:sp>
      <p:sp>
        <p:nvSpPr>
          <p:cNvPr id="61" name="Rounded Rectangle 60"/>
          <p:cNvSpPr/>
          <p:nvPr/>
        </p:nvSpPr>
        <p:spPr>
          <a:xfrm>
            <a:off x="10012460" y="3925680"/>
            <a:ext cx="486897"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IN" dirty="0">
              <a:solidFill>
                <a:schemeClr val="bg1"/>
              </a:solidFill>
            </a:endParaRPr>
          </a:p>
        </p:txBody>
      </p:sp>
      <p:sp>
        <p:nvSpPr>
          <p:cNvPr id="62" name="Rounded Rectangle 61"/>
          <p:cNvSpPr/>
          <p:nvPr/>
        </p:nvSpPr>
        <p:spPr>
          <a:xfrm>
            <a:off x="10489272" y="3925679"/>
            <a:ext cx="531158" cy="354116"/>
          </a:xfrm>
          <a:prstGeom prst="roundRect">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3</a:t>
            </a:r>
            <a:r>
              <a:rPr lang="en-US" sz="1400" dirty="0" smtClean="0">
                <a:solidFill>
                  <a:schemeClr val="bg1"/>
                </a:solidFill>
              </a:rPr>
              <a:t>00</a:t>
            </a:r>
            <a:endParaRPr lang="en-IN" sz="1400" dirty="0">
              <a:solidFill>
                <a:schemeClr val="bg1"/>
              </a:solidFill>
            </a:endParaRPr>
          </a:p>
        </p:txBody>
      </p:sp>
      <p:sp>
        <p:nvSpPr>
          <p:cNvPr id="63" name="TextBox 62"/>
          <p:cNvSpPr txBox="1"/>
          <p:nvPr/>
        </p:nvSpPr>
        <p:spPr>
          <a:xfrm>
            <a:off x="11020710" y="3948848"/>
            <a:ext cx="766482" cy="307777"/>
          </a:xfrm>
          <a:prstGeom prst="rect">
            <a:avLst/>
          </a:prstGeom>
          <a:noFill/>
        </p:spPr>
        <p:txBody>
          <a:bodyPr wrap="square" rtlCol="0">
            <a:spAutoFit/>
          </a:bodyPr>
          <a:lstStyle/>
          <a:p>
            <a:r>
              <a:rPr lang="en-US" sz="1400" dirty="0" smtClean="0"/>
              <a:t>obj3</a:t>
            </a:r>
            <a:endParaRPr lang="en-IN" sz="1400" dirty="0"/>
          </a:p>
        </p:txBody>
      </p:sp>
      <p:sp>
        <p:nvSpPr>
          <p:cNvPr id="64" name="Rounded Rectangle 63"/>
          <p:cNvSpPr/>
          <p:nvPr/>
        </p:nvSpPr>
        <p:spPr>
          <a:xfrm>
            <a:off x="10012460" y="2324099"/>
            <a:ext cx="486897"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sp>
        <p:nvSpPr>
          <p:cNvPr id="65" name="Rounded Rectangle 64"/>
          <p:cNvSpPr/>
          <p:nvPr/>
        </p:nvSpPr>
        <p:spPr>
          <a:xfrm>
            <a:off x="10489272" y="2324098"/>
            <a:ext cx="531158"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3</a:t>
            </a:r>
            <a:endParaRPr lang="en-IN" sz="1400" dirty="0">
              <a:solidFill>
                <a:schemeClr val="bg1"/>
              </a:solidFill>
            </a:endParaRPr>
          </a:p>
        </p:txBody>
      </p:sp>
      <p:cxnSp>
        <p:nvCxnSpPr>
          <p:cNvPr id="67" name="Straight Connector 66"/>
          <p:cNvCxnSpPr/>
          <p:nvPr/>
        </p:nvCxnSpPr>
        <p:spPr>
          <a:xfrm>
            <a:off x="2649349" y="472126"/>
            <a:ext cx="0" cy="5514383"/>
          </a:xfrm>
          <a:prstGeom prst="line">
            <a:avLst/>
          </a:prstGeom>
          <a:ln w="381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839852" y="1748118"/>
            <a:ext cx="2003332" cy="108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2839852" y="2837329"/>
            <a:ext cx="2003332" cy="256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p:cNvSpPr txBox="1"/>
          <p:nvPr/>
        </p:nvSpPr>
        <p:spPr>
          <a:xfrm>
            <a:off x="2839852" y="1748118"/>
            <a:ext cx="1546412" cy="307777"/>
          </a:xfrm>
          <a:prstGeom prst="rect">
            <a:avLst/>
          </a:prstGeom>
          <a:noFill/>
        </p:spPr>
        <p:txBody>
          <a:bodyPr wrap="square" rtlCol="0">
            <a:spAutoFit/>
          </a:bodyPr>
          <a:lstStyle/>
          <a:p>
            <a:r>
              <a:rPr lang="en-US" sz="1400" i="1" dirty="0" smtClean="0"/>
              <a:t>DATA SEGMENT</a:t>
            </a:r>
            <a:endParaRPr lang="en-IN" sz="1400" i="1" dirty="0"/>
          </a:p>
        </p:txBody>
      </p:sp>
      <p:sp>
        <p:nvSpPr>
          <p:cNvPr id="80" name="TextBox 79"/>
          <p:cNvSpPr txBox="1"/>
          <p:nvPr/>
        </p:nvSpPr>
        <p:spPr>
          <a:xfrm>
            <a:off x="2839852" y="5097941"/>
            <a:ext cx="1546412" cy="307777"/>
          </a:xfrm>
          <a:prstGeom prst="rect">
            <a:avLst/>
          </a:prstGeom>
          <a:noFill/>
        </p:spPr>
        <p:txBody>
          <a:bodyPr wrap="square" rtlCol="0">
            <a:spAutoFit/>
          </a:bodyPr>
          <a:lstStyle/>
          <a:p>
            <a:r>
              <a:rPr lang="en-US" sz="1400" i="1" dirty="0" smtClean="0"/>
              <a:t>STACK</a:t>
            </a:r>
            <a:endParaRPr lang="en-IN" sz="1400" i="1" dirty="0"/>
          </a:p>
        </p:txBody>
      </p:sp>
      <p:sp>
        <p:nvSpPr>
          <p:cNvPr id="84" name="Rounded Rectangle 83"/>
          <p:cNvSpPr/>
          <p:nvPr/>
        </p:nvSpPr>
        <p:spPr>
          <a:xfrm>
            <a:off x="3068452" y="2310652"/>
            <a:ext cx="486897"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sp>
        <p:nvSpPr>
          <p:cNvPr id="85" name="Rounded Rectangle 84"/>
          <p:cNvSpPr/>
          <p:nvPr/>
        </p:nvSpPr>
        <p:spPr>
          <a:xfrm>
            <a:off x="3545264" y="2310651"/>
            <a:ext cx="531158" cy="354116"/>
          </a:xfrm>
          <a:prstGeom prst="roundRect">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0</a:t>
            </a:r>
            <a:endParaRPr lang="en-IN" sz="1400" dirty="0">
              <a:solidFill>
                <a:schemeClr val="bg1"/>
              </a:solidFill>
            </a:endParaRPr>
          </a:p>
        </p:txBody>
      </p:sp>
      <p:cxnSp>
        <p:nvCxnSpPr>
          <p:cNvPr id="87" name="Curved Connector 86"/>
          <p:cNvCxnSpPr>
            <a:endCxn id="65" idx="3"/>
          </p:cNvCxnSpPr>
          <p:nvPr/>
        </p:nvCxnSpPr>
        <p:spPr>
          <a:xfrm rot="16200000" flipV="1">
            <a:off x="10885613" y="2635974"/>
            <a:ext cx="706099" cy="436464"/>
          </a:xfrm>
          <a:prstGeom prst="curved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p:cNvCxnSpPr>
            <a:endCxn id="65" idx="3"/>
          </p:cNvCxnSpPr>
          <p:nvPr/>
        </p:nvCxnSpPr>
        <p:spPr>
          <a:xfrm rot="16200000" flipV="1">
            <a:off x="10661405" y="2860181"/>
            <a:ext cx="1111378" cy="393327"/>
          </a:xfrm>
          <a:prstGeom prst="curved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p:nvPr/>
        </p:nvCxnSpPr>
        <p:spPr>
          <a:xfrm rot="16200000" flipV="1">
            <a:off x="10441374" y="3118454"/>
            <a:ext cx="1584906" cy="383658"/>
          </a:xfrm>
          <a:prstGeom prst="curvedConnector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56445" y="5674926"/>
            <a:ext cx="5161148" cy="738664"/>
          </a:xfrm>
          <a:prstGeom prst="rect">
            <a:avLst/>
          </a:prstGeom>
          <a:noFill/>
        </p:spPr>
        <p:txBody>
          <a:bodyPr wrap="square" rtlCol="0">
            <a:spAutoFit/>
          </a:bodyPr>
          <a:lstStyle/>
          <a:p>
            <a:r>
              <a:rPr lang="en-US" sz="1400" b="1" i="1" dirty="0" smtClean="0"/>
              <a:t>Whenever we want to hold some information common to ‘N’ objects of the same class kind, then we can think of static data members.</a:t>
            </a:r>
            <a:endParaRPr lang="en-IN" sz="1400" b="1" i="1" dirty="0"/>
          </a:p>
        </p:txBody>
      </p:sp>
    </p:spTree>
    <p:extLst>
      <p:ext uri="{BB962C8B-B14F-4D97-AF65-F5344CB8AC3E}">
        <p14:creationId xmlns:p14="http://schemas.microsoft.com/office/powerpoint/2010/main" val="3246838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64776"/>
            <a:ext cx="2877671" cy="2308324"/>
          </a:xfrm>
          <a:prstGeom prst="rect">
            <a:avLst/>
          </a:prstGeom>
          <a:noFill/>
        </p:spPr>
        <p:txBody>
          <a:bodyPr wrap="square" rtlCol="0">
            <a:spAutoFit/>
          </a:bodyPr>
          <a:lstStyle/>
          <a:p>
            <a:r>
              <a:rPr lang="en-US" sz="1200" b="1" dirty="0" smtClean="0">
                <a:solidFill>
                  <a:srgbClr val="002060"/>
                </a:solidFill>
                <a:latin typeface="Courier New" panose="02070309020205020404" pitchFamily="49" charset="0"/>
                <a:cs typeface="Courier New" panose="02070309020205020404" pitchFamily="49" charset="0"/>
              </a:rPr>
              <a:t>class CA</a:t>
            </a:r>
          </a:p>
          <a:p>
            <a:r>
              <a:rPr lang="en-US" sz="1200" b="1" dirty="0" smtClean="0">
                <a:solidFill>
                  <a:srgbClr val="002060"/>
                </a:solidFill>
                <a:latin typeface="Courier New" panose="02070309020205020404" pitchFamily="49" charset="0"/>
                <a:cs typeface="Courier New" panose="02070309020205020404" pitchFamily="49" charset="0"/>
              </a:rPr>
              <a:t>{</a:t>
            </a:r>
          </a:p>
          <a:p>
            <a:r>
              <a:rPr lang="en-US" sz="1200" b="1" dirty="0" smtClean="0">
                <a:solidFill>
                  <a:srgbClr val="002060"/>
                </a:solidFill>
                <a:latin typeface="Courier New" panose="02070309020205020404" pitchFamily="49" charset="0"/>
                <a:cs typeface="Courier New" panose="02070309020205020404" pitchFamily="49" charset="0"/>
              </a:rPr>
              <a:t>private:</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a1;</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a2;</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p>
          <a:p>
            <a:endParaRPr lang="en-US" sz="1200" b="1" dirty="0">
              <a:solidFill>
                <a:srgbClr val="002060"/>
              </a:solidFill>
              <a:latin typeface="Courier New" panose="02070309020205020404" pitchFamily="49" charset="0"/>
              <a:cs typeface="Courier New" panose="02070309020205020404" pitchFamily="49" charset="0"/>
            </a:endParaRPr>
          </a:p>
          <a:p>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a12;</a:t>
            </a:r>
          </a:p>
          <a:p>
            <a:r>
              <a:rPr lang="en-US" sz="1200" b="1" dirty="0" smtClean="0">
                <a:solidFill>
                  <a:srgbClr val="002060"/>
                </a:solidFill>
                <a:latin typeface="Courier New" panose="02070309020205020404" pitchFamily="49" charset="0"/>
                <a:cs typeface="Courier New" panose="02070309020205020404" pitchFamily="49" charset="0"/>
              </a:rPr>
              <a:t>public:</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CA();</a:t>
            </a:r>
          </a:p>
          <a:p>
            <a:r>
              <a:rPr lang="en-US" sz="1200" b="1" dirty="0" smtClean="0">
                <a:solidFill>
                  <a:srgbClr val="002060"/>
                </a:solidFill>
                <a:latin typeface="Courier New" panose="02070309020205020404" pitchFamily="49" charset="0"/>
                <a:cs typeface="Courier New" panose="02070309020205020404" pitchFamily="49" charset="0"/>
              </a:rPr>
              <a:t>};</a:t>
            </a:r>
          </a:p>
          <a:p>
            <a:endParaRPr lang="en-IN" sz="1200" b="1" dirty="0">
              <a:solidFill>
                <a:srgbClr val="002060"/>
              </a:solidFill>
              <a:latin typeface="Courier New" panose="02070309020205020404" pitchFamily="49" charset="0"/>
              <a:cs typeface="Courier New" panose="02070309020205020404" pitchFamily="49" charset="0"/>
            </a:endParaRPr>
          </a:p>
        </p:txBody>
      </p:sp>
      <p:sp>
        <p:nvSpPr>
          <p:cNvPr id="5" name="TextBox 4"/>
          <p:cNvSpPr txBox="1"/>
          <p:nvPr/>
        </p:nvSpPr>
        <p:spPr>
          <a:xfrm>
            <a:off x="228599" y="2747682"/>
            <a:ext cx="2877671" cy="1384995"/>
          </a:xfrm>
          <a:prstGeom prst="rect">
            <a:avLst/>
          </a:prstGeom>
          <a:noFill/>
        </p:spPr>
        <p:txBody>
          <a:bodyPr wrap="square" rtlCol="0">
            <a:spAutoFit/>
          </a:bodyPr>
          <a:lstStyle/>
          <a:p>
            <a:r>
              <a:rPr lang="en-US" sz="1200" b="1" dirty="0" smtClean="0">
                <a:solidFill>
                  <a:srgbClr val="002060"/>
                </a:solidFill>
                <a:latin typeface="Courier New" panose="02070309020205020404" pitchFamily="49" charset="0"/>
                <a:cs typeface="Courier New" panose="02070309020205020404" pitchFamily="49" charset="0"/>
              </a:rPr>
              <a:t>CA::CA()</a:t>
            </a:r>
          </a:p>
          <a:p>
            <a:r>
              <a:rPr lang="en-US" sz="1200" b="1" dirty="0" smtClean="0">
                <a:solidFill>
                  <a:srgbClr val="002060"/>
                </a:solidFill>
                <a:latin typeface="Courier New" panose="02070309020205020404" pitchFamily="49" charset="0"/>
                <a:cs typeface="Courier New" panose="02070309020205020404" pitchFamily="49" charset="0"/>
              </a:rPr>
              <a:t>{</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a1=100;</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a2=200;</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a12=1200;</a:t>
            </a:r>
          </a:p>
          <a:p>
            <a:r>
              <a:rPr lang="en-US" sz="1200" b="1" dirty="0">
                <a:solidFill>
                  <a:srgbClr val="002060"/>
                </a:solidFill>
                <a:latin typeface="Courier New" panose="02070309020205020404" pitchFamily="49" charset="0"/>
                <a:cs typeface="Courier New" panose="02070309020205020404" pitchFamily="49" charset="0"/>
              </a:rPr>
              <a:t>}</a:t>
            </a:r>
            <a:endParaRPr lang="en-IN" sz="1200" b="1" dirty="0">
              <a:solidFill>
                <a:srgbClr val="002060"/>
              </a:solidFill>
              <a:latin typeface="Courier New" panose="02070309020205020404" pitchFamily="49" charset="0"/>
              <a:cs typeface="Courier New" panose="02070309020205020404" pitchFamily="49" charset="0"/>
            </a:endParaRPr>
          </a:p>
        </p:txBody>
      </p:sp>
      <p:grpSp>
        <p:nvGrpSpPr>
          <p:cNvPr id="13" name="Group 12"/>
          <p:cNvGrpSpPr/>
          <p:nvPr/>
        </p:nvGrpSpPr>
        <p:grpSpPr>
          <a:xfrm>
            <a:off x="228599" y="4343400"/>
            <a:ext cx="3523130" cy="753035"/>
            <a:chOff x="228599" y="4343400"/>
            <a:chExt cx="3523130" cy="753035"/>
          </a:xfrm>
        </p:grpSpPr>
        <p:sp>
          <p:nvSpPr>
            <p:cNvPr id="6" name="Rectangle 5"/>
            <p:cNvSpPr/>
            <p:nvPr/>
          </p:nvSpPr>
          <p:spPr>
            <a:xfrm>
              <a:off x="605118"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t>
              </a:r>
              <a:endParaRPr lang="en-IN" sz="1200" b="1" dirty="0">
                <a:solidFill>
                  <a:schemeClr val="tx1"/>
                </a:solidFill>
              </a:endParaRPr>
            </a:p>
          </p:txBody>
        </p:sp>
        <p:sp>
          <p:nvSpPr>
            <p:cNvPr id="7" name="Rectangle 6"/>
            <p:cNvSpPr/>
            <p:nvPr/>
          </p:nvSpPr>
          <p:spPr>
            <a:xfrm>
              <a:off x="1116106"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t>
              </a:r>
              <a:endParaRPr lang="en-IN" sz="1200" b="1" dirty="0">
                <a:solidFill>
                  <a:schemeClr val="tx1"/>
                </a:solidFill>
              </a:endParaRPr>
            </a:p>
          </p:txBody>
        </p:sp>
        <p:sp>
          <p:nvSpPr>
            <p:cNvPr id="8" name="Rectangle 7"/>
            <p:cNvSpPr/>
            <p:nvPr/>
          </p:nvSpPr>
          <p:spPr>
            <a:xfrm>
              <a:off x="2684928" y="4719917"/>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t>
              </a:r>
              <a:endParaRPr lang="en-IN" sz="1200" b="1" dirty="0">
                <a:solidFill>
                  <a:schemeClr val="tx1"/>
                </a:solidFill>
              </a:endParaRPr>
            </a:p>
          </p:txBody>
        </p:sp>
        <p:sp>
          <p:nvSpPr>
            <p:cNvPr id="9" name="Oval 8"/>
            <p:cNvSpPr/>
            <p:nvPr/>
          </p:nvSpPr>
          <p:spPr>
            <a:xfrm>
              <a:off x="1703290" y="4861111"/>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2012574" y="4847576"/>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357716" y="4827405"/>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28599" y="4343400"/>
              <a:ext cx="3523130" cy="307777"/>
            </a:xfrm>
            <a:prstGeom prst="rect">
              <a:avLst/>
            </a:prstGeom>
            <a:noFill/>
          </p:spPr>
          <p:txBody>
            <a:bodyPr wrap="square" rtlCol="0">
              <a:spAutoFit/>
            </a:bodyPr>
            <a:lstStyle/>
            <a:p>
              <a:r>
                <a:rPr lang="en-US" sz="1400" b="1" i="1" dirty="0" smtClean="0"/>
                <a:t>During Prolog phase of constructor call</a:t>
              </a:r>
              <a:endParaRPr lang="en-IN" sz="1400" b="1" i="1" dirty="0"/>
            </a:p>
          </p:txBody>
        </p:sp>
      </p:grpSp>
      <p:grpSp>
        <p:nvGrpSpPr>
          <p:cNvPr id="14" name="Group 13"/>
          <p:cNvGrpSpPr/>
          <p:nvPr/>
        </p:nvGrpSpPr>
        <p:grpSpPr>
          <a:xfrm>
            <a:off x="251009" y="5374369"/>
            <a:ext cx="3523130" cy="753035"/>
            <a:chOff x="228599" y="4343400"/>
            <a:chExt cx="3523130" cy="753035"/>
          </a:xfrm>
        </p:grpSpPr>
        <p:sp>
          <p:nvSpPr>
            <p:cNvPr id="15" name="Rectangle 14"/>
            <p:cNvSpPr/>
            <p:nvPr/>
          </p:nvSpPr>
          <p:spPr>
            <a:xfrm>
              <a:off x="605118"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100</a:t>
              </a:r>
              <a:endParaRPr lang="en-IN" sz="1200" b="1" dirty="0">
                <a:solidFill>
                  <a:schemeClr val="tx1"/>
                </a:solidFill>
              </a:endParaRPr>
            </a:p>
          </p:txBody>
        </p:sp>
        <p:sp>
          <p:nvSpPr>
            <p:cNvPr id="16" name="Rectangle 15"/>
            <p:cNvSpPr/>
            <p:nvPr/>
          </p:nvSpPr>
          <p:spPr>
            <a:xfrm>
              <a:off x="1116106"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200</a:t>
              </a:r>
              <a:endParaRPr lang="en-IN" sz="1200" b="1" dirty="0">
                <a:solidFill>
                  <a:schemeClr val="tx1"/>
                </a:solidFill>
              </a:endParaRPr>
            </a:p>
          </p:txBody>
        </p:sp>
        <p:sp>
          <p:nvSpPr>
            <p:cNvPr id="17" name="Rectangle 16"/>
            <p:cNvSpPr/>
            <p:nvPr/>
          </p:nvSpPr>
          <p:spPr>
            <a:xfrm>
              <a:off x="2684928" y="4719917"/>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1200</a:t>
              </a:r>
              <a:endParaRPr lang="en-IN" sz="1200" b="1" dirty="0">
                <a:solidFill>
                  <a:schemeClr val="tx1"/>
                </a:solidFill>
              </a:endParaRPr>
            </a:p>
          </p:txBody>
        </p:sp>
        <p:sp>
          <p:nvSpPr>
            <p:cNvPr id="18" name="Oval 17"/>
            <p:cNvSpPr/>
            <p:nvPr/>
          </p:nvSpPr>
          <p:spPr>
            <a:xfrm>
              <a:off x="1703290" y="4861111"/>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2012574" y="4847576"/>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2357716" y="4827405"/>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28599" y="4343400"/>
              <a:ext cx="3523130" cy="307777"/>
            </a:xfrm>
            <a:prstGeom prst="rect">
              <a:avLst/>
            </a:prstGeom>
            <a:noFill/>
          </p:spPr>
          <p:txBody>
            <a:bodyPr wrap="square" rtlCol="0">
              <a:spAutoFit/>
            </a:bodyPr>
            <a:lstStyle/>
            <a:p>
              <a:r>
                <a:rPr lang="en-US" sz="1400" b="1" i="1" dirty="0" smtClean="0"/>
                <a:t>During </a:t>
              </a:r>
              <a:r>
                <a:rPr lang="en-US" sz="1400" b="1" i="1" dirty="0" err="1" smtClean="0"/>
                <a:t>B.Logic</a:t>
              </a:r>
              <a:r>
                <a:rPr lang="en-US" sz="1400" b="1" i="1" dirty="0" smtClean="0"/>
                <a:t> phase of constructor call</a:t>
              </a:r>
              <a:endParaRPr lang="en-IN" sz="1400" b="1" i="1" dirty="0"/>
            </a:p>
          </p:txBody>
        </p:sp>
      </p:grpSp>
      <p:sp>
        <p:nvSpPr>
          <p:cNvPr id="22" name="TextBox 21"/>
          <p:cNvSpPr txBox="1"/>
          <p:nvPr/>
        </p:nvSpPr>
        <p:spPr>
          <a:xfrm>
            <a:off x="5988424" y="445910"/>
            <a:ext cx="2877671" cy="2308324"/>
          </a:xfrm>
          <a:prstGeom prst="rect">
            <a:avLst/>
          </a:prstGeom>
          <a:noFill/>
        </p:spPr>
        <p:txBody>
          <a:bodyPr wrap="square" rtlCol="0">
            <a:spAutoFit/>
          </a:bodyPr>
          <a:lstStyle/>
          <a:p>
            <a:r>
              <a:rPr lang="en-US" sz="1200" b="1" dirty="0" smtClean="0">
                <a:solidFill>
                  <a:srgbClr val="002060"/>
                </a:solidFill>
                <a:latin typeface="Courier New" panose="02070309020205020404" pitchFamily="49" charset="0"/>
                <a:cs typeface="Courier New" panose="02070309020205020404" pitchFamily="49" charset="0"/>
              </a:rPr>
              <a:t>class CA</a:t>
            </a:r>
          </a:p>
          <a:p>
            <a:r>
              <a:rPr lang="en-US" sz="1200" b="1" dirty="0" smtClean="0">
                <a:solidFill>
                  <a:srgbClr val="002060"/>
                </a:solidFill>
                <a:latin typeface="Courier New" panose="02070309020205020404" pitchFamily="49" charset="0"/>
                <a:cs typeface="Courier New" panose="02070309020205020404" pitchFamily="49" charset="0"/>
              </a:rPr>
              <a:t>{</a:t>
            </a:r>
          </a:p>
          <a:p>
            <a:r>
              <a:rPr lang="en-US" sz="1200" b="1" dirty="0" smtClean="0">
                <a:solidFill>
                  <a:srgbClr val="002060"/>
                </a:solidFill>
                <a:latin typeface="Courier New" panose="02070309020205020404" pitchFamily="49" charset="0"/>
                <a:cs typeface="Courier New" panose="02070309020205020404" pitchFamily="49" charset="0"/>
              </a:rPr>
              <a:t>private:</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a1;</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a2;</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p>
          <a:p>
            <a:endParaRPr lang="en-US" sz="1200" b="1" dirty="0">
              <a:solidFill>
                <a:srgbClr val="002060"/>
              </a:solidFill>
              <a:latin typeface="Courier New" panose="02070309020205020404" pitchFamily="49" charset="0"/>
              <a:cs typeface="Courier New" panose="02070309020205020404" pitchFamily="49" charset="0"/>
            </a:endParaRPr>
          </a:p>
          <a:p>
            <a:r>
              <a:rPr lang="en-US" sz="1200" b="1" dirty="0" smtClean="0">
                <a:solidFill>
                  <a:srgbClr val="002060"/>
                </a:solidFill>
                <a:latin typeface="Courier New" panose="02070309020205020404" pitchFamily="49" charset="0"/>
                <a:cs typeface="Courier New" panose="02070309020205020404" pitchFamily="49" charset="0"/>
              </a:rPr>
              <a:t>  </a:t>
            </a:r>
            <a:r>
              <a:rPr lang="en-US" sz="1200" b="1" dirty="0" err="1" smtClean="0">
                <a:solidFill>
                  <a:srgbClr val="002060"/>
                </a:solidFill>
                <a:latin typeface="Courier New" panose="02070309020205020404" pitchFamily="49" charset="0"/>
                <a:cs typeface="Courier New" panose="02070309020205020404" pitchFamily="49" charset="0"/>
              </a:rPr>
              <a:t>int</a:t>
            </a:r>
            <a:r>
              <a:rPr lang="en-US" sz="1200" b="1" dirty="0" smtClean="0">
                <a:solidFill>
                  <a:srgbClr val="002060"/>
                </a:solidFill>
                <a:latin typeface="Courier New" panose="02070309020205020404" pitchFamily="49" charset="0"/>
                <a:cs typeface="Courier New" panose="02070309020205020404" pitchFamily="49" charset="0"/>
              </a:rPr>
              <a:t> a12;</a:t>
            </a:r>
          </a:p>
          <a:p>
            <a:r>
              <a:rPr lang="en-US" sz="1200" b="1" dirty="0" smtClean="0">
                <a:solidFill>
                  <a:srgbClr val="002060"/>
                </a:solidFill>
                <a:latin typeface="Courier New" panose="02070309020205020404" pitchFamily="49" charset="0"/>
                <a:cs typeface="Courier New" panose="02070309020205020404" pitchFamily="49" charset="0"/>
              </a:rPr>
              <a:t>public:</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CA();</a:t>
            </a:r>
          </a:p>
          <a:p>
            <a:r>
              <a:rPr lang="en-US" sz="1200" b="1" dirty="0" smtClean="0">
                <a:solidFill>
                  <a:srgbClr val="002060"/>
                </a:solidFill>
                <a:latin typeface="Courier New" panose="02070309020205020404" pitchFamily="49" charset="0"/>
                <a:cs typeface="Courier New" panose="02070309020205020404" pitchFamily="49" charset="0"/>
              </a:rPr>
              <a:t>};</a:t>
            </a:r>
          </a:p>
          <a:p>
            <a:endParaRPr lang="en-IN" sz="1200" b="1" dirty="0">
              <a:solidFill>
                <a:srgbClr val="002060"/>
              </a:solidFill>
              <a:latin typeface="Courier New" panose="02070309020205020404" pitchFamily="49" charset="0"/>
              <a:cs typeface="Courier New" panose="02070309020205020404" pitchFamily="49" charset="0"/>
            </a:endParaRPr>
          </a:p>
        </p:txBody>
      </p:sp>
      <p:sp>
        <p:nvSpPr>
          <p:cNvPr id="23" name="TextBox 22"/>
          <p:cNvSpPr txBox="1"/>
          <p:nvPr/>
        </p:nvSpPr>
        <p:spPr>
          <a:xfrm>
            <a:off x="5988423" y="2628816"/>
            <a:ext cx="4890248" cy="830997"/>
          </a:xfrm>
          <a:prstGeom prst="rect">
            <a:avLst/>
          </a:prstGeom>
          <a:noFill/>
        </p:spPr>
        <p:txBody>
          <a:bodyPr wrap="square" rtlCol="0">
            <a:spAutoFit/>
          </a:bodyPr>
          <a:lstStyle/>
          <a:p>
            <a:r>
              <a:rPr lang="en-US" sz="1200" b="1" dirty="0" smtClean="0">
                <a:solidFill>
                  <a:srgbClr val="002060"/>
                </a:solidFill>
                <a:latin typeface="Courier New" panose="02070309020205020404" pitchFamily="49" charset="0"/>
                <a:cs typeface="Courier New" panose="02070309020205020404" pitchFamily="49" charset="0"/>
              </a:rPr>
              <a:t>CA::CA():a1(100),a2(200)… a12(1200)</a:t>
            </a:r>
          </a:p>
          <a:p>
            <a:r>
              <a:rPr lang="en-US" sz="1200" b="1" dirty="0" smtClean="0">
                <a:solidFill>
                  <a:srgbClr val="002060"/>
                </a:solidFill>
                <a:latin typeface="Courier New" panose="02070309020205020404" pitchFamily="49" charset="0"/>
                <a:cs typeface="Courier New" panose="02070309020205020404" pitchFamily="49" charset="0"/>
              </a:rPr>
              <a:t>{</a:t>
            </a:r>
          </a:p>
          <a:p>
            <a:r>
              <a:rPr lang="en-US" sz="1200" b="1" dirty="0">
                <a:solidFill>
                  <a:srgbClr val="002060"/>
                </a:solidFill>
                <a:latin typeface="Courier New" panose="02070309020205020404" pitchFamily="49" charset="0"/>
                <a:cs typeface="Courier New" panose="02070309020205020404" pitchFamily="49" charset="0"/>
              </a:rPr>
              <a:t> </a:t>
            </a:r>
            <a:r>
              <a:rPr lang="en-US" sz="1200" b="1" dirty="0" smtClean="0">
                <a:solidFill>
                  <a:srgbClr val="002060"/>
                </a:solidFill>
                <a:latin typeface="Courier New" panose="02070309020205020404" pitchFamily="49" charset="0"/>
                <a:cs typeface="Courier New" panose="02070309020205020404" pitchFamily="49" charset="0"/>
              </a:rPr>
              <a:t> </a:t>
            </a:r>
          </a:p>
          <a:p>
            <a:r>
              <a:rPr lang="en-US" sz="1200" b="1" dirty="0" smtClean="0">
                <a:solidFill>
                  <a:srgbClr val="002060"/>
                </a:solidFill>
                <a:latin typeface="Courier New" panose="02070309020205020404" pitchFamily="49" charset="0"/>
                <a:cs typeface="Courier New" panose="02070309020205020404" pitchFamily="49" charset="0"/>
              </a:rPr>
              <a:t>}</a:t>
            </a:r>
            <a:endParaRPr lang="en-IN" sz="1200" b="1" dirty="0">
              <a:solidFill>
                <a:srgbClr val="002060"/>
              </a:solidFill>
              <a:latin typeface="Courier New" panose="02070309020205020404" pitchFamily="49" charset="0"/>
              <a:cs typeface="Courier New" panose="02070309020205020404" pitchFamily="49" charset="0"/>
            </a:endParaRPr>
          </a:p>
        </p:txBody>
      </p:sp>
      <p:grpSp>
        <p:nvGrpSpPr>
          <p:cNvPr id="24" name="Group 23"/>
          <p:cNvGrpSpPr/>
          <p:nvPr/>
        </p:nvGrpSpPr>
        <p:grpSpPr>
          <a:xfrm>
            <a:off x="5988423" y="4224534"/>
            <a:ext cx="3523130" cy="753035"/>
            <a:chOff x="228599" y="4343400"/>
            <a:chExt cx="3523130" cy="753035"/>
          </a:xfrm>
        </p:grpSpPr>
        <p:sp>
          <p:nvSpPr>
            <p:cNvPr id="25" name="Rectangle 24"/>
            <p:cNvSpPr/>
            <p:nvPr/>
          </p:nvSpPr>
          <p:spPr>
            <a:xfrm>
              <a:off x="605118"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100</a:t>
              </a:r>
              <a:endParaRPr lang="en-IN" sz="1200" b="1" dirty="0">
                <a:solidFill>
                  <a:schemeClr val="tx1"/>
                </a:solidFill>
              </a:endParaRPr>
            </a:p>
          </p:txBody>
        </p:sp>
        <p:sp>
          <p:nvSpPr>
            <p:cNvPr id="26" name="Rectangle 25"/>
            <p:cNvSpPr/>
            <p:nvPr/>
          </p:nvSpPr>
          <p:spPr>
            <a:xfrm>
              <a:off x="1116106" y="4719918"/>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200</a:t>
              </a:r>
              <a:endParaRPr lang="en-IN" sz="1200" b="1" dirty="0">
                <a:solidFill>
                  <a:schemeClr val="tx1"/>
                </a:solidFill>
              </a:endParaRPr>
            </a:p>
          </p:txBody>
        </p:sp>
        <p:sp>
          <p:nvSpPr>
            <p:cNvPr id="27" name="Rectangle 26"/>
            <p:cNvSpPr/>
            <p:nvPr/>
          </p:nvSpPr>
          <p:spPr>
            <a:xfrm>
              <a:off x="2684928" y="4719917"/>
              <a:ext cx="510988" cy="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1200</a:t>
              </a:r>
              <a:endParaRPr lang="en-IN" sz="1200" b="1" dirty="0">
                <a:solidFill>
                  <a:schemeClr val="tx1"/>
                </a:solidFill>
              </a:endParaRPr>
            </a:p>
          </p:txBody>
        </p:sp>
        <p:sp>
          <p:nvSpPr>
            <p:cNvPr id="28" name="Oval 27"/>
            <p:cNvSpPr/>
            <p:nvPr/>
          </p:nvSpPr>
          <p:spPr>
            <a:xfrm>
              <a:off x="1703290" y="4861111"/>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2012574" y="4847576"/>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2357716" y="4827405"/>
              <a:ext cx="107578" cy="9413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228599" y="4343400"/>
              <a:ext cx="3523130" cy="307777"/>
            </a:xfrm>
            <a:prstGeom prst="rect">
              <a:avLst/>
            </a:prstGeom>
            <a:noFill/>
          </p:spPr>
          <p:txBody>
            <a:bodyPr wrap="square" rtlCol="0">
              <a:spAutoFit/>
            </a:bodyPr>
            <a:lstStyle/>
            <a:p>
              <a:r>
                <a:rPr lang="en-US" sz="1400" b="1" i="1" dirty="0" smtClean="0"/>
                <a:t>During Prolog phase of constructor call</a:t>
              </a:r>
              <a:endParaRPr lang="en-IN" sz="1400" b="1" i="1" dirty="0"/>
            </a:p>
          </p:txBody>
        </p:sp>
      </p:grpSp>
      <p:sp>
        <p:nvSpPr>
          <p:cNvPr id="40" name="TextBox 39"/>
          <p:cNvSpPr txBox="1"/>
          <p:nvPr/>
        </p:nvSpPr>
        <p:spPr>
          <a:xfrm>
            <a:off x="8417857" y="2298436"/>
            <a:ext cx="3733801" cy="369332"/>
          </a:xfrm>
          <a:prstGeom prst="rect">
            <a:avLst/>
          </a:prstGeom>
          <a:noFill/>
        </p:spPr>
        <p:txBody>
          <a:bodyPr wrap="square" rtlCol="0">
            <a:spAutoFit/>
          </a:bodyPr>
          <a:lstStyle/>
          <a:p>
            <a:r>
              <a:rPr lang="en-US" dirty="0" smtClean="0"/>
              <a:t>Initialization</a:t>
            </a:r>
            <a:endParaRPr lang="en-IN" dirty="0"/>
          </a:p>
        </p:txBody>
      </p:sp>
      <p:sp>
        <p:nvSpPr>
          <p:cNvPr id="41" name="TextBox 40"/>
          <p:cNvSpPr txBox="1"/>
          <p:nvPr/>
        </p:nvSpPr>
        <p:spPr>
          <a:xfrm>
            <a:off x="1627094" y="2972206"/>
            <a:ext cx="3733801" cy="369332"/>
          </a:xfrm>
          <a:prstGeom prst="rect">
            <a:avLst/>
          </a:prstGeom>
          <a:noFill/>
        </p:spPr>
        <p:txBody>
          <a:bodyPr wrap="square" rtlCol="0">
            <a:spAutoFit/>
          </a:bodyPr>
          <a:lstStyle/>
          <a:p>
            <a:r>
              <a:rPr lang="en-US" dirty="0" smtClean="0"/>
              <a:t>Assignment</a:t>
            </a:r>
            <a:endParaRPr lang="en-IN" dirty="0"/>
          </a:p>
        </p:txBody>
      </p:sp>
    </p:spTree>
    <p:extLst>
      <p:ext uri="{BB962C8B-B14F-4D97-AF65-F5344CB8AC3E}">
        <p14:creationId xmlns:p14="http://schemas.microsoft.com/office/powerpoint/2010/main" val="969479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69541" y="1600200"/>
            <a:ext cx="133125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IN" dirty="0"/>
          </a:p>
        </p:txBody>
      </p:sp>
      <p:sp>
        <p:nvSpPr>
          <p:cNvPr id="5" name="TextBox 4"/>
          <p:cNvSpPr txBox="1"/>
          <p:nvPr/>
        </p:nvSpPr>
        <p:spPr>
          <a:xfrm>
            <a:off x="6790765" y="1872734"/>
            <a:ext cx="1344706" cy="369332"/>
          </a:xfrm>
          <a:prstGeom prst="rect">
            <a:avLst/>
          </a:prstGeom>
          <a:noFill/>
        </p:spPr>
        <p:txBody>
          <a:bodyPr wrap="square" rtlCol="0">
            <a:spAutoFit/>
          </a:bodyPr>
          <a:lstStyle/>
          <a:p>
            <a:r>
              <a:rPr lang="en-US" dirty="0" err="1"/>
              <a:t>i</a:t>
            </a:r>
            <a:r>
              <a:rPr lang="en-US" dirty="0" err="1" smtClean="0"/>
              <a:t>nt</a:t>
            </a:r>
            <a:r>
              <a:rPr lang="en-US" dirty="0" smtClean="0"/>
              <a:t> a=100;</a:t>
            </a:r>
            <a:endParaRPr lang="en-IN" dirty="0"/>
          </a:p>
        </p:txBody>
      </p:sp>
      <p:sp>
        <p:nvSpPr>
          <p:cNvPr id="6" name="Rounded Rectangle 5"/>
          <p:cNvSpPr/>
          <p:nvPr/>
        </p:nvSpPr>
        <p:spPr>
          <a:xfrm>
            <a:off x="1532965" y="860612"/>
            <a:ext cx="793376"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7" name="Rounded Rectangle 6"/>
          <p:cNvSpPr/>
          <p:nvPr/>
        </p:nvSpPr>
        <p:spPr>
          <a:xfrm>
            <a:off x="1225924" y="3312460"/>
            <a:ext cx="793376"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8" name="Rounded Rectangle 7"/>
          <p:cNvSpPr/>
          <p:nvPr/>
        </p:nvSpPr>
        <p:spPr>
          <a:xfrm>
            <a:off x="5338481" y="4347884"/>
            <a:ext cx="793376"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9" name="TextBox 8"/>
          <p:cNvSpPr txBox="1"/>
          <p:nvPr/>
        </p:nvSpPr>
        <p:spPr>
          <a:xfrm>
            <a:off x="8763000" y="-13447"/>
            <a:ext cx="3200400" cy="2585323"/>
          </a:xfrm>
          <a:prstGeom prst="rect">
            <a:avLst/>
          </a:prstGeom>
          <a:noFill/>
        </p:spPr>
        <p:txBody>
          <a:bodyPr wrap="square" rtlCol="0">
            <a:spAutoFit/>
          </a:bodyPr>
          <a:lstStyle/>
          <a:p>
            <a:endParaRPr lang="en-IN" dirty="0"/>
          </a:p>
          <a:p>
            <a:r>
              <a:rPr lang="en-IN" dirty="0" err="1"/>
              <a:t>int</a:t>
            </a:r>
            <a:r>
              <a:rPr lang="en-IN" dirty="0"/>
              <a:t> a=100;</a:t>
            </a:r>
          </a:p>
          <a:p>
            <a:endParaRPr lang="en-IN" dirty="0"/>
          </a:p>
          <a:p>
            <a:r>
              <a:rPr lang="en-IN" dirty="0" err="1"/>
              <a:t>int</a:t>
            </a:r>
            <a:r>
              <a:rPr lang="en-IN" dirty="0"/>
              <a:t>* </a:t>
            </a:r>
            <a:r>
              <a:rPr lang="en-IN" dirty="0" err="1"/>
              <a:t>const</a:t>
            </a:r>
            <a:r>
              <a:rPr lang="en-IN" dirty="0"/>
              <a:t> p1 = &amp;a;</a:t>
            </a:r>
          </a:p>
          <a:p>
            <a:endParaRPr lang="en-IN" dirty="0"/>
          </a:p>
          <a:p>
            <a:r>
              <a:rPr lang="en-IN" dirty="0" err="1"/>
              <a:t>const</a:t>
            </a:r>
            <a:r>
              <a:rPr lang="en-IN" dirty="0"/>
              <a:t> </a:t>
            </a:r>
            <a:r>
              <a:rPr lang="en-IN" dirty="0" err="1"/>
              <a:t>int</a:t>
            </a:r>
            <a:r>
              <a:rPr lang="en-IN" dirty="0"/>
              <a:t>* p2 = &amp;a;</a:t>
            </a:r>
          </a:p>
          <a:p>
            <a:endParaRPr lang="en-IN" dirty="0"/>
          </a:p>
          <a:p>
            <a:r>
              <a:rPr lang="en-IN" dirty="0" err="1"/>
              <a:t>const</a:t>
            </a:r>
            <a:r>
              <a:rPr lang="en-IN" dirty="0"/>
              <a:t> </a:t>
            </a:r>
            <a:r>
              <a:rPr lang="en-IN" dirty="0" err="1"/>
              <a:t>int</a:t>
            </a:r>
            <a:r>
              <a:rPr lang="en-IN" dirty="0"/>
              <a:t>* </a:t>
            </a:r>
            <a:r>
              <a:rPr lang="en-IN" dirty="0" err="1"/>
              <a:t>const</a:t>
            </a:r>
            <a:r>
              <a:rPr lang="en-IN" dirty="0"/>
              <a:t> p3 = &amp;a;</a:t>
            </a:r>
          </a:p>
          <a:p>
            <a:endParaRPr lang="en-IN" dirty="0"/>
          </a:p>
        </p:txBody>
      </p:sp>
      <p:sp>
        <p:nvSpPr>
          <p:cNvPr id="10" name="&quot;No&quot; Symbol 9"/>
          <p:cNvSpPr/>
          <p:nvPr/>
        </p:nvSpPr>
        <p:spPr>
          <a:xfrm>
            <a:off x="2326341" y="645459"/>
            <a:ext cx="389965" cy="4303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quot;No&quot; Symbol 10"/>
          <p:cNvSpPr/>
          <p:nvPr/>
        </p:nvSpPr>
        <p:spPr>
          <a:xfrm>
            <a:off x="4164105" y="2423958"/>
            <a:ext cx="389965" cy="4303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quot;No&quot; Symbol 11"/>
          <p:cNvSpPr/>
          <p:nvPr/>
        </p:nvSpPr>
        <p:spPr>
          <a:xfrm>
            <a:off x="6131857" y="3917578"/>
            <a:ext cx="389965" cy="4303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quot;No&quot; Symbol 12"/>
          <p:cNvSpPr/>
          <p:nvPr/>
        </p:nvSpPr>
        <p:spPr>
          <a:xfrm>
            <a:off x="5540186" y="2729753"/>
            <a:ext cx="389965" cy="4303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 name="Straight Arrow Connector 14"/>
          <p:cNvCxnSpPr>
            <a:stCxn id="6" idx="3"/>
          </p:cNvCxnSpPr>
          <p:nvPr/>
        </p:nvCxnSpPr>
        <p:spPr>
          <a:xfrm>
            <a:off x="2326341" y="1183342"/>
            <a:ext cx="2743200" cy="689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1" idx="3"/>
          </p:cNvCxnSpPr>
          <p:nvPr/>
        </p:nvCxnSpPr>
        <p:spPr>
          <a:xfrm flipV="1">
            <a:off x="2019300" y="2791247"/>
            <a:ext cx="2201914" cy="84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7"/>
          </p:cNvCxnSpPr>
          <p:nvPr/>
        </p:nvCxnSpPr>
        <p:spPr>
          <a:xfrm flipV="1">
            <a:off x="4496961" y="2423958"/>
            <a:ext cx="572580" cy="6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0"/>
          </p:cNvCxnSpPr>
          <p:nvPr/>
        </p:nvCxnSpPr>
        <p:spPr>
          <a:xfrm flipV="1">
            <a:off x="5735169" y="3213218"/>
            <a:ext cx="0" cy="113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a:endCxn id="4" idx="2"/>
          </p:cNvCxnSpPr>
          <p:nvPr/>
        </p:nvCxnSpPr>
        <p:spPr>
          <a:xfrm flipV="1">
            <a:off x="5735169" y="2514600"/>
            <a:ext cx="2" cy="21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64224" y="551329"/>
            <a:ext cx="981635" cy="307777"/>
          </a:xfrm>
          <a:prstGeom prst="rect">
            <a:avLst/>
          </a:prstGeom>
          <a:noFill/>
        </p:spPr>
        <p:txBody>
          <a:bodyPr wrap="square" rtlCol="0">
            <a:spAutoFit/>
          </a:bodyPr>
          <a:lstStyle/>
          <a:p>
            <a:r>
              <a:rPr lang="en-US" sz="1400" dirty="0" smtClean="0"/>
              <a:t>Read-only</a:t>
            </a:r>
            <a:endParaRPr lang="en-IN" sz="1400" dirty="0"/>
          </a:p>
        </p:txBody>
      </p:sp>
      <p:sp>
        <p:nvSpPr>
          <p:cNvPr id="25" name="TextBox 24"/>
          <p:cNvSpPr txBox="1"/>
          <p:nvPr/>
        </p:nvSpPr>
        <p:spPr>
          <a:xfrm>
            <a:off x="3977508" y="2861740"/>
            <a:ext cx="981635" cy="307777"/>
          </a:xfrm>
          <a:prstGeom prst="rect">
            <a:avLst/>
          </a:prstGeom>
          <a:noFill/>
        </p:spPr>
        <p:txBody>
          <a:bodyPr wrap="square" rtlCol="0">
            <a:spAutoFit/>
          </a:bodyPr>
          <a:lstStyle/>
          <a:p>
            <a:r>
              <a:rPr lang="en-US" sz="1400" dirty="0" smtClean="0"/>
              <a:t>Read-only</a:t>
            </a:r>
            <a:endParaRPr lang="en-IN" sz="1400" dirty="0"/>
          </a:p>
        </p:txBody>
      </p:sp>
      <p:sp>
        <p:nvSpPr>
          <p:cNvPr id="26" name="TextBox 25"/>
          <p:cNvSpPr txBox="1"/>
          <p:nvPr/>
        </p:nvSpPr>
        <p:spPr>
          <a:xfrm>
            <a:off x="5930151" y="2800735"/>
            <a:ext cx="981635" cy="307777"/>
          </a:xfrm>
          <a:prstGeom prst="rect">
            <a:avLst/>
          </a:prstGeom>
          <a:noFill/>
        </p:spPr>
        <p:txBody>
          <a:bodyPr wrap="square" rtlCol="0">
            <a:spAutoFit/>
          </a:bodyPr>
          <a:lstStyle/>
          <a:p>
            <a:r>
              <a:rPr lang="en-US" sz="1400" dirty="0" smtClean="0"/>
              <a:t>Read-only</a:t>
            </a:r>
            <a:endParaRPr lang="en-IN" sz="1400" dirty="0"/>
          </a:p>
        </p:txBody>
      </p:sp>
      <p:sp>
        <p:nvSpPr>
          <p:cNvPr id="27" name="TextBox 26"/>
          <p:cNvSpPr txBox="1"/>
          <p:nvPr/>
        </p:nvSpPr>
        <p:spPr>
          <a:xfrm>
            <a:off x="6299947" y="4367811"/>
            <a:ext cx="981635" cy="307777"/>
          </a:xfrm>
          <a:prstGeom prst="rect">
            <a:avLst/>
          </a:prstGeom>
          <a:noFill/>
        </p:spPr>
        <p:txBody>
          <a:bodyPr wrap="square" rtlCol="0">
            <a:spAutoFit/>
          </a:bodyPr>
          <a:lstStyle/>
          <a:p>
            <a:r>
              <a:rPr lang="en-US" sz="1400" dirty="0" smtClean="0"/>
              <a:t>Read-only</a:t>
            </a:r>
            <a:endParaRPr lang="en-IN" sz="1400" dirty="0"/>
          </a:p>
        </p:txBody>
      </p:sp>
    </p:spTree>
    <p:extLst>
      <p:ext uri="{BB962C8B-B14F-4D97-AF65-F5344CB8AC3E}">
        <p14:creationId xmlns:p14="http://schemas.microsoft.com/office/powerpoint/2010/main" val="4210807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388" y="1976718"/>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295835" y="5773270"/>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089212" y="3684494"/>
            <a:ext cx="911710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2400" y="283748"/>
            <a:ext cx="2541494" cy="830997"/>
          </a:xfrm>
          <a:prstGeom prst="rect">
            <a:avLst/>
          </a:prstGeom>
          <a:noFill/>
        </p:spPr>
        <p:txBody>
          <a:bodyPr wrap="square" rtlCol="0">
            <a:spAutoFit/>
          </a:bodyPr>
          <a:lstStyle/>
          <a:p>
            <a:r>
              <a:rPr lang="en-US" sz="1200" dirty="0"/>
              <a:t>i</a:t>
            </a:r>
            <a:r>
              <a:rPr lang="en-US" sz="1200" dirty="0" smtClean="0"/>
              <a:t>nt* p = (int *) </a:t>
            </a:r>
            <a:r>
              <a:rPr lang="en-US" sz="1200" dirty="0" err="1" smtClean="0"/>
              <a:t>malloc</a:t>
            </a:r>
            <a:r>
              <a:rPr lang="en-US" sz="1200" dirty="0" smtClean="0"/>
              <a:t>(</a:t>
            </a:r>
            <a:r>
              <a:rPr lang="en-US" sz="1200" dirty="0" err="1" smtClean="0"/>
              <a:t>sizeof</a:t>
            </a:r>
            <a:r>
              <a:rPr lang="en-US" sz="1200" dirty="0" smtClean="0"/>
              <a:t>(int));</a:t>
            </a:r>
          </a:p>
          <a:p>
            <a:r>
              <a:rPr lang="en-US" sz="1200" dirty="0" smtClean="0"/>
              <a:t>//…</a:t>
            </a:r>
          </a:p>
          <a:p>
            <a:endParaRPr lang="en-US" sz="1200" dirty="0"/>
          </a:p>
          <a:p>
            <a:r>
              <a:rPr lang="en-US" sz="1200" dirty="0" smtClean="0"/>
              <a:t>free(p);</a:t>
            </a:r>
            <a:endParaRPr lang="en-IN" sz="1200" dirty="0"/>
          </a:p>
        </p:txBody>
      </p:sp>
      <p:sp>
        <p:nvSpPr>
          <p:cNvPr id="9" name="Rectangle 8"/>
          <p:cNvSpPr/>
          <p:nvPr/>
        </p:nvSpPr>
        <p:spPr>
          <a:xfrm>
            <a:off x="2312894" y="1595718"/>
            <a:ext cx="860612" cy="23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 *p</a:t>
            </a:r>
            <a:endParaRPr lang="en-IN" dirty="0"/>
          </a:p>
        </p:txBody>
      </p:sp>
      <p:sp>
        <p:nvSpPr>
          <p:cNvPr id="10" name="Rectangle 9"/>
          <p:cNvSpPr/>
          <p:nvPr/>
        </p:nvSpPr>
        <p:spPr>
          <a:xfrm>
            <a:off x="2312894" y="1848970"/>
            <a:ext cx="860612" cy="60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3173506" y="4309783"/>
            <a:ext cx="927847" cy="69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173506" y="5009030"/>
            <a:ext cx="941294" cy="307777"/>
          </a:xfrm>
          <a:prstGeom prst="rect">
            <a:avLst/>
          </a:prstGeom>
          <a:noFill/>
        </p:spPr>
        <p:txBody>
          <a:bodyPr wrap="square" rtlCol="0">
            <a:spAutoFit/>
          </a:bodyPr>
          <a:lstStyle/>
          <a:p>
            <a:r>
              <a:rPr lang="en-US" sz="1400" dirty="0" smtClean="0"/>
              <a:t>4 bytes</a:t>
            </a:r>
            <a:endParaRPr lang="en-IN" sz="1400" dirty="0"/>
          </a:p>
        </p:txBody>
      </p:sp>
      <p:cxnSp>
        <p:nvCxnSpPr>
          <p:cNvPr id="14" name="Straight Arrow Connector 13"/>
          <p:cNvCxnSpPr>
            <a:stCxn id="10" idx="2"/>
          </p:cNvCxnSpPr>
          <p:nvPr/>
        </p:nvCxnSpPr>
        <p:spPr>
          <a:xfrm>
            <a:off x="2743200" y="2454088"/>
            <a:ext cx="430306" cy="1855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39789" y="4325804"/>
            <a:ext cx="833717" cy="68322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2272553" y="5046393"/>
            <a:ext cx="941294" cy="307777"/>
          </a:xfrm>
          <a:prstGeom prst="rect">
            <a:avLst/>
          </a:prstGeom>
          <a:noFill/>
        </p:spPr>
        <p:txBody>
          <a:bodyPr wrap="square" rtlCol="0">
            <a:spAutoFit/>
          </a:bodyPr>
          <a:lstStyle/>
          <a:p>
            <a:r>
              <a:rPr lang="en-US" sz="1400" dirty="0" smtClean="0"/>
              <a:t>4 bytes</a:t>
            </a:r>
            <a:endParaRPr lang="en-IN" sz="1400" dirty="0"/>
          </a:p>
        </p:txBody>
      </p:sp>
      <p:cxnSp>
        <p:nvCxnSpPr>
          <p:cNvPr id="19" name="Straight Arrow Connector 18"/>
          <p:cNvCxnSpPr/>
          <p:nvPr/>
        </p:nvCxnSpPr>
        <p:spPr>
          <a:xfrm flipH="1">
            <a:off x="3213848" y="986767"/>
            <a:ext cx="4666129" cy="3323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urved Right Arrow 23"/>
          <p:cNvSpPr/>
          <p:nvPr/>
        </p:nvSpPr>
        <p:spPr>
          <a:xfrm rot="4968043">
            <a:off x="2819569" y="3869821"/>
            <a:ext cx="389965" cy="470647"/>
          </a:xfrm>
          <a:prstGeom prst="curv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TextBox 24"/>
          <p:cNvSpPr txBox="1"/>
          <p:nvPr/>
        </p:nvSpPr>
        <p:spPr>
          <a:xfrm>
            <a:off x="8139953" y="1337790"/>
            <a:ext cx="2790514" cy="830997"/>
          </a:xfrm>
          <a:prstGeom prst="rect">
            <a:avLst/>
          </a:prstGeom>
          <a:noFill/>
        </p:spPr>
        <p:txBody>
          <a:bodyPr wrap="square" rtlCol="0">
            <a:spAutoFit/>
          </a:bodyPr>
          <a:lstStyle/>
          <a:p>
            <a:r>
              <a:rPr lang="en-US" sz="1200" dirty="0" smtClean="0"/>
              <a:t>char* p1 = (char *) </a:t>
            </a:r>
            <a:r>
              <a:rPr lang="en-US" sz="1200" dirty="0" err="1" smtClean="0"/>
              <a:t>malloc</a:t>
            </a:r>
            <a:r>
              <a:rPr lang="en-US" sz="1200" dirty="0" smtClean="0"/>
              <a:t>(</a:t>
            </a:r>
            <a:r>
              <a:rPr lang="en-US" sz="1200" dirty="0" err="1" smtClean="0"/>
              <a:t>sizeof</a:t>
            </a:r>
            <a:r>
              <a:rPr lang="en-US" sz="1200" dirty="0" smtClean="0"/>
              <a:t>(char));</a:t>
            </a:r>
          </a:p>
          <a:p>
            <a:r>
              <a:rPr lang="en-US" sz="1200" dirty="0" smtClean="0"/>
              <a:t>//…</a:t>
            </a:r>
          </a:p>
          <a:p>
            <a:endParaRPr lang="en-US" sz="1200" dirty="0"/>
          </a:p>
          <a:p>
            <a:r>
              <a:rPr lang="en-US" sz="1200" dirty="0" smtClean="0"/>
              <a:t>free(p);</a:t>
            </a:r>
            <a:endParaRPr lang="en-IN" sz="1200" dirty="0"/>
          </a:p>
        </p:txBody>
      </p:sp>
      <p:sp>
        <p:nvSpPr>
          <p:cNvPr id="27" name="Rectangle 26"/>
          <p:cNvSpPr/>
          <p:nvPr/>
        </p:nvSpPr>
        <p:spPr>
          <a:xfrm>
            <a:off x="6351494" y="2380915"/>
            <a:ext cx="860612" cy="23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 *p1</a:t>
            </a:r>
            <a:endParaRPr lang="en-IN" dirty="0"/>
          </a:p>
        </p:txBody>
      </p:sp>
      <p:sp>
        <p:nvSpPr>
          <p:cNvPr id="28" name="Rectangle 27"/>
          <p:cNvSpPr/>
          <p:nvPr/>
        </p:nvSpPr>
        <p:spPr>
          <a:xfrm>
            <a:off x="6351494" y="2634167"/>
            <a:ext cx="860612" cy="60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p:cNvSpPr/>
          <p:nvPr/>
        </p:nvSpPr>
        <p:spPr>
          <a:xfrm>
            <a:off x="7061200" y="4325803"/>
            <a:ext cx="241300" cy="720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6227483" y="4343498"/>
            <a:ext cx="833717" cy="68322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cxnSp>
        <p:nvCxnSpPr>
          <p:cNvPr id="32" name="Straight Arrow Connector 31"/>
          <p:cNvCxnSpPr>
            <a:stCxn id="28" idx="2"/>
          </p:cNvCxnSpPr>
          <p:nvPr/>
        </p:nvCxnSpPr>
        <p:spPr>
          <a:xfrm>
            <a:off x="6781800" y="3239285"/>
            <a:ext cx="279400" cy="110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rved Right Arrow 32"/>
          <p:cNvSpPr/>
          <p:nvPr/>
        </p:nvSpPr>
        <p:spPr>
          <a:xfrm rot="4968043">
            <a:off x="6718061" y="3907185"/>
            <a:ext cx="389965" cy="470647"/>
          </a:xfrm>
          <a:prstGeom prst="curv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5" name="Straight Arrow Connector 34"/>
          <p:cNvCxnSpPr/>
          <p:nvPr/>
        </p:nvCxnSpPr>
        <p:spPr>
          <a:xfrm flipH="1">
            <a:off x="7061200" y="1976718"/>
            <a:ext cx="1168400" cy="2333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054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00982" y="87990"/>
            <a:ext cx="5327278" cy="4185761"/>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char* owner = (char *) </a:t>
            </a:r>
            <a:r>
              <a:rPr lang="en-US" sz="1400" b="1" dirty="0" err="1" smtClean="0">
                <a:latin typeface="Courier New" panose="02070309020205020404" pitchFamily="49" charset="0"/>
                <a:cs typeface="Courier New" panose="02070309020205020404" pitchFamily="49" charset="0"/>
              </a:rPr>
              <a:t>malloc</a:t>
            </a:r>
            <a:r>
              <a:rPr lang="en-US" sz="1400" b="1" dirty="0" smtClean="0">
                <a:latin typeface="Courier New" panose="02070309020205020404" pitchFamily="49" charset="0"/>
                <a:cs typeface="Courier New" panose="02070309020205020404" pitchFamily="49" charset="0"/>
              </a:rPr>
              <a:t>(200));</a:t>
            </a:r>
          </a:p>
          <a:p>
            <a:r>
              <a:rPr lang="en-US" sz="1400" b="1" dirty="0" smtClean="0">
                <a:latin typeface="Courier New" panose="02070309020205020404" pitchFamily="49" charset="0"/>
                <a:cs typeface="Courier New" panose="02070309020205020404" pitchFamily="49" charset="0"/>
              </a:rPr>
              <a:t>char* location = owner;</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CA* p1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latin typeface="Courier New" panose="02070309020205020404" pitchFamily="49" charset="0"/>
                <a:cs typeface="Courier New" panose="02070309020205020404" pitchFamily="49" charset="0"/>
              </a:rPr>
              <a:t>CA* p2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//delete p2;   //DON’T DO THIS</a:t>
            </a:r>
            <a:endParaRPr lang="en-US" sz="1400" b="1" dirty="0">
              <a:solidFill>
                <a:schemeClr val="accent6">
                  <a:lumMod val="50000"/>
                </a:schemeClr>
              </a:solidFill>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//RECYLE THE MEMORY POINTED TO BY p2</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//we assume size of CA and CB types are equal</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//call destructor explicitly</a:t>
            </a:r>
          </a:p>
          <a:p>
            <a:r>
              <a:rPr lang="en-US" sz="1400" b="1" dirty="0" smtClean="0">
                <a:latin typeface="Courier New" panose="02070309020205020404" pitchFamily="49" charset="0"/>
                <a:cs typeface="Courier New" panose="02070309020205020404" pitchFamily="49" charset="0"/>
              </a:rPr>
              <a:t>p2-&gt;CA::~CA();</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CB* p4 = new(p2) CB;</a:t>
            </a:r>
          </a:p>
          <a:p>
            <a:r>
              <a:rPr lang="en-US" sz="1400" b="1" dirty="0" smtClean="0">
                <a:latin typeface="Courier New" panose="02070309020205020404" pitchFamily="49" charset="0"/>
                <a:cs typeface="Courier New" panose="02070309020205020404" pitchFamily="49" charset="0"/>
              </a:rPr>
              <a:t>p2 =NULL</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//Final cleaning of the heap memory</a:t>
            </a:r>
          </a:p>
          <a:p>
            <a:r>
              <a:rPr lang="en-US" sz="1400" b="1" dirty="0" smtClean="0">
                <a:latin typeface="Courier New" panose="02070309020205020404" pitchFamily="49" charset="0"/>
                <a:cs typeface="Courier New" panose="02070309020205020404" pitchFamily="49" charset="0"/>
              </a:rPr>
              <a:t>free(owner);</a:t>
            </a:r>
            <a:endParaRPr lang="en-IN" sz="1400" b="1" dirty="0">
              <a:latin typeface="Courier New" panose="02070309020205020404" pitchFamily="49" charset="0"/>
              <a:cs typeface="Courier New" panose="02070309020205020404" pitchFamily="49" charset="0"/>
            </a:endParaRPr>
          </a:p>
        </p:txBody>
      </p:sp>
      <p:sp>
        <p:nvSpPr>
          <p:cNvPr id="56" name="TextBox 55"/>
          <p:cNvSpPr txBox="1"/>
          <p:nvPr/>
        </p:nvSpPr>
        <p:spPr>
          <a:xfrm>
            <a:off x="1630829" y="80691"/>
            <a:ext cx="4122271" cy="369332"/>
          </a:xfrm>
          <a:prstGeom prst="rect">
            <a:avLst/>
          </a:prstGeom>
          <a:noFill/>
        </p:spPr>
        <p:txBody>
          <a:bodyPr wrap="square" rtlCol="0">
            <a:spAutoFit/>
          </a:bodyPr>
          <a:lstStyle/>
          <a:p>
            <a:r>
              <a:rPr lang="en-US" b="1" dirty="0" smtClean="0"/>
              <a:t>PLACEMENT NEW OPERATOR FUNCTION</a:t>
            </a:r>
            <a:endParaRPr lang="en-IN" b="1" dirty="0"/>
          </a:p>
        </p:txBody>
      </p:sp>
      <p:sp>
        <p:nvSpPr>
          <p:cNvPr id="4" name="TextBox 3"/>
          <p:cNvSpPr txBox="1"/>
          <p:nvPr/>
        </p:nvSpPr>
        <p:spPr>
          <a:xfrm>
            <a:off x="645458" y="2586832"/>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658905" y="6383384"/>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452282" y="4294608"/>
            <a:ext cx="911710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886323" y="2180870"/>
            <a:ext cx="722406" cy="733149"/>
            <a:chOff x="2245659" y="1595720"/>
            <a:chExt cx="722406" cy="733149"/>
          </a:xfrm>
        </p:grpSpPr>
        <p:sp>
          <p:nvSpPr>
            <p:cNvPr id="9" name="Rectangle 8"/>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owner</a:t>
              </a:r>
              <a:endParaRPr lang="en-IN" sz="1600" dirty="0">
                <a:solidFill>
                  <a:srgbClr val="FF0000"/>
                </a:solidFill>
              </a:endParaRPr>
            </a:p>
          </p:txBody>
        </p:sp>
        <p:sp>
          <p:nvSpPr>
            <p:cNvPr id="10" name="Rectangle 9"/>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sp>
        <p:nvSpPr>
          <p:cNvPr id="11" name="Rectangle 10"/>
          <p:cNvSpPr/>
          <p:nvPr/>
        </p:nvSpPr>
        <p:spPr>
          <a:xfrm>
            <a:off x="2608729" y="4639749"/>
            <a:ext cx="7960659" cy="151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45523" y="6229495"/>
            <a:ext cx="941294" cy="307777"/>
          </a:xfrm>
          <a:prstGeom prst="rect">
            <a:avLst/>
          </a:prstGeom>
          <a:noFill/>
        </p:spPr>
        <p:txBody>
          <a:bodyPr wrap="square" rtlCol="0">
            <a:spAutoFit/>
          </a:bodyPr>
          <a:lstStyle/>
          <a:p>
            <a:r>
              <a:rPr lang="en-US" sz="1400" dirty="0" smtClean="0"/>
              <a:t>200 bytes</a:t>
            </a:r>
            <a:endParaRPr lang="en-IN" sz="1400" dirty="0"/>
          </a:p>
        </p:txBody>
      </p:sp>
      <p:sp>
        <p:nvSpPr>
          <p:cNvPr id="16" name="Rectangle 15"/>
          <p:cNvSpPr/>
          <p:nvPr/>
        </p:nvSpPr>
        <p:spPr>
          <a:xfrm>
            <a:off x="1775012" y="4639748"/>
            <a:ext cx="833717" cy="151055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1776879" y="6187665"/>
            <a:ext cx="941294" cy="307777"/>
          </a:xfrm>
          <a:prstGeom prst="rect">
            <a:avLst/>
          </a:prstGeom>
          <a:noFill/>
        </p:spPr>
        <p:txBody>
          <a:bodyPr wrap="square" rtlCol="0">
            <a:spAutoFit/>
          </a:bodyPr>
          <a:lstStyle/>
          <a:p>
            <a:r>
              <a:rPr lang="en-US" sz="1400" dirty="0" smtClean="0"/>
              <a:t>4 bytes</a:t>
            </a:r>
            <a:endParaRPr lang="en-IN" sz="1400" dirty="0"/>
          </a:p>
        </p:txBody>
      </p:sp>
      <p:grpSp>
        <p:nvGrpSpPr>
          <p:cNvPr id="26" name="Group 25"/>
          <p:cNvGrpSpPr/>
          <p:nvPr/>
        </p:nvGrpSpPr>
        <p:grpSpPr>
          <a:xfrm>
            <a:off x="2831352" y="2205832"/>
            <a:ext cx="1062318" cy="733149"/>
            <a:chOff x="2245659" y="1595720"/>
            <a:chExt cx="722406" cy="733149"/>
          </a:xfrm>
        </p:grpSpPr>
        <p:sp>
          <p:nvSpPr>
            <p:cNvPr id="31" name="Rectangle 30"/>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location</a:t>
              </a:r>
              <a:endParaRPr lang="en-IN" sz="1600" dirty="0">
                <a:solidFill>
                  <a:srgbClr val="FF0000"/>
                </a:solidFill>
              </a:endParaRPr>
            </a:p>
          </p:txBody>
        </p:sp>
        <p:sp>
          <p:nvSpPr>
            <p:cNvPr id="34" name="Rectangle 33"/>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cxnSp>
        <p:nvCxnSpPr>
          <p:cNvPr id="6" name="Straight Arrow Connector 5"/>
          <p:cNvCxnSpPr/>
          <p:nvPr/>
        </p:nvCxnSpPr>
        <p:spPr>
          <a:xfrm>
            <a:off x="2204570" y="2771497"/>
            <a:ext cx="404159" cy="18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 idx="2"/>
          </p:cNvCxnSpPr>
          <p:nvPr/>
        </p:nvCxnSpPr>
        <p:spPr>
          <a:xfrm flipH="1">
            <a:off x="2608729" y="2938981"/>
            <a:ext cx="753782" cy="1700767"/>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6356964" y="87991"/>
            <a:ext cx="5206895" cy="544022"/>
          </a:xfrm>
          <a:custGeom>
            <a:avLst/>
            <a:gdLst>
              <a:gd name="connsiteX0" fmla="*/ 669625 w 5206895"/>
              <a:gd name="connsiteY0" fmla="*/ 182880 h 2692138"/>
              <a:gd name="connsiteX1" fmla="*/ 734939 w 5206895"/>
              <a:gd name="connsiteY1" fmla="*/ 143691 h 2692138"/>
              <a:gd name="connsiteX2" fmla="*/ 787191 w 5206895"/>
              <a:gd name="connsiteY2" fmla="*/ 130628 h 2692138"/>
              <a:gd name="connsiteX3" fmla="*/ 865568 w 5206895"/>
              <a:gd name="connsiteY3" fmla="*/ 104503 h 2692138"/>
              <a:gd name="connsiteX4" fmla="*/ 930882 w 5206895"/>
              <a:gd name="connsiteY4" fmla="*/ 91440 h 2692138"/>
              <a:gd name="connsiteX5" fmla="*/ 1139888 w 5206895"/>
              <a:gd name="connsiteY5" fmla="*/ 52251 h 2692138"/>
              <a:gd name="connsiteX6" fmla="*/ 1309705 w 5206895"/>
              <a:gd name="connsiteY6" fmla="*/ 26125 h 2692138"/>
              <a:gd name="connsiteX7" fmla="*/ 1361957 w 5206895"/>
              <a:gd name="connsiteY7" fmla="*/ 13063 h 2692138"/>
              <a:gd name="connsiteX8" fmla="*/ 1531774 w 5206895"/>
              <a:gd name="connsiteY8" fmla="*/ 0 h 2692138"/>
              <a:gd name="connsiteX9" fmla="*/ 3047065 w 5206895"/>
              <a:gd name="connsiteY9" fmla="*/ 13063 h 2692138"/>
              <a:gd name="connsiteX10" fmla="*/ 3256071 w 5206895"/>
              <a:gd name="connsiteY10" fmla="*/ 52251 h 2692138"/>
              <a:gd name="connsiteX11" fmla="*/ 3465077 w 5206895"/>
              <a:gd name="connsiteY11" fmla="*/ 65314 h 2692138"/>
              <a:gd name="connsiteX12" fmla="*/ 3661019 w 5206895"/>
              <a:gd name="connsiteY12" fmla="*/ 104503 h 2692138"/>
              <a:gd name="connsiteX13" fmla="*/ 3713271 w 5206895"/>
              <a:gd name="connsiteY13" fmla="*/ 117565 h 2692138"/>
              <a:gd name="connsiteX14" fmla="*/ 3804711 w 5206895"/>
              <a:gd name="connsiteY14" fmla="*/ 130628 h 2692138"/>
              <a:gd name="connsiteX15" fmla="*/ 4183534 w 5206895"/>
              <a:gd name="connsiteY15" fmla="*/ 182880 h 2692138"/>
              <a:gd name="connsiteX16" fmla="*/ 4222722 w 5206895"/>
              <a:gd name="connsiteY16" fmla="*/ 195943 h 2692138"/>
              <a:gd name="connsiteX17" fmla="*/ 4366414 w 5206895"/>
              <a:gd name="connsiteY17" fmla="*/ 209005 h 2692138"/>
              <a:gd name="connsiteX18" fmla="*/ 4483979 w 5206895"/>
              <a:gd name="connsiteY18" fmla="*/ 222068 h 2692138"/>
              <a:gd name="connsiteX19" fmla="*/ 4692985 w 5206895"/>
              <a:gd name="connsiteY19" fmla="*/ 248194 h 2692138"/>
              <a:gd name="connsiteX20" fmla="*/ 4849739 w 5206895"/>
              <a:gd name="connsiteY20" fmla="*/ 300445 h 2692138"/>
              <a:gd name="connsiteX21" fmla="*/ 4888928 w 5206895"/>
              <a:gd name="connsiteY21" fmla="*/ 339634 h 2692138"/>
              <a:gd name="connsiteX22" fmla="*/ 4928117 w 5206895"/>
              <a:gd name="connsiteY22" fmla="*/ 365760 h 2692138"/>
              <a:gd name="connsiteX23" fmla="*/ 4954242 w 5206895"/>
              <a:gd name="connsiteY23" fmla="*/ 404948 h 2692138"/>
              <a:gd name="connsiteX24" fmla="*/ 5045682 w 5206895"/>
              <a:gd name="connsiteY24" fmla="*/ 522514 h 2692138"/>
              <a:gd name="connsiteX25" fmla="*/ 5071808 w 5206895"/>
              <a:gd name="connsiteY25" fmla="*/ 600891 h 2692138"/>
              <a:gd name="connsiteX26" fmla="*/ 5097934 w 5206895"/>
              <a:gd name="connsiteY26" fmla="*/ 679268 h 2692138"/>
              <a:gd name="connsiteX27" fmla="*/ 5110997 w 5206895"/>
              <a:gd name="connsiteY27" fmla="*/ 783771 h 2692138"/>
              <a:gd name="connsiteX28" fmla="*/ 5150185 w 5206895"/>
              <a:gd name="connsiteY28" fmla="*/ 1045028 h 2692138"/>
              <a:gd name="connsiteX29" fmla="*/ 5163248 w 5206895"/>
              <a:gd name="connsiteY29" fmla="*/ 1267097 h 2692138"/>
              <a:gd name="connsiteX30" fmla="*/ 5071808 w 5206895"/>
              <a:gd name="connsiteY30" fmla="*/ 1894114 h 2692138"/>
              <a:gd name="connsiteX31" fmla="*/ 5032619 w 5206895"/>
              <a:gd name="connsiteY31" fmla="*/ 1907177 h 2692138"/>
              <a:gd name="connsiteX32" fmla="*/ 5019557 w 5206895"/>
              <a:gd name="connsiteY32" fmla="*/ 1946365 h 2692138"/>
              <a:gd name="connsiteX33" fmla="*/ 4993431 w 5206895"/>
              <a:gd name="connsiteY33" fmla="*/ 1985554 h 2692138"/>
              <a:gd name="connsiteX34" fmla="*/ 4967305 w 5206895"/>
              <a:gd name="connsiteY34" fmla="*/ 2116183 h 2692138"/>
              <a:gd name="connsiteX35" fmla="*/ 4928117 w 5206895"/>
              <a:gd name="connsiteY35" fmla="*/ 2207623 h 2692138"/>
              <a:gd name="connsiteX36" fmla="*/ 4888928 w 5206895"/>
              <a:gd name="connsiteY36" fmla="*/ 2312125 h 2692138"/>
              <a:gd name="connsiteX37" fmla="*/ 4810551 w 5206895"/>
              <a:gd name="connsiteY37" fmla="*/ 2390503 h 2692138"/>
              <a:gd name="connsiteX38" fmla="*/ 4627671 w 5206895"/>
              <a:gd name="connsiteY38" fmla="*/ 2508068 h 2692138"/>
              <a:gd name="connsiteX39" fmla="*/ 4549294 w 5206895"/>
              <a:gd name="connsiteY39" fmla="*/ 2560320 h 2692138"/>
              <a:gd name="connsiteX40" fmla="*/ 4510105 w 5206895"/>
              <a:gd name="connsiteY40" fmla="*/ 2599508 h 2692138"/>
              <a:gd name="connsiteX41" fmla="*/ 4431728 w 5206895"/>
              <a:gd name="connsiteY41" fmla="*/ 2625634 h 2692138"/>
              <a:gd name="connsiteX42" fmla="*/ 4288037 w 5206895"/>
              <a:gd name="connsiteY42" fmla="*/ 2651760 h 2692138"/>
              <a:gd name="connsiteX43" fmla="*/ 3504265 w 5206895"/>
              <a:gd name="connsiteY43" fmla="*/ 2664823 h 2692138"/>
              <a:gd name="connsiteX44" fmla="*/ 2433111 w 5206895"/>
              <a:gd name="connsiteY44" fmla="*/ 2677885 h 2692138"/>
              <a:gd name="connsiteX45" fmla="*/ 2145728 w 5206895"/>
              <a:gd name="connsiteY45" fmla="*/ 2638697 h 2692138"/>
              <a:gd name="connsiteX46" fmla="*/ 2093477 w 5206895"/>
              <a:gd name="connsiteY46" fmla="*/ 2625634 h 2692138"/>
              <a:gd name="connsiteX47" fmla="*/ 1923659 w 5206895"/>
              <a:gd name="connsiteY47" fmla="*/ 2612571 h 2692138"/>
              <a:gd name="connsiteX48" fmla="*/ 1819157 w 5206895"/>
              <a:gd name="connsiteY48" fmla="*/ 2599508 h 2692138"/>
              <a:gd name="connsiteX49" fmla="*/ 1740779 w 5206895"/>
              <a:gd name="connsiteY49" fmla="*/ 2573383 h 2692138"/>
              <a:gd name="connsiteX50" fmla="*/ 1557899 w 5206895"/>
              <a:gd name="connsiteY50" fmla="*/ 2547257 h 2692138"/>
              <a:gd name="connsiteX51" fmla="*/ 1479522 w 5206895"/>
              <a:gd name="connsiteY51" fmla="*/ 2534194 h 2692138"/>
              <a:gd name="connsiteX52" fmla="*/ 1401145 w 5206895"/>
              <a:gd name="connsiteY52" fmla="*/ 2508068 h 2692138"/>
              <a:gd name="connsiteX53" fmla="*/ 1139888 w 5206895"/>
              <a:gd name="connsiteY53" fmla="*/ 2468880 h 2692138"/>
              <a:gd name="connsiteX54" fmla="*/ 878631 w 5206895"/>
              <a:gd name="connsiteY54" fmla="*/ 2429691 h 2692138"/>
              <a:gd name="connsiteX55" fmla="*/ 839442 w 5206895"/>
              <a:gd name="connsiteY55" fmla="*/ 2416628 h 2692138"/>
              <a:gd name="connsiteX56" fmla="*/ 774128 w 5206895"/>
              <a:gd name="connsiteY56" fmla="*/ 2390503 h 2692138"/>
              <a:gd name="connsiteX57" fmla="*/ 669625 w 5206895"/>
              <a:gd name="connsiteY57" fmla="*/ 2377440 h 2692138"/>
              <a:gd name="connsiteX58" fmla="*/ 525934 w 5206895"/>
              <a:gd name="connsiteY58" fmla="*/ 2325188 h 2692138"/>
              <a:gd name="connsiteX59" fmla="*/ 486745 w 5206895"/>
              <a:gd name="connsiteY59" fmla="*/ 2312125 h 2692138"/>
              <a:gd name="connsiteX60" fmla="*/ 434494 w 5206895"/>
              <a:gd name="connsiteY60" fmla="*/ 2272937 h 2692138"/>
              <a:gd name="connsiteX61" fmla="*/ 382242 w 5206895"/>
              <a:gd name="connsiteY61" fmla="*/ 2259874 h 2692138"/>
              <a:gd name="connsiteX62" fmla="*/ 343054 w 5206895"/>
              <a:gd name="connsiteY62" fmla="*/ 2246811 h 2692138"/>
              <a:gd name="connsiteX63" fmla="*/ 251614 w 5206895"/>
              <a:gd name="connsiteY63" fmla="*/ 2181497 h 2692138"/>
              <a:gd name="connsiteX64" fmla="*/ 225488 w 5206895"/>
              <a:gd name="connsiteY64" fmla="*/ 2129245 h 2692138"/>
              <a:gd name="connsiteX65" fmla="*/ 212425 w 5206895"/>
              <a:gd name="connsiteY65" fmla="*/ 2090057 h 2692138"/>
              <a:gd name="connsiteX66" fmla="*/ 173237 w 5206895"/>
              <a:gd name="connsiteY66" fmla="*/ 1998617 h 2692138"/>
              <a:gd name="connsiteX67" fmla="*/ 107922 w 5206895"/>
              <a:gd name="connsiteY67" fmla="*/ 1867988 h 2692138"/>
              <a:gd name="connsiteX68" fmla="*/ 94859 w 5206895"/>
              <a:gd name="connsiteY68" fmla="*/ 1828800 h 2692138"/>
              <a:gd name="connsiteX69" fmla="*/ 81797 w 5206895"/>
              <a:gd name="connsiteY69" fmla="*/ 1763485 h 2692138"/>
              <a:gd name="connsiteX70" fmla="*/ 42608 w 5206895"/>
              <a:gd name="connsiteY70" fmla="*/ 1698171 h 2692138"/>
              <a:gd name="connsiteX71" fmla="*/ 16482 w 5206895"/>
              <a:gd name="connsiteY71" fmla="*/ 1580605 h 2692138"/>
              <a:gd name="connsiteX72" fmla="*/ 29545 w 5206895"/>
              <a:gd name="connsiteY72" fmla="*/ 1018903 h 2692138"/>
              <a:gd name="connsiteX73" fmla="*/ 107922 w 5206895"/>
              <a:gd name="connsiteY73" fmla="*/ 809897 h 2692138"/>
              <a:gd name="connsiteX74" fmla="*/ 147111 w 5206895"/>
              <a:gd name="connsiteY74" fmla="*/ 705394 h 2692138"/>
              <a:gd name="connsiteX75" fmla="*/ 277739 w 5206895"/>
              <a:gd name="connsiteY75" fmla="*/ 522514 h 2692138"/>
              <a:gd name="connsiteX76" fmla="*/ 329991 w 5206895"/>
              <a:gd name="connsiteY76" fmla="*/ 391885 h 2692138"/>
              <a:gd name="connsiteX77" fmla="*/ 382242 w 5206895"/>
              <a:gd name="connsiteY77" fmla="*/ 313508 h 2692138"/>
              <a:gd name="connsiteX78" fmla="*/ 408368 w 5206895"/>
              <a:gd name="connsiteY78" fmla="*/ 274320 h 2692138"/>
              <a:gd name="connsiteX79" fmla="*/ 486745 w 5206895"/>
              <a:gd name="connsiteY79" fmla="*/ 169817 h 2692138"/>
              <a:gd name="connsiteX80" fmla="*/ 512871 w 5206895"/>
              <a:gd name="connsiteY80" fmla="*/ 130628 h 2692138"/>
              <a:gd name="connsiteX81" fmla="*/ 839442 w 5206895"/>
              <a:gd name="connsiteY81" fmla="*/ 117565 h 2692138"/>
              <a:gd name="connsiteX82" fmla="*/ 930882 w 5206895"/>
              <a:gd name="connsiteY82" fmla="*/ 143691 h 269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206895" h="2692138">
                <a:moveTo>
                  <a:pt x="669625" y="182880"/>
                </a:moveTo>
                <a:cubicBezTo>
                  <a:pt x="691396" y="169817"/>
                  <a:pt x="711738" y="154003"/>
                  <a:pt x="734939" y="143691"/>
                </a:cubicBezTo>
                <a:cubicBezTo>
                  <a:pt x="751345" y="136399"/>
                  <a:pt x="769995" y="135787"/>
                  <a:pt x="787191" y="130628"/>
                </a:cubicBezTo>
                <a:cubicBezTo>
                  <a:pt x="813568" y="122715"/>
                  <a:pt x="839442" y="113211"/>
                  <a:pt x="865568" y="104503"/>
                </a:cubicBezTo>
                <a:cubicBezTo>
                  <a:pt x="886631" y="97482"/>
                  <a:pt x="909462" y="97282"/>
                  <a:pt x="930882" y="91440"/>
                </a:cubicBezTo>
                <a:cubicBezTo>
                  <a:pt x="1092840" y="47269"/>
                  <a:pt x="915011" y="74739"/>
                  <a:pt x="1139888" y="52251"/>
                </a:cubicBezTo>
                <a:cubicBezTo>
                  <a:pt x="1257787" y="22776"/>
                  <a:pt x="1114128" y="56213"/>
                  <a:pt x="1309705" y="26125"/>
                </a:cubicBezTo>
                <a:cubicBezTo>
                  <a:pt x="1327450" y="23395"/>
                  <a:pt x="1344127" y="15161"/>
                  <a:pt x="1361957" y="13063"/>
                </a:cubicBezTo>
                <a:cubicBezTo>
                  <a:pt x="1418341" y="6430"/>
                  <a:pt x="1475168" y="4354"/>
                  <a:pt x="1531774" y="0"/>
                </a:cubicBezTo>
                <a:lnTo>
                  <a:pt x="3047065" y="13063"/>
                </a:lnTo>
                <a:cubicBezTo>
                  <a:pt x="3209569" y="16902"/>
                  <a:pt x="3144403" y="41616"/>
                  <a:pt x="3256071" y="52251"/>
                </a:cubicBezTo>
                <a:cubicBezTo>
                  <a:pt x="3325561" y="58869"/>
                  <a:pt x="3395408" y="60960"/>
                  <a:pt x="3465077" y="65314"/>
                </a:cubicBezTo>
                <a:cubicBezTo>
                  <a:pt x="3551861" y="123172"/>
                  <a:pt x="3475360" y="81296"/>
                  <a:pt x="3661019" y="104503"/>
                </a:cubicBezTo>
                <a:cubicBezTo>
                  <a:pt x="3678834" y="106730"/>
                  <a:pt x="3695607" y="114354"/>
                  <a:pt x="3713271" y="117565"/>
                </a:cubicBezTo>
                <a:cubicBezTo>
                  <a:pt x="3743564" y="123073"/>
                  <a:pt x="3774231" y="126274"/>
                  <a:pt x="3804711" y="130628"/>
                </a:cubicBezTo>
                <a:cubicBezTo>
                  <a:pt x="3990172" y="192449"/>
                  <a:pt x="3812885" y="140112"/>
                  <a:pt x="4183534" y="182880"/>
                </a:cubicBezTo>
                <a:cubicBezTo>
                  <a:pt x="4197213" y="184458"/>
                  <a:pt x="4209091" y="193996"/>
                  <a:pt x="4222722" y="195943"/>
                </a:cubicBezTo>
                <a:cubicBezTo>
                  <a:pt x="4270333" y="202744"/>
                  <a:pt x="4318558" y="204220"/>
                  <a:pt x="4366414" y="209005"/>
                </a:cubicBezTo>
                <a:cubicBezTo>
                  <a:pt x="4405648" y="212928"/>
                  <a:pt x="4444791" y="217714"/>
                  <a:pt x="4483979" y="222068"/>
                </a:cubicBezTo>
                <a:cubicBezTo>
                  <a:pt x="4626966" y="257815"/>
                  <a:pt x="4401906" y="204532"/>
                  <a:pt x="4692985" y="248194"/>
                </a:cubicBezTo>
                <a:cubicBezTo>
                  <a:pt x="4781122" y="261415"/>
                  <a:pt x="4784493" y="267822"/>
                  <a:pt x="4849739" y="300445"/>
                </a:cubicBezTo>
                <a:cubicBezTo>
                  <a:pt x="4862802" y="313508"/>
                  <a:pt x="4874736" y="327807"/>
                  <a:pt x="4888928" y="339634"/>
                </a:cubicBezTo>
                <a:cubicBezTo>
                  <a:pt x="4900989" y="349685"/>
                  <a:pt x="4917016" y="354659"/>
                  <a:pt x="4928117" y="365760"/>
                </a:cubicBezTo>
                <a:cubicBezTo>
                  <a:pt x="4939218" y="376861"/>
                  <a:pt x="4944822" y="392389"/>
                  <a:pt x="4954242" y="404948"/>
                </a:cubicBezTo>
                <a:cubicBezTo>
                  <a:pt x="4984030" y="444665"/>
                  <a:pt x="5015202" y="483325"/>
                  <a:pt x="5045682" y="522514"/>
                </a:cubicBezTo>
                <a:lnTo>
                  <a:pt x="5071808" y="600891"/>
                </a:lnTo>
                <a:lnTo>
                  <a:pt x="5097934" y="679268"/>
                </a:lnTo>
                <a:cubicBezTo>
                  <a:pt x="5102288" y="714102"/>
                  <a:pt x="5106032" y="749018"/>
                  <a:pt x="5110997" y="783771"/>
                </a:cubicBezTo>
                <a:cubicBezTo>
                  <a:pt x="5123450" y="870946"/>
                  <a:pt x="5150185" y="1045028"/>
                  <a:pt x="5150185" y="1045028"/>
                </a:cubicBezTo>
                <a:cubicBezTo>
                  <a:pt x="5154539" y="1119051"/>
                  <a:pt x="5163248" y="1192946"/>
                  <a:pt x="5163248" y="1267097"/>
                </a:cubicBezTo>
                <a:cubicBezTo>
                  <a:pt x="5163248" y="1384819"/>
                  <a:pt x="5307381" y="1815590"/>
                  <a:pt x="5071808" y="1894114"/>
                </a:cubicBezTo>
                <a:lnTo>
                  <a:pt x="5032619" y="1907177"/>
                </a:lnTo>
                <a:cubicBezTo>
                  <a:pt x="5028265" y="1920240"/>
                  <a:pt x="5025715" y="1934049"/>
                  <a:pt x="5019557" y="1946365"/>
                </a:cubicBezTo>
                <a:cubicBezTo>
                  <a:pt x="5012536" y="1960407"/>
                  <a:pt x="4998048" y="1970548"/>
                  <a:pt x="4993431" y="1985554"/>
                </a:cubicBezTo>
                <a:cubicBezTo>
                  <a:pt x="4980372" y="2027996"/>
                  <a:pt x="4976014" y="2072640"/>
                  <a:pt x="4967305" y="2116183"/>
                </a:cubicBezTo>
                <a:cubicBezTo>
                  <a:pt x="4960802" y="2148700"/>
                  <a:pt x="4939450" y="2176458"/>
                  <a:pt x="4928117" y="2207623"/>
                </a:cubicBezTo>
                <a:cubicBezTo>
                  <a:pt x="4911254" y="2253996"/>
                  <a:pt x="4922082" y="2270683"/>
                  <a:pt x="4888928" y="2312125"/>
                </a:cubicBezTo>
                <a:cubicBezTo>
                  <a:pt x="4865847" y="2340976"/>
                  <a:pt x="4841293" y="2370008"/>
                  <a:pt x="4810551" y="2390503"/>
                </a:cubicBezTo>
                <a:cubicBezTo>
                  <a:pt x="4660402" y="2490602"/>
                  <a:pt x="4807981" y="2393326"/>
                  <a:pt x="4627671" y="2508068"/>
                </a:cubicBezTo>
                <a:cubicBezTo>
                  <a:pt x="4627669" y="2508070"/>
                  <a:pt x="4549296" y="2560318"/>
                  <a:pt x="4549294" y="2560320"/>
                </a:cubicBezTo>
                <a:cubicBezTo>
                  <a:pt x="4536231" y="2573383"/>
                  <a:pt x="4526254" y="2590536"/>
                  <a:pt x="4510105" y="2599508"/>
                </a:cubicBezTo>
                <a:cubicBezTo>
                  <a:pt x="4486032" y="2612882"/>
                  <a:pt x="4457854" y="2616925"/>
                  <a:pt x="4431728" y="2625634"/>
                </a:cubicBezTo>
                <a:cubicBezTo>
                  <a:pt x="4373814" y="2644939"/>
                  <a:pt x="4369035" y="2649378"/>
                  <a:pt x="4288037" y="2651760"/>
                </a:cubicBezTo>
                <a:cubicBezTo>
                  <a:pt x="4026856" y="2659442"/>
                  <a:pt x="3765522" y="2660469"/>
                  <a:pt x="3504265" y="2664823"/>
                </a:cubicBezTo>
                <a:cubicBezTo>
                  <a:pt x="2918658" y="2695644"/>
                  <a:pt x="3055374" y="2700931"/>
                  <a:pt x="2433111" y="2677885"/>
                </a:cubicBezTo>
                <a:cubicBezTo>
                  <a:pt x="2349351" y="2674783"/>
                  <a:pt x="2225106" y="2653581"/>
                  <a:pt x="2145728" y="2638697"/>
                </a:cubicBezTo>
                <a:cubicBezTo>
                  <a:pt x="2128082" y="2635388"/>
                  <a:pt x="2111307" y="2627732"/>
                  <a:pt x="2093477" y="2625634"/>
                </a:cubicBezTo>
                <a:cubicBezTo>
                  <a:pt x="2037093" y="2619000"/>
                  <a:pt x="1980176" y="2617954"/>
                  <a:pt x="1923659" y="2612571"/>
                </a:cubicBezTo>
                <a:cubicBezTo>
                  <a:pt x="1888712" y="2609243"/>
                  <a:pt x="1853991" y="2603862"/>
                  <a:pt x="1819157" y="2599508"/>
                </a:cubicBezTo>
                <a:cubicBezTo>
                  <a:pt x="1793031" y="2590800"/>
                  <a:pt x="1767496" y="2580062"/>
                  <a:pt x="1740779" y="2573383"/>
                </a:cubicBezTo>
                <a:cubicBezTo>
                  <a:pt x="1699218" y="2562993"/>
                  <a:pt x="1593990" y="2552413"/>
                  <a:pt x="1557899" y="2547257"/>
                </a:cubicBezTo>
                <a:cubicBezTo>
                  <a:pt x="1531679" y="2543511"/>
                  <a:pt x="1505217" y="2540618"/>
                  <a:pt x="1479522" y="2534194"/>
                </a:cubicBezTo>
                <a:cubicBezTo>
                  <a:pt x="1452805" y="2527515"/>
                  <a:pt x="1428028" y="2514042"/>
                  <a:pt x="1401145" y="2508068"/>
                </a:cubicBezTo>
                <a:cubicBezTo>
                  <a:pt x="1290413" y="2483461"/>
                  <a:pt x="1243506" y="2483683"/>
                  <a:pt x="1139888" y="2468880"/>
                </a:cubicBezTo>
                <a:lnTo>
                  <a:pt x="878631" y="2429691"/>
                </a:lnTo>
                <a:cubicBezTo>
                  <a:pt x="865568" y="2425337"/>
                  <a:pt x="852335" y="2421463"/>
                  <a:pt x="839442" y="2416628"/>
                </a:cubicBezTo>
                <a:cubicBezTo>
                  <a:pt x="817487" y="2408395"/>
                  <a:pt x="796976" y="2395776"/>
                  <a:pt x="774128" y="2390503"/>
                </a:cubicBezTo>
                <a:cubicBezTo>
                  <a:pt x="739922" y="2382609"/>
                  <a:pt x="704459" y="2381794"/>
                  <a:pt x="669625" y="2377440"/>
                </a:cubicBezTo>
                <a:cubicBezTo>
                  <a:pt x="578744" y="2341087"/>
                  <a:pt x="626554" y="2358728"/>
                  <a:pt x="525934" y="2325188"/>
                </a:cubicBezTo>
                <a:lnTo>
                  <a:pt x="486745" y="2312125"/>
                </a:lnTo>
                <a:cubicBezTo>
                  <a:pt x="469328" y="2299062"/>
                  <a:pt x="453967" y="2282673"/>
                  <a:pt x="434494" y="2272937"/>
                </a:cubicBezTo>
                <a:cubicBezTo>
                  <a:pt x="418436" y="2264908"/>
                  <a:pt x="399505" y="2264806"/>
                  <a:pt x="382242" y="2259874"/>
                </a:cubicBezTo>
                <a:cubicBezTo>
                  <a:pt x="369003" y="2256091"/>
                  <a:pt x="355370" y="2252969"/>
                  <a:pt x="343054" y="2246811"/>
                </a:cubicBezTo>
                <a:cubicBezTo>
                  <a:pt x="323953" y="2237260"/>
                  <a:pt x="263448" y="2190373"/>
                  <a:pt x="251614" y="2181497"/>
                </a:cubicBezTo>
                <a:cubicBezTo>
                  <a:pt x="242905" y="2164080"/>
                  <a:pt x="233159" y="2147144"/>
                  <a:pt x="225488" y="2129245"/>
                </a:cubicBezTo>
                <a:cubicBezTo>
                  <a:pt x="220064" y="2116589"/>
                  <a:pt x="217539" y="2102841"/>
                  <a:pt x="212425" y="2090057"/>
                </a:cubicBezTo>
                <a:cubicBezTo>
                  <a:pt x="200109" y="2059268"/>
                  <a:pt x="187357" y="2028622"/>
                  <a:pt x="173237" y="1998617"/>
                </a:cubicBezTo>
                <a:cubicBezTo>
                  <a:pt x="152508" y="1954568"/>
                  <a:pt x="123317" y="1914172"/>
                  <a:pt x="107922" y="1867988"/>
                </a:cubicBezTo>
                <a:cubicBezTo>
                  <a:pt x="103568" y="1854925"/>
                  <a:pt x="98198" y="1842158"/>
                  <a:pt x="94859" y="1828800"/>
                </a:cubicBezTo>
                <a:cubicBezTo>
                  <a:pt x="89474" y="1807260"/>
                  <a:pt x="90043" y="1784100"/>
                  <a:pt x="81797" y="1763485"/>
                </a:cubicBezTo>
                <a:cubicBezTo>
                  <a:pt x="72368" y="1739911"/>
                  <a:pt x="55671" y="1719942"/>
                  <a:pt x="42608" y="1698171"/>
                </a:cubicBezTo>
                <a:cubicBezTo>
                  <a:pt x="33899" y="1658982"/>
                  <a:pt x="23459" y="1620139"/>
                  <a:pt x="16482" y="1580605"/>
                </a:cubicBezTo>
                <a:cubicBezTo>
                  <a:pt x="-16786" y="1392091"/>
                  <a:pt x="6941" y="1217820"/>
                  <a:pt x="29545" y="1018903"/>
                </a:cubicBezTo>
                <a:cubicBezTo>
                  <a:pt x="35315" y="968129"/>
                  <a:pt x="87708" y="860432"/>
                  <a:pt x="107922" y="809897"/>
                </a:cubicBezTo>
                <a:cubicBezTo>
                  <a:pt x="121757" y="775309"/>
                  <a:pt x="127183" y="737776"/>
                  <a:pt x="147111" y="705394"/>
                </a:cubicBezTo>
                <a:cubicBezTo>
                  <a:pt x="149364" y="701733"/>
                  <a:pt x="269814" y="546289"/>
                  <a:pt x="277739" y="522514"/>
                </a:cubicBezTo>
                <a:cubicBezTo>
                  <a:pt x="296432" y="466436"/>
                  <a:pt x="301160" y="439937"/>
                  <a:pt x="329991" y="391885"/>
                </a:cubicBezTo>
                <a:cubicBezTo>
                  <a:pt x="346146" y="364960"/>
                  <a:pt x="364825" y="339634"/>
                  <a:pt x="382242" y="313508"/>
                </a:cubicBezTo>
                <a:cubicBezTo>
                  <a:pt x="390951" y="300445"/>
                  <a:pt x="401347" y="288362"/>
                  <a:pt x="408368" y="274320"/>
                </a:cubicBezTo>
                <a:cubicBezTo>
                  <a:pt x="454578" y="181901"/>
                  <a:pt x="423253" y="212146"/>
                  <a:pt x="486745" y="169817"/>
                </a:cubicBezTo>
                <a:cubicBezTo>
                  <a:pt x="495454" y="156754"/>
                  <a:pt x="501770" y="141729"/>
                  <a:pt x="512871" y="130628"/>
                </a:cubicBezTo>
                <a:cubicBezTo>
                  <a:pt x="593912" y="49587"/>
                  <a:pt x="768091" y="114322"/>
                  <a:pt x="839442" y="117565"/>
                </a:cubicBezTo>
                <a:lnTo>
                  <a:pt x="930882" y="1436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5258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00982" y="87990"/>
            <a:ext cx="5327278" cy="4185761"/>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char* owner = (char *) </a:t>
            </a:r>
            <a:r>
              <a:rPr lang="en-US" sz="1400" b="1" dirty="0" err="1" smtClean="0">
                <a:latin typeface="Courier New" panose="02070309020205020404" pitchFamily="49" charset="0"/>
                <a:cs typeface="Courier New" panose="02070309020205020404" pitchFamily="49" charset="0"/>
              </a:rPr>
              <a:t>malloc</a:t>
            </a:r>
            <a:r>
              <a:rPr lang="en-US" sz="1400" b="1" dirty="0" smtClean="0">
                <a:latin typeface="Courier New" panose="02070309020205020404" pitchFamily="49" charset="0"/>
                <a:cs typeface="Courier New" panose="02070309020205020404" pitchFamily="49" charset="0"/>
              </a:rPr>
              <a:t>(200));</a:t>
            </a:r>
          </a:p>
          <a:p>
            <a:r>
              <a:rPr lang="en-US" sz="1400" b="1" dirty="0" smtClean="0">
                <a:latin typeface="Courier New" panose="02070309020205020404" pitchFamily="49" charset="0"/>
                <a:cs typeface="Courier New" panose="02070309020205020404" pitchFamily="49" charset="0"/>
              </a:rPr>
              <a:t>char* location = owner;</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CA* p1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latin typeface="Courier New" panose="02070309020205020404" pitchFamily="49" charset="0"/>
                <a:cs typeface="Courier New" panose="02070309020205020404" pitchFamily="49" charset="0"/>
              </a:rPr>
              <a:t>CA* p2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//delete p2;   //DON’T DO THIS</a:t>
            </a:r>
            <a:endParaRPr lang="en-US" sz="1400" b="1" dirty="0">
              <a:solidFill>
                <a:schemeClr val="accent6">
                  <a:lumMod val="50000"/>
                </a:schemeClr>
              </a:solidFill>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//RECYLE THE MEMORY POINTED TO BY p2</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//we assume size of CA and CB types are equal</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//call destructor explicitly</a:t>
            </a:r>
          </a:p>
          <a:p>
            <a:r>
              <a:rPr lang="en-US" sz="1400" b="1" dirty="0" smtClean="0">
                <a:latin typeface="Courier New" panose="02070309020205020404" pitchFamily="49" charset="0"/>
                <a:cs typeface="Courier New" panose="02070309020205020404" pitchFamily="49" charset="0"/>
              </a:rPr>
              <a:t>p2-&gt;CA::~CA();</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CB* p4 = new(p2) CB;</a:t>
            </a:r>
          </a:p>
          <a:p>
            <a:r>
              <a:rPr lang="en-US" sz="1400" b="1" dirty="0" smtClean="0">
                <a:latin typeface="Courier New" panose="02070309020205020404" pitchFamily="49" charset="0"/>
                <a:cs typeface="Courier New" panose="02070309020205020404" pitchFamily="49" charset="0"/>
              </a:rPr>
              <a:t>p2 =NULL</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//Final cleaning of the heap memory</a:t>
            </a:r>
          </a:p>
          <a:p>
            <a:r>
              <a:rPr lang="en-US" sz="1400" b="1" dirty="0" smtClean="0">
                <a:latin typeface="Courier New" panose="02070309020205020404" pitchFamily="49" charset="0"/>
                <a:cs typeface="Courier New" panose="02070309020205020404" pitchFamily="49" charset="0"/>
              </a:rPr>
              <a:t>free(owner);</a:t>
            </a:r>
            <a:endParaRPr lang="en-IN" sz="1400" b="1" dirty="0">
              <a:latin typeface="Courier New" panose="02070309020205020404" pitchFamily="49" charset="0"/>
              <a:cs typeface="Courier New" panose="02070309020205020404" pitchFamily="49" charset="0"/>
            </a:endParaRPr>
          </a:p>
        </p:txBody>
      </p:sp>
      <p:sp>
        <p:nvSpPr>
          <p:cNvPr id="56" name="TextBox 55"/>
          <p:cNvSpPr txBox="1"/>
          <p:nvPr/>
        </p:nvSpPr>
        <p:spPr>
          <a:xfrm>
            <a:off x="1630829" y="80691"/>
            <a:ext cx="4122271" cy="369332"/>
          </a:xfrm>
          <a:prstGeom prst="rect">
            <a:avLst/>
          </a:prstGeom>
          <a:noFill/>
        </p:spPr>
        <p:txBody>
          <a:bodyPr wrap="square" rtlCol="0">
            <a:spAutoFit/>
          </a:bodyPr>
          <a:lstStyle/>
          <a:p>
            <a:r>
              <a:rPr lang="en-US" b="1" dirty="0" smtClean="0"/>
              <a:t>PLACEMENT NEW OPERATOR FUNCTION</a:t>
            </a:r>
            <a:endParaRPr lang="en-IN" b="1" dirty="0"/>
          </a:p>
        </p:txBody>
      </p:sp>
      <p:sp>
        <p:nvSpPr>
          <p:cNvPr id="4" name="TextBox 3"/>
          <p:cNvSpPr txBox="1"/>
          <p:nvPr/>
        </p:nvSpPr>
        <p:spPr>
          <a:xfrm>
            <a:off x="645458" y="2586832"/>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658905" y="6383384"/>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452282" y="4294608"/>
            <a:ext cx="911710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886323" y="2180870"/>
            <a:ext cx="722406" cy="733149"/>
            <a:chOff x="2245659" y="1595720"/>
            <a:chExt cx="722406" cy="733149"/>
          </a:xfrm>
        </p:grpSpPr>
        <p:sp>
          <p:nvSpPr>
            <p:cNvPr id="9" name="Rectangle 8"/>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owner</a:t>
              </a:r>
              <a:endParaRPr lang="en-IN" sz="1600" dirty="0">
                <a:solidFill>
                  <a:srgbClr val="FF0000"/>
                </a:solidFill>
              </a:endParaRPr>
            </a:p>
          </p:txBody>
        </p:sp>
        <p:sp>
          <p:nvSpPr>
            <p:cNvPr id="10" name="Rectangle 9"/>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sp>
        <p:nvSpPr>
          <p:cNvPr id="11" name="Rectangle 10"/>
          <p:cNvSpPr/>
          <p:nvPr/>
        </p:nvSpPr>
        <p:spPr>
          <a:xfrm>
            <a:off x="2608729" y="4639749"/>
            <a:ext cx="7960659" cy="151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45523" y="6229495"/>
            <a:ext cx="941294" cy="307777"/>
          </a:xfrm>
          <a:prstGeom prst="rect">
            <a:avLst/>
          </a:prstGeom>
          <a:noFill/>
        </p:spPr>
        <p:txBody>
          <a:bodyPr wrap="square" rtlCol="0">
            <a:spAutoFit/>
          </a:bodyPr>
          <a:lstStyle/>
          <a:p>
            <a:r>
              <a:rPr lang="en-US" sz="1400" dirty="0" smtClean="0"/>
              <a:t>200 bytes</a:t>
            </a:r>
            <a:endParaRPr lang="en-IN" sz="1400" dirty="0"/>
          </a:p>
        </p:txBody>
      </p:sp>
      <p:sp>
        <p:nvSpPr>
          <p:cNvPr id="16" name="Rectangle 15"/>
          <p:cNvSpPr/>
          <p:nvPr/>
        </p:nvSpPr>
        <p:spPr>
          <a:xfrm>
            <a:off x="1775012" y="4639748"/>
            <a:ext cx="833717" cy="151055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1776879" y="6187665"/>
            <a:ext cx="941294" cy="307777"/>
          </a:xfrm>
          <a:prstGeom prst="rect">
            <a:avLst/>
          </a:prstGeom>
          <a:noFill/>
        </p:spPr>
        <p:txBody>
          <a:bodyPr wrap="square" rtlCol="0">
            <a:spAutoFit/>
          </a:bodyPr>
          <a:lstStyle/>
          <a:p>
            <a:r>
              <a:rPr lang="en-US" sz="1400" dirty="0" smtClean="0"/>
              <a:t>4 bytes</a:t>
            </a:r>
            <a:endParaRPr lang="en-IN" sz="1400" dirty="0"/>
          </a:p>
        </p:txBody>
      </p:sp>
      <p:grpSp>
        <p:nvGrpSpPr>
          <p:cNvPr id="26" name="Group 25"/>
          <p:cNvGrpSpPr/>
          <p:nvPr/>
        </p:nvGrpSpPr>
        <p:grpSpPr>
          <a:xfrm>
            <a:off x="2831352" y="2205832"/>
            <a:ext cx="1062318" cy="733149"/>
            <a:chOff x="2245659" y="1595720"/>
            <a:chExt cx="722406" cy="733149"/>
          </a:xfrm>
        </p:grpSpPr>
        <p:sp>
          <p:nvSpPr>
            <p:cNvPr id="31" name="Rectangle 30"/>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location</a:t>
              </a:r>
              <a:endParaRPr lang="en-IN" sz="1600" dirty="0">
                <a:solidFill>
                  <a:srgbClr val="FF0000"/>
                </a:solidFill>
              </a:endParaRPr>
            </a:p>
          </p:txBody>
        </p:sp>
        <p:sp>
          <p:nvSpPr>
            <p:cNvPr id="34" name="Rectangle 33"/>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cxnSp>
        <p:nvCxnSpPr>
          <p:cNvPr id="6" name="Straight Arrow Connector 5"/>
          <p:cNvCxnSpPr/>
          <p:nvPr/>
        </p:nvCxnSpPr>
        <p:spPr>
          <a:xfrm>
            <a:off x="2204570" y="2771497"/>
            <a:ext cx="404159" cy="18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 idx="2"/>
          </p:cNvCxnSpPr>
          <p:nvPr/>
        </p:nvCxnSpPr>
        <p:spPr>
          <a:xfrm>
            <a:off x="3362511" y="2938981"/>
            <a:ext cx="61259" cy="1700767"/>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71955" y="3478223"/>
            <a:ext cx="496047" cy="553032"/>
            <a:chOff x="2245659" y="1595720"/>
            <a:chExt cx="722406" cy="733149"/>
          </a:xfrm>
          <a:solidFill>
            <a:schemeClr val="accent6">
              <a:lumMod val="75000"/>
            </a:schemeClr>
          </a:solidFill>
        </p:grpSpPr>
        <p:sp>
          <p:nvSpPr>
            <p:cNvPr id="37" name="Rectangle 36"/>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p1</a:t>
              </a:r>
              <a:endParaRPr lang="en-IN" sz="1600" dirty="0">
                <a:solidFill>
                  <a:schemeClr val="tx1"/>
                </a:solidFill>
              </a:endParaRPr>
            </a:p>
          </p:txBody>
        </p:sp>
        <p:sp>
          <p:nvSpPr>
            <p:cNvPr id="38" name="Rectangle 37"/>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18" name="Rounded Rectangle 17"/>
          <p:cNvSpPr/>
          <p:nvPr/>
        </p:nvSpPr>
        <p:spPr>
          <a:xfrm>
            <a:off x="2623670"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21" name="Straight Arrow Connector 20"/>
          <p:cNvCxnSpPr>
            <a:stCxn id="38" idx="2"/>
          </p:cNvCxnSpPr>
          <p:nvPr/>
        </p:nvCxnSpPr>
        <p:spPr>
          <a:xfrm flipH="1">
            <a:off x="2831352" y="4031255"/>
            <a:ext cx="888627" cy="6084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6356964" y="753035"/>
            <a:ext cx="5206895" cy="430306"/>
          </a:xfrm>
          <a:custGeom>
            <a:avLst/>
            <a:gdLst>
              <a:gd name="connsiteX0" fmla="*/ 669625 w 5206895"/>
              <a:gd name="connsiteY0" fmla="*/ 182880 h 2692138"/>
              <a:gd name="connsiteX1" fmla="*/ 734939 w 5206895"/>
              <a:gd name="connsiteY1" fmla="*/ 143691 h 2692138"/>
              <a:gd name="connsiteX2" fmla="*/ 787191 w 5206895"/>
              <a:gd name="connsiteY2" fmla="*/ 130628 h 2692138"/>
              <a:gd name="connsiteX3" fmla="*/ 865568 w 5206895"/>
              <a:gd name="connsiteY3" fmla="*/ 104503 h 2692138"/>
              <a:gd name="connsiteX4" fmla="*/ 930882 w 5206895"/>
              <a:gd name="connsiteY4" fmla="*/ 91440 h 2692138"/>
              <a:gd name="connsiteX5" fmla="*/ 1139888 w 5206895"/>
              <a:gd name="connsiteY5" fmla="*/ 52251 h 2692138"/>
              <a:gd name="connsiteX6" fmla="*/ 1309705 w 5206895"/>
              <a:gd name="connsiteY6" fmla="*/ 26125 h 2692138"/>
              <a:gd name="connsiteX7" fmla="*/ 1361957 w 5206895"/>
              <a:gd name="connsiteY7" fmla="*/ 13063 h 2692138"/>
              <a:gd name="connsiteX8" fmla="*/ 1531774 w 5206895"/>
              <a:gd name="connsiteY8" fmla="*/ 0 h 2692138"/>
              <a:gd name="connsiteX9" fmla="*/ 3047065 w 5206895"/>
              <a:gd name="connsiteY9" fmla="*/ 13063 h 2692138"/>
              <a:gd name="connsiteX10" fmla="*/ 3256071 w 5206895"/>
              <a:gd name="connsiteY10" fmla="*/ 52251 h 2692138"/>
              <a:gd name="connsiteX11" fmla="*/ 3465077 w 5206895"/>
              <a:gd name="connsiteY11" fmla="*/ 65314 h 2692138"/>
              <a:gd name="connsiteX12" fmla="*/ 3661019 w 5206895"/>
              <a:gd name="connsiteY12" fmla="*/ 104503 h 2692138"/>
              <a:gd name="connsiteX13" fmla="*/ 3713271 w 5206895"/>
              <a:gd name="connsiteY13" fmla="*/ 117565 h 2692138"/>
              <a:gd name="connsiteX14" fmla="*/ 3804711 w 5206895"/>
              <a:gd name="connsiteY14" fmla="*/ 130628 h 2692138"/>
              <a:gd name="connsiteX15" fmla="*/ 4183534 w 5206895"/>
              <a:gd name="connsiteY15" fmla="*/ 182880 h 2692138"/>
              <a:gd name="connsiteX16" fmla="*/ 4222722 w 5206895"/>
              <a:gd name="connsiteY16" fmla="*/ 195943 h 2692138"/>
              <a:gd name="connsiteX17" fmla="*/ 4366414 w 5206895"/>
              <a:gd name="connsiteY17" fmla="*/ 209005 h 2692138"/>
              <a:gd name="connsiteX18" fmla="*/ 4483979 w 5206895"/>
              <a:gd name="connsiteY18" fmla="*/ 222068 h 2692138"/>
              <a:gd name="connsiteX19" fmla="*/ 4692985 w 5206895"/>
              <a:gd name="connsiteY19" fmla="*/ 248194 h 2692138"/>
              <a:gd name="connsiteX20" fmla="*/ 4849739 w 5206895"/>
              <a:gd name="connsiteY20" fmla="*/ 300445 h 2692138"/>
              <a:gd name="connsiteX21" fmla="*/ 4888928 w 5206895"/>
              <a:gd name="connsiteY21" fmla="*/ 339634 h 2692138"/>
              <a:gd name="connsiteX22" fmla="*/ 4928117 w 5206895"/>
              <a:gd name="connsiteY22" fmla="*/ 365760 h 2692138"/>
              <a:gd name="connsiteX23" fmla="*/ 4954242 w 5206895"/>
              <a:gd name="connsiteY23" fmla="*/ 404948 h 2692138"/>
              <a:gd name="connsiteX24" fmla="*/ 5045682 w 5206895"/>
              <a:gd name="connsiteY24" fmla="*/ 522514 h 2692138"/>
              <a:gd name="connsiteX25" fmla="*/ 5071808 w 5206895"/>
              <a:gd name="connsiteY25" fmla="*/ 600891 h 2692138"/>
              <a:gd name="connsiteX26" fmla="*/ 5097934 w 5206895"/>
              <a:gd name="connsiteY26" fmla="*/ 679268 h 2692138"/>
              <a:gd name="connsiteX27" fmla="*/ 5110997 w 5206895"/>
              <a:gd name="connsiteY27" fmla="*/ 783771 h 2692138"/>
              <a:gd name="connsiteX28" fmla="*/ 5150185 w 5206895"/>
              <a:gd name="connsiteY28" fmla="*/ 1045028 h 2692138"/>
              <a:gd name="connsiteX29" fmla="*/ 5163248 w 5206895"/>
              <a:gd name="connsiteY29" fmla="*/ 1267097 h 2692138"/>
              <a:gd name="connsiteX30" fmla="*/ 5071808 w 5206895"/>
              <a:gd name="connsiteY30" fmla="*/ 1894114 h 2692138"/>
              <a:gd name="connsiteX31" fmla="*/ 5032619 w 5206895"/>
              <a:gd name="connsiteY31" fmla="*/ 1907177 h 2692138"/>
              <a:gd name="connsiteX32" fmla="*/ 5019557 w 5206895"/>
              <a:gd name="connsiteY32" fmla="*/ 1946365 h 2692138"/>
              <a:gd name="connsiteX33" fmla="*/ 4993431 w 5206895"/>
              <a:gd name="connsiteY33" fmla="*/ 1985554 h 2692138"/>
              <a:gd name="connsiteX34" fmla="*/ 4967305 w 5206895"/>
              <a:gd name="connsiteY34" fmla="*/ 2116183 h 2692138"/>
              <a:gd name="connsiteX35" fmla="*/ 4928117 w 5206895"/>
              <a:gd name="connsiteY35" fmla="*/ 2207623 h 2692138"/>
              <a:gd name="connsiteX36" fmla="*/ 4888928 w 5206895"/>
              <a:gd name="connsiteY36" fmla="*/ 2312125 h 2692138"/>
              <a:gd name="connsiteX37" fmla="*/ 4810551 w 5206895"/>
              <a:gd name="connsiteY37" fmla="*/ 2390503 h 2692138"/>
              <a:gd name="connsiteX38" fmla="*/ 4627671 w 5206895"/>
              <a:gd name="connsiteY38" fmla="*/ 2508068 h 2692138"/>
              <a:gd name="connsiteX39" fmla="*/ 4549294 w 5206895"/>
              <a:gd name="connsiteY39" fmla="*/ 2560320 h 2692138"/>
              <a:gd name="connsiteX40" fmla="*/ 4510105 w 5206895"/>
              <a:gd name="connsiteY40" fmla="*/ 2599508 h 2692138"/>
              <a:gd name="connsiteX41" fmla="*/ 4431728 w 5206895"/>
              <a:gd name="connsiteY41" fmla="*/ 2625634 h 2692138"/>
              <a:gd name="connsiteX42" fmla="*/ 4288037 w 5206895"/>
              <a:gd name="connsiteY42" fmla="*/ 2651760 h 2692138"/>
              <a:gd name="connsiteX43" fmla="*/ 3504265 w 5206895"/>
              <a:gd name="connsiteY43" fmla="*/ 2664823 h 2692138"/>
              <a:gd name="connsiteX44" fmla="*/ 2433111 w 5206895"/>
              <a:gd name="connsiteY44" fmla="*/ 2677885 h 2692138"/>
              <a:gd name="connsiteX45" fmla="*/ 2145728 w 5206895"/>
              <a:gd name="connsiteY45" fmla="*/ 2638697 h 2692138"/>
              <a:gd name="connsiteX46" fmla="*/ 2093477 w 5206895"/>
              <a:gd name="connsiteY46" fmla="*/ 2625634 h 2692138"/>
              <a:gd name="connsiteX47" fmla="*/ 1923659 w 5206895"/>
              <a:gd name="connsiteY47" fmla="*/ 2612571 h 2692138"/>
              <a:gd name="connsiteX48" fmla="*/ 1819157 w 5206895"/>
              <a:gd name="connsiteY48" fmla="*/ 2599508 h 2692138"/>
              <a:gd name="connsiteX49" fmla="*/ 1740779 w 5206895"/>
              <a:gd name="connsiteY49" fmla="*/ 2573383 h 2692138"/>
              <a:gd name="connsiteX50" fmla="*/ 1557899 w 5206895"/>
              <a:gd name="connsiteY50" fmla="*/ 2547257 h 2692138"/>
              <a:gd name="connsiteX51" fmla="*/ 1479522 w 5206895"/>
              <a:gd name="connsiteY51" fmla="*/ 2534194 h 2692138"/>
              <a:gd name="connsiteX52" fmla="*/ 1401145 w 5206895"/>
              <a:gd name="connsiteY52" fmla="*/ 2508068 h 2692138"/>
              <a:gd name="connsiteX53" fmla="*/ 1139888 w 5206895"/>
              <a:gd name="connsiteY53" fmla="*/ 2468880 h 2692138"/>
              <a:gd name="connsiteX54" fmla="*/ 878631 w 5206895"/>
              <a:gd name="connsiteY54" fmla="*/ 2429691 h 2692138"/>
              <a:gd name="connsiteX55" fmla="*/ 839442 w 5206895"/>
              <a:gd name="connsiteY55" fmla="*/ 2416628 h 2692138"/>
              <a:gd name="connsiteX56" fmla="*/ 774128 w 5206895"/>
              <a:gd name="connsiteY56" fmla="*/ 2390503 h 2692138"/>
              <a:gd name="connsiteX57" fmla="*/ 669625 w 5206895"/>
              <a:gd name="connsiteY57" fmla="*/ 2377440 h 2692138"/>
              <a:gd name="connsiteX58" fmla="*/ 525934 w 5206895"/>
              <a:gd name="connsiteY58" fmla="*/ 2325188 h 2692138"/>
              <a:gd name="connsiteX59" fmla="*/ 486745 w 5206895"/>
              <a:gd name="connsiteY59" fmla="*/ 2312125 h 2692138"/>
              <a:gd name="connsiteX60" fmla="*/ 434494 w 5206895"/>
              <a:gd name="connsiteY60" fmla="*/ 2272937 h 2692138"/>
              <a:gd name="connsiteX61" fmla="*/ 382242 w 5206895"/>
              <a:gd name="connsiteY61" fmla="*/ 2259874 h 2692138"/>
              <a:gd name="connsiteX62" fmla="*/ 343054 w 5206895"/>
              <a:gd name="connsiteY62" fmla="*/ 2246811 h 2692138"/>
              <a:gd name="connsiteX63" fmla="*/ 251614 w 5206895"/>
              <a:gd name="connsiteY63" fmla="*/ 2181497 h 2692138"/>
              <a:gd name="connsiteX64" fmla="*/ 225488 w 5206895"/>
              <a:gd name="connsiteY64" fmla="*/ 2129245 h 2692138"/>
              <a:gd name="connsiteX65" fmla="*/ 212425 w 5206895"/>
              <a:gd name="connsiteY65" fmla="*/ 2090057 h 2692138"/>
              <a:gd name="connsiteX66" fmla="*/ 173237 w 5206895"/>
              <a:gd name="connsiteY66" fmla="*/ 1998617 h 2692138"/>
              <a:gd name="connsiteX67" fmla="*/ 107922 w 5206895"/>
              <a:gd name="connsiteY67" fmla="*/ 1867988 h 2692138"/>
              <a:gd name="connsiteX68" fmla="*/ 94859 w 5206895"/>
              <a:gd name="connsiteY68" fmla="*/ 1828800 h 2692138"/>
              <a:gd name="connsiteX69" fmla="*/ 81797 w 5206895"/>
              <a:gd name="connsiteY69" fmla="*/ 1763485 h 2692138"/>
              <a:gd name="connsiteX70" fmla="*/ 42608 w 5206895"/>
              <a:gd name="connsiteY70" fmla="*/ 1698171 h 2692138"/>
              <a:gd name="connsiteX71" fmla="*/ 16482 w 5206895"/>
              <a:gd name="connsiteY71" fmla="*/ 1580605 h 2692138"/>
              <a:gd name="connsiteX72" fmla="*/ 29545 w 5206895"/>
              <a:gd name="connsiteY72" fmla="*/ 1018903 h 2692138"/>
              <a:gd name="connsiteX73" fmla="*/ 107922 w 5206895"/>
              <a:gd name="connsiteY73" fmla="*/ 809897 h 2692138"/>
              <a:gd name="connsiteX74" fmla="*/ 147111 w 5206895"/>
              <a:gd name="connsiteY74" fmla="*/ 705394 h 2692138"/>
              <a:gd name="connsiteX75" fmla="*/ 277739 w 5206895"/>
              <a:gd name="connsiteY75" fmla="*/ 522514 h 2692138"/>
              <a:gd name="connsiteX76" fmla="*/ 329991 w 5206895"/>
              <a:gd name="connsiteY76" fmla="*/ 391885 h 2692138"/>
              <a:gd name="connsiteX77" fmla="*/ 382242 w 5206895"/>
              <a:gd name="connsiteY77" fmla="*/ 313508 h 2692138"/>
              <a:gd name="connsiteX78" fmla="*/ 408368 w 5206895"/>
              <a:gd name="connsiteY78" fmla="*/ 274320 h 2692138"/>
              <a:gd name="connsiteX79" fmla="*/ 486745 w 5206895"/>
              <a:gd name="connsiteY79" fmla="*/ 169817 h 2692138"/>
              <a:gd name="connsiteX80" fmla="*/ 512871 w 5206895"/>
              <a:gd name="connsiteY80" fmla="*/ 130628 h 2692138"/>
              <a:gd name="connsiteX81" fmla="*/ 839442 w 5206895"/>
              <a:gd name="connsiteY81" fmla="*/ 117565 h 2692138"/>
              <a:gd name="connsiteX82" fmla="*/ 930882 w 5206895"/>
              <a:gd name="connsiteY82" fmla="*/ 143691 h 269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206895" h="2692138">
                <a:moveTo>
                  <a:pt x="669625" y="182880"/>
                </a:moveTo>
                <a:cubicBezTo>
                  <a:pt x="691396" y="169817"/>
                  <a:pt x="711738" y="154003"/>
                  <a:pt x="734939" y="143691"/>
                </a:cubicBezTo>
                <a:cubicBezTo>
                  <a:pt x="751345" y="136399"/>
                  <a:pt x="769995" y="135787"/>
                  <a:pt x="787191" y="130628"/>
                </a:cubicBezTo>
                <a:cubicBezTo>
                  <a:pt x="813568" y="122715"/>
                  <a:pt x="839442" y="113211"/>
                  <a:pt x="865568" y="104503"/>
                </a:cubicBezTo>
                <a:cubicBezTo>
                  <a:pt x="886631" y="97482"/>
                  <a:pt x="909462" y="97282"/>
                  <a:pt x="930882" y="91440"/>
                </a:cubicBezTo>
                <a:cubicBezTo>
                  <a:pt x="1092840" y="47269"/>
                  <a:pt x="915011" y="74739"/>
                  <a:pt x="1139888" y="52251"/>
                </a:cubicBezTo>
                <a:cubicBezTo>
                  <a:pt x="1257787" y="22776"/>
                  <a:pt x="1114128" y="56213"/>
                  <a:pt x="1309705" y="26125"/>
                </a:cubicBezTo>
                <a:cubicBezTo>
                  <a:pt x="1327450" y="23395"/>
                  <a:pt x="1344127" y="15161"/>
                  <a:pt x="1361957" y="13063"/>
                </a:cubicBezTo>
                <a:cubicBezTo>
                  <a:pt x="1418341" y="6430"/>
                  <a:pt x="1475168" y="4354"/>
                  <a:pt x="1531774" y="0"/>
                </a:cubicBezTo>
                <a:lnTo>
                  <a:pt x="3047065" y="13063"/>
                </a:lnTo>
                <a:cubicBezTo>
                  <a:pt x="3209569" y="16902"/>
                  <a:pt x="3144403" y="41616"/>
                  <a:pt x="3256071" y="52251"/>
                </a:cubicBezTo>
                <a:cubicBezTo>
                  <a:pt x="3325561" y="58869"/>
                  <a:pt x="3395408" y="60960"/>
                  <a:pt x="3465077" y="65314"/>
                </a:cubicBezTo>
                <a:cubicBezTo>
                  <a:pt x="3551861" y="123172"/>
                  <a:pt x="3475360" y="81296"/>
                  <a:pt x="3661019" y="104503"/>
                </a:cubicBezTo>
                <a:cubicBezTo>
                  <a:pt x="3678834" y="106730"/>
                  <a:pt x="3695607" y="114354"/>
                  <a:pt x="3713271" y="117565"/>
                </a:cubicBezTo>
                <a:cubicBezTo>
                  <a:pt x="3743564" y="123073"/>
                  <a:pt x="3774231" y="126274"/>
                  <a:pt x="3804711" y="130628"/>
                </a:cubicBezTo>
                <a:cubicBezTo>
                  <a:pt x="3990172" y="192449"/>
                  <a:pt x="3812885" y="140112"/>
                  <a:pt x="4183534" y="182880"/>
                </a:cubicBezTo>
                <a:cubicBezTo>
                  <a:pt x="4197213" y="184458"/>
                  <a:pt x="4209091" y="193996"/>
                  <a:pt x="4222722" y="195943"/>
                </a:cubicBezTo>
                <a:cubicBezTo>
                  <a:pt x="4270333" y="202744"/>
                  <a:pt x="4318558" y="204220"/>
                  <a:pt x="4366414" y="209005"/>
                </a:cubicBezTo>
                <a:cubicBezTo>
                  <a:pt x="4405648" y="212928"/>
                  <a:pt x="4444791" y="217714"/>
                  <a:pt x="4483979" y="222068"/>
                </a:cubicBezTo>
                <a:cubicBezTo>
                  <a:pt x="4626966" y="257815"/>
                  <a:pt x="4401906" y="204532"/>
                  <a:pt x="4692985" y="248194"/>
                </a:cubicBezTo>
                <a:cubicBezTo>
                  <a:pt x="4781122" y="261415"/>
                  <a:pt x="4784493" y="267822"/>
                  <a:pt x="4849739" y="300445"/>
                </a:cubicBezTo>
                <a:cubicBezTo>
                  <a:pt x="4862802" y="313508"/>
                  <a:pt x="4874736" y="327807"/>
                  <a:pt x="4888928" y="339634"/>
                </a:cubicBezTo>
                <a:cubicBezTo>
                  <a:pt x="4900989" y="349685"/>
                  <a:pt x="4917016" y="354659"/>
                  <a:pt x="4928117" y="365760"/>
                </a:cubicBezTo>
                <a:cubicBezTo>
                  <a:pt x="4939218" y="376861"/>
                  <a:pt x="4944822" y="392389"/>
                  <a:pt x="4954242" y="404948"/>
                </a:cubicBezTo>
                <a:cubicBezTo>
                  <a:pt x="4984030" y="444665"/>
                  <a:pt x="5015202" y="483325"/>
                  <a:pt x="5045682" y="522514"/>
                </a:cubicBezTo>
                <a:lnTo>
                  <a:pt x="5071808" y="600891"/>
                </a:lnTo>
                <a:lnTo>
                  <a:pt x="5097934" y="679268"/>
                </a:lnTo>
                <a:cubicBezTo>
                  <a:pt x="5102288" y="714102"/>
                  <a:pt x="5106032" y="749018"/>
                  <a:pt x="5110997" y="783771"/>
                </a:cubicBezTo>
                <a:cubicBezTo>
                  <a:pt x="5123450" y="870946"/>
                  <a:pt x="5150185" y="1045028"/>
                  <a:pt x="5150185" y="1045028"/>
                </a:cubicBezTo>
                <a:cubicBezTo>
                  <a:pt x="5154539" y="1119051"/>
                  <a:pt x="5163248" y="1192946"/>
                  <a:pt x="5163248" y="1267097"/>
                </a:cubicBezTo>
                <a:cubicBezTo>
                  <a:pt x="5163248" y="1384819"/>
                  <a:pt x="5307381" y="1815590"/>
                  <a:pt x="5071808" y="1894114"/>
                </a:cubicBezTo>
                <a:lnTo>
                  <a:pt x="5032619" y="1907177"/>
                </a:lnTo>
                <a:cubicBezTo>
                  <a:pt x="5028265" y="1920240"/>
                  <a:pt x="5025715" y="1934049"/>
                  <a:pt x="5019557" y="1946365"/>
                </a:cubicBezTo>
                <a:cubicBezTo>
                  <a:pt x="5012536" y="1960407"/>
                  <a:pt x="4998048" y="1970548"/>
                  <a:pt x="4993431" y="1985554"/>
                </a:cubicBezTo>
                <a:cubicBezTo>
                  <a:pt x="4980372" y="2027996"/>
                  <a:pt x="4976014" y="2072640"/>
                  <a:pt x="4967305" y="2116183"/>
                </a:cubicBezTo>
                <a:cubicBezTo>
                  <a:pt x="4960802" y="2148700"/>
                  <a:pt x="4939450" y="2176458"/>
                  <a:pt x="4928117" y="2207623"/>
                </a:cubicBezTo>
                <a:cubicBezTo>
                  <a:pt x="4911254" y="2253996"/>
                  <a:pt x="4922082" y="2270683"/>
                  <a:pt x="4888928" y="2312125"/>
                </a:cubicBezTo>
                <a:cubicBezTo>
                  <a:pt x="4865847" y="2340976"/>
                  <a:pt x="4841293" y="2370008"/>
                  <a:pt x="4810551" y="2390503"/>
                </a:cubicBezTo>
                <a:cubicBezTo>
                  <a:pt x="4660402" y="2490602"/>
                  <a:pt x="4807981" y="2393326"/>
                  <a:pt x="4627671" y="2508068"/>
                </a:cubicBezTo>
                <a:cubicBezTo>
                  <a:pt x="4627669" y="2508070"/>
                  <a:pt x="4549296" y="2560318"/>
                  <a:pt x="4549294" y="2560320"/>
                </a:cubicBezTo>
                <a:cubicBezTo>
                  <a:pt x="4536231" y="2573383"/>
                  <a:pt x="4526254" y="2590536"/>
                  <a:pt x="4510105" y="2599508"/>
                </a:cubicBezTo>
                <a:cubicBezTo>
                  <a:pt x="4486032" y="2612882"/>
                  <a:pt x="4457854" y="2616925"/>
                  <a:pt x="4431728" y="2625634"/>
                </a:cubicBezTo>
                <a:cubicBezTo>
                  <a:pt x="4373814" y="2644939"/>
                  <a:pt x="4369035" y="2649378"/>
                  <a:pt x="4288037" y="2651760"/>
                </a:cubicBezTo>
                <a:cubicBezTo>
                  <a:pt x="4026856" y="2659442"/>
                  <a:pt x="3765522" y="2660469"/>
                  <a:pt x="3504265" y="2664823"/>
                </a:cubicBezTo>
                <a:cubicBezTo>
                  <a:pt x="2918658" y="2695644"/>
                  <a:pt x="3055374" y="2700931"/>
                  <a:pt x="2433111" y="2677885"/>
                </a:cubicBezTo>
                <a:cubicBezTo>
                  <a:pt x="2349351" y="2674783"/>
                  <a:pt x="2225106" y="2653581"/>
                  <a:pt x="2145728" y="2638697"/>
                </a:cubicBezTo>
                <a:cubicBezTo>
                  <a:pt x="2128082" y="2635388"/>
                  <a:pt x="2111307" y="2627732"/>
                  <a:pt x="2093477" y="2625634"/>
                </a:cubicBezTo>
                <a:cubicBezTo>
                  <a:pt x="2037093" y="2619000"/>
                  <a:pt x="1980176" y="2617954"/>
                  <a:pt x="1923659" y="2612571"/>
                </a:cubicBezTo>
                <a:cubicBezTo>
                  <a:pt x="1888712" y="2609243"/>
                  <a:pt x="1853991" y="2603862"/>
                  <a:pt x="1819157" y="2599508"/>
                </a:cubicBezTo>
                <a:cubicBezTo>
                  <a:pt x="1793031" y="2590800"/>
                  <a:pt x="1767496" y="2580062"/>
                  <a:pt x="1740779" y="2573383"/>
                </a:cubicBezTo>
                <a:cubicBezTo>
                  <a:pt x="1699218" y="2562993"/>
                  <a:pt x="1593990" y="2552413"/>
                  <a:pt x="1557899" y="2547257"/>
                </a:cubicBezTo>
                <a:cubicBezTo>
                  <a:pt x="1531679" y="2543511"/>
                  <a:pt x="1505217" y="2540618"/>
                  <a:pt x="1479522" y="2534194"/>
                </a:cubicBezTo>
                <a:cubicBezTo>
                  <a:pt x="1452805" y="2527515"/>
                  <a:pt x="1428028" y="2514042"/>
                  <a:pt x="1401145" y="2508068"/>
                </a:cubicBezTo>
                <a:cubicBezTo>
                  <a:pt x="1290413" y="2483461"/>
                  <a:pt x="1243506" y="2483683"/>
                  <a:pt x="1139888" y="2468880"/>
                </a:cubicBezTo>
                <a:lnTo>
                  <a:pt x="878631" y="2429691"/>
                </a:lnTo>
                <a:cubicBezTo>
                  <a:pt x="865568" y="2425337"/>
                  <a:pt x="852335" y="2421463"/>
                  <a:pt x="839442" y="2416628"/>
                </a:cubicBezTo>
                <a:cubicBezTo>
                  <a:pt x="817487" y="2408395"/>
                  <a:pt x="796976" y="2395776"/>
                  <a:pt x="774128" y="2390503"/>
                </a:cubicBezTo>
                <a:cubicBezTo>
                  <a:pt x="739922" y="2382609"/>
                  <a:pt x="704459" y="2381794"/>
                  <a:pt x="669625" y="2377440"/>
                </a:cubicBezTo>
                <a:cubicBezTo>
                  <a:pt x="578744" y="2341087"/>
                  <a:pt x="626554" y="2358728"/>
                  <a:pt x="525934" y="2325188"/>
                </a:cubicBezTo>
                <a:lnTo>
                  <a:pt x="486745" y="2312125"/>
                </a:lnTo>
                <a:cubicBezTo>
                  <a:pt x="469328" y="2299062"/>
                  <a:pt x="453967" y="2282673"/>
                  <a:pt x="434494" y="2272937"/>
                </a:cubicBezTo>
                <a:cubicBezTo>
                  <a:pt x="418436" y="2264908"/>
                  <a:pt x="399505" y="2264806"/>
                  <a:pt x="382242" y="2259874"/>
                </a:cubicBezTo>
                <a:cubicBezTo>
                  <a:pt x="369003" y="2256091"/>
                  <a:pt x="355370" y="2252969"/>
                  <a:pt x="343054" y="2246811"/>
                </a:cubicBezTo>
                <a:cubicBezTo>
                  <a:pt x="323953" y="2237260"/>
                  <a:pt x="263448" y="2190373"/>
                  <a:pt x="251614" y="2181497"/>
                </a:cubicBezTo>
                <a:cubicBezTo>
                  <a:pt x="242905" y="2164080"/>
                  <a:pt x="233159" y="2147144"/>
                  <a:pt x="225488" y="2129245"/>
                </a:cubicBezTo>
                <a:cubicBezTo>
                  <a:pt x="220064" y="2116589"/>
                  <a:pt x="217539" y="2102841"/>
                  <a:pt x="212425" y="2090057"/>
                </a:cubicBezTo>
                <a:cubicBezTo>
                  <a:pt x="200109" y="2059268"/>
                  <a:pt x="187357" y="2028622"/>
                  <a:pt x="173237" y="1998617"/>
                </a:cubicBezTo>
                <a:cubicBezTo>
                  <a:pt x="152508" y="1954568"/>
                  <a:pt x="123317" y="1914172"/>
                  <a:pt x="107922" y="1867988"/>
                </a:cubicBezTo>
                <a:cubicBezTo>
                  <a:pt x="103568" y="1854925"/>
                  <a:pt x="98198" y="1842158"/>
                  <a:pt x="94859" y="1828800"/>
                </a:cubicBezTo>
                <a:cubicBezTo>
                  <a:pt x="89474" y="1807260"/>
                  <a:pt x="90043" y="1784100"/>
                  <a:pt x="81797" y="1763485"/>
                </a:cubicBezTo>
                <a:cubicBezTo>
                  <a:pt x="72368" y="1739911"/>
                  <a:pt x="55671" y="1719942"/>
                  <a:pt x="42608" y="1698171"/>
                </a:cubicBezTo>
                <a:cubicBezTo>
                  <a:pt x="33899" y="1658982"/>
                  <a:pt x="23459" y="1620139"/>
                  <a:pt x="16482" y="1580605"/>
                </a:cubicBezTo>
                <a:cubicBezTo>
                  <a:pt x="-16786" y="1392091"/>
                  <a:pt x="6941" y="1217820"/>
                  <a:pt x="29545" y="1018903"/>
                </a:cubicBezTo>
                <a:cubicBezTo>
                  <a:pt x="35315" y="968129"/>
                  <a:pt x="87708" y="860432"/>
                  <a:pt x="107922" y="809897"/>
                </a:cubicBezTo>
                <a:cubicBezTo>
                  <a:pt x="121757" y="775309"/>
                  <a:pt x="127183" y="737776"/>
                  <a:pt x="147111" y="705394"/>
                </a:cubicBezTo>
                <a:cubicBezTo>
                  <a:pt x="149364" y="701733"/>
                  <a:pt x="269814" y="546289"/>
                  <a:pt x="277739" y="522514"/>
                </a:cubicBezTo>
                <a:cubicBezTo>
                  <a:pt x="296432" y="466436"/>
                  <a:pt x="301160" y="439937"/>
                  <a:pt x="329991" y="391885"/>
                </a:cubicBezTo>
                <a:cubicBezTo>
                  <a:pt x="346146" y="364960"/>
                  <a:pt x="364825" y="339634"/>
                  <a:pt x="382242" y="313508"/>
                </a:cubicBezTo>
                <a:cubicBezTo>
                  <a:pt x="390951" y="300445"/>
                  <a:pt x="401347" y="288362"/>
                  <a:pt x="408368" y="274320"/>
                </a:cubicBezTo>
                <a:cubicBezTo>
                  <a:pt x="454578" y="181901"/>
                  <a:pt x="423253" y="212146"/>
                  <a:pt x="486745" y="169817"/>
                </a:cubicBezTo>
                <a:cubicBezTo>
                  <a:pt x="495454" y="156754"/>
                  <a:pt x="501770" y="141729"/>
                  <a:pt x="512871" y="130628"/>
                </a:cubicBezTo>
                <a:cubicBezTo>
                  <a:pt x="593912" y="49587"/>
                  <a:pt x="768091" y="114322"/>
                  <a:pt x="839442" y="117565"/>
                </a:cubicBezTo>
                <a:lnTo>
                  <a:pt x="930882" y="1436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5087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00982" y="87990"/>
            <a:ext cx="5327278" cy="4185761"/>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char* owner = (char *) </a:t>
            </a:r>
            <a:r>
              <a:rPr lang="en-US" sz="1400" b="1" dirty="0" err="1" smtClean="0">
                <a:latin typeface="Courier New" panose="02070309020205020404" pitchFamily="49" charset="0"/>
                <a:cs typeface="Courier New" panose="02070309020205020404" pitchFamily="49" charset="0"/>
              </a:rPr>
              <a:t>malloc</a:t>
            </a:r>
            <a:r>
              <a:rPr lang="en-US" sz="1400" b="1" dirty="0" smtClean="0">
                <a:latin typeface="Courier New" panose="02070309020205020404" pitchFamily="49" charset="0"/>
                <a:cs typeface="Courier New" panose="02070309020205020404" pitchFamily="49" charset="0"/>
              </a:rPr>
              <a:t>(200));</a:t>
            </a:r>
          </a:p>
          <a:p>
            <a:r>
              <a:rPr lang="en-US" sz="1400" b="1" dirty="0" smtClean="0">
                <a:latin typeface="Courier New" panose="02070309020205020404" pitchFamily="49" charset="0"/>
                <a:cs typeface="Courier New" panose="02070309020205020404" pitchFamily="49" charset="0"/>
              </a:rPr>
              <a:t>char* location = owner;</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CA* p1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latin typeface="Courier New" panose="02070309020205020404" pitchFamily="49" charset="0"/>
                <a:cs typeface="Courier New" panose="02070309020205020404" pitchFamily="49" charset="0"/>
              </a:rPr>
              <a:t>CA* p2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//delete p2;   //DON’T DO THIS</a:t>
            </a:r>
            <a:endParaRPr lang="en-US" sz="1400" b="1" dirty="0">
              <a:solidFill>
                <a:schemeClr val="accent6">
                  <a:lumMod val="50000"/>
                </a:schemeClr>
              </a:solidFill>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//RECYLE THE MEMORY POINTED TO BY p2</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//we assume size of CA and CB types are equal</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//call destructor explicitly</a:t>
            </a:r>
          </a:p>
          <a:p>
            <a:r>
              <a:rPr lang="en-US" sz="1400" b="1" dirty="0" smtClean="0">
                <a:latin typeface="Courier New" panose="02070309020205020404" pitchFamily="49" charset="0"/>
                <a:cs typeface="Courier New" panose="02070309020205020404" pitchFamily="49" charset="0"/>
              </a:rPr>
              <a:t>p2-&gt;CA::~CA();</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CB* p4 = new(p2) CB;</a:t>
            </a:r>
          </a:p>
          <a:p>
            <a:r>
              <a:rPr lang="en-US" sz="1400" b="1" dirty="0" smtClean="0">
                <a:latin typeface="Courier New" panose="02070309020205020404" pitchFamily="49" charset="0"/>
                <a:cs typeface="Courier New" panose="02070309020205020404" pitchFamily="49" charset="0"/>
              </a:rPr>
              <a:t>p2 =NULL</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//Final cleaning of the heap memory</a:t>
            </a:r>
          </a:p>
          <a:p>
            <a:r>
              <a:rPr lang="en-US" sz="1400" b="1" dirty="0" smtClean="0">
                <a:latin typeface="Courier New" panose="02070309020205020404" pitchFamily="49" charset="0"/>
                <a:cs typeface="Courier New" panose="02070309020205020404" pitchFamily="49" charset="0"/>
              </a:rPr>
              <a:t>free(owner);</a:t>
            </a:r>
            <a:endParaRPr lang="en-IN" sz="1400" b="1" dirty="0">
              <a:latin typeface="Courier New" panose="02070309020205020404" pitchFamily="49" charset="0"/>
              <a:cs typeface="Courier New" panose="02070309020205020404" pitchFamily="49" charset="0"/>
            </a:endParaRPr>
          </a:p>
        </p:txBody>
      </p:sp>
      <p:sp>
        <p:nvSpPr>
          <p:cNvPr id="56" name="TextBox 55"/>
          <p:cNvSpPr txBox="1"/>
          <p:nvPr/>
        </p:nvSpPr>
        <p:spPr>
          <a:xfrm>
            <a:off x="1630829" y="80691"/>
            <a:ext cx="4122271" cy="369332"/>
          </a:xfrm>
          <a:prstGeom prst="rect">
            <a:avLst/>
          </a:prstGeom>
          <a:noFill/>
        </p:spPr>
        <p:txBody>
          <a:bodyPr wrap="square" rtlCol="0">
            <a:spAutoFit/>
          </a:bodyPr>
          <a:lstStyle/>
          <a:p>
            <a:r>
              <a:rPr lang="en-US" b="1" dirty="0" smtClean="0"/>
              <a:t>PLACEMENT NEW OPERATOR FUNCTION</a:t>
            </a:r>
            <a:endParaRPr lang="en-IN" b="1" dirty="0"/>
          </a:p>
        </p:txBody>
      </p:sp>
      <p:sp>
        <p:nvSpPr>
          <p:cNvPr id="4" name="TextBox 3"/>
          <p:cNvSpPr txBox="1"/>
          <p:nvPr/>
        </p:nvSpPr>
        <p:spPr>
          <a:xfrm>
            <a:off x="645458" y="2586832"/>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658905" y="6383384"/>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452282" y="4294608"/>
            <a:ext cx="911710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886323" y="2180870"/>
            <a:ext cx="722406" cy="733149"/>
            <a:chOff x="2245659" y="1595720"/>
            <a:chExt cx="722406" cy="733149"/>
          </a:xfrm>
        </p:grpSpPr>
        <p:sp>
          <p:nvSpPr>
            <p:cNvPr id="9" name="Rectangle 8"/>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owner</a:t>
              </a:r>
              <a:endParaRPr lang="en-IN" sz="1600" dirty="0">
                <a:solidFill>
                  <a:srgbClr val="FF0000"/>
                </a:solidFill>
              </a:endParaRPr>
            </a:p>
          </p:txBody>
        </p:sp>
        <p:sp>
          <p:nvSpPr>
            <p:cNvPr id="10" name="Rectangle 9"/>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sp>
        <p:nvSpPr>
          <p:cNvPr id="11" name="Rectangle 10"/>
          <p:cNvSpPr/>
          <p:nvPr/>
        </p:nvSpPr>
        <p:spPr>
          <a:xfrm>
            <a:off x="2608729" y="4639749"/>
            <a:ext cx="7960659" cy="151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45523" y="6229495"/>
            <a:ext cx="941294" cy="307777"/>
          </a:xfrm>
          <a:prstGeom prst="rect">
            <a:avLst/>
          </a:prstGeom>
          <a:noFill/>
        </p:spPr>
        <p:txBody>
          <a:bodyPr wrap="square" rtlCol="0">
            <a:spAutoFit/>
          </a:bodyPr>
          <a:lstStyle/>
          <a:p>
            <a:r>
              <a:rPr lang="en-US" sz="1400" dirty="0" smtClean="0"/>
              <a:t>200 bytes</a:t>
            </a:r>
            <a:endParaRPr lang="en-IN" sz="1400" dirty="0"/>
          </a:p>
        </p:txBody>
      </p:sp>
      <p:sp>
        <p:nvSpPr>
          <p:cNvPr id="16" name="Rectangle 15"/>
          <p:cNvSpPr/>
          <p:nvPr/>
        </p:nvSpPr>
        <p:spPr>
          <a:xfrm>
            <a:off x="1775012" y="4639748"/>
            <a:ext cx="833717" cy="151055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1776879" y="6187665"/>
            <a:ext cx="941294" cy="307777"/>
          </a:xfrm>
          <a:prstGeom prst="rect">
            <a:avLst/>
          </a:prstGeom>
          <a:noFill/>
        </p:spPr>
        <p:txBody>
          <a:bodyPr wrap="square" rtlCol="0">
            <a:spAutoFit/>
          </a:bodyPr>
          <a:lstStyle/>
          <a:p>
            <a:r>
              <a:rPr lang="en-US" sz="1400" dirty="0" smtClean="0"/>
              <a:t>4 bytes</a:t>
            </a:r>
            <a:endParaRPr lang="en-IN" sz="1400" dirty="0"/>
          </a:p>
        </p:txBody>
      </p:sp>
      <p:grpSp>
        <p:nvGrpSpPr>
          <p:cNvPr id="26" name="Group 25"/>
          <p:cNvGrpSpPr/>
          <p:nvPr/>
        </p:nvGrpSpPr>
        <p:grpSpPr>
          <a:xfrm>
            <a:off x="2831352" y="2205832"/>
            <a:ext cx="1062318" cy="733149"/>
            <a:chOff x="2245659" y="1595720"/>
            <a:chExt cx="722406" cy="733149"/>
          </a:xfrm>
        </p:grpSpPr>
        <p:sp>
          <p:nvSpPr>
            <p:cNvPr id="31" name="Rectangle 30"/>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location</a:t>
              </a:r>
              <a:endParaRPr lang="en-IN" sz="1600" dirty="0">
                <a:solidFill>
                  <a:srgbClr val="FF0000"/>
                </a:solidFill>
              </a:endParaRPr>
            </a:p>
          </p:txBody>
        </p:sp>
        <p:sp>
          <p:nvSpPr>
            <p:cNvPr id="34" name="Rectangle 33"/>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cxnSp>
        <p:nvCxnSpPr>
          <p:cNvPr id="6" name="Straight Arrow Connector 5"/>
          <p:cNvCxnSpPr/>
          <p:nvPr/>
        </p:nvCxnSpPr>
        <p:spPr>
          <a:xfrm>
            <a:off x="2204570" y="2771497"/>
            <a:ext cx="404159" cy="18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 idx="2"/>
          </p:cNvCxnSpPr>
          <p:nvPr/>
        </p:nvCxnSpPr>
        <p:spPr>
          <a:xfrm>
            <a:off x="3362511" y="2938981"/>
            <a:ext cx="876300" cy="1727201"/>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71955" y="3478223"/>
            <a:ext cx="496047" cy="553032"/>
            <a:chOff x="2245659" y="1595720"/>
            <a:chExt cx="722406" cy="733149"/>
          </a:xfrm>
          <a:solidFill>
            <a:schemeClr val="accent6">
              <a:lumMod val="75000"/>
            </a:schemeClr>
          </a:solidFill>
        </p:grpSpPr>
        <p:sp>
          <p:nvSpPr>
            <p:cNvPr id="37" name="Rectangle 36"/>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p1</a:t>
              </a:r>
              <a:endParaRPr lang="en-IN" sz="1600" dirty="0">
                <a:solidFill>
                  <a:schemeClr val="tx1"/>
                </a:solidFill>
              </a:endParaRPr>
            </a:p>
          </p:txBody>
        </p:sp>
        <p:sp>
          <p:nvSpPr>
            <p:cNvPr id="38" name="Rectangle 37"/>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18" name="Rounded Rectangle 17"/>
          <p:cNvSpPr/>
          <p:nvPr/>
        </p:nvSpPr>
        <p:spPr>
          <a:xfrm>
            <a:off x="2623670"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21" name="Straight Arrow Connector 20"/>
          <p:cNvCxnSpPr>
            <a:stCxn id="38" idx="2"/>
          </p:cNvCxnSpPr>
          <p:nvPr/>
        </p:nvCxnSpPr>
        <p:spPr>
          <a:xfrm flipH="1">
            <a:off x="2831352" y="4031255"/>
            <a:ext cx="888627" cy="6084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423770"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grpSp>
        <p:nvGrpSpPr>
          <p:cNvPr id="40" name="Group 39"/>
          <p:cNvGrpSpPr/>
          <p:nvPr/>
        </p:nvGrpSpPr>
        <p:grpSpPr>
          <a:xfrm>
            <a:off x="4114426" y="3504657"/>
            <a:ext cx="496047" cy="553032"/>
            <a:chOff x="2245659" y="1595720"/>
            <a:chExt cx="722406" cy="733149"/>
          </a:xfrm>
          <a:solidFill>
            <a:schemeClr val="accent6">
              <a:lumMod val="75000"/>
            </a:schemeClr>
          </a:solidFill>
        </p:grpSpPr>
        <p:sp>
          <p:nvSpPr>
            <p:cNvPr id="41" name="Rectangle 40"/>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p2</a:t>
              </a:r>
              <a:endParaRPr lang="en-IN" sz="1600" dirty="0">
                <a:solidFill>
                  <a:schemeClr val="tx1"/>
                </a:solidFill>
              </a:endParaRPr>
            </a:p>
          </p:txBody>
        </p:sp>
        <p:sp>
          <p:nvSpPr>
            <p:cNvPr id="42" name="Rectangle 41"/>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cxnSp>
        <p:nvCxnSpPr>
          <p:cNvPr id="43" name="Straight Arrow Connector 42"/>
          <p:cNvCxnSpPr/>
          <p:nvPr/>
        </p:nvCxnSpPr>
        <p:spPr>
          <a:xfrm flipH="1">
            <a:off x="3626783" y="4065216"/>
            <a:ext cx="773580" cy="58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6356964" y="1183341"/>
            <a:ext cx="5206895" cy="564778"/>
          </a:xfrm>
          <a:custGeom>
            <a:avLst/>
            <a:gdLst>
              <a:gd name="connsiteX0" fmla="*/ 669625 w 5206895"/>
              <a:gd name="connsiteY0" fmla="*/ 182880 h 2692138"/>
              <a:gd name="connsiteX1" fmla="*/ 734939 w 5206895"/>
              <a:gd name="connsiteY1" fmla="*/ 143691 h 2692138"/>
              <a:gd name="connsiteX2" fmla="*/ 787191 w 5206895"/>
              <a:gd name="connsiteY2" fmla="*/ 130628 h 2692138"/>
              <a:gd name="connsiteX3" fmla="*/ 865568 w 5206895"/>
              <a:gd name="connsiteY3" fmla="*/ 104503 h 2692138"/>
              <a:gd name="connsiteX4" fmla="*/ 930882 w 5206895"/>
              <a:gd name="connsiteY4" fmla="*/ 91440 h 2692138"/>
              <a:gd name="connsiteX5" fmla="*/ 1139888 w 5206895"/>
              <a:gd name="connsiteY5" fmla="*/ 52251 h 2692138"/>
              <a:gd name="connsiteX6" fmla="*/ 1309705 w 5206895"/>
              <a:gd name="connsiteY6" fmla="*/ 26125 h 2692138"/>
              <a:gd name="connsiteX7" fmla="*/ 1361957 w 5206895"/>
              <a:gd name="connsiteY7" fmla="*/ 13063 h 2692138"/>
              <a:gd name="connsiteX8" fmla="*/ 1531774 w 5206895"/>
              <a:gd name="connsiteY8" fmla="*/ 0 h 2692138"/>
              <a:gd name="connsiteX9" fmla="*/ 3047065 w 5206895"/>
              <a:gd name="connsiteY9" fmla="*/ 13063 h 2692138"/>
              <a:gd name="connsiteX10" fmla="*/ 3256071 w 5206895"/>
              <a:gd name="connsiteY10" fmla="*/ 52251 h 2692138"/>
              <a:gd name="connsiteX11" fmla="*/ 3465077 w 5206895"/>
              <a:gd name="connsiteY11" fmla="*/ 65314 h 2692138"/>
              <a:gd name="connsiteX12" fmla="*/ 3661019 w 5206895"/>
              <a:gd name="connsiteY12" fmla="*/ 104503 h 2692138"/>
              <a:gd name="connsiteX13" fmla="*/ 3713271 w 5206895"/>
              <a:gd name="connsiteY13" fmla="*/ 117565 h 2692138"/>
              <a:gd name="connsiteX14" fmla="*/ 3804711 w 5206895"/>
              <a:gd name="connsiteY14" fmla="*/ 130628 h 2692138"/>
              <a:gd name="connsiteX15" fmla="*/ 4183534 w 5206895"/>
              <a:gd name="connsiteY15" fmla="*/ 182880 h 2692138"/>
              <a:gd name="connsiteX16" fmla="*/ 4222722 w 5206895"/>
              <a:gd name="connsiteY16" fmla="*/ 195943 h 2692138"/>
              <a:gd name="connsiteX17" fmla="*/ 4366414 w 5206895"/>
              <a:gd name="connsiteY17" fmla="*/ 209005 h 2692138"/>
              <a:gd name="connsiteX18" fmla="*/ 4483979 w 5206895"/>
              <a:gd name="connsiteY18" fmla="*/ 222068 h 2692138"/>
              <a:gd name="connsiteX19" fmla="*/ 4692985 w 5206895"/>
              <a:gd name="connsiteY19" fmla="*/ 248194 h 2692138"/>
              <a:gd name="connsiteX20" fmla="*/ 4849739 w 5206895"/>
              <a:gd name="connsiteY20" fmla="*/ 300445 h 2692138"/>
              <a:gd name="connsiteX21" fmla="*/ 4888928 w 5206895"/>
              <a:gd name="connsiteY21" fmla="*/ 339634 h 2692138"/>
              <a:gd name="connsiteX22" fmla="*/ 4928117 w 5206895"/>
              <a:gd name="connsiteY22" fmla="*/ 365760 h 2692138"/>
              <a:gd name="connsiteX23" fmla="*/ 4954242 w 5206895"/>
              <a:gd name="connsiteY23" fmla="*/ 404948 h 2692138"/>
              <a:gd name="connsiteX24" fmla="*/ 5045682 w 5206895"/>
              <a:gd name="connsiteY24" fmla="*/ 522514 h 2692138"/>
              <a:gd name="connsiteX25" fmla="*/ 5071808 w 5206895"/>
              <a:gd name="connsiteY25" fmla="*/ 600891 h 2692138"/>
              <a:gd name="connsiteX26" fmla="*/ 5097934 w 5206895"/>
              <a:gd name="connsiteY26" fmla="*/ 679268 h 2692138"/>
              <a:gd name="connsiteX27" fmla="*/ 5110997 w 5206895"/>
              <a:gd name="connsiteY27" fmla="*/ 783771 h 2692138"/>
              <a:gd name="connsiteX28" fmla="*/ 5150185 w 5206895"/>
              <a:gd name="connsiteY28" fmla="*/ 1045028 h 2692138"/>
              <a:gd name="connsiteX29" fmla="*/ 5163248 w 5206895"/>
              <a:gd name="connsiteY29" fmla="*/ 1267097 h 2692138"/>
              <a:gd name="connsiteX30" fmla="*/ 5071808 w 5206895"/>
              <a:gd name="connsiteY30" fmla="*/ 1894114 h 2692138"/>
              <a:gd name="connsiteX31" fmla="*/ 5032619 w 5206895"/>
              <a:gd name="connsiteY31" fmla="*/ 1907177 h 2692138"/>
              <a:gd name="connsiteX32" fmla="*/ 5019557 w 5206895"/>
              <a:gd name="connsiteY32" fmla="*/ 1946365 h 2692138"/>
              <a:gd name="connsiteX33" fmla="*/ 4993431 w 5206895"/>
              <a:gd name="connsiteY33" fmla="*/ 1985554 h 2692138"/>
              <a:gd name="connsiteX34" fmla="*/ 4967305 w 5206895"/>
              <a:gd name="connsiteY34" fmla="*/ 2116183 h 2692138"/>
              <a:gd name="connsiteX35" fmla="*/ 4928117 w 5206895"/>
              <a:gd name="connsiteY35" fmla="*/ 2207623 h 2692138"/>
              <a:gd name="connsiteX36" fmla="*/ 4888928 w 5206895"/>
              <a:gd name="connsiteY36" fmla="*/ 2312125 h 2692138"/>
              <a:gd name="connsiteX37" fmla="*/ 4810551 w 5206895"/>
              <a:gd name="connsiteY37" fmla="*/ 2390503 h 2692138"/>
              <a:gd name="connsiteX38" fmla="*/ 4627671 w 5206895"/>
              <a:gd name="connsiteY38" fmla="*/ 2508068 h 2692138"/>
              <a:gd name="connsiteX39" fmla="*/ 4549294 w 5206895"/>
              <a:gd name="connsiteY39" fmla="*/ 2560320 h 2692138"/>
              <a:gd name="connsiteX40" fmla="*/ 4510105 w 5206895"/>
              <a:gd name="connsiteY40" fmla="*/ 2599508 h 2692138"/>
              <a:gd name="connsiteX41" fmla="*/ 4431728 w 5206895"/>
              <a:gd name="connsiteY41" fmla="*/ 2625634 h 2692138"/>
              <a:gd name="connsiteX42" fmla="*/ 4288037 w 5206895"/>
              <a:gd name="connsiteY42" fmla="*/ 2651760 h 2692138"/>
              <a:gd name="connsiteX43" fmla="*/ 3504265 w 5206895"/>
              <a:gd name="connsiteY43" fmla="*/ 2664823 h 2692138"/>
              <a:gd name="connsiteX44" fmla="*/ 2433111 w 5206895"/>
              <a:gd name="connsiteY44" fmla="*/ 2677885 h 2692138"/>
              <a:gd name="connsiteX45" fmla="*/ 2145728 w 5206895"/>
              <a:gd name="connsiteY45" fmla="*/ 2638697 h 2692138"/>
              <a:gd name="connsiteX46" fmla="*/ 2093477 w 5206895"/>
              <a:gd name="connsiteY46" fmla="*/ 2625634 h 2692138"/>
              <a:gd name="connsiteX47" fmla="*/ 1923659 w 5206895"/>
              <a:gd name="connsiteY47" fmla="*/ 2612571 h 2692138"/>
              <a:gd name="connsiteX48" fmla="*/ 1819157 w 5206895"/>
              <a:gd name="connsiteY48" fmla="*/ 2599508 h 2692138"/>
              <a:gd name="connsiteX49" fmla="*/ 1740779 w 5206895"/>
              <a:gd name="connsiteY49" fmla="*/ 2573383 h 2692138"/>
              <a:gd name="connsiteX50" fmla="*/ 1557899 w 5206895"/>
              <a:gd name="connsiteY50" fmla="*/ 2547257 h 2692138"/>
              <a:gd name="connsiteX51" fmla="*/ 1479522 w 5206895"/>
              <a:gd name="connsiteY51" fmla="*/ 2534194 h 2692138"/>
              <a:gd name="connsiteX52" fmla="*/ 1401145 w 5206895"/>
              <a:gd name="connsiteY52" fmla="*/ 2508068 h 2692138"/>
              <a:gd name="connsiteX53" fmla="*/ 1139888 w 5206895"/>
              <a:gd name="connsiteY53" fmla="*/ 2468880 h 2692138"/>
              <a:gd name="connsiteX54" fmla="*/ 878631 w 5206895"/>
              <a:gd name="connsiteY54" fmla="*/ 2429691 h 2692138"/>
              <a:gd name="connsiteX55" fmla="*/ 839442 w 5206895"/>
              <a:gd name="connsiteY55" fmla="*/ 2416628 h 2692138"/>
              <a:gd name="connsiteX56" fmla="*/ 774128 w 5206895"/>
              <a:gd name="connsiteY56" fmla="*/ 2390503 h 2692138"/>
              <a:gd name="connsiteX57" fmla="*/ 669625 w 5206895"/>
              <a:gd name="connsiteY57" fmla="*/ 2377440 h 2692138"/>
              <a:gd name="connsiteX58" fmla="*/ 525934 w 5206895"/>
              <a:gd name="connsiteY58" fmla="*/ 2325188 h 2692138"/>
              <a:gd name="connsiteX59" fmla="*/ 486745 w 5206895"/>
              <a:gd name="connsiteY59" fmla="*/ 2312125 h 2692138"/>
              <a:gd name="connsiteX60" fmla="*/ 434494 w 5206895"/>
              <a:gd name="connsiteY60" fmla="*/ 2272937 h 2692138"/>
              <a:gd name="connsiteX61" fmla="*/ 382242 w 5206895"/>
              <a:gd name="connsiteY61" fmla="*/ 2259874 h 2692138"/>
              <a:gd name="connsiteX62" fmla="*/ 343054 w 5206895"/>
              <a:gd name="connsiteY62" fmla="*/ 2246811 h 2692138"/>
              <a:gd name="connsiteX63" fmla="*/ 251614 w 5206895"/>
              <a:gd name="connsiteY63" fmla="*/ 2181497 h 2692138"/>
              <a:gd name="connsiteX64" fmla="*/ 225488 w 5206895"/>
              <a:gd name="connsiteY64" fmla="*/ 2129245 h 2692138"/>
              <a:gd name="connsiteX65" fmla="*/ 212425 w 5206895"/>
              <a:gd name="connsiteY65" fmla="*/ 2090057 h 2692138"/>
              <a:gd name="connsiteX66" fmla="*/ 173237 w 5206895"/>
              <a:gd name="connsiteY66" fmla="*/ 1998617 h 2692138"/>
              <a:gd name="connsiteX67" fmla="*/ 107922 w 5206895"/>
              <a:gd name="connsiteY67" fmla="*/ 1867988 h 2692138"/>
              <a:gd name="connsiteX68" fmla="*/ 94859 w 5206895"/>
              <a:gd name="connsiteY68" fmla="*/ 1828800 h 2692138"/>
              <a:gd name="connsiteX69" fmla="*/ 81797 w 5206895"/>
              <a:gd name="connsiteY69" fmla="*/ 1763485 h 2692138"/>
              <a:gd name="connsiteX70" fmla="*/ 42608 w 5206895"/>
              <a:gd name="connsiteY70" fmla="*/ 1698171 h 2692138"/>
              <a:gd name="connsiteX71" fmla="*/ 16482 w 5206895"/>
              <a:gd name="connsiteY71" fmla="*/ 1580605 h 2692138"/>
              <a:gd name="connsiteX72" fmla="*/ 29545 w 5206895"/>
              <a:gd name="connsiteY72" fmla="*/ 1018903 h 2692138"/>
              <a:gd name="connsiteX73" fmla="*/ 107922 w 5206895"/>
              <a:gd name="connsiteY73" fmla="*/ 809897 h 2692138"/>
              <a:gd name="connsiteX74" fmla="*/ 147111 w 5206895"/>
              <a:gd name="connsiteY74" fmla="*/ 705394 h 2692138"/>
              <a:gd name="connsiteX75" fmla="*/ 277739 w 5206895"/>
              <a:gd name="connsiteY75" fmla="*/ 522514 h 2692138"/>
              <a:gd name="connsiteX76" fmla="*/ 329991 w 5206895"/>
              <a:gd name="connsiteY76" fmla="*/ 391885 h 2692138"/>
              <a:gd name="connsiteX77" fmla="*/ 382242 w 5206895"/>
              <a:gd name="connsiteY77" fmla="*/ 313508 h 2692138"/>
              <a:gd name="connsiteX78" fmla="*/ 408368 w 5206895"/>
              <a:gd name="connsiteY78" fmla="*/ 274320 h 2692138"/>
              <a:gd name="connsiteX79" fmla="*/ 486745 w 5206895"/>
              <a:gd name="connsiteY79" fmla="*/ 169817 h 2692138"/>
              <a:gd name="connsiteX80" fmla="*/ 512871 w 5206895"/>
              <a:gd name="connsiteY80" fmla="*/ 130628 h 2692138"/>
              <a:gd name="connsiteX81" fmla="*/ 839442 w 5206895"/>
              <a:gd name="connsiteY81" fmla="*/ 117565 h 2692138"/>
              <a:gd name="connsiteX82" fmla="*/ 930882 w 5206895"/>
              <a:gd name="connsiteY82" fmla="*/ 143691 h 269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206895" h="2692138">
                <a:moveTo>
                  <a:pt x="669625" y="182880"/>
                </a:moveTo>
                <a:cubicBezTo>
                  <a:pt x="691396" y="169817"/>
                  <a:pt x="711738" y="154003"/>
                  <a:pt x="734939" y="143691"/>
                </a:cubicBezTo>
                <a:cubicBezTo>
                  <a:pt x="751345" y="136399"/>
                  <a:pt x="769995" y="135787"/>
                  <a:pt x="787191" y="130628"/>
                </a:cubicBezTo>
                <a:cubicBezTo>
                  <a:pt x="813568" y="122715"/>
                  <a:pt x="839442" y="113211"/>
                  <a:pt x="865568" y="104503"/>
                </a:cubicBezTo>
                <a:cubicBezTo>
                  <a:pt x="886631" y="97482"/>
                  <a:pt x="909462" y="97282"/>
                  <a:pt x="930882" y="91440"/>
                </a:cubicBezTo>
                <a:cubicBezTo>
                  <a:pt x="1092840" y="47269"/>
                  <a:pt x="915011" y="74739"/>
                  <a:pt x="1139888" y="52251"/>
                </a:cubicBezTo>
                <a:cubicBezTo>
                  <a:pt x="1257787" y="22776"/>
                  <a:pt x="1114128" y="56213"/>
                  <a:pt x="1309705" y="26125"/>
                </a:cubicBezTo>
                <a:cubicBezTo>
                  <a:pt x="1327450" y="23395"/>
                  <a:pt x="1344127" y="15161"/>
                  <a:pt x="1361957" y="13063"/>
                </a:cubicBezTo>
                <a:cubicBezTo>
                  <a:pt x="1418341" y="6430"/>
                  <a:pt x="1475168" y="4354"/>
                  <a:pt x="1531774" y="0"/>
                </a:cubicBezTo>
                <a:lnTo>
                  <a:pt x="3047065" y="13063"/>
                </a:lnTo>
                <a:cubicBezTo>
                  <a:pt x="3209569" y="16902"/>
                  <a:pt x="3144403" y="41616"/>
                  <a:pt x="3256071" y="52251"/>
                </a:cubicBezTo>
                <a:cubicBezTo>
                  <a:pt x="3325561" y="58869"/>
                  <a:pt x="3395408" y="60960"/>
                  <a:pt x="3465077" y="65314"/>
                </a:cubicBezTo>
                <a:cubicBezTo>
                  <a:pt x="3551861" y="123172"/>
                  <a:pt x="3475360" y="81296"/>
                  <a:pt x="3661019" y="104503"/>
                </a:cubicBezTo>
                <a:cubicBezTo>
                  <a:pt x="3678834" y="106730"/>
                  <a:pt x="3695607" y="114354"/>
                  <a:pt x="3713271" y="117565"/>
                </a:cubicBezTo>
                <a:cubicBezTo>
                  <a:pt x="3743564" y="123073"/>
                  <a:pt x="3774231" y="126274"/>
                  <a:pt x="3804711" y="130628"/>
                </a:cubicBezTo>
                <a:cubicBezTo>
                  <a:pt x="3990172" y="192449"/>
                  <a:pt x="3812885" y="140112"/>
                  <a:pt x="4183534" y="182880"/>
                </a:cubicBezTo>
                <a:cubicBezTo>
                  <a:pt x="4197213" y="184458"/>
                  <a:pt x="4209091" y="193996"/>
                  <a:pt x="4222722" y="195943"/>
                </a:cubicBezTo>
                <a:cubicBezTo>
                  <a:pt x="4270333" y="202744"/>
                  <a:pt x="4318558" y="204220"/>
                  <a:pt x="4366414" y="209005"/>
                </a:cubicBezTo>
                <a:cubicBezTo>
                  <a:pt x="4405648" y="212928"/>
                  <a:pt x="4444791" y="217714"/>
                  <a:pt x="4483979" y="222068"/>
                </a:cubicBezTo>
                <a:cubicBezTo>
                  <a:pt x="4626966" y="257815"/>
                  <a:pt x="4401906" y="204532"/>
                  <a:pt x="4692985" y="248194"/>
                </a:cubicBezTo>
                <a:cubicBezTo>
                  <a:pt x="4781122" y="261415"/>
                  <a:pt x="4784493" y="267822"/>
                  <a:pt x="4849739" y="300445"/>
                </a:cubicBezTo>
                <a:cubicBezTo>
                  <a:pt x="4862802" y="313508"/>
                  <a:pt x="4874736" y="327807"/>
                  <a:pt x="4888928" y="339634"/>
                </a:cubicBezTo>
                <a:cubicBezTo>
                  <a:pt x="4900989" y="349685"/>
                  <a:pt x="4917016" y="354659"/>
                  <a:pt x="4928117" y="365760"/>
                </a:cubicBezTo>
                <a:cubicBezTo>
                  <a:pt x="4939218" y="376861"/>
                  <a:pt x="4944822" y="392389"/>
                  <a:pt x="4954242" y="404948"/>
                </a:cubicBezTo>
                <a:cubicBezTo>
                  <a:pt x="4984030" y="444665"/>
                  <a:pt x="5015202" y="483325"/>
                  <a:pt x="5045682" y="522514"/>
                </a:cubicBezTo>
                <a:lnTo>
                  <a:pt x="5071808" y="600891"/>
                </a:lnTo>
                <a:lnTo>
                  <a:pt x="5097934" y="679268"/>
                </a:lnTo>
                <a:cubicBezTo>
                  <a:pt x="5102288" y="714102"/>
                  <a:pt x="5106032" y="749018"/>
                  <a:pt x="5110997" y="783771"/>
                </a:cubicBezTo>
                <a:cubicBezTo>
                  <a:pt x="5123450" y="870946"/>
                  <a:pt x="5150185" y="1045028"/>
                  <a:pt x="5150185" y="1045028"/>
                </a:cubicBezTo>
                <a:cubicBezTo>
                  <a:pt x="5154539" y="1119051"/>
                  <a:pt x="5163248" y="1192946"/>
                  <a:pt x="5163248" y="1267097"/>
                </a:cubicBezTo>
                <a:cubicBezTo>
                  <a:pt x="5163248" y="1384819"/>
                  <a:pt x="5307381" y="1815590"/>
                  <a:pt x="5071808" y="1894114"/>
                </a:cubicBezTo>
                <a:lnTo>
                  <a:pt x="5032619" y="1907177"/>
                </a:lnTo>
                <a:cubicBezTo>
                  <a:pt x="5028265" y="1920240"/>
                  <a:pt x="5025715" y="1934049"/>
                  <a:pt x="5019557" y="1946365"/>
                </a:cubicBezTo>
                <a:cubicBezTo>
                  <a:pt x="5012536" y="1960407"/>
                  <a:pt x="4998048" y="1970548"/>
                  <a:pt x="4993431" y="1985554"/>
                </a:cubicBezTo>
                <a:cubicBezTo>
                  <a:pt x="4980372" y="2027996"/>
                  <a:pt x="4976014" y="2072640"/>
                  <a:pt x="4967305" y="2116183"/>
                </a:cubicBezTo>
                <a:cubicBezTo>
                  <a:pt x="4960802" y="2148700"/>
                  <a:pt x="4939450" y="2176458"/>
                  <a:pt x="4928117" y="2207623"/>
                </a:cubicBezTo>
                <a:cubicBezTo>
                  <a:pt x="4911254" y="2253996"/>
                  <a:pt x="4922082" y="2270683"/>
                  <a:pt x="4888928" y="2312125"/>
                </a:cubicBezTo>
                <a:cubicBezTo>
                  <a:pt x="4865847" y="2340976"/>
                  <a:pt x="4841293" y="2370008"/>
                  <a:pt x="4810551" y="2390503"/>
                </a:cubicBezTo>
                <a:cubicBezTo>
                  <a:pt x="4660402" y="2490602"/>
                  <a:pt x="4807981" y="2393326"/>
                  <a:pt x="4627671" y="2508068"/>
                </a:cubicBezTo>
                <a:cubicBezTo>
                  <a:pt x="4627669" y="2508070"/>
                  <a:pt x="4549296" y="2560318"/>
                  <a:pt x="4549294" y="2560320"/>
                </a:cubicBezTo>
                <a:cubicBezTo>
                  <a:pt x="4536231" y="2573383"/>
                  <a:pt x="4526254" y="2590536"/>
                  <a:pt x="4510105" y="2599508"/>
                </a:cubicBezTo>
                <a:cubicBezTo>
                  <a:pt x="4486032" y="2612882"/>
                  <a:pt x="4457854" y="2616925"/>
                  <a:pt x="4431728" y="2625634"/>
                </a:cubicBezTo>
                <a:cubicBezTo>
                  <a:pt x="4373814" y="2644939"/>
                  <a:pt x="4369035" y="2649378"/>
                  <a:pt x="4288037" y="2651760"/>
                </a:cubicBezTo>
                <a:cubicBezTo>
                  <a:pt x="4026856" y="2659442"/>
                  <a:pt x="3765522" y="2660469"/>
                  <a:pt x="3504265" y="2664823"/>
                </a:cubicBezTo>
                <a:cubicBezTo>
                  <a:pt x="2918658" y="2695644"/>
                  <a:pt x="3055374" y="2700931"/>
                  <a:pt x="2433111" y="2677885"/>
                </a:cubicBezTo>
                <a:cubicBezTo>
                  <a:pt x="2349351" y="2674783"/>
                  <a:pt x="2225106" y="2653581"/>
                  <a:pt x="2145728" y="2638697"/>
                </a:cubicBezTo>
                <a:cubicBezTo>
                  <a:pt x="2128082" y="2635388"/>
                  <a:pt x="2111307" y="2627732"/>
                  <a:pt x="2093477" y="2625634"/>
                </a:cubicBezTo>
                <a:cubicBezTo>
                  <a:pt x="2037093" y="2619000"/>
                  <a:pt x="1980176" y="2617954"/>
                  <a:pt x="1923659" y="2612571"/>
                </a:cubicBezTo>
                <a:cubicBezTo>
                  <a:pt x="1888712" y="2609243"/>
                  <a:pt x="1853991" y="2603862"/>
                  <a:pt x="1819157" y="2599508"/>
                </a:cubicBezTo>
                <a:cubicBezTo>
                  <a:pt x="1793031" y="2590800"/>
                  <a:pt x="1767496" y="2580062"/>
                  <a:pt x="1740779" y="2573383"/>
                </a:cubicBezTo>
                <a:cubicBezTo>
                  <a:pt x="1699218" y="2562993"/>
                  <a:pt x="1593990" y="2552413"/>
                  <a:pt x="1557899" y="2547257"/>
                </a:cubicBezTo>
                <a:cubicBezTo>
                  <a:pt x="1531679" y="2543511"/>
                  <a:pt x="1505217" y="2540618"/>
                  <a:pt x="1479522" y="2534194"/>
                </a:cubicBezTo>
                <a:cubicBezTo>
                  <a:pt x="1452805" y="2527515"/>
                  <a:pt x="1428028" y="2514042"/>
                  <a:pt x="1401145" y="2508068"/>
                </a:cubicBezTo>
                <a:cubicBezTo>
                  <a:pt x="1290413" y="2483461"/>
                  <a:pt x="1243506" y="2483683"/>
                  <a:pt x="1139888" y="2468880"/>
                </a:cubicBezTo>
                <a:lnTo>
                  <a:pt x="878631" y="2429691"/>
                </a:lnTo>
                <a:cubicBezTo>
                  <a:pt x="865568" y="2425337"/>
                  <a:pt x="852335" y="2421463"/>
                  <a:pt x="839442" y="2416628"/>
                </a:cubicBezTo>
                <a:cubicBezTo>
                  <a:pt x="817487" y="2408395"/>
                  <a:pt x="796976" y="2395776"/>
                  <a:pt x="774128" y="2390503"/>
                </a:cubicBezTo>
                <a:cubicBezTo>
                  <a:pt x="739922" y="2382609"/>
                  <a:pt x="704459" y="2381794"/>
                  <a:pt x="669625" y="2377440"/>
                </a:cubicBezTo>
                <a:cubicBezTo>
                  <a:pt x="578744" y="2341087"/>
                  <a:pt x="626554" y="2358728"/>
                  <a:pt x="525934" y="2325188"/>
                </a:cubicBezTo>
                <a:lnTo>
                  <a:pt x="486745" y="2312125"/>
                </a:lnTo>
                <a:cubicBezTo>
                  <a:pt x="469328" y="2299062"/>
                  <a:pt x="453967" y="2282673"/>
                  <a:pt x="434494" y="2272937"/>
                </a:cubicBezTo>
                <a:cubicBezTo>
                  <a:pt x="418436" y="2264908"/>
                  <a:pt x="399505" y="2264806"/>
                  <a:pt x="382242" y="2259874"/>
                </a:cubicBezTo>
                <a:cubicBezTo>
                  <a:pt x="369003" y="2256091"/>
                  <a:pt x="355370" y="2252969"/>
                  <a:pt x="343054" y="2246811"/>
                </a:cubicBezTo>
                <a:cubicBezTo>
                  <a:pt x="323953" y="2237260"/>
                  <a:pt x="263448" y="2190373"/>
                  <a:pt x="251614" y="2181497"/>
                </a:cubicBezTo>
                <a:cubicBezTo>
                  <a:pt x="242905" y="2164080"/>
                  <a:pt x="233159" y="2147144"/>
                  <a:pt x="225488" y="2129245"/>
                </a:cubicBezTo>
                <a:cubicBezTo>
                  <a:pt x="220064" y="2116589"/>
                  <a:pt x="217539" y="2102841"/>
                  <a:pt x="212425" y="2090057"/>
                </a:cubicBezTo>
                <a:cubicBezTo>
                  <a:pt x="200109" y="2059268"/>
                  <a:pt x="187357" y="2028622"/>
                  <a:pt x="173237" y="1998617"/>
                </a:cubicBezTo>
                <a:cubicBezTo>
                  <a:pt x="152508" y="1954568"/>
                  <a:pt x="123317" y="1914172"/>
                  <a:pt x="107922" y="1867988"/>
                </a:cubicBezTo>
                <a:cubicBezTo>
                  <a:pt x="103568" y="1854925"/>
                  <a:pt x="98198" y="1842158"/>
                  <a:pt x="94859" y="1828800"/>
                </a:cubicBezTo>
                <a:cubicBezTo>
                  <a:pt x="89474" y="1807260"/>
                  <a:pt x="90043" y="1784100"/>
                  <a:pt x="81797" y="1763485"/>
                </a:cubicBezTo>
                <a:cubicBezTo>
                  <a:pt x="72368" y="1739911"/>
                  <a:pt x="55671" y="1719942"/>
                  <a:pt x="42608" y="1698171"/>
                </a:cubicBezTo>
                <a:cubicBezTo>
                  <a:pt x="33899" y="1658982"/>
                  <a:pt x="23459" y="1620139"/>
                  <a:pt x="16482" y="1580605"/>
                </a:cubicBezTo>
                <a:cubicBezTo>
                  <a:pt x="-16786" y="1392091"/>
                  <a:pt x="6941" y="1217820"/>
                  <a:pt x="29545" y="1018903"/>
                </a:cubicBezTo>
                <a:cubicBezTo>
                  <a:pt x="35315" y="968129"/>
                  <a:pt x="87708" y="860432"/>
                  <a:pt x="107922" y="809897"/>
                </a:cubicBezTo>
                <a:cubicBezTo>
                  <a:pt x="121757" y="775309"/>
                  <a:pt x="127183" y="737776"/>
                  <a:pt x="147111" y="705394"/>
                </a:cubicBezTo>
                <a:cubicBezTo>
                  <a:pt x="149364" y="701733"/>
                  <a:pt x="269814" y="546289"/>
                  <a:pt x="277739" y="522514"/>
                </a:cubicBezTo>
                <a:cubicBezTo>
                  <a:pt x="296432" y="466436"/>
                  <a:pt x="301160" y="439937"/>
                  <a:pt x="329991" y="391885"/>
                </a:cubicBezTo>
                <a:cubicBezTo>
                  <a:pt x="346146" y="364960"/>
                  <a:pt x="364825" y="339634"/>
                  <a:pt x="382242" y="313508"/>
                </a:cubicBezTo>
                <a:cubicBezTo>
                  <a:pt x="390951" y="300445"/>
                  <a:pt x="401347" y="288362"/>
                  <a:pt x="408368" y="274320"/>
                </a:cubicBezTo>
                <a:cubicBezTo>
                  <a:pt x="454578" y="181901"/>
                  <a:pt x="423253" y="212146"/>
                  <a:pt x="486745" y="169817"/>
                </a:cubicBezTo>
                <a:cubicBezTo>
                  <a:pt x="495454" y="156754"/>
                  <a:pt x="501770" y="141729"/>
                  <a:pt x="512871" y="130628"/>
                </a:cubicBezTo>
                <a:cubicBezTo>
                  <a:pt x="593912" y="49587"/>
                  <a:pt x="768091" y="114322"/>
                  <a:pt x="839442" y="117565"/>
                </a:cubicBezTo>
                <a:lnTo>
                  <a:pt x="930882" y="1436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9526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632116" cy="246221"/>
          </a:xfrm>
          <a:prstGeom prst="rect">
            <a:avLst/>
          </a:prstGeom>
          <a:noFill/>
        </p:spPr>
        <p:txBody>
          <a:bodyPr wrap="square" rtlCol="0">
            <a:spAutoFit/>
          </a:bodyPr>
          <a:lstStyle/>
          <a:p>
            <a:r>
              <a:rPr lang="en-US" sz="1000" b="1" dirty="0" err="1" smtClean="0">
                <a:solidFill>
                  <a:srgbClr val="7030A0"/>
                </a:solidFill>
              </a:rPr>
              <a:t>Halma</a:t>
            </a:r>
            <a:endParaRPr lang="en-IN" sz="1000" b="1" dirty="0">
              <a:solidFill>
                <a:srgbClr val="7030A0"/>
              </a:solidFill>
            </a:endParaRPr>
          </a:p>
        </p:txBody>
      </p:sp>
      <p:sp>
        <p:nvSpPr>
          <p:cNvPr id="21" name="TextBox 20"/>
          <p:cNvSpPr txBox="1"/>
          <p:nvPr/>
        </p:nvSpPr>
        <p:spPr>
          <a:xfrm>
            <a:off x="9541170" y="2539819"/>
            <a:ext cx="632116" cy="246221"/>
          </a:xfrm>
          <a:prstGeom prst="rect">
            <a:avLst/>
          </a:prstGeom>
          <a:noFill/>
        </p:spPr>
        <p:txBody>
          <a:bodyPr wrap="square" rtlCol="0">
            <a:spAutoFit/>
          </a:bodyPr>
          <a:lstStyle/>
          <a:p>
            <a:r>
              <a:rPr lang="en-US" sz="1000" b="1" dirty="0" smtClean="0">
                <a:solidFill>
                  <a:srgbClr val="7030A0"/>
                </a:solidFill>
              </a:rPr>
              <a:t>India</a:t>
            </a:r>
            <a:endParaRPr lang="en-IN" sz="1000" b="1" dirty="0">
              <a:solidFill>
                <a:srgbClr val="7030A0"/>
              </a:solidFill>
            </a:endParaRPr>
          </a:p>
        </p:txBody>
      </p:sp>
      <p:grpSp>
        <p:nvGrpSpPr>
          <p:cNvPr id="53" name="Group 52"/>
          <p:cNvGrpSpPr/>
          <p:nvPr/>
        </p:nvGrpSpPr>
        <p:grpSpPr>
          <a:xfrm>
            <a:off x="6802420" y="2580500"/>
            <a:ext cx="886262" cy="246221"/>
            <a:chOff x="2132050" y="557407"/>
            <a:chExt cx="886262" cy="246221"/>
          </a:xfrm>
        </p:grpSpPr>
        <p:sp>
          <p:nvSpPr>
            <p:cNvPr id="54" name="TextBox 53"/>
            <p:cNvSpPr txBox="1"/>
            <p:nvPr/>
          </p:nvSpPr>
          <p:spPr>
            <a:xfrm>
              <a:off x="2132050" y="557407"/>
              <a:ext cx="379827" cy="246221"/>
            </a:xfrm>
            <a:prstGeom prst="rect">
              <a:avLst/>
            </a:prstGeom>
            <a:noFill/>
            <a:ln>
              <a:solidFill>
                <a:schemeClr val="accent2"/>
              </a:solidFill>
            </a:ln>
          </p:spPr>
          <p:txBody>
            <a:bodyPr wrap="square" rtlCol="0">
              <a:spAutoFit/>
            </a:bodyPr>
            <a:lstStyle/>
            <a:p>
              <a:r>
                <a:rPr lang="en-US" sz="1000" dirty="0"/>
                <a:t>z</a:t>
              </a:r>
              <a:endParaRPr lang="en-IN" sz="1000" dirty="0"/>
            </a:p>
          </p:txBody>
        </p:sp>
        <p:sp>
          <p:nvSpPr>
            <p:cNvPr id="55" name="TextBox 54"/>
            <p:cNvSpPr txBox="1"/>
            <p:nvPr/>
          </p:nvSpPr>
          <p:spPr>
            <a:xfrm>
              <a:off x="2532871" y="557407"/>
              <a:ext cx="485441" cy="246221"/>
            </a:xfrm>
            <a:prstGeom prst="rect">
              <a:avLst/>
            </a:prstGeom>
            <a:noFill/>
            <a:ln>
              <a:solidFill>
                <a:schemeClr val="accent2"/>
              </a:solidFill>
            </a:ln>
          </p:spPr>
          <p:txBody>
            <a:bodyPr wrap="square" rtlCol="0">
              <a:spAutoFit/>
            </a:bodyPr>
            <a:lstStyle/>
            <a:p>
              <a:r>
                <a:rPr lang="en-US" sz="1000" dirty="0" smtClean="0"/>
                <a:t>0</a:t>
              </a:r>
              <a:endParaRPr lang="en-IN" sz="1000" dirty="0"/>
            </a:p>
          </p:txBody>
        </p:sp>
      </p:gr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2" name="TextBox 1"/>
          <p:cNvSpPr txBox="1"/>
          <p:nvPr/>
        </p:nvSpPr>
        <p:spPr>
          <a:xfrm>
            <a:off x="839323" y="5325787"/>
            <a:ext cx="5139015" cy="1200329"/>
          </a:xfrm>
          <a:prstGeom prst="rect">
            <a:avLst/>
          </a:prstGeom>
          <a:noFill/>
        </p:spPr>
        <p:txBody>
          <a:bodyPr wrap="square" rtlCol="0">
            <a:spAutoFit/>
          </a:bodyPr>
          <a:lstStyle/>
          <a:p>
            <a:r>
              <a:rPr lang="en-US" b="1" dirty="0" smtClean="0"/>
              <a:t>Memory layout upon ‘fun’ function termination.</a:t>
            </a:r>
          </a:p>
          <a:p>
            <a:endParaRPr lang="en-US" b="1" dirty="0" smtClean="0"/>
          </a:p>
          <a:p>
            <a:r>
              <a:rPr lang="en-US" b="1" dirty="0" smtClean="0"/>
              <a:t>Information in the code segment and data segment will de-allocate only upon EXE termination.</a:t>
            </a:r>
            <a:endParaRPr lang="en-IN" b="1" dirty="0"/>
          </a:p>
        </p:txBody>
      </p:sp>
      <p:sp>
        <p:nvSpPr>
          <p:cNvPr id="22" name="Rectangle 21"/>
          <p:cNvSpPr/>
          <p:nvPr/>
        </p:nvSpPr>
        <p:spPr>
          <a:xfrm>
            <a:off x="360831" y="1720840"/>
            <a:ext cx="6096000" cy="3416320"/>
          </a:xfrm>
          <a:prstGeom prst="rect">
            <a:avLst/>
          </a:prstGeom>
          <a:solidFill>
            <a:schemeClr val="tx1"/>
          </a:solidFill>
        </p:spPr>
        <p:txBody>
          <a:bodyPr>
            <a:spAutoFit/>
          </a:bodyPr>
          <a:lstStyle/>
          <a:p>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z</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//global variable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p1</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[pointer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p2</a:t>
            </a:r>
            <a:r>
              <a:rPr lang="en-IN" sz="1200" dirty="0">
                <a:solidFill>
                  <a:srgbClr val="D4D4D4"/>
                </a:solidFill>
                <a:latin typeface="Consolas" panose="020B0609020204030204" pitchFamily="49" charset="0"/>
              </a:rPr>
              <a:t> =</a:t>
            </a:r>
            <a:r>
              <a:rPr lang="en-IN" sz="1200" dirty="0">
                <a:solidFill>
                  <a:srgbClr val="CE9178"/>
                </a:solidFill>
                <a:latin typeface="Consolas" panose="020B0609020204030204" pitchFamily="49" charset="0"/>
              </a:rPr>
              <a:t>"India"</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x</a:t>
            </a:r>
            <a:r>
              <a:rPr lang="en-IN" sz="1200" dirty="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 not initialized [value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6A9955"/>
                </a:solidFill>
                <a:latin typeface="Consolas" panose="020B0609020204030204" pitchFamily="49" charset="0"/>
              </a:rPr>
              <a:t>    //Dynamic allocation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 = (</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malloc</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sizeof</a:t>
            </a:r>
            <a:r>
              <a:rPr lang="en-IN" sz="1200" dirty="0">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a:t>
            </a: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free</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q</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p3</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a:t>
            </a:r>
            <a:r>
              <a:rPr lang="en-IN" sz="1200" dirty="0" err="1" smtClean="0">
                <a:solidFill>
                  <a:srgbClr val="CE9178"/>
                </a:solidFill>
                <a:latin typeface="Consolas" panose="020B0609020204030204" pitchFamily="49" charset="0"/>
              </a:rPr>
              <a:t>Halma</a:t>
            </a:r>
            <a:r>
              <a:rPr lang="en-IN" sz="1200" dirty="0" smtClean="0">
                <a:solidFill>
                  <a:srgbClr val="CE9178"/>
                </a:solidFill>
                <a:latin typeface="Consolas" panose="020B0609020204030204" pitchFamily="49" charset="0"/>
              </a:rPr>
              <a:t>"</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a:p>
            <a:r>
              <a:rPr lang="en-IN" sz="1200" dirty="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54071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00982" y="87990"/>
            <a:ext cx="5327278" cy="4832092"/>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char* owner = (char *) </a:t>
            </a:r>
            <a:r>
              <a:rPr lang="en-US" sz="1400" b="1" dirty="0" err="1" smtClean="0">
                <a:latin typeface="Courier New" panose="02070309020205020404" pitchFamily="49" charset="0"/>
                <a:cs typeface="Courier New" panose="02070309020205020404" pitchFamily="49" charset="0"/>
              </a:rPr>
              <a:t>malloc</a:t>
            </a:r>
            <a:r>
              <a:rPr lang="en-US" sz="1400" b="1" dirty="0" smtClean="0">
                <a:latin typeface="Courier New" panose="02070309020205020404" pitchFamily="49" charset="0"/>
                <a:cs typeface="Courier New" panose="02070309020205020404" pitchFamily="49" charset="0"/>
              </a:rPr>
              <a:t>(200));</a:t>
            </a:r>
          </a:p>
          <a:p>
            <a:r>
              <a:rPr lang="en-US" sz="1400" b="1" dirty="0" smtClean="0">
                <a:latin typeface="Courier New" panose="02070309020205020404" pitchFamily="49" charset="0"/>
                <a:cs typeface="Courier New" panose="02070309020205020404" pitchFamily="49" charset="0"/>
              </a:rPr>
              <a:t>char* location = owner;</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CA* p1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latin typeface="Courier New" panose="02070309020205020404" pitchFamily="49" charset="0"/>
                <a:cs typeface="Courier New" panose="02070309020205020404" pitchFamily="49" charset="0"/>
              </a:rPr>
              <a:t>CA* p2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a:latin typeface="Courier New" panose="02070309020205020404" pitchFamily="49" charset="0"/>
                <a:cs typeface="Courier New" panose="02070309020205020404" pitchFamily="49" charset="0"/>
              </a:rPr>
              <a:t>CA* </a:t>
            </a:r>
            <a:r>
              <a:rPr lang="en-US" sz="1400" b="1" dirty="0" smtClean="0">
                <a:latin typeface="Courier New" panose="02070309020205020404" pitchFamily="49" charset="0"/>
                <a:cs typeface="Courier New" panose="02070309020205020404" pitchFamily="49" charset="0"/>
              </a:rPr>
              <a:t>p3 </a:t>
            </a:r>
            <a:r>
              <a:rPr lang="en-US" sz="1400" b="1" dirty="0">
                <a:latin typeface="Courier New" panose="02070309020205020404" pitchFamily="49" charset="0"/>
                <a:cs typeface="Courier New" panose="02070309020205020404" pitchFamily="49" charset="0"/>
              </a:rPr>
              <a:t>= new(location) CA;</a:t>
            </a:r>
          </a:p>
          <a:p>
            <a:r>
              <a:rPr lang="en-US" sz="1400" b="1" dirty="0">
                <a:latin typeface="Courier New" panose="02070309020205020404" pitchFamily="49" charset="0"/>
                <a:cs typeface="Courier New" panose="02070309020205020404" pitchFamily="49" charset="0"/>
              </a:rPr>
              <a:t>location = location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(CA);</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//delete p2;   //DON’T DO THIS</a:t>
            </a:r>
            <a:endParaRPr lang="en-US" sz="1400" b="1" dirty="0">
              <a:solidFill>
                <a:schemeClr val="accent6">
                  <a:lumMod val="50000"/>
                </a:schemeClr>
              </a:solidFill>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//RECYLE THE MEMORY POINTED TO BY p2</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//we assume size of CA and CB types are equal</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//call destructor explicitly</a:t>
            </a:r>
          </a:p>
          <a:p>
            <a:r>
              <a:rPr lang="en-US" sz="1400" b="1" dirty="0" smtClean="0">
                <a:latin typeface="Courier New" panose="02070309020205020404" pitchFamily="49" charset="0"/>
                <a:cs typeface="Courier New" panose="02070309020205020404" pitchFamily="49" charset="0"/>
              </a:rPr>
              <a:t>p2-&gt;CA::~CA();</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CB* p4 = new(p2) CB;</a:t>
            </a:r>
          </a:p>
          <a:p>
            <a:r>
              <a:rPr lang="en-US" sz="1400" b="1" dirty="0" smtClean="0">
                <a:latin typeface="Courier New" panose="02070309020205020404" pitchFamily="49" charset="0"/>
                <a:cs typeface="Courier New" panose="02070309020205020404" pitchFamily="49" charset="0"/>
              </a:rPr>
              <a:t>p2 =NULL</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//Final cleaning of the heap memory</a:t>
            </a:r>
          </a:p>
          <a:p>
            <a:r>
              <a:rPr lang="en-US" sz="1400" b="1" dirty="0" smtClean="0">
                <a:latin typeface="Courier New" panose="02070309020205020404" pitchFamily="49" charset="0"/>
                <a:cs typeface="Courier New" panose="02070309020205020404" pitchFamily="49" charset="0"/>
              </a:rPr>
              <a:t>free(owner);</a:t>
            </a:r>
            <a:endParaRPr lang="en-IN" sz="1400" b="1" dirty="0">
              <a:latin typeface="Courier New" panose="02070309020205020404" pitchFamily="49" charset="0"/>
              <a:cs typeface="Courier New" panose="02070309020205020404" pitchFamily="49" charset="0"/>
            </a:endParaRPr>
          </a:p>
        </p:txBody>
      </p:sp>
      <p:sp>
        <p:nvSpPr>
          <p:cNvPr id="56" name="TextBox 55"/>
          <p:cNvSpPr txBox="1"/>
          <p:nvPr/>
        </p:nvSpPr>
        <p:spPr>
          <a:xfrm>
            <a:off x="1630829" y="80691"/>
            <a:ext cx="4122271" cy="369332"/>
          </a:xfrm>
          <a:prstGeom prst="rect">
            <a:avLst/>
          </a:prstGeom>
          <a:noFill/>
        </p:spPr>
        <p:txBody>
          <a:bodyPr wrap="square" rtlCol="0">
            <a:spAutoFit/>
          </a:bodyPr>
          <a:lstStyle/>
          <a:p>
            <a:r>
              <a:rPr lang="en-US" b="1" dirty="0" smtClean="0"/>
              <a:t>PLACEMENT NEW OPERATOR FUNCTION</a:t>
            </a:r>
            <a:endParaRPr lang="en-IN" b="1" dirty="0"/>
          </a:p>
        </p:txBody>
      </p:sp>
      <p:grpSp>
        <p:nvGrpSpPr>
          <p:cNvPr id="14" name="Group 13"/>
          <p:cNvGrpSpPr/>
          <p:nvPr/>
        </p:nvGrpSpPr>
        <p:grpSpPr>
          <a:xfrm>
            <a:off x="645458" y="2180870"/>
            <a:ext cx="9923930" cy="4571846"/>
            <a:chOff x="645458" y="2180870"/>
            <a:chExt cx="9923930" cy="4571846"/>
          </a:xfrm>
        </p:grpSpPr>
        <p:sp>
          <p:nvSpPr>
            <p:cNvPr id="4" name="TextBox 3"/>
            <p:cNvSpPr txBox="1"/>
            <p:nvPr/>
          </p:nvSpPr>
          <p:spPr>
            <a:xfrm>
              <a:off x="645458" y="2586832"/>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658905" y="6383384"/>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452282" y="4294608"/>
              <a:ext cx="911710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886323" y="2180870"/>
              <a:ext cx="722406" cy="733149"/>
              <a:chOff x="2245659" y="1595720"/>
              <a:chExt cx="722406" cy="733149"/>
            </a:xfrm>
          </p:grpSpPr>
          <p:sp>
            <p:nvSpPr>
              <p:cNvPr id="9" name="Rectangle 8"/>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owner</a:t>
                </a:r>
                <a:endParaRPr lang="en-IN" sz="1600" dirty="0">
                  <a:solidFill>
                    <a:srgbClr val="FF0000"/>
                  </a:solidFill>
                </a:endParaRPr>
              </a:p>
            </p:txBody>
          </p:sp>
          <p:sp>
            <p:nvSpPr>
              <p:cNvPr id="10" name="Rectangle 9"/>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sp>
          <p:nvSpPr>
            <p:cNvPr id="11" name="Rectangle 10"/>
            <p:cNvSpPr/>
            <p:nvPr/>
          </p:nvSpPr>
          <p:spPr>
            <a:xfrm>
              <a:off x="2608729" y="4639749"/>
              <a:ext cx="7960659" cy="151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45523" y="6229495"/>
              <a:ext cx="941294" cy="307777"/>
            </a:xfrm>
            <a:prstGeom prst="rect">
              <a:avLst/>
            </a:prstGeom>
            <a:noFill/>
          </p:spPr>
          <p:txBody>
            <a:bodyPr wrap="square" rtlCol="0">
              <a:spAutoFit/>
            </a:bodyPr>
            <a:lstStyle/>
            <a:p>
              <a:r>
                <a:rPr lang="en-US" sz="1400" dirty="0" smtClean="0"/>
                <a:t>200 bytes</a:t>
              </a:r>
              <a:endParaRPr lang="en-IN" sz="1400" dirty="0"/>
            </a:p>
          </p:txBody>
        </p:sp>
        <p:sp>
          <p:nvSpPr>
            <p:cNvPr id="16" name="Rectangle 15"/>
            <p:cNvSpPr/>
            <p:nvPr/>
          </p:nvSpPr>
          <p:spPr>
            <a:xfrm>
              <a:off x="1775012" y="4639748"/>
              <a:ext cx="833717" cy="151055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1776879" y="6187665"/>
              <a:ext cx="941294" cy="307777"/>
            </a:xfrm>
            <a:prstGeom prst="rect">
              <a:avLst/>
            </a:prstGeom>
            <a:noFill/>
          </p:spPr>
          <p:txBody>
            <a:bodyPr wrap="square" rtlCol="0">
              <a:spAutoFit/>
            </a:bodyPr>
            <a:lstStyle/>
            <a:p>
              <a:r>
                <a:rPr lang="en-US" sz="1400" dirty="0" smtClean="0"/>
                <a:t>4 bytes</a:t>
              </a:r>
              <a:endParaRPr lang="en-IN" sz="1400" dirty="0"/>
            </a:p>
          </p:txBody>
        </p:sp>
        <p:grpSp>
          <p:nvGrpSpPr>
            <p:cNvPr id="26" name="Group 25"/>
            <p:cNvGrpSpPr/>
            <p:nvPr/>
          </p:nvGrpSpPr>
          <p:grpSpPr>
            <a:xfrm>
              <a:off x="2831352" y="2205832"/>
              <a:ext cx="1062318" cy="733149"/>
              <a:chOff x="2245659" y="1595720"/>
              <a:chExt cx="722406" cy="733149"/>
            </a:xfrm>
          </p:grpSpPr>
          <p:sp>
            <p:nvSpPr>
              <p:cNvPr id="31" name="Rectangle 30"/>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location</a:t>
                </a:r>
                <a:endParaRPr lang="en-IN" sz="1600" dirty="0">
                  <a:solidFill>
                    <a:srgbClr val="FF0000"/>
                  </a:solidFill>
                </a:endParaRPr>
              </a:p>
            </p:txBody>
          </p:sp>
          <p:sp>
            <p:nvSpPr>
              <p:cNvPr id="34" name="Rectangle 33"/>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cxnSp>
          <p:nvCxnSpPr>
            <p:cNvPr id="6" name="Straight Arrow Connector 5"/>
            <p:cNvCxnSpPr/>
            <p:nvPr/>
          </p:nvCxnSpPr>
          <p:spPr>
            <a:xfrm>
              <a:off x="2204570" y="2771497"/>
              <a:ext cx="404159" cy="18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 idx="2"/>
            </p:cNvCxnSpPr>
            <p:nvPr/>
          </p:nvCxnSpPr>
          <p:spPr>
            <a:xfrm>
              <a:off x="3362511" y="2938981"/>
              <a:ext cx="1676400" cy="1727201"/>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71955" y="3478223"/>
              <a:ext cx="496047" cy="553032"/>
              <a:chOff x="2245659" y="1595720"/>
              <a:chExt cx="722406" cy="733149"/>
            </a:xfrm>
            <a:solidFill>
              <a:schemeClr val="accent6">
                <a:lumMod val="75000"/>
              </a:schemeClr>
            </a:solidFill>
          </p:grpSpPr>
          <p:sp>
            <p:nvSpPr>
              <p:cNvPr id="37" name="Rectangle 36"/>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p1</a:t>
                </a:r>
                <a:endParaRPr lang="en-IN" sz="1600" dirty="0">
                  <a:solidFill>
                    <a:schemeClr val="tx1"/>
                  </a:solidFill>
                </a:endParaRPr>
              </a:p>
            </p:txBody>
          </p:sp>
          <p:sp>
            <p:nvSpPr>
              <p:cNvPr id="38" name="Rectangle 37"/>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18" name="Rounded Rectangle 17"/>
            <p:cNvSpPr/>
            <p:nvPr/>
          </p:nvSpPr>
          <p:spPr>
            <a:xfrm>
              <a:off x="2623670"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21" name="Straight Arrow Connector 20"/>
            <p:cNvCxnSpPr>
              <a:stCxn id="38" idx="2"/>
            </p:cNvCxnSpPr>
            <p:nvPr/>
          </p:nvCxnSpPr>
          <p:spPr>
            <a:xfrm flipH="1">
              <a:off x="2831352" y="4031255"/>
              <a:ext cx="888627" cy="6084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423770"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grpSp>
          <p:nvGrpSpPr>
            <p:cNvPr id="40" name="Group 39"/>
            <p:cNvGrpSpPr/>
            <p:nvPr/>
          </p:nvGrpSpPr>
          <p:grpSpPr>
            <a:xfrm>
              <a:off x="4114426" y="3504657"/>
              <a:ext cx="496047" cy="553032"/>
              <a:chOff x="2245659" y="1595720"/>
              <a:chExt cx="722406" cy="733149"/>
            </a:xfrm>
            <a:solidFill>
              <a:schemeClr val="accent6">
                <a:lumMod val="75000"/>
              </a:schemeClr>
            </a:solidFill>
          </p:grpSpPr>
          <p:sp>
            <p:nvSpPr>
              <p:cNvPr id="41" name="Rectangle 40"/>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p2</a:t>
                </a:r>
                <a:endParaRPr lang="en-IN" sz="1600" dirty="0">
                  <a:solidFill>
                    <a:schemeClr val="tx1"/>
                  </a:solidFill>
                </a:endParaRPr>
              </a:p>
            </p:txBody>
          </p:sp>
          <p:sp>
            <p:nvSpPr>
              <p:cNvPr id="42" name="Rectangle 41"/>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grpSp>
          <p:nvGrpSpPr>
            <p:cNvPr id="45" name="Group 44"/>
            <p:cNvGrpSpPr/>
            <p:nvPr/>
          </p:nvGrpSpPr>
          <p:grpSpPr>
            <a:xfrm>
              <a:off x="4772025" y="3510446"/>
              <a:ext cx="496047" cy="553032"/>
              <a:chOff x="2245659" y="1595720"/>
              <a:chExt cx="722406" cy="733149"/>
            </a:xfrm>
            <a:solidFill>
              <a:schemeClr val="accent6">
                <a:lumMod val="75000"/>
              </a:schemeClr>
            </a:solidFill>
          </p:grpSpPr>
          <p:sp>
            <p:nvSpPr>
              <p:cNvPr id="46" name="Rectangle 45"/>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p3</a:t>
                </a:r>
                <a:endParaRPr lang="en-IN" sz="1600" dirty="0">
                  <a:solidFill>
                    <a:schemeClr val="tx1"/>
                  </a:solidFill>
                </a:endParaRPr>
              </a:p>
            </p:txBody>
          </p:sp>
          <p:sp>
            <p:nvSpPr>
              <p:cNvPr id="47" name="Rectangle 46"/>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48" name="Rounded Rectangle 47"/>
            <p:cNvSpPr/>
            <p:nvPr/>
          </p:nvSpPr>
          <p:spPr>
            <a:xfrm>
              <a:off x="4238811" y="4642838"/>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49" name="Straight Arrow Connector 48"/>
            <p:cNvCxnSpPr/>
            <p:nvPr/>
          </p:nvCxnSpPr>
          <p:spPr>
            <a:xfrm flipH="1">
              <a:off x="4265331" y="4084123"/>
              <a:ext cx="773580" cy="58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626783" y="4065216"/>
              <a:ext cx="773580" cy="58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Freeform 12"/>
          <p:cNvSpPr/>
          <p:nvPr/>
        </p:nvSpPr>
        <p:spPr>
          <a:xfrm>
            <a:off x="6356964" y="1640540"/>
            <a:ext cx="5206895" cy="540329"/>
          </a:xfrm>
          <a:custGeom>
            <a:avLst/>
            <a:gdLst>
              <a:gd name="connsiteX0" fmla="*/ 669625 w 5206895"/>
              <a:gd name="connsiteY0" fmla="*/ 182880 h 2692138"/>
              <a:gd name="connsiteX1" fmla="*/ 734939 w 5206895"/>
              <a:gd name="connsiteY1" fmla="*/ 143691 h 2692138"/>
              <a:gd name="connsiteX2" fmla="*/ 787191 w 5206895"/>
              <a:gd name="connsiteY2" fmla="*/ 130628 h 2692138"/>
              <a:gd name="connsiteX3" fmla="*/ 865568 w 5206895"/>
              <a:gd name="connsiteY3" fmla="*/ 104503 h 2692138"/>
              <a:gd name="connsiteX4" fmla="*/ 930882 w 5206895"/>
              <a:gd name="connsiteY4" fmla="*/ 91440 h 2692138"/>
              <a:gd name="connsiteX5" fmla="*/ 1139888 w 5206895"/>
              <a:gd name="connsiteY5" fmla="*/ 52251 h 2692138"/>
              <a:gd name="connsiteX6" fmla="*/ 1309705 w 5206895"/>
              <a:gd name="connsiteY6" fmla="*/ 26125 h 2692138"/>
              <a:gd name="connsiteX7" fmla="*/ 1361957 w 5206895"/>
              <a:gd name="connsiteY7" fmla="*/ 13063 h 2692138"/>
              <a:gd name="connsiteX8" fmla="*/ 1531774 w 5206895"/>
              <a:gd name="connsiteY8" fmla="*/ 0 h 2692138"/>
              <a:gd name="connsiteX9" fmla="*/ 3047065 w 5206895"/>
              <a:gd name="connsiteY9" fmla="*/ 13063 h 2692138"/>
              <a:gd name="connsiteX10" fmla="*/ 3256071 w 5206895"/>
              <a:gd name="connsiteY10" fmla="*/ 52251 h 2692138"/>
              <a:gd name="connsiteX11" fmla="*/ 3465077 w 5206895"/>
              <a:gd name="connsiteY11" fmla="*/ 65314 h 2692138"/>
              <a:gd name="connsiteX12" fmla="*/ 3661019 w 5206895"/>
              <a:gd name="connsiteY12" fmla="*/ 104503 h 2692138"/>
              <a:gd name="connsiteX13" fmla="*/ 3713271 w 5206895"/>
              <a:gd name="connsiteY13" fmla="*/ 117565 h 2692138"/>
              <a:gd name="connsiteX14" fmla="*/ 3804711 w 5206895"/>
              <a:gd name="connsiteY14" fmla="*/ 130628 h 2692138"/>
              <a:gd name="connsiteX15" fmla="*/ 4183534 w 5206895"/>
              <a:gd name="connsiteY15" fmla="*/ 182880 h 2692138"/>
              <a:gd name="connsiteX16" fmla="*/ 4222722 w 5206895"/>
              <a:gd name="connsiteY16" fmla="*/ 195943 h 2692138"/>
              <a:gd name="connsiteX17" fmla="*/ 4366414 w 5206895"/>
              <a:gd name="connsiteY17" fmla="*/ 209005 h 2692138"/>
              <a:gd name="connsiteX18" fmla="*/ 4483979 w 5206895"/>
              <a:gd name="connsiteY18" fmla="*/ 222068 h 2692138"/>
              <a:gd name="connsiteX19" fmla="*/ 4692985 w 5206895"/>
              <a:gd name="connsiteY19" fmla="*/ 248194 h 2692138"/>
              <a:gd name="connsiteX20" fmla="*/ 4849739 w 5206895"/>
              <a:gd name="connsiteY20" fmla="*/ 300445 h 2692138"/>
              <a:gd name="connsiteX21" fmla="*/ 4888928 w 5206895"/>
              <a:gd name="connsiteY21" fmla="*/ 339634 h 2692138"/>
              <a:gd name="connsiteX22" fmla="*/ 4928117 w 5206895"/>
              <a:gd name="connsiteY22" fmla="*/ 365760 h 2692138"/>
              <a:gd name="connsiteX23" fmla="*/ 4954242 w 5206895"/>
              <a:gd name="connsiteY23" fmla="*/ 404948 h 2692138"/>
              <a:gd name="connsiteX24" fmla="*/ 5045682 w 5206895"/>
              <a:gd name="connsiteY24" fmla="*/ 522514 h 2692138"/>
              <a:gd name="connsiteX25" fmla="*/ 5071808 w 5206895"/>
              <a:gd name="connsiteY25" fmla="*/ 600891 h 2692138"/>
              <a:gd name="connsiteX26" fmla="*/ 5097934 w 5206895"/>
              <a:gd name="connsiteY26" fmla="*/ 679268 h 2692138"/>
              <a:gd name="connsiteX27" fmla="*/ 5110997 w 5206895"/>
              <a:gd name="connsiteY27" fmla="*/ 783771 h 2692138"/>
              <a:gd name="connsiteX28" fmla="*/ 5150185 w 5206895"/>
              <a:gd name="connsiteY28" fmla="*/ 1045028 h 2692138"/>
              <a:gd name="connsiteX29" fmla="*/ 5163248 w 5206895"/>
              <a:gd name="connsiteY29" fmla="*/ 1267097 h 2692138"/>
              <a:gd name="connsiteX30" fmla="*/ 5071808 w 5206895"/>
              <a:gd name="connsiteY30" fmla="*/ 1894114 h 2692138"/>
              <a:gd name="connsiteX31" fmla="*/ 5032619 w 5206895"/>
              <a:gd name="connsiteY31" fmla="*/ 1907177 h 2692138"/>
              <a:gd name="connsiteX32" fmla="*/ 5019557 w 5206895"/>
              <a:gd name="connsiteY32" fmla="*/ 1946365 h 2692138"/>
              <a:gd name="connsiteX33" fmla="*/ 4993431 w 5206895"/>
              <a:gd name="connsiteY33" fmla="*/ 1985554 h 2692138"/>
              <a:gd name="connsiteX34" fmla="*/ 4967305 w 5206895"/>
              <a:gd name="connsiteY34" fmla="*/ 2116183 h 2692138"/>
              <a:gd name="connsiteX35" fmla="*/ 4928117 w 5206895"/>
              <a:gd name="connsiteY35" fmla="*/ 2207623 h 2692138"/>
              <a:gd name="connsiteX36" fmla="*/ 4888928 w 5206895"/>
              <a:gd name="connsiteY36" fmla="*/ 2312125 h 2692138"/>
              <a:gd name="connsiteX37" fmla="*/ 4810551 w 5206895"/>
              <a:gd name="connsiteY37" fmla="*/ 2390503 h 2692138"/>
              <a:gd name="connsiteX38" fmla="*/ 4627671 w 5206895"/>
              <a:gd name="connsiteY38" fmla="*/ 2508068 h 2692138"/>
              <a:gd name="connsiteX39" fmla="*/ 4549294 w 5206895"/>
              <a:gd name="connsiteY39" fmla="*/ 2560320 h 2692138"/>
              <a:gd name="connsiteX40" fmla="*/ 4510105 w 5206895"/>
              <a:gd name="connsiteY40" fmla="*/ 2599508 h 2692138"/>
              <a:gd name="connsiteX41" fmla="*/ 4431728 w 5206895"/>
              <a:gd name="connsiteY41" fmla="*/ 2625634 h 2692138"/>
              <a:gd name="connsiteX42" fmla="*/ 4288037 w 5206895"/>
              <a:gd name="connsiteY42" fmla="*/ 2651760 h 2692138"/>
              <a:gd name="connsiteX43" fmla="*/ 3504265 w 5206895"/>
              <a:gd name="connsiteY43" fmla="*/ 2664823 h 2692138"/>
              <a:gd name="connsiteX44" fmla="*/ 2433111 w 5206895"/>
              <a:gd name="connsiteY44" fmla="*/ 2677885 h 2692138"/>
              <a:gd name="connsiteX45" fmla="*/ 2145728 w 5206895"/>
              <a:gd name="connsiteY45" fmla="*/ 2638697 h 2692138"/>
              <a:gd name="connsiteX46" fmla="*/ 2093477 w 5206895"/>
              <a:gd name="connsiteY46" fmla="*/ 2625634 h 2692138"/>
              <a:gd name="connsiteX47" fmla="*/ 1923659 w 5206895"/>
              <a:gd name="connsiteY47" fmla="*/ 2612571 h 2692138"/>
              <a:gd name="connsiteX48" fmla="*/ 1819157 w 5206895"/>
              <a:gd name="connsiteY48" fmla="*/ 2599508 h 2692138"/>
              <a:gd name="connsiteX49" fmla="*/ 1740779 w 5206895"/>
              <a:gd name="connsiteY49" fmla="*/ 2573383 h 2692138"/>
              <a:gd name="connsiteX50" fmla="*/ 1557899 w 5206895"/>
              <a:gd name="connsiteY50" fmla="*/ 2547257 h 2692138"/>
              <a:gd name="connsiteX51" fmla="*/ 1479522 w 5206895"/>
              <a:gd name="connsiteY51" fmla="*/ 2534194 h 2692138"/>
              <a:gd name="connsiteX52" fmla="*/ 1401145 w 5206895"/>
              <a:gd name="connsiteY52" fmla="*/ 2508068 h 2692138"/>
              <a:gd name="connsiteX53" fmla="*/ 1139888 w 5206895"/>
              <a:gd name="connsiteY53" fmla="*/ 2468880 h 2692138"/>
              <a:gd name="connsiteX54" fmla="*/ 878631 w 5206895"/>
              <a:gd name="connsiteY54" fmla="*/ 2429691 h 2692138"/>
              <a:gd name="connsiteX55" fmla="*/ 839442 w 5206895"/>
              <a:gd name="connsiteY55" fmla="*/ 2416628 h 2692138"/>
              <a:gd name="connsiteX56" fmla="*/ 774128 w 5206895"/>
              <a:gd name="connsiteY56" fmla="*/ 2390503 h 2692138"/>
              <a:gd name="connsiteX57" fmla="*/ 669625 w 5206895"/>
              <a:gd name="connsiteY57" fmla="*/ 2377440 h 2692138"/>
              <a:gd name="connsiteX58" fmla="*/ 525934 w 5206895"/>
              <a:gd name="connsiteY58" fmla="*/ 2325188 h 2692138"/>
              <a:gd name="connsiteX59" fmla="*/ 486745 w 5206895"/>
              <a:gd name="connsiteY59" fmla="*/ 2312125 h 2692138"/>
              <a:gd name="connsiteX60" fmla="*/ 434494 w 5206895"/>
              <a:gd name="connsiteY60" fmla="*/ 2272937 h 2692138"/>
              <a:gd name="connsiteX61" fmla="*/ 382242 w 5206895"/>
              <a:gd name="connsiteY61" fmla="*/ 2259874 h 2692138"/>
              <a:gd name="connsiteX62" fmla="*/ 343054 w 5206895"/>
              <a:gd name="connsiteY62" fmla="*/ 2246811 h 2692138"/>
              <a:gd name="connsiteX63" fmla="*/ 251614 w 5206895"/>
              <a:gd name="connsiteY63" fmla="*/ 2181497 h 2692138"/>
              <a:gd name="connsiteX64" fmla="*/ 225488 w 5206895"/>
              <a:gd name="connsiteY64" fmla="*/ 2129245 h 2692138"/>
              <a:gd name="connsiteX65" fmla="*/ 212425 w 5206895"/>
              <a:gd name="connsiteY65" fmla="*/ 2090057 h 2692138"/>
              <a:gd name="connsiteX66" fmla="*/ 173237 w 5206895"/>
              <a:gd name="connsiteY66" fmla="*/ 1998617 h 2692138"/>
              <a:gd name="connsiteX67" fmla="*/ 107922 w 5206895"/>
              <a:gd name="connsiteY67" fmla="*/ 1867988 h 2692138"/>
              <a:gd name="connsiteX68" fmla="*/ 94859 w 5206895"/>
              <a:gd name="connsiteY68" fmla="*/ 1828800 h 2692138"/>
              <a:gd name="connsiteX69" fmla="*/ 81797 w 5206895"/>
              <a:gd name="connsiteY69" fmla="*/ 1763485 h 2692138"/>
              <a:gd name="connsiteX70" fmla="*/ 42608 w 5206895"/>
              <a:gd name="connsiteY70" fmla="*/ 1698171 h 2692138"/>
              <a:gd name="connsiteX71" fmla="*/ 16482 w 5206895"/>
              <a:gd name="connsiteY71" fmla="*/ 1580605 h 2692138"/>
              <a:gd name="connsiteX72" fmla="*/ 29545 w 5206895"/>
              <a:gd name="connsiteY72" fmla="*/ 1018903 h 2692138"/>
              <a:gd name="connsiteX73" fmla="*/ 107922 w 5206895"/>
              <a:gd name="connsiteY73" fmla="*/ 809897 h 2692138"/>
              <a:gd name="connsiteX74" fmla="*/ 147111 w 5206895"/>
              <a:gd name="connsiteY74" fmla="*/ 705394 h 2692138"/>
              <a:gd name="connsiteX75" fmla="*/ 277739 w 5206895"/>
              <a:gd name="connsiteY75" fmla="*/ 522514 h 2692138"/>
              <a:gd name="connsiteX76" fmla="*/ 329991 w 5206895"/>
              <a:gd name="connsiteY76" fmla="*/ 391885 h 2692138"/>
              <a:gd name="connsiteX77" fmla="*/ 382242 w 5206895"/>
              <a:gd name="connsiteY77" fmla="*/ 313508 h 2692138"/>
              <a:gd name="connsiteX78" fmla="*/ 408368 w 5206895"/>
              <a:gd name="connsiteY78" fmla="*/ 274320 h 2692138"/>
              <a:gd name="connsiteX79" fmla="*/ 486745 w 5206895"/>
              <a:gd name="connsiteY79" fmla="*/ 169817 h 2692138"/>
              <a:gd name="connsiteX80" fmla="*/ 512871 w 5206895"/>
              <a:gd name="connsiteY80" fmla="*/ 130628 h 2692138"/>
              <a:gd name="connsiteX81" fmla="*/ 839442 w 5206895"/>
              <a:gd name="connsiteY81" fmla="*/ 117565 h 2692138"/>
              <a:gd name="connsiteX82" fmla="*/ 930882 w 5206895"/>
              <a:gd name="connsiteY82" fmla="*/ 143691 h 269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206895" h="2692138">
                <a:moveTo>
                  <a:pt x="669625" y="182880"/>
                </a:moveTo>
                <a:cubicBezTo>
                  <a:pt x="691396" y="169817"/>
                  <a:pt x="711738" y="154003"/>
                  <a:pt x="734939" y="143691"/>
                </a:cubicBezTo>
                <a:cubicBezTo>
                  <a:pt x="751345" y="136399"/>
                  <a:pt x="769995" y="135787"/>
                  <a:pt x="787191" y="130628"/>
                </a:cubicBezTo>
                <a:cubicBezTo>
                  <a:pt x="813568" y="122715"/>
                  <a:pt x="839442" y="113211"/>
                  <a:pt x="865568" y="104503"/>
                </a:cubicBezTo>
                <a:cubicBezTo>
                  <a:pt x="886631" y="97482"/>
                  <a:pt x="909462" y="97282"/>
                  <a:pt x="930882" y="91440"/>
                </a:cubicBezTo>
                <a:cubicBezTo>
                  <a:pt x="1092840" y="47269"/>
                  <a:pt x="915011" y="74739"/>
                  <a:pt x="1139888" y="52251"/>
                </a:cubicBezTo>
                <a:cubicBezTo>
                  <a:pt x="1257787" y="22776"/>
                  <a:pt x="1114128" y="56213"/>
                  <a:pt x="1309705" y="26125"/>
                </a:cubicBezTo>
                <a:cubicBezTo>
                  <a:pt x="1327450" y="23395"/>
                  <a:pt x="1344127" y="15161"/>
                  <a:pt x="1361957" y="13063"/>
                </a:cubicBezTo>
                <a:cubicBezTo>
                  <a:pt x="1418341" y="6430"/>
                  <a:pt x="1475168" y="4354"/>
                  <a:pt x="1531774" y="0"/>
                </a:cubicBezTo>
                <a:lnTo>
                  <a:pt x="3047065" y="13063"/>
                </a:lnTo>
                <a:cubicBezTo>
                  <a:pt x="3209569" y="16902"/>
                  <a:pt x="3144403" y="41616"/>
                  <a:pt x="3256071" y="52251"/>
                </a:cubicBezTo>
                <a:cubicBezTo>
                  <a:pt x="3325561" y="58869"/>
                  <a:pt x="3395408" y="60960"/>
                  <a:pt x="3465077" y="65314"/>
                </a:cubicBezTo>
                <a:cubicBezTo>
                  <a:pt x="3551861" y="123172"/>
                  <a:pt x="3475360" y="81296"/>
                  <a:pt x="3661019" y="104503"/>
                </a:cubicBezTo>
                <a:cubicBezTo>
                  <a:pt x="3678834" y="106730"/>
                  <a:pt x="3695607" y="114354"/>
                  <a:pt x="3713271" y="117565"/>
                </a:cubicBezTo>
                <a:cubicBezTo>
                  <a:pt x="3743564" y="123073"/>
                  <a:pt x="3774231" y="126274"/>
                  <a:pt x="3804711" y="130628"/>
                </a:cubicBezTo>
                <a:cubicBezTo>
                  <a:pt x="3990172" y="192449"/>
                  <a:pt x="3812885" y="140112"/>
                  <a:pt x="4183534" y="182880"/>
                </a:cubicBezTo>
                <a:cubicBezTo>
                  <a:pt x="4197213" y="184458"/>
                  <a:pt x="4209091" y="193996"/>
                  <a:pt x="4222722" y="195943"/>
                </a:cubicBezTo>
                <a:cubicBezTo>
                  <a:pt x="4270333" y="202744"/>
                  <a:pt x="4318558" y="204220"/>
                  <a:pt x="4366414" y="209005"/>
                </a:cubicBezTo>
                <a:cubicBezTo>
                  <a:pt x="4405648" y="212928"/>
                  <a:pt x="4444791" y="217714"/>
                  <a:pt x="4483979" y="222068"/>
                </a:cubicBezTo>
                <a:cubicBezTo>
                  <a:pt x="4626966" y="257815"/>
                  <a:pt x="4401906" y="204532"/>
                  <a:pt x="4692985" y="248194"/>
                </a:cubicBezTo>
                <a:cubicBezTo>
                  <a:pt x="4781122" y="261415"/>
                  <a:pt x="4784493" y="267822"/>
                  <a:pt x="4849739" y="300445"/>
                </a:cubicBezTo>
                <a:cubicBezTo>
                  <a:pt x="4862802" y="313508"/>
                  <a:pt x="4874736" y="327807"/>
                  <a:pt x="4888928" y="339634"/>
                </a:cubicBezTo>
                <a:cubicBezTo>
                  <a:pt x="4900989" y="349685"/>
                  <a:pt x="4917016" y="354659"/>
                  <a:pt x="4928117" y="365760"/>
                </a:cubicBezTo>
                <a:cubicBezTo>
                  <a:pt x="4939218" y="376861"/>
                  <a:pt x="4944822" y="392389"/>
                  <a:pt x="4954242" y="404948"/>
                </a:cubicBezTo>
                <a:cubicBezTo>
                  <a:pt x="4984030" y="444665"/>
                  <a:pt x="5015202" y="483325"/>
                  <a:pt x="5045682" y="522514"/>
                </a:cubicBezTo>
                <a:lnTo>
                  <a:pt x="5071808" y="600891"/>
                </a:lnTo>
                <a:lnTo>
                  <a:pt x="5097934" y="679268"/>
                </a:lnTo>
                <a:cubicBezTo>
                  <a:pt x="5102288" y="714102"/>
                  <a:pt x="5106032" y="749018"/>
                  <a:pt x="5110997" y="783771"/>
                </a:cubicBezTo>
                <a:cubicBezTo>
                  <a:pt x="5123450" y="870946"/>
                  <a:pt x="5150185" y="1045028"/>
                  <a:pt x="5150185" y="1045028"/>
                </a:cubicBezTo>
                <a:cubicBezTo>
                  <a:pt x="5154539" y="1119051"/>
                  <a:pt x="5163248" y="1192946"/>
                  <a:pt x="5163248" y="1267097"/>
                </a:cubicBezTo>
                <a:cubicBezTo>
                  <a:pt x="5163248" y="1384819"/>
                  <a:pt x="5307381" y="1815590"/>
                  <a:pt x="5071808" y="1894114"/>
                </a:cubicBezTo>
                <a:lnTo>
                  <a:pt x="5032619" y="1907177"/>
                </a:lnTo>
                <a:cubicBezTo>
                  <a:pt x="5028265" y="1920240"/>
                  <a:pt x="5025715" y="1934049"/>
                  <a:pt x="5019557" y="1946365"/>
                </a:cubicBezTo>
                <a:cubicBezTo>
                  <a:pt x="5012536" y="1960407"/>
                  <a:pt x="4998048" y="1970548"/>
                  <a:pt x="4993431" y="1985554"/>
                </a:cubicBezTo>
                <a:cubicBezTo>
                  <a:pt x="4980372" y="2027996"/>
                  <a:pt x="4976014" y="2072640"/>
                  <a:pt x="4967305" y="2116183"/>
                </a:cubicBezTo>
                <a:cubicBezTo>
                  <a:pt x="4960802" y="2148700"/>
                  <a:pt x="4939450" y="2176458"/>
                  <a:pt x="4928117" y="2207623"/>
                </a:cubicBezTo>
                <a:cubicBezTo>
                  <a:pt x="4911254" y="2253996"/>
                  <a:pt x="4922082" y="2270683"/>
                  <a:pt x="4888928" y="2312125"/>
                </a:cubicBezTo>
                <a:cubicBezTo>
                  <a:pt x="4865847" y="2340976"/>
                  <a:pt x="4841293" y="2370008"/>
                  <a:pt x="4810551" y="2390503"/>
                </a:cubicBezTo>
                <a:cubicBezTo>
                  <a:pt x="4660402" y="2490602"/>
                  <a:pt x="4807981" y="2393326"/>
                  <a:pt x="4627671" y="2508068"/>
                </a:cubicBezTo>
                <a:cubicBezTo>
                  <a:pt x="4627669" y="2508070"/>
                  <a:pt x="4549296" y="2560318"/>
                  <a:pt x="4549294" y="2560320"/>
                </a:cubicBezTo>
                <a:cubicBezTo>
                  <a:pt x="4536231" y="2573383"/>
                  <a:pt x="4526254" y="2590536"/>
                  <a:pt x="4510105" y="2599508"/>
                </a:cubicBezTo>
                <a:cubicBezTo>
                  <a:pt x="4486032" y="2612882"/>
                  <a:pt x="4457854" y="2616925"/>
                  <a:pt x="4431728" y="2625634"/>
                </a:cubicBezTo>
                <a:cubicBezTo>
                  <a:pt x="4373814" y="2644939"/>
                  <a:pt x="4369035" y="2649378"/>
                  <a:pt x="4288037" y="2651760"/>
                </a:cubicBezTo>
                <a:cubicBezTo>
                  <a:pt x="4026856" y="2659442"/>
                  <a:pt x="3765522" y="2660469"/>
                  <a:pt x="3504265" y="2664823"/>
                </a:cubicBezTo>
                <a:cubicBezTo>
                  <a:pt x="2918658" y="2695644"/>
                  <a:pt x="3055374" y="2700931"/>
                  <a:pt x="2433111" y="2677885"/>
                </a:cubicBezTo>
                <a:cubicBezTo>
                  <a:pt x="2349351" y="2674783"/>
                  <a:pt x="2225106" y="2653581"/>
                  <a:pt x="2145728" y="2638697"/>
                </a:cubicBezTo>
                <a:cubicBezTo>
                  <a:pt x="2128082" y="2635388"/>
                  <a:pt x="2111307" y="2627732"/>
                  <a:pt x="2093477" y="2625634"/>
                </a:cubicBezTo>
                <a:cubicBezTo>
                  <a:pt x="2037093" y="2619000"/>
                  <a:pt x="1980176" y="2617954"/>
                  <a:pt x="1923659" y="2612571"/>
                </a:cubicBezTo>
                <a:cubicBezTo>
                  <a:pt x="1888712" y="2609243"/>
                  <a:pt x="1853991" y="2603862"/>
                  <a:pt x="1819157" y="2599508"/>
                </a:cubicBezTo>
                <a:cubicBezTo>
                  <a:pt x="1793031" y="2590800"/>
                  <a:pt x="1767496" y="2580062"/>
                  <a:pt x="1740779" y="2573383"/>
                </a:cubicBezTo>
                <a:cubicBezTo>
                  <a:pt x="1699218" y="2562993"/>
                  <a:pt x="1593990" y="2552413"/>
                  <a:pt x="1557899" y="2547257"/>
                </a:cubicBezTo>
                <a:cubicBezTo>
                  <a:pt x="1531679" y="2543511"/>
                  <a:pt x="1505217" y="2540618"/>
                  <a:pt x="1479522" y="2534194"/>
                </a:cubicBezTo>
                <a:cubicBezTo>
                  <a:pt x="1452805" y="2527515"/>
                  <a:pt x="1428028" y="2514042"/>
                  <a:pt x="1401145" y="2508068"/>
                </a:cubicBezTo>
                <a:cubicBezTo>
                  <a:pt x="1290413" y="2483461"/>
                  <a:pt x="1243506" y="2483683"/>
                  <a:pt x="1139888" y="2468880"/>
                </a:cubicBezTo>
                <a:lnTo>
                  <a:pt x="878631" y="2429691"/>
                </a:lnTo>
                <a:cubicBezTo>
                  <a:pt x="865568" y="2425337"/>
                  <a:pt x="852335" y="2421463"/>
                  <a:pt x="839442" y="2416628"/>
                </a:cubicBezTo>
                <a:cubicBezTo>
                  <a:pt x="817487" y="2408395"/>
                  <a:pt x="796976" y="2395776"/>
                  <a:pt x="774128" y="2390503"/>
                </a:cubicBezTo>
                <a:cubicBezTo>
                  <a:pt x="739922" y="2382609"/>
                  <a:pt x="704459" y="2381794"/>
                  <a:pt x="669625" y="2377440"/>
                </a:cubicBezTo>
                <a:cubicBezTo>
                  <a:pt x="578744" y="2341087"/>
                  <a:pt x="626554" y="2358728"/>
                  <a:pt x="525934" y="2325188"/>
                </a:cubicBezTo>
                <a:lnTo>
                  <a:pt x="486745" y="2312125"/>
                </a:lnTo>
                <a:cubicBezTo>
                  <a:pt x="469328" y="2299062"/>
                  <a:pt x="453967" y="2282673"/>
                  <a:pt x="434494" y="2272937"/>
                </a:cubicBezTo>
                <a:cubicBezTo>
                  <a:pt x="418436" y="2264908"/>
                  <a:pt x="399505" y="2264806"/>
                  <a:pt x="382242" y="2259874"/>
                </a:cubicBezTo>
                <a:cubicBezTo>
                  <a:pt x="369003" y="2256091"/>
                  <a:pt x="355370" y="2252969"/>
                  <a:pt x="343054" y="2246811"/>
                </a:cubicBezTo>
                <a:cubicBezTo>
                  <a:pt x="323953" y="2237260"/>
                  <a:pt x="263448" y="2190373"/>
                  <a:pt x="251614" y="2181497"/>
                </a:cubicBezTo>
                <a:cubicBezTo>
                  <a:pt x="242905" y="2164080"/>
                  <a:pt x="233159" y="2147144"/>
                  <a:pt x="225488" y="2129245"/>
                </a:cubicBezTo>
                <a:cubicBezTo>
                  <a:pt x="220064" y="2116589"/>
                  <a:pt x="217539" y="2102841"/>
                  <a:pt x="212425" y="2090057"/>
                </a:cubicBezTo>
                <a:cubicBezTo>
                  <a:pt x="200109" y="2059268"/>
                  <a:pt x="187357" y="2028622"/>
                  <a:pt x="173237" y="1998617"/>
                </a:cubicBezTo>
                <a:cubicBezTo>
                  <a:pt x="152508" y="1954568"/>
                  <a:pt x="123317" y="1914172"/>
                  <a:pt x="107922" y="1867988"/>
                </a:cubicBezTo>
                <a:cubicBezTo>
                  <a:pt x="103568" y="1854925"/>
                  <a:pt x="98198" y="1842158"/>
                  <a:pt x="94859" y="1828800"/>
                </a:cubicBezTo>
                <a:cubicBezTo>
                  <a:pt x="89474" y="1807260"/>
                  <a:pt x="90043" y="1784100"/>
                  <a:pt x="81797" y="1763485"/>
                </a:cubicBezTo>
                <a:cubicBezTo>
                  <a:pt x="72368" y="1739911"/>
                  <a:pt x="55671" y="1719942"/>
                  <a:pt x="42608" y="1698171"/>
                </a:cubicBezTo>
                <a:cubicBezTo>
                  <a:pt x="33899" y="1658982"/>
                  <a:pt x="23459" y="1620139"/>
                  <a:pt x="16482" y="1580605"/>
                </a:cubicBezTo>
                <a:cubicBezTo>
                  <a:pt x="-16786" y="1392091"/>
                  <a:pt x="6941" y="1217820"/>
                  <a:pt x="29545" y="1018903"/>
                </a:cubicBezTo>
                <a:cubicBezTo>
                  <a:pt x="35315" y="968129"/>
                  <a:pt x="87708" y="860432"/>
                  <a:pt x="107922" y="809897"/>
                </a:cubicBezTo>
                <a:cubicBezTo>
                  <a:pt x="121757" y="775309"/>
                  <a:pt x="127183" y="737776"/>
                  <a:pt x="147111" y="705394"/>
                </a:cubicBezTo>
                <a:cubicBezTo>
                  <a:pt x="149364" y="701733"/>
                  <a:pt x="269814" y="546289"/>
                  <a:pt x="277739" y="522514"/>
                </a:cubicBezTo>
                <a:cubicBezTo>
                  <a:pt x="296432" y="466436"/>
                  <a:pt x="301160" y="439937"/>
                  <a:pt x="329991" y="391885"/>
                </a:cubicBezTo>
                <a:cubicBezTo>
                  <a:pt x="346146" y="364960"/>
                  <a:pt x="364825" y="339634"/>
                  <a:pt x="382242" y="313508"/>
                </a:cubicBezTo>
                <a:cubicBezTo>
                  <a:pt x="390951" y="300445"/>
                  <a:pt x="401347" y="288362"/>
                  <a:pt x="408368" y="274320"/>
                </a:cubicBezTo>
                <a:cubicBezTo>
                  <a:pt x="454578" y="181901"/>
                  <a:pt x="423253" y="212146"/>
                  <a:pt x="486745" y="169817"/>
                </a:cubicBezTo>
                <a:cubicBezTo>
                  <a:pt x="495454" y="156754"/>
                  <a:pt x="501770" y="141729"/>
                  <a:pt x="512871" y="130628"/>
                </a:cubicBezTo>
                <a:cubicBezTo>
                  <a:pt x="593912" y="49587"/>
                  <a:pt x="768091" y="114322"/>
                  <a:pt x="839442" y="117565"/>
                </a:cubicBezTo>
                <a:lnTo>
                  <a:pt x="930882" y="1436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5700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45458" y="2180870"/>
            <a:ext cx="9923930" cy="4571846"/>
            <a:chOff x="282388" y="2216212"/>
            <a:chExt cx="9923930" cy="4571846"/>
          </a:xfrm>
        </p:grpSpPr>
        <p:sp>
          <p:nvSpPr>
            <p:cNvPr id="4" name="TextBox 3"/>
            <p:cNvSpPr txBox="1"/>
            <p:nvPr/>
          </p:nvSpPr>
          <p:spPr>
            <a:xfrm>
              <a:off x="282388" y="2622174"/>
              <a:ext cx="793377"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295835" y="6418726"/>
              <a:ext cx="793377" cy="369332"/>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1089212" y="4329950"/>
              <a:ext cx="911710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523253" y="2216212"/>
              <a:ext cx="722406" cy="733149"/>
              <a:chOff x="2245659" y="1595720"/>
              <a:chExt cx="722406" cy="733149"/>
            </a:xfrm>
          </p:grpSpPr>
          <p:sp>
            <p:nvSpPr>
              <p:cNvPr id="9" name="Rectangle 8"/>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owner</a:t>
                </a:r>
                <a:endParaRPr lang="en-IN" sz="1600" dirty="0">
                  <a:solidFill>
                    <a:srgbClr val="FF0000"/>
                  </a:solidFill>
                </a:endParaRPr>
              </a:p>
            </p:txBody>
          </p:sp>
          <p:sp>
            <p:nvSpPr>
              <p:cNvPr id="10" name="Rectangle 9"/>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sp>
          <p:nvSpPr>
            <p:cNvPr id="11" name="Rectangle 10"/>
            <p:cNvSpPr/>
            <p:nvPr/>
          </p:nvSpPr>
          <p:spPr>
            <a:xfrm>
              <a:off x="2245659" y="4675091"/>
              <a:ext cx="7960659" cy="151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82453" y="6264837"/>
              <a:ext cx="941294" cy="307777"/>
            </a:xfrm>
            <a:prstGeom prst="rect">
              <a:avLst/>
            </a:prstGeom>
            <a:noFill/>
          </p:spPr>
          <p:txBody>
            <a:bodyPr wrap="square" rtlCol="0">
              <a:spAutoFit/>
            </a:bodyPr>
            <a:lstStyle/>
            <a:p>
              <a:r>
                <a:rPr lang="en-US" sz="1400" dirty="0" smtClean="0"/>
                <a:t>200 bytes</a:t>
              </a:r>
              <a:endParaRPr lang="en-IN" sz="1400" dirty="0"/>
            </a:p>
          </p:txBody>
        </p:sp>
        <p:sp>
          <p:nvSpPr>
            <p:cNvPr id="16" name="Rectangle 15"/>
            <p:cNvSpPr/>
            <p:nvPr/>
          </p:nvSpPr>
          <p:spPr>
            <a:xfrm>
              <a:off x="1411942" y="4675090"/>
              <a:ext cx="833717" cy="151055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Book keeping</a:t>
              </a:r>
              <a:endParaRPr lang="en-IN" sz="1200" dirty="0">
                <a:solidFill>
                  <a:srgbClr val="FF0000"/>
                </a:solidFill>
              </a:endParaRPr>
            </a:p>
          </p:txBody>
        </p:sp>
        <p:sp>
          <p:nvSpPr>
            <p:cNvPr id="17" name="TextBox 16"/>
            <p:cNvSpPr txBox="1"/>
            <p:nvPr/>
          </p:nvSpPr>
          <p:spPr>
            <a:xfrm>
              <a:off x="1413809" y="6223007"/>
              <a:ext cx="941294" cy="307777"/>
            </a:xfrm>
            <a:prstGeom prst="rect">
              <a:avLst/>
            </a:prstGeom>
            <a:noFill/>
          </p:spPr>
          <p:txBody>
            <a:bodyPr wrap="square" rtlCol="0">
              <a:spAutoFit/>
            </a:bodyPr>
            <a:lstStyle/>
            <a:p>
              <a:r>
                <a:rPr lang="en-US" sz="1400" dirty="0" smtClean="0"/>
                <a:t>4 bytes</a:t>
              </a:r>
              <a:endParaRPr lang="en-IN" sz="1400" dirty="0"/>
            </a:p>
          </p:txBody>
        </p:sp>
        <p:grpSp>
          <p:nvGrpSpPr>
            <p:cNvPr id="26" name="Group 25"/>
            <p:cNvGrpSpPr/>
            <p:nvPr/>
          </p:nvGrpSpPr>
          <p:grpSpPr>
            <a:xfrm>
              <a:off x="2468282" y="2241174"/>
              <a:ext cx="1062318" cy="733149"/>
              <a:chOff x="2245659" y="1595720"/>
              <a:chExt cx="722406" cy="733149"/>
            </a:xfrm>
          </p:grpSpPr>
          <p:sp>
            <p:nvSpPr>
              <p:cNvPr id="31" name="Rectangle 30"/>
              <p:cNvSpPr/>
              <p:nvPr/>
            </p:nvSpPr>
            <p:spPr>
              <a:xfrm>
                <a:off x="2245659" y="1595720"/>
                <a:ext cx="722406" cy="302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location</a:t>
                </a:r>
                <a:endParaRPr lang="en-IN" sz="1600" dirty="0">
                  <a:solidFill>
                    <a:srgbClr val="FF0000"/>
                  </a:solidFill>
                </a:endParaRPr>
              </a:p>
            </p:txBody>
          </p:sp>
          <p:sp>
            <p:nvSpPr>
              <p:cNvPr id="34" name="Rectangle 33"/>
              <p:cNvSpPr/>
              <p:nvPr/>
            </p:nvSpPr>
            <p:spPr>
              <a:xfrm>
                <a:off x="2245659" y="1893344"/>
                <a:ext cx="722406" cy="43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cxnSp>
          <p:nvCxnSpPr>
            <p:cNvPr id="6" name="Straight Arrow Connector 5"/>
            <p:cNvCxnSpPr/>
            <p:nvPr/>
          </p:nvCxnSpPr>
          <p:spPr>
            <a:xfrm>
              <a:off x="1841500" y="2806839"/>
              <a:ext cx="404159" cy="18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 idx="2"/>
            </p:cNvCxnSpPr>
            <p:nvPr/>
          </p:nvCxnSpPr>
          <p:spPr>
            <a:xfrm>
              <a:off x="2999441" y="2974323"/>
              <a:ext cx="876300" cy="1727201"/>
            </a:xfrm>
            <a:prstGeom prst="straightConnector1">
              <a:avLst/>
            </a:prstGeom>
            <a:ln w="28575">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108885" y="3513565"/>
              <a:ext cx="496047" cy="553032"/>
              <a:chOff x="2245659" y="1595720"/>
              <a:chExt cx="722406" cy="733149"/>
            </a:xfrm>
            <a:solidFill>
              <a:schemeClr val="accent6">
                <a:lumMod val="75000"/>
              </a:schemeClr>
            </a:solidFill>
          </p:grpSpPr>
          <p:sp>
            <p:nvSpPr>
              <p:cNvPr id="37" name="Rectangle 36"/>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p1</a:t>
                </a:r>
                <a:endParaRPr lang="en-IN" sz="1600" dirty="0">
                  <a:solidFill>
                    <a:schemeClr val="tx1"/>
                  </a:solidFill>
                </a:endParaRPr>
              </a:p>
            </p:txBody>
          </p:sp>
          <p:sp>
            <p:nvSpPr>
              <p:cNvPr id="38" name="Rectangle 37"/>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18" name="Rounded Rectangle 17"/>
            <p:cNvSpPr/>
            <p:nvPr/>
          </p:nvSpPr>
          <p:spPr>
            <a:xfrm>
              <a:off x="2260600" y="4678180"/>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21" name="Straight Arrow Connector 20"/>
            <p:cNvCxnSpPr>
              <a:stCxn id="38" idx="2"/>
            </p:cNvCxnSpPr>
            <p:nvPr/>
          </p:nvCxnSpPr>
          <p:spPr>
            <a:xfrm flipH="1">
              <a:off x="2468282" y="4066597"/>
              <a:ext cx="888627" cy="6084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060700" y="4678180"/>
              <a:ext cx="800100" cy="480229"/>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CB</a:t>
              </a:r>
              <a:endParaRPr lang="en-IN" sz="1400" b="1" dirty="0"/>
            </a:p>
          </p:txBody>
        </p:sp>
        <p:grpSp>
          <p:nvGrpSpPr>
            <p:cNvPr id="40" name="Group 39"/>
            <p:cNvGrpSpPr/>
            <p:nvPr/>
          </p:nvGrpSpPr>
          <p:grpSpPr>
            <a:xfrm>
              <a:off x="3751356" y="3539999"/>
              <a:ext cx="496047" cy="553032"/>
              <a:chOff x="2245659" y="1595720"/>
              <a:chExt cx="722406" cy="733149"/>
            </a:xfrm>
            <a:solidFill>
              <a:schemeClr val="accent6">
                <a:lumMod val="75000"/>
              </a:schemeClr>
            </a:solidFill>
          </p:grpSpPr>
          <p:sp>
            <p:nvSpPr>
              <p:cNvPr id="41" name="Rectangle 40"/>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p2</a:t>
                </a:r>
                <a:endParaRPr lang="en-IN" sz="1600" dirty="0">
                  <a:solidFill>
                    <a:schemeClr val="tx1"/>
                  </a:solidFill>
                </a:endParaRPr>
              </a:p>
            </p:txBody>
          </p:sp>
          <p:sp>
            <p:nvSpPr>
              <p:cNvPr id="42" name="Rectangle 41"/>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grpSp>
          <p:nvGrpSpPr>
            <p:cNvPr id="45" name="Group 44"/>
            <p:cNvGrpSpPr/>
            <p:nvPr/>
          </p:nvGrpSpPr>
          <p:grpSpPr>
            <a:xfrm>
              <a:off x="4408955" y="3545788"/>
              <a:ext cx="496047" cy="553032"/>
              <a:chOff x="2245659" y="1595720"/>
              <a:chExt cx="722406" cy="733149"/>
            </a:xfrm>
            <a:solidFill>
              <a:schemeClr val="accent6">
                <a:lumMod val="75000"/>
              </a:schemeClr>
            </a:solidFill>
          </p:grpSpPr>
          <p:sp>
            <p:nvSpPr>
              <p:cNvPr id="46" name="Rectangle 45"/>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p3</a:t>
                </a:r>
                <a:endParaRPr lang="en-IN" sz="1600" dirty="0">
                  <a:solidFill>
                    <a:schemeClr val="tx1"/>
                  </a:solidFill>
                </a:endParaRPr>
              </a:p>
            </p:txBody>
          </p:sp>
          <p:sp>
            <p:nvSpPr>
              <p:cNvPr id="47" name="Rectangle 46"/>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sp>
          <p:nvSpPr>
            <p:cNvPr id="48" name="Rounded Rectangle 47"/>
            <p:cNvSpPr/>
            <p:nvPr/>
          </p:nvSpPr>
          <p:spPr>
            <a:xfrm>
              <a:off x="3875741" y="4678180"/>
              <a:ext cx="800100" cy="480229"/>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CA</a:t>
              </a:r>
              <a:endParaRPr lang="en-IN" sz="1400" b="1" dirty="0"/>
            </a:p>
          </p:txBody>
        </p:sp>
        <p:cxnSp>
          <p:nvCxnSpPr>
            <p:cNvPr id="49" name="Straight Arrow Connector 48"/>
            <p:cNvCxnSpPr/>
            <p:nvPr/>
          </p:nvCxnSpPr>
          <p:spPr>
            <a:xfrm flipH="1">
              <a:off x="3902261" y="4119465"/>
              <a:ext cx="773580" cy="58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177304" y="3566433"/>
              <a:ext cx="496047" cy="553032"/>
              <a:chOff x="2245659" y="1595720"/>
              <a:chExt cx="722406" cy="733149"/>
            </a:xfrm>
            <a:solidFill>
              <a:schemeClr val="tx2">
                <a:lumMod val="60000"/>
                <a:lumOff val="40000"/>
              </a:schemeClr>
            </a:solidFill>
          </p:grpSpPr>
          <p:sp>
            <p:nvSpPr>
              <p:cNvPr id="52" name="Rectangle 51"/>
              <p:cNvSpPr/>
              <p:nvPr/>
            </p:nvSpPr>
            <p:spPr>
              <a:xfrm>
                <a:off x="2245659" y="1595720"/>
                <a:ext cx="722406" cy="3023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p4</a:t>
                </a:r>
                <a:endParaRPr lang="en-IN" sz="1600" dirty="0">
                  <a:solidFill>
                    <a:schemeClr val="tx1"/>
                  </a:solidFill>
                </a:endParaRPr>
              </a:p>
            </p:txBody>
          </p:sp>
          <p:sp>
            <p:nvSpPr>
              <p:cNvPr id="53" name="Rectangle 52"/>
              <p:cNvSpPr/>
              <p:nvPr/>
            </p:nvSpPr>
            <p:spPr>
              <a:xfrm>
                <a:off x="2245659" y="1893344"/>
                <a:ext cx="722406" cy="435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cxnSp>
          <p:nvCxnSpPr>
            <p:cNvPr id="54" name="Straight Arrow Connector 53"/>
            <p:cNvCxnSpPr/>
            <p:nvPr/>
          </p:nvCxnSpPr>
          <p:spPr>
            <a:xfrm flipH="1">
              <a:off x="3433297" y="4103723"/>
              <a:ext cx="2116978" cy="58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7100982" y="87990"/>
            <a:ext cx="5327278" cy="4185761"/>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char* owner = (char *) </a:t>
            </a:r>
            <a:r>
              <a:rPr lang="en-US" sz="1400" b="1" dirty="0" err="1" smtClean="0">
                <a:latin typeface="Courier New" panose="02070309020205020404" pitchFamily="49" charset="0"/>
                <a:cs typeface="Courier New" panose="02070309020205020404" pitchFamily="49" charset="0"/>
              </a:rPr>
              <a:t>malloc</a:t>
            </a:r>
            <a:r>
              <a:rPr lang="en-US" sz="1400" b="1" dirty="0" smtClean="0">
                <a:latin typeface="Courier New" panose="02070309020205020404" pitchFamily="49" charset="0"/>
                <a:cs typeface="Courier New" panose="02070309020205020404" pitchFamily="49" charset="0"/>
              </a:rPr>
              <a:t>(200));</a:t>
            </a:r>
          </a:p>
          <a:p>
            <a:r>
              <a:rPr lang="en-US" sz="1400" b="1" dirty="0" smtClean="0">
                <a:latin typeface="Courier New" panose="02070309020205020404" pitchFamily="49" charset="0"/>
                <a:cs typeface="Courier New" panose="02070309020205020404" pitchFamily="49" charset="0"/>
              </a:rPr>
              <a:t>char* location = owner;</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CA* p1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latin typeface="Courier New" panose="02070309020205020404" pitchFamily="49" charset="0"/>
                <a:cs typeface="Courier New" panose="02070309020205020404" pitchFamily="49" charset="0"/>
              </a:rPr>
              <a:t>CA* p2 = new(location) CA;</a:t>
            </a:r>
          </a:p>
          <a:p>
            <a:r>
              <a:rPr lang="en-US" sz="1400" b="1" dirty="0" smtClean="0">
                <a:latin typeface="Courier New" panose="02070309020205020404" pitchFamily="49" charset="0"/>
                <a:cs typeface="Courier New" panose="02070309020205020404" pitchFamily="49" charset="0"/>
              </a:rPr>
              <a:t>location = location + </a:t>
            </a:r>
            <a:r>
              <a:rPr lang="en-US" sz="1400" b="1" dirty="0" err="1" smtClean="0">
                <a:latin typeface="Courier New" panose="02070309020205020404" pitchFamily="49" charset="0"/>
                <a:cs typeface="Courier New" panose="02070309020205020404" pitchFamily="49" charset="0"/>
              </a:rPr>
              <a:t>sizeof</a:t>
            </a:r>
            <a:r>
              <a:rPr lang="en-US" sz="1400" b="1" dirty="0" smtClean="0">
                <a:latin typeface="Courier New" panose="02070309020205020404" pitchFamily="49" charset="0"/>
                <a:cs typeface="Courier New" panose="02070309020205020404" pitchFamily="49" charset="0"/>
              </a:rPr>
              <a:t>(CA);</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//delete p2;   //DON’T DO THIS</a:t>
            </a:r>
            <a:endParaRPr lang="en-US" sz="1400" b="1" dirty="0">
              <a:solidFill>
                <a:schemeClr val="accent6">
                  <a:lumMod val="50000"/>
                </a:schemeClr>
              </a:solidFill>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//RECYLE THE MEMORY POINTED TO BY p2</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//we assume size of CA and CB types are equal</a:t>
            </a: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//call destructor explicitly</a:t>
            </a:r>
          </a:p>
          <a:p>
            <a:r>
              <a:rPr lang="en-US" sz="1400" b="1" dirty="0" smtClean="0">
                <a:latin typeface="Courier New" panose="02070309020205020404" pitchFamily="49" charset="0"/>
                <a:cs typeface="Courier New" panose="02070309020205020404" pitchFamily="49" charset="0"/>
              </a:rPr>
              <a:t>p2-&gt;CA::~CA();</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CB* p4 = new(p2) CB;</a:t>
            </a:r>
          </a:p>
          <a:p>
            <a:r>
              <a:rPr lang="en-US" sz="1400" b="1" dirty="0" smtClean="0">
                <a:latin typeface="Courier New" panose="02070309020205020404" pitchFamily="49" charset="0"/>
                <a:cs typeface="Courier New" panose="02070309020205020404" pitchFamily="49" charset="0"/>
              </a:rPr>
              <a:t>p2 =NULL</a:t>
            </a: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chemeClr val="accent6">
                    <a:lumMod val="50000"/>
                  </a:schemeClr>
                </a:solidFill>
                <a:latin typeface="Courier New" panose="02070309020205020404" pitchFamily="49" charset="0"/>
                <a:cs typeface="Courier New" panose="02070309020205020404" pitchFamily="49" charset="0"/>
              </a:rPr>
              <a:t>//Final cleaning of the heap memory</a:t>
            </a:r>
          </a:p>
          <a:p>
            <a:r>
              <a:rPr lang="en-US" sz="1400" b="1" dirty="0" smtClean="0">
                <a:latin typeface="Courier New" panose="02070309020205020404" pitchFamily="49" charset="0"/>
                <a:cs typeface="Courier New" panose="02070309020205020404" pitchFamily="49" charset="0"/>
              </a:rPr>
              <a:t>free(owner);</a:t>
            </a:r>
            <a:endParaRPr lang="en-IN" sz="1400" b="1" dirty="0">
              <a:latin typeface="Courier New" panose="02070309020205020404" pitchFamily="49" charset="0"/>
              <a:cs typeface="Courier New" panose="02070309020205020404" pitchFamily="49" charset="0"/>
            </a:endParaRPr>
          </a:p>
        </p:txBody>
      </p:sp>
      <p:sp>
        <p:nvSpPr>
          <p:cNvPr id="56" name="TextBox 55"/>
          <p:cNvSpPr txBox="1"/>
          <p:nvPr/>
        </p:nvSpPr>
        <p:spPr>
          <a:xfrm>
            <a:off x="1630829" y="80691"/>
            <a:ext cx="4122271" cy="369332"/>
          </a:xfrm>
          <a:prstGeom prst="rect">
            <a:avLst/>
          </a:prstGeom>
          <a:noFill/>
        </p:spPr>
        <p:txBody>
          <a:bodyPr wrap="square" rtlCol="0">
            <a:spAutoFit/>
          </a:bodyPr>
          <a:lstStyle/>
          <a:p>
            <a:r>
              <a:rPr lang="en-US" b="1" dirty="0" smtClean="0"/>
              <a:t>PLACEMENT NEW OPERATOR FUNCTION</a:t>
            </a:r>
            <a:endParaRPr lang="en-IN" b="1" dirty="0"/>
          </a:p>
        </p:txBody>
      </p:sp>
      <p:sp>
        <p:nvSpPr>
          <p:cNvPr id="13" name="Freeform 12"/>
          <p:cNvSpPr/>
          <p:nvPr/>
        </p:nvSpPr>
        <p:spPr>
          <a:xfrm>
            <a:off x="6557554" y="2037806"/>
            <a:ext cx="5121897" cy="1664922"/>
          </a:xfrm>
          <a:custGeom>
            <a:avLst/>
            <a:gdLst>
              <a:gd name="connsiteX0" fmla="*/ 235132 w 5121897"/>
              <a:gd name="connsiteY0" fmla="*/ 600891 h 1776548"/>
              <a:gd name="connsiteX1" fmla="*/ 274320 w 5121897"/>
              <a:gd name="connsiteY1" fmla="*/ 522514 h 1776548"/>
              <a:gd name="connsiteX2" fmla="*/ 287383 w 5121897"/>
              <a:gd name="connsiteY2" fmla="*/ 483325 h 1776548"/>
              <a:gd name="connsiteX3" fmla="*/ 326572 w 5121897"/>
              <a:gd name="connsiteY3" fmla="*/ 444137 h 1776548"/>
              <a:gd name="connsiteX4" fmla="*/ 352697 w 5121897"/>
              <a:gd name="connsiteY4" fmla="*/ 404948 h 1776548"/>
              <a:gd name="connsiteX5" fmla="*/ 496389 w 5121897"/>
              <a:gd name="connsiteY5" fmla="*/ 287383 h 1776548"/>
              <a:gd name="connsiteX6" fmla="*/ 548640 w 5121897"/>
              <a:gd name="connsiteY6" fmla="*/ 274320 h 1776548"/>
              <a:gd name="connsiteX7" fmla="*/ 587829 w 5121897"/>
              <a:gd name="connsiteY7" fmla="*/ 248194 h 1776548"/>
              <a:gd name="connsiteX8" fmla="*/ 692332 w 5121897"/>
              <a:gd name="connsiteY8" fmla="*/ 195943 h 1776548"/>
              <a:gd name="connsiteX9" fmla="*/ 770709 w 5121897"/>
              <a:gd name="connsiteY9" fmla="*/ 143691 h 1776548"/>
              <a:gd name="connsiteX10" fmla="*/ 888275 w 5121897"/>
              <a:gd name="connsiteY10" fmla="*/ 104503 h 1776548"/>
              <a:gd name="connsiteX11" fmla="*/ 1018903 w 5121897"/>
              <a:gd name="connsiteY11" fmla="*/ 78377 h 1776548"/>
              <a:gd name="connsiteX12" fmla="*/ 1802675 w 5121897"/>
              <a:gd name="connsiteY12" fmla="*/ 52251 h 1776548"/>
              <a:gd name="connsiteX13" fmla="*/ 2259875 w 5121897"/>
              <a:gd name="connsiteY13" fmla="*/ 13063 h 1776548"/>
              <a:gd name="connsiteX14" fmla="*/ 2325189 w 5121897"/>
              <a:gd name="connsiteY14" fmla="*/ 0 h 1776548"/>
              <a:gd name="connsiteX15" fmla="*/ 3487783 w 5121897"/>
              <a:gd name="connsiteY15" fmla="*/ 13063 h 1776548"/>
              <a:gd name="connsiteX16" fmla="*/ 3579223 w 5121897"/>
              <a:gd name="connsiteY16" fmla="*/ 26125 h 1776548"/>
              <a:gd name="connsiteX17" fmla="*/ 3749040 w 5121897"/>
              <a:gd name="connsiteY17" fmla="*/ 39188 h 1776548"/>
              <a:gd name="connsiteX18" fmla="*/ 4232366 w 5121897"/>
              <a:gd name="connsiteY18" fmla="*/ 143691 h 1776548"/>
              <a:gd name="connsiteX19" fmla="*/ 4310743 w 5121897"/>
              <a:gd name="connsiteY19" fmla="*/ 156754 h 1776548"/>
              <a:gd name="connsiteX20" fmla="*/ 4376057 w 5121897"/>
              <a:gd name="connsiteY20" fmla="*/ 169817 h 1776548"/>
              <a:gd name="connsiteX21" fmla="*/ 4532812 w 5121897"/>
              <a:gd name="connsiteY21" fmla="*/ 182880 h 1776548"/>
              <a:gd name="connsiteX22" fmla="*/ 4650377 w 5121897"/>
              <a:gd name="connsiteY22" fmla="*/ 274320 h 1776548"/>
              <a:gd name="connsiteX23" fmla="*/ 4689566 w 5121897"/>
              <a:gd name="connsiteY23" fmla="*/ 300445 h 1776548"/>
              <a:gd name="connsiteX24" fmla="*/ 4859383 w 5121897"/>
              <a:gd name="connsiteY24" fmla="*/ 470263 h 1776548"/>
              <a:gd name="connsiteX25" fmla="*/ 4937760 w 5121897"/>
              <a:gd name="connsiteY25" fmla="*/ 548640 h 1776548"/>
              <a:gd name="connsiteX26" fmla="*/ 4990012 w 5121897"/>
              <a:gd name="connsiteY26" fmla="*/ 600891 h 1776548"/>
              <a:gd name="connsiteX27" fmla="*/ 5042263 w 5121897"/>
              <a:gd name="connsiteY27" fmla="*/ 692331 h 1776548"/>
              <a:gd name="connsiteX28" fmla="*/ 5055326 w 5121897"/>
              <a:gd name="connsiteY28" fmla="*/ 731520 h 1776548"/>
              <a:gd name="connsiteX29" fmla="*/ 5094515 w 5121897"/>
              <a:gd name="connsiteY29" fmla="*/ 757645 h 1776548"/>
              <a:gd name="connsiteX30" fmla="*/ 5120640 w 5121897"/>
              <a:gd name="connsiteY30" fmla="*/ 796834 h 1776548"/>
              <a:gd name="connsiteX31" fmla="*/ 5107577 w 5121897"/>
              <a:gd name="connsiteY31" fmla="*/ 1123405 h 1776548"/>
              <a:gd name="connsiteX32" fmla="*/ 5016137 w 5121897"/>
              <a:gd name="connsiteY32" fmla="*/ 1201783 h 1776548"/>
              <a:gd name="connsiteX33" fmla="*/ 4976949 w 5121897"/>
              <a:gd name="connsiteY33" fmla="*/ 1227908 h 1776548"/>
              <a:gd name="connsiteX34" fmla="*/ 4911635 w 5121897"/>
              <a:gd name="connsiteY34" fmla="*/ 1254034 h 1776548"/>
              <a:gd name="connsiteX35" fmla="*/ 4872446 w 5121897"/>
              <a:gd name="connsiteY35" fmla="*/ 1267097 h 1776548"/>
              <a:gd name="connsiteX36" fmla="*/ 4807132 w 5121897"/>
              <a:gd name="connsiteY36" fmla="*/ 1306285 h 1776548"/>
              <a:gd name="connsiteX37" fmla="*/ 4676503 w 5121897"/>
              <a:gd name="connsiteY37" fmla="*/ 1345474 h 1776548"/>
              <a:gd name="connsiteX38" fmla="*/ 4598126 w 5121897"/>
              <a:gd name="connsiteY38" fmla="*/ 1384663 h 1776548"/>
              <a:gd name="connsiteX39" fmla="*/ 4467497 w 5121897"/>
              <a:gd name="connsiteY39" fmla="*/ 1436914 h 1776548"/>
              <a:gd name="connsiteX40" fmla="*/ 4389120 w 5121897"/>
              <a:gd name="connsiteY40" fmla="*/ 1476103 h 1776548"/>
              <a:gd name="connsiteX41" fmla="*/ 4219303 w 5121897"/>
              <a:gd name="connsiteY41" fmla="*/ 1541417 h 1776548"/>
              <a:gd name="connsiteX42" fmla="*/ 4088675 w 5121897"/>
              <a:gd name="connsiteY42" fmla="*/ 1632857 h 1776548"/>
              <a:gd name="connsiteX43" fmla="*/ 4049486 w 5121897"/>
              <a:gd name="connsiteY43" fmla="*/ 1672045 h 1776548"/>
              <a:gd name="connsiteX44" fmla="*/ 3984172 w 5121897"/>
              <a:gd name="connsiteY44" fmla="*/ 1698171 h 1776548"/>
              <a:gd name="connsiteX45" fmla="*/ 3905795 w 5121897"/>
              <a:gd name="connsiteY45" fmla="*/ 1724297 h 1776548"/>
              <a:gd name="connsiteX46" fmla="*/ 3461657 w 5121897"/>
              <a:gd name="connsiteY46" fmla="*/ 1763485 h 1776548"/>
              <a:gd name="connsiteX47" fmla="*/ 535577 w 5121897"/>
              <a:gd name="connsiteY47" fmla="*/ 1776548 h 1776548"/>
              <a:gd name="connsiteX48" fmla="*/ 418012 w 5121897"/>
              <a:gd name="connsiteY48" fmla="*/ 1750423 h 1776548"/>
              <a:gd name="connsiteX49" fmla="*/ 365760 w 5121897"/>
              <a:gd name="connsiteY49" fmla="*/ 1737360 h 1776548"/>
              <a:gd name="connsiteX50" fmla="*/ 326572 w 5121897"/>
              <a:gd name="connsiteY50" fmla="*/ 1711234 h 1776548"/>
              <a:gd name="connsiteX51" fmla="*/ 274320 w 5121897"/>
              <a:gd name="connsiteY51" fmla="*/ 1685108 h 1776548"/>
              <a:gd name="connsiteX52" fmla="*/ 209006 w 5121897"/>
              <a:gd name="connsiteY52" fmla="*/ 1606731 h 1776548"/>
              <a:gd name="connsiteX53" fmla="*/ 143692 w 5121897"/>
              <a:gd name="connsiteY53" fmla="*/ 1502228 h 1776548"/>
              <a:gd name="connsiteX54" fmla="*/ 130629 w 5121897"/>
              <a:gd name="connsiteY54" fmla="*/ 1463040 h 1776548"/>
              <a:gd name="connsiteX55" fmla="*/ 91440 w 5121897"/>
              <a:gd name="connsiteY55" fmla="*/ 1423851 h 1776548"/>
              <a:gd name="connsiteX56" fmla="*/ 65315 w 5121897"/>
              <a:gd name="connsiteY56" fmla="*/ 1358537 h 1776548"/>
              <a:gd name="connsiteX57" fmla="*/ 52252 w 5121897"/>
              <a:gd name="connsiteY57" fmla="*/ 1306285 h 1776548"/>
              <a:gd name="connsiteX58" fmla="*/ 13063 w 5121897"/>
              <a:gd name="connsiteY58" fmla="*/ 1214845 h 1776548"/>
              <a:gd name="connsiteX59" fmla="*/ 0 w 5121897"/>
              <a:gd name="connsiteY59" fmla="*/ 1175657 h 1776548"/>
              <a:gd name="connsiteX60" fmla="*/ 13063 w 5121897"/>
              <a:gd name="connsiteY60" fmla="*/ 822960 h 1776548"/>
              <a:gd name="connsiteX61" fmla="*/ 78377 w 5121897"/>
              <a:gd name="connsiteY61" fmla="*/ 757645 h 1776548"/>
              <a:gd name="connsiteX62" fmla="*/ 117566 w 5121897"/>
              <a:gd name="connsiteY62" fmla="*/ 705394 h 1776548"/>
              <a:gd name="connsiteX63" fmla="*/ 156755 w 5121897"/>
              <a:gd name="connsiteY63" fmla="*/ 679268 h 1776548"/>
              <a:gd name="connsiteX64" fmla="*/ 248195 w 5121897"/>
              <a:gd name="connsiteY64" fmla="*/ 587828 h 1776548"/>
              <a:gd name="connsiteX65" fmla="*/ 313509 w 5121897"/>
              <a:gd name="connsiteY65" fmla="*/ 548640 h 177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121897" h="1776548">
                <a:moveTo>
                  <a:pt x="235132" y="600891"/>
                </a:moveTo>
                <a:cubicBezTo>
                  <a:pt x="248195" y="574765"/>
                  <a:pt x="262457" y="549206"/>
                  <a:pt x="274320" y="522514"/>
                </a:cubicBezTo>
                <a:cubicBezTo>
                  <a:pt x="279912" y="509931"/>
                  <a:pt x="279745" y="494782"/>
                  <a:pt x="287383" y="483325"/>
                </a:cubicBezTo>
                <a:cubicBezTo>
                  <a:pt x="297630" y="467954"/>
                  <a:pt x="314745" y="458329"/>
                  <a:pt x="326572" y="444137"/>
                </a:cubicBezTo>
                <a:cubicBezTo>
                  <a:pt x="336623" y="432076"/>
                  <a:pt x="342267" y="416682"/>
                  <a:pt x="352697" y="404948"/>
                </a:cubicBezTo>
                <a:cubicBezTo>
                  <a:pt x="399071" y="352778"/>
                  <a:pt x="433722" y="315235"/>
                  <a:pt x="496389" y="287383"/>
                </a:cubicBezTo>
                <a:cubicBezTo>
                  <a:pt x="512795" y="280092"/>
                  <a:pt x="531223" y="278674"/>
                  <a:pt x="548640" y="274320"/>
                </a:cubicBezTo>
                <a:cubicBezTo>
                  <a:pt x="561703" y="265611"/>
                  <a:pt x="573787" y="255215"/>
                  <a:pt x="587829" y="248194"/>
                </a:cubicBezTo>
                <a:cubicBezTo>
                  <a:pt x="715662" y="184277"/>
                  <a:pt x="601533" y="256473"/>
                  <a:pt x="692332" y="195943"/>
                </a:cubicBezTo>
                <a:cubicBezTo>
                  <a:pt x="738250" y="127063"/>
                  <a:pt x="691979" y="177433"/>
                  <a:pt x="770709" y="143691"/>
                </a:cubicBezTo>
                <a:cubicBezTo>
                  <a:pt x="897216" y="89473"/>
                  <a:pt x="684276" y="142752"/>
                  <a:pt x="888275" y="104503"/>
                </a:cubicBezTo>
                <a:cubicBezTo>
                  <a:pt x="931919" y="96320"/>
                  <a:pt x="974670" y="82280"/>
                  <a:pt x="1018903" y="78377"/>
                </a:cubicBezTo>
                <a:cubicBezTo>
                  <a:pt x="1126919" y="68846"/>
                  <a:pt x="1770855" y="53135"/>
                  <a:pt x="1802675" y="52251"/>
                </a:cubicBezTo>
                <a:lnTo>
                  <a:pt x="2259875" y="13063"/>
                </a:lnTo>
                <a:cubicBezTo>
                  <a:pt x="2281967" y="10854"/>
                  <a:pt x="2302986" y="0"/>
                  <a:pt x="2325189" y="0"/>
                </a:cubicBezTo>
                <a:cubicBezTo>
                  <a:pt x="2712745" y="0"/>
                  <a:pt x="3100252" y="8709"/>
                  <a:pt x="3487783" y="13063"/>
                </a:cubicBezTo>
                <a:cubicBezTo>
                  <a:pt x="3518263" y="17417"/>
                  <a:pt x="3548586" y="23061"/>
                  <a:pt x="3579223" y="26125"/>
                </a:cubicBezTo>
                <a:cubicBezTo>
                  <a:pt x="3635714" y="31774"/>
                  <a:pt x="3693165" y="29130"/>
                  <a:pt x="3749040" y="39188"/>
                </a:cubicBezTo>
                <a:cubicBezTo>
                  <a:pt x="3911264" y="68388"/>
                  <a:pt x="4069777" y="116593"/>
                  <a:pt x="4232366" y="143691"/>
                </a:cubicBezTo>
                <a:lnTo>
                  <a:pt x="4310743" y="156754"/>
                </a:lnTo>
                <a:cubicBezTo>
                  <a:pt x="4332587" y="160726"/>
                  <a:pt x="4354007" y="167223"/>
                  <a:pt x="4376057" y="169817"/>
                </a:cubicBezTo>
                <a:cubicBezTo>
                  <a:pt x="4428131" y="175943"/>
                  <a:pt x="4480560" y="178526"/>
                  <a:pt x="4532812" y="182880"/>
                </a:cubicBezTo>
                <a:cubicBezTo>
                  <a:pt x="4730919" y="314951"/>
                  <a:pt x="4527587" y="171995"/>
                  <a:pt x="4650377" y="274320"/>
                </a:cubicBezTo>
                <a:cubicBezTo>
                  <a:pt x="4662438" y="284371"/>
                  <a:pt x="4678030" y="289796"/>
                  <a:pt x="4689566" y="300445"/>
                </a:cubicBezTo>
                <a:cubicBezTo>
                  <a:pt x="4689657" y="300529"/>
                  <a:pt x="4819732" y="430612"/>
                  <a:pt x="4859383" y="470263"/>
                </a:cubicBezTo>
                <a:lnTo>
                  <a:pt x="4937760" y="548640"/>
                </a:lnTo>
                <a:cubicBezTo>
                  <a:pt x="4955177" y="566057"/>
                  <a:pt x="4976349" y="580396"/>
                  <a:pt x="4990012" y="600891"/>
                </a:cubicBezTo>
                <a:cubicBezTo>
                  <a:pt x="5016247" y="640245"/>
                  <a:pt x="5022377" y="645930"/>
                  <a:pt x="5042263" y="692331"/>
                </a:cubicBezTo>
                <a:cubicBezTo>
                  <a:pt x="5047687" y="704987"/>
                  <a:pt x="5046724" y="720768"/>
                  <a:pt x="5055326" y="731520"/>
                </a:cubicBezTo>
                <a:cubicBezTo>
                  <a:pt x="5065134" y="743779"/>
                  <a:pt x="5081452" y="748937"/>
                  <a:pt x="5094515" y="757645"/>
                </a:cubicBezTo>
                <a:cubicBezTo>
                  <a:pt x="5103223" y="770708"/>
                  <a:pt x="5120080" y="781144"/>
                  <a:pt x="5120640" y="796834"/>
                </a:cubicBezTo>
                <a:cubicBezTo>
                  <a:pt x="5124528" y="905709"/>
                  <a:pt x="5119183" y="1015081"/>
                  <a:pt x="5107577" y="1123405"/>
                </a:cubicBezTo>
                <a:cubicBezTo>
                  <a:pt x="5103397" y="1162420"/>
                  <a:pt x="5036648" y="1188964"/>
                  <a:pt x="5016137" y="1201783"/>
                </a:cubicBezTo>
                <a:cubicBezTo>
                  <a:pt x="5002824" y="1210104"/>
                  <a:pt x="4990991" y="1220887"/>
                  <a:pt x="4976949" y="1227908"/>
                </a:cubicBezTo>
                <a:cubicBezTo>
                  <a:pt x="4955976" y="1238394"/>
                  <a:pt x="4933590" y="1245801"/>
                  <a:pt x="4911635" y="1254034"/>
                </a:cubicBezTo>
                <a:cubicBezTo>
                  <a:pt x="4898742" y="1258869"/>
                  <a:pt x="4884762" y="1260939"/>
                  <a:pt x="4872446" y="1267097"/>
                </a:cubicBezTo>
                <a:cubicBezTo>
                  <a:pt x="4849737" y="1278451"/>
                  <a:pt x="4830246" y="1295779"/>
                  <a:pt x="4807132" y="1306285"/>
                </a:cubicBezTo>
                <a:cubicBezTo>
                  <a:pt x="4768260" y="1323954"/>
                  <a:pt x="4718614" y="1334946"/>
                  <a:pt x="4676503" y="1345474"/>
                </a:cubicBezTo>
                <a:cubicBezTo>
                  <a:pt x="4650377" y="1358537"/>
                  <a:pt x="4624886" y="1372955"/>
                  <a:pt x="4598126" y="1384663"/>
                </a:cubicBezTo>
                <a:cubicBezTo>
                  <a:pt x="4555161" y="1403460"/>
                  <a:pt x="4506517" y="1410900"/>
                  <a:pt x="4467497" y="1436914"/>
                </a:cubicBezTo>
                <a:cubicBezTo>
                  <a:pt x="4381621" y="1494166"/>
                  <a:pt x="4474103" y="1437475"/>
                  <a:pt x="4389120" y="1476103"/>
                </a:cubicBezTo>
                <a:cubicBezTo>
                  <a:pt x="4242551" y="1542725"/>
                  <a:pt x="4335467" y="1518184"/>
                  <a:pt x="4219303" y="1541417"/>
                </a:cubicBezTo>
                <a:cubicBezTo>
                  <a:pt x="4175760" y="1571897"/>
                  <a:pt x="4130804" y="1600451"/>
                  <a:pt x="4088675" y="1632857"/>
                </a:cubicBezTo>
                <a:cubicBezTo>
                  <a:pt x="4074032" y="1644121"/>
                  <a:pt x="4065152" y="1662254"/>
                  <a:pt x="4049486" y="1672045"/>
                </a:cubicBezTo>
                <a:cubicBezTo>
                  <a:pt x="4029602" y="1684473"/>
                  <a:pt x="4006209" y="1690158"/>
                  <a:pt x="3984172" y="1698171"/>
                </a:cubicBezTo>
                <a:cubicBezTo>
                  <a:pt x="3958291" y="1707582"/>
                  <a:pt x="3932959" y="1719770"/>
                  <a:pt x="3905795" y="1724297"/>
                </a:cubicBezTo>
                <a:cubicBezTo>
                  <a:pt x="3698706" y="1758812"/>
                  <a:pt x="3721847" y="1761370"/>
                  <a:pt x="3461657" y="1763485"/>
                </a:cubicBezTo>
                <a:lnTo>
                  <a:pt x="535577" y="1776548"/>
                </a:lnTo>
                <a:lnTo>
                  <a:pt x="418012" y="1750423"/>
                </a:lnTo>
                <a:cubicBezTo>
                  <a:pt x="400518" y="1746386"/>
                  <a:pt x="382262" y="1744432"/>
                  <a:pt x="365760" y="1737360"/>
                </a:cubicBezTo>
                <a:cubicBezTo>
                  <a:pt x="351330" y="1731176"/>
                  <a:pt x="340203" y="1719023"/>
                  <a:pt x="326572" y="1711234"/>
                </a:cubicBezTo>
                <a:cubicBezTo>
                  <a:pt x="309665" y="1701573"/>
                  <a:pt x="290166" y="1696427"/>
                  <a:pt x="274320" y="1685108"/>
                </a:cubicBezTo>
                <a:cubicBezTo>
                  <a:pt x="244361" y="1663709"/>
                  <a:pt x="228102" y="1636738"/>
                  <a:pt x="209006" y="1606731"/>
                </a:cubicBezTo>
                <a:cubicBezTo>
                  <a:pt x="186952" y="1572075"/>
                  <a:pt x="156682" y="1541198"/>
                  <a:pt x="143692" y="1502228"/>
                </a:cubicBezTo>
                <a:cubicBezTo>
                  <a:pt x="139338" y="1489165"/>
                  <a:pt x="138267" y="1474497"/>
                  <a:pt x="130629" y="1463040"/>
                </a:cubicBezTo>
                <a:cubicBezTo>
                  <a:pt x="120381" y="1447669"/>
                  <a:pt x="104503" y="1436914"/>
                  <a:pt x="91440" y="1423851"/>
                </a:cubicBezTo>
                <a:cubicBezTo>
                  <a:pt x="82732" y="1402080"/>
                  <a:pt x="72730" y="1380782"/>
                  <a:pt x="65315" y="1358537"/>
                </a:cubicBezTo>
                <a:cubicBezTo>
                  <a:pt x="59638" y="1341505"/>
                  <a:pt x="58387" y="1323157"/>
                  <a:pt x="52252" y="1306285"/>
                </a:cubicBezTo>
                <a:cubicBezTo>
                  <a:pt x="40919" y="1275120"/>
                  <a:pt x="25379" y="1245634"/>
                  <a:pt x="13063" y="1214845"/>
                </a:cubicBezTo>
                <a:cubicBezTo>
                  <a:pt x="7949" y="1202061"/>
                  <a:pt x="4354" y="1188720"/>
                  <a:pt x="0" y="1175657"/>
                </a:cubicBezTo>
                <a:cubicBezTo>
                  <a:pt x="4354" y="1058091"/>
                  <a:pt x="1357" y="940022"/>
                  <a:pt x="13063" y="822960"/>
                </a:cubicBezTo>
                <a:cubicBezTo>
                  <a:pt x="16933" y="784256"/>
                  <a:pt x="57090" y="778932"/>
                  <a:pt x="78377" y="757645"/>
                </a:cubicBezTo>
                <a:cubicBezTo>
                  <a:pt x="93772" y="742250"/>
                  <a:pt x="102171" y="720789"/>
                  <a:pt x="117566" y="705394"/>
                </a:cubicBezTo>
                <a:cubicBezTo>
                  <a:pt x="128667" y="694293"/>
                  <a:pt x="145085" y="689771"/>
                  <a:pt x="156755" y="679268"/>
                </a:cubicBezTo>
                <a:cubicBezTo>
                  <a:pt x="188795" y="650432"/>
                  <a:pt x="207302" y="601459"/>
                  <a:pt x="248195" y="587828"/>
                </a:cubicBezTo>
                <a:cubicBezTo>
                  <a:pt x="299067" y="570870"/>
                  <a:pt x="277646" y="584501"/>
                  <a:pt x="313509" y="5486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2630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47479" y="74223"/>
            <a:ext cx="10174945" cy="6346864"/>
            <a:chOff x="1147479" y="74223"/>
            <a:chExt cx="10174945" cy="6346864"/>
          </a:xfrm>
        </p:grpSpPr>
        <p:sp>
          <p:nvSpPr>
            <p:cNvPr id="2" name="Rounded Rectangle 1"/>
            <p:cNvSpPr/>
            <p:nvPr/>
          </p:nvSpPr>
          <p:spPr>
            <a:xfrm>
              <a:off x="3913090" y="2380127"/>
              <a:ext cx="1358153" cy="3146612"/>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76961" y="5620868"/>
              <a:ext cx="1230409" cy="800219"/>
            </a:xfrm>
            <a:prstGeom prst="rect">
              <a:avLst/>
            </a:prstGeom>
            <a:noFill/>
          </p:spPr>
          <p:txBody>
            <a:bodyPr wrap="square" rtlCol="0">
              <a:spAutoFit/>
            </a:bodyPr>
            <a:lstStyle/>
            <a:p>
              <a:pPr algn="ctr"/>
              <a:r>
                <a:rPr lang="en-US" b="1" dirty="0" smtClean="0"/>
                <a:t>RAM</a:t>
              </a:r>
            </a:p>
            <a:p>
              <a:pPr algn="ctr"/>
              <a:r>
                <a:rPr lang="en-US" sz="1400" b="1" dirty="0" smtClean="0"/>
                <a:t>(Temporary Memory)</a:t>
              </a:r>
              <a:endParaRPr lang="en-IN" sz="1400" b="1" dirty="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479" y="3451409"/>
              <a:ext cx="1004047" cy="1004047"/>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6961" y="729533"/>
              <a:ext cx="1071249" cy="1071249"/>
            </a:xfrm>
            <a:prstGeom prst="rect">
              <a:avLst/>
            </a:prstGeom>
          </p:spPr>
        </p:pic>
        <p:sp>
          <p:nvSpPr>
            <p:cNvPr id="26" name="Down Arrow 25"/>
            <p:cNvSpPr/>
            <p:nvPr/>
          </p:nvSpPr>
          <p:spPr>
            <a:xfrm rot="16200000">
              <a:off x="2884389" y="3365124"/>
              <a:ext cx="295837" cy="1472453"/>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rot="10800000" flipH="1">
              <a:off x="4416813" y="1759862"/>
              <a:ext cx="276208" cy="526136"/>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Magnetic Disk 29"/>
            <p:cNvSpPr/>
            <p:nvPr/>
          </p:nvSpPr>
          <p:spPr>
            <a:xfrm>
              <a:off x="9681880" y="2904561"/>
              <a:ext cx="1640544" cy="2111191"/>
            </a:xfrm>
            <a:prstGeom prst="flowChartMagneticDisk">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rot="16200000">
              <a:off x="7221628" y="1856244"/>
              <a:ext cx="345141" cy="3956801"/>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Left Arrow 30"/>
            <p:cNvSpPr/>
            <p:nvPr/>
          </p:nvSpPr>
          <p:spPr>
            <a:xfrm>
              <a:off x="5456137" y="4101346"/>
              <a:ext cx="3845859" cy="286871"/>
            </a:xfrm>
            <a:prstGeom prst="lef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uble Brace 32"/>
            <p:cNvSpPr/>
            <p:nvPr/>
          </p:nvSpPr>
          <p:spPr>
            <a:xfrm>
              <a:off x="6116726" y="2227726"/>
              <a:ext cx="2554943" cy="122368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a:t>
              </a:r>
              <a:r>
                <a:rPr lang="en-US" sz="1400" b="1" dirty="0" smtClean="0">
                  <a:solidFill>
                    <a:srgbClr val="FF0000"/>
                  </a:solidFill>
                </a:rPr>
                <a:t>C functions</a:t>
              </a:r>
              <a:r>
                <a:rPr lang="en-US" sz="1400" b="1" dirty="0" smtClean="0"/>
                <a:t>]</a:t>
              </a:r>
            </a:p>
            <a:p>
              <a:pPr algn="ctr"/>
              <a:r>
                <a:rPr lang="en-US" sz="1400" b="1" dirty="0" err="1" smtClean="0"/>
                <a:t>fputs,fgets</a:t>
              </a:r>
              <a:endParaRPr lang="en-US" sz="1400" b="1" dirty="0" smtClean="0"/>
            </a:p>
            <a:p>
              <a:pPr algn="ctr"/>
              <a:r>
                <a:rPr lang="en-US" sz="1400" b="1" dirty="0" err="1" smtClean="0"/>
                <a:t>fscanf</a:t>
              </a:r>
              <a:r>
                <a:rPr lang="en-US" sz="1400" b="1" dirty="0" smtClean="0"/>
                <a:t>, </a:t>
              </a:r>
              <a:r>
                <a:rPr lang="en-US" sz="1400" b="1" dirty="0" err="1" smtClean="0"/>
                <a:t>fprintf</a:t>
              </a:r>
              <a:endParaRPr lang="en-US" sz="1400" b="1" dirty="0" smtClean="0"/>
            </a:p>
            <a:p>
              <a:pPr algn="ctr"/>
              <a:r>
                <a:rPr lang="en-US" sz="1400" b="1" dirty="0" err="1" smtClean="0"/>
                <a:t>fwrite,fread</a:t>
              </a:r>
              <a:endParaRPr lang="en-IN" sz="1400" b="1" dirty="0"/>
            </a:p>
          </p:txBody>
        </p:sp>
        <p:sp>
          <p:nvSpPr>
            <p:cNvPr id="41" name="Double Brace 40"/>
            <p:cNvSpPr/>
            <p:nvPr/>
          </p:nvSpPr>
          <p:spPr>
            <a:xfrm>
              <a:off x="6199090" y="4455456"/>
              <a:ext cx="2554943" cy="122368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a:t>
              </a:r>
              <a:r>
                <a:rPr lang="en-US" sz="1400" b="1" dirty="0" smtClean="0">
                  <a:solidFill>
                    <a:srgbClr val="FF0000"/>
                  </a:solidFill>
                </a:rPr>
                <a:t>C++  stream classes</a:t>
              </a:r>
              <a:r>
                <a:rPr lang="en-US" sz="1400" b="1" dirty="0" smtClean="0"/>
                <a:t>]</a:t>
              </a:r>
            </a:p>
            <a:p>
              <a:pPr algn="ctr"/>
              <a:r>
                <a:rPr lang="en-US" sz="1400" b="1" dirty="0" err="1" smtClean="0"/>
                <a:t>ifstream</a:t>
              </a:r>
              <a:endParaRPr lang="en-US" sz="1400" b="1" dirty="0" smtClean="0"/>
            </a:p>
            <a:p>
              <a:pPr algn="ctr"/>
              <a:r>
                <a:rPr lang="en-US" sz="1400" b="1" dirty="0" err="1" smtClean="0"/>
                <a:t>ofstream</a:t>
              </a:r>
              <a:endParaRPr lang="en-US" sz="1400" b="1" dirty="0" smtClean="0"/>
            </a:p>
            <a:p>
              <a:pPr algn="ctr"/>
              <a:r>
                <a:rPr lang="en-US" sz="1400" b="1" dirty="0" err="1" smtClean="0"/>
                <a:t>fstream</a:t>
              </a:r>
              <a:endParaRPr lang="en-IN" sz="1400" b="1" dirty="0"/>
            </a:p>
          </p:txBody>
        </p:sp>
        <p:sp>
          <p:nvSpPr>
            <p:cNvPr id="43" name="Double Brace 42"/>
            <p:cNvSpPr/>
            <p:nvPr/>
          </p:nvSpPr>
          <p:spPr>
            <a:xfrm>
              <a:off x="2375078" y="4277276"/>
              <a:ext cx="1132917" cy="51771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err="1" smtClean="0"/>
                <a:t>scanf,gets,getchar</a:t>
              </a:r>
              <a:r>
                <a:rPr lang="en-US" sz="1400" b="1" dirty="0" smtClean="0"/>
                <a:t>,</a:t>
              </a:r>
            </a:p>
            <a:p>
              <a:pPr algn="ctr"/>
              <a:r>
                <a:rPr lang="en-US" sz="1400" b="1" dirty="0" err="1" smtClean="0"/>
                <a:t>cin</a:t>
              </a:r>
              <a:endParaRPr lang="en-IN" sz="1400" b="1" dirty="0"/>
            </a:p>
          </p:txBody>
        </p:sp>
        <p:sp>
          <p:nvSpPr>
            <p:cNvPr id="44" name="Double Brace 43"/>
            <p:cNvSpPr/>
            <p:nvPr/>
          </p:nvSpPr>
          <p:spPr>
            <a:xfrm>
              <a:off x="2445672" y="1174912"/>
              <a:ext cx="1176100" cy="62587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err="1" smtClean="0"/>
                <a:t>printf,puts,putchar</a:t>
              </a:r>
              <a:r>
                <a:rPr lang="en-US" sz="1400" b="1" dirty="0" smtClean="0"/>
                <a:t>,</a:t>
              </a:r>
            </a:p>
            <a:p>
              <a:pPr algn="ctr"/>
              <a:r>
                <a:rPr lang="en-US" sz="1400" b="1" dirty="0" err="1" smtClean="0"/>
                <a:t>cout</a:t>
              </a:r>
              <a:endParaRPr lang="en-IN" sz="1400" b="1" dirty="0"/>
            </a:p>
          </p:txBody>
        </p:sp>
        <p:sp>
          <p:nvSpPr>
            <p:cNvPr id="46" name="TextBox 45"/>
            <p:cNvSpPr txBox="1"/>
            <p:nvPr/>
          </p:nvSpPr>
          <p:spPr>
            <a:xfrm>
              <a:off x="4352936" y="74223"/>
              <a:ext cx="2639259" cy="369332"/>
            </a:xfrm>
            <a:prstGeom prst="rect">
              <a:avLst/>
            </a:prstGeom>
            <a:noFill/>
          </p:spPr>
          <p:txBody>
            <a:bodyPr wrap="square" rtlCol="0">
              <a:spAutoFit/>
            </a:bodyPr>
            <a:lstStyle/>
            <a:p>
              <a:pPr algn="ctr"/>
              <a:r>
                <a:rPr lang="en-US" b="1" dirty="0" smtClean="0"/>
                <a:t>FILE HANDLING IN  C/C++</a:t>
              </a:r>
              <a:endParaRPr lang="en-IN" b="1" dirty="0"/>
            </a:p>
          </p:txBody>
        </p:sp>
      </p:grpSp>
    </p:spTree>
    <p:extLst>
      <p:ext uri="{BB962C8B-B14F-4D97-AF65-F5344CB8AC3E}">
        <p14:creationId xmlns:p14="http://schemas.microsoft.com/office/powerpoint/2010/main" val="3614457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23454" y="1413163"/>
            <a:ext cx="2867891" cy="3948643"/>
            <a:chOff x="969818" y="1842654"/>
            <a:chExt cx="2867891" cy="3948643"/>
          </a:xfrm>
        </p:grpSpPr>
        <p:grpSp>
          <p:nvGrpSpPr>
            <p:cNvPr id="12" name="Group 11"/>
            <p:cNvGrpSpPr/>
            <p:nvPr/>
          </p:nvGrpSpPr>
          <p:grpSpPr>
            <a:xfrm>
              <a:off x="969818" y="1842654"/>
              <a:ext cx="2867891" cy="3948643"/>
              <a:chOff x="969818" y="1842654"/>
              <a:chExt cx="2867891" cy="3948643"/>
            </a:xfrm>
          </p:grpSpPr>
          <p:sp>
            <p:nvSpPr>
              <p:cNvPr id="4" name="Rectangle 3"/>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6" name="Rectangle 5"/>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8" name="Rectangle 7"/>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10" name="Rectangle 9"/>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13" name="Rounded Rectangle 12"/>
            <p:cNvSpPr/>
            <p:nvPr/>
          </p:nvSpPr>
          <p:spPr>
            <a:xfrm>
              <a:off x="1510144" y="2202779"/>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sp>
          <p:nvSpPr>
            <p:cNvPr id="14" name="Rounded Rectangle 13"/>
            <p:cNvSpPr/>
            <p:nvPr/>
          </p:nvSpPr>
          <p:spPr>
            <a:xfrm>
              <a:off x="1510144" y="2767373"/>
              <a:ext cx="1496292" cy="4710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Static lib code</a:t>
              </a:r>
              <a:endParaRPr lang="en-IN" sz="1400" b="1" dirty="0">
                <a:solidFill>
                  <a:schemeClr val="tx1"/>
                </a:solidFill>
              </a:endParaRPr>
            </a:p>
          </p:txBody>
        </p:sp>
      </p:grpSp>
      <p:grpSp>
        <p:nvGrpSpPr>
          <p:cNvPr id="16" name="Group 15"/>
          <p:cNvGrpSpPr/>
          <p:nvPr/>
        </p:nvGrpSpPr>
        <p:grpSpPr>
          <a:xfrm>
            <a:off x="4544290" y="1437334"/>
            <a:ext cx="2867891" cy="3948643"/>
            <a:chOff x="969818" y="1842654"/>
            <a:chExt cx="2867891" cy="3948643"/>
          </a:xfrm>
        </p:grpSpPr>
        <p:grpSp>
          <p:nvGrpSpPr>
            <p:cNvPr id="17" name="Group 16"/>
            <p:cNvGrpSpPr/>
            <p:nvPr/>
          </p:nvGrpSpPr>
          <p:grpSpPr>
            <a:xfrm>
              <a:off x="969818" y="1842654"/>
              <a:ext cx="2867891" cy="3948643"/>
              <a:chOff x="969818" y="1842654"/>
              <a:chExt cx="2867891" cy="3948643"/>
            </a:xfrm>
          </p:grpSpPr>
          <p:sp>
            <p:nvSpPr>
              <p:cNvPr id="20" name="Rectangle 19"/>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22" name="Rectangle 21"/>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24" name="Rectangle 23"/>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26" name="Rectangle 25"/>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18" name="Rounded Rectangle 17"/>
            <p:cNvSpPr/>
            <p:nvPr/>
          </p:nvSpPr>
          <p:spPr>
            <a:xfrm>
              <a:off x="1510144" y="2202779"/>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sp>
          <p:nvSpPr>
            <p:cNvPr id="19" name="Rounded Rectangle 18"/>
            <p:cNvSpPr/>
            <p:nvPr/>
          </p:nvSpPr>
          <p:spPr>
            <a:xfrm>
              <a:off x="1510144" y="2767373"/>
              <a:ext cx="1496292" cy="4710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Static lib code</a:t>
              </a:r>
              <a:endParaRPr lang="en-IN" sz="1400" b="1" dirty="0">
                <a:solidFill>
                  <a:schemeClr val="tx1"/>
                </a:solidFill>
              </a:endParaRPr>
            </a:p>
          </p:txBody>
        </p:sp>
      </p:grpSp>
      <p:grpSp>
        <p:nvGrpSpPr>
          <p:cNvPr id="28" name="Group 27"/>
          <p:cNvGrpSpPr/>
          <p:nvPr/>
        </p:nvGrpSpPr>
        <p:grpSpPr>
          <a:xfrm>
            <a:off x="8465127" y="1395771"/>
            <a:ext cx="2867891" cy="3948643"/>
            <a:chOff x="969818" y="1842654"/>
            <a:chExt cx="2867891" cy="3948643"/>
          </a:xfrm>
        </p:grpSpPr>
        <p:grpSp>
          <p:nvGrpSpPr>
            <p:cNvPr id="29" name="Group 28"/>
            <p:cNvGrpSpPr/>
            <p:nvPr/>
          </p:nvGrpSpPr>
          <p:grpSpPr>
            <a:xfrm>
              <a:off x="969818" y="1842654"/>
              <a:ext cx="2867891" cy="3948643"/>
              <a:chOff x="969818" y="1842654"/>
              <a:chExt cx="2867891" cy="3948643"/>
            </a:xfrm>
          </p:grpSpPr>
          <p:sp>
            <p:nvSpPr>
              <p:cNvPr id="32" name="Rectangle 31"/>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34" name="Rectangle 33"/>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36" name="Rectangle 35"/>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38" name="Rectangle 37"/>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30" name="Rounded Rectangle 29"/>
            <p:cNvSpPr/>
            <p:nvPr/>
          </p:nvSpPr>
          <p:spPr>
            <a:xfrm>
              <a:off x="1510144" y="2202779"/>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sp>
          <p:nvSpPr>
            <p:cNvPr id="31" name="Rounded Rectangle 30"/>
            <p:cNvSpPr/>
            <p:nvPr/>
          </p:nvSpPr>
          <p:spPr>
            <a:xfrm>
              <a:off x="1510144" y="2767373"/>
              <a:ext cx="1496292" cy="4710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Static lib code</a:t>
              </a:r>
              <a:endParaRPr lang="en-IN" sz="1400" b="1" dirty="0">
                <a:solidFill>
                  <a:schemeClr val="tx1"/>
                </a:solidFill>
              </a:endParaRPr>
            </a:p>
          </p:txBody>
        </p:sp>
      </p:grpSp>
      <p:sp>
        <p:nvSpPr>
          <p:cNvPr id="41" name="TextBox 40"/>
          <p:cNvSpPr txBox="1"/>
          <p:nvPr/>
        </p:nvSpPr>
        <p:spPr>
          <a:xfrm>
            <a:off x="1517071" y="5655263"/>
            <a:ext cx="1143001" cy="369332"/>
          </a:xfrm>
          <a:prstGeom prst="rect">
            <a:avLst/>
          </a:prstGeom>
          <a:noFill/>
        </p:spPr>
        <p:txBody>
          <a:bodyPr wrap="square" rtlCol="0">
            <a:spAutoFit/>
          </a:bodyPr>
          <a:lstStyle/>
          <a:p>
            <a:r>
              <a:rPr lang="en-US" b="1" dirty="0" smtClean="0">
                <a:solidFill>
                  <a:srgbClr val="FF0000"/>
                </a:solidFill>
              </a:rPr>
              <a:t>Process-1</a:t>
            </a:r>
            <a:endParaRPr lang="en-IN" b="1" dirty="0">
              <a:solidFill>
                <a:srgbClr val="FF0000"/>
              </a:solidFill>
            </a:endParaRPr>
          </a:p>
        </p:txBody>
      </p:sp>
      <p:sp>
        <p:nvSpPr>
          <p:cNvPr id="42" name="TextBox 41"/>
          <p:cNvSpPr txBox="1"/>
          <p:nvPr/>
        </p:nvSpPr>
        <p:spPr>
          <a:xfrm>
            <a:off x="5437907" y="5679434"/>
            <a:ext cx="1143001" cy="369332"/>
          </a:xfrm>
          <a:prstGeom prst="rect">
            <a:avLst/>
          </a:prstGeom>
          <a:noFill/>
        </p:spPr>
        <p:txBody>
          <a:bodyPr wrap="square" rtlCol="0">
            <a:spAutoFit/>
          </a:bodyPr>
          <a:lstStyle/>
          <a:p>
            <a:r>
              <a:rPr lang="en-US" b="1" dirty="0" smtClean="0">
                <a:solidFill>
                  <a:srgbClr val="FF0000"/>
                </a:solidFill>
              </a:rPr>
              <a:t>Process-2</a:t>
            </a:r>
            <a:endParaRPr lang="en-IN" b="1" dirty="0">
              <a:solidFill>
                <a:srgbClr val="FF0000"/>
              </a:solidFill>
            </a:endParaRPr>
          </a:p>
        </p:txBody>
      </p:sp>
      <p:sp>
        <p:nvSpPr>
          <p:cNvPr id="43" name="TextBox 42"/>
          <p:cNvSpPr txBox="1"/>
          <p:nvPr/>
        </p:nvSpPr>
        <p:spPr>
          <a:xfrm>
            <a:off x="9358744" y="5637871"/>
            <a:ext cx="1143001" cy="369332"/>
          </a:xfrm>
          <a:prstGeom prst="rect">
            <a:avLst/>
          </a:prstGeom>
          <a:noFill/>
        </p:spPr>
        <p:txBody>
          <a:bodyPr wrap="square" rtlCol="0">
            <a:spAutoFit/>
          </a:bodyPr>
          <a:lstStyle/>
          <a:p>
            <a:r>
              <a:rPr lang="en-US" b="1" dirty="0" smtClean="0">
                <a:solidFill>
                  <a:srgbClr val="FF0000"/>
                </a:solidFill>
              </a:rPr>
              <a:t>Process-3</a:t>
            </a:r>
            <a:endParaRPr lang="en-IN" b="1" dirty="0">
              <a:solidFill>
                <a:srgbClr val="FF0000"/>
              </a:solidFill>
            </a:endParaRPr>
          </a:p>
        </p:txBody>
      </p:sp>
      <p:sp>
        <p:nvSpPr>
          <p:cNvPr id="44" name="TextBox 43"/>
          <p:cNvSpPr txBox="1"/>
          <p:nvPr/>
        </p:nvSpPr>
        <p:spPr>
          <a:xfrm>
            <a:off x="3491345" y="74939"/>
            <a:ext cx="4253346" cy="400110"/>
          </a:xfrm>
          <a:prstGeom prst="rect">
            <a:avLst/>
          </a:prstGeom>
          <a:noFill/>
        </p:spPr>
        <p:txBody>
          <a:bodyPr wrap="square" rtlCol="0">
            <a:spAutoFit/>
          </a:bodyPr>
          <a:lstStyle/>
          <a:p>
            <a:pPr algn="ctr"/>
            <a:r>
              <a:rPr lang="en-US" sz="2000" b="1" dirty="0" smtClean="0"/>
              <a:t>STATIC LINK LIBRARY</a:t>
            </a:r>
            <a:endParaRPr lang="en-IN" sz="2000" b="1" dirty="0"/>
          </a:p>
        </p:txBody>
      </p:sp>
    </p:spTree>
    <p:extLst>
      <p:ext uri="{BB962C8B-B14F-4D97-AF65-F5344CB8AC3E}">
        <p14:creationId xmlns:p14="http://schemas.microsoft.com/office/powerpoint/2010/main" val="2412916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4365" y="728323"/>
            <a:ext cx="3107083" cy="91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p:cNvGrpSpPr/>
          <p:nvPr/>
        </p:nvGrpSpPr>
        <p:grpSpPr>
          <a:xfrm>
            <a:off x="681107" y="2341223"/>
            <a:ext cx="2867891" cy="3948643"/>
            <a:chOff x="681107" y="2341223"/>
            <a:chExt cx="2867891" cy="3948643"/>
          </a:xfrm>
        </p:grpSpPr>
        <p:grpSp>
          <p:nvGrpSpPr>
            <p:cNvPr id="12" name="Group 11"/>
            <p:cNvGrpSpPr/>
            <p:nvPr/>
          </p:nvGrpSpPr>
          <p:grpSpPr>
            <a:xfrm>
              <a:off x="681107" y="2341223"/>
              <a:ext cx="2867891" cy="3948643"/>
              <a:chOff x="969818" y="1842654"/>
              <a:chExt cx="2867891" cy="3948643"/>
            </a:xfrm>
          </p:grpSpPr>
          <p:sp>
            <p:nvSpPr>
              <p:cNvPr id="4" name="Rectangle 3"/>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6" name="Rectangle 5"/>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8" name="Rectangle 7"/>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10" name="Rectangle 9"/>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13" name="Rounded Rectangle 12"/>
            <p:cNvSpPr/>
            <p:nvPr/>
          </p:nvSpPr>
          <p:spPr>
            <a:xfrm>
              <a:off x="1221433" y="2701348"/>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grpSp>
      <p:sp>
        <p:nvSpPr>
          <p:cNvPr id="14" name="Rounded Rectangle 13"/>
          <p:cNvSpPr/>
          <p:nvPr/>
        </p:nvSpPr>
        <p:spPr>
          <a:xfrm>
            <a:off x="4689760" y="937082"/>
            <a:ext cx="1496292" cy="4710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DLL Library code</a:t>
            </a:r>
            <a:endParaRPr lang="en-IN" sz="1400" b="1" dirty="0">
              <a:solidFill>
                <a:schemeClr val="tx1"/>
              </a:solidFill>
            </a:endParaRPr>
          </a:p>
        </p:txBody>
      </p:sp>
      <p:grpSp>
        <p:nvGrpSpPr>
          <p:cNvPr id="16" name="Group 15"/>
          <p:cNvGrpSpPr/>
          <p:nvPr/>
        </p:nvGrpSpPr>
        <p:grpSpPr>
          <a:xfrm>
            <a:off x="4584629" y="2316920"/>
            <a:ext cx="2867891" cy="3948643"/>
            <a:chOff x="969818" y="1842654"/>
            <a:chExt cx="2867891" cy="3948643"/>
          </a:xfrm>
        </p:grpSpPr>
        <p:grpSp>
          <p:nvGrpSpPr>
            <p:cNvPr id="17" name="Group 16"/>
            <p:cNvGrpSpPr/>
            <p:nvPr/>
          </p:nvGrpSpPr>
          <p:grpSpPr>
            <a:xfrm>
              <a:off x="969818" y="1842654"/>
              <a:ext cx="2867891" cy="3948643"/>
              <a:chOff x="969818" y="1842654"/>
              <a:chExt cx="2867891" cy="3948643"/>
            </a:xfrm>
          </p:grpSpPr>
          <p:sp>
            <p:nvSpPr>
              <p:cNvPr id="20" name="Rectangle 19"/>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22" name="Rectangle 21"/>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24" name="Rectangle 23"/>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26" name="Rectangle 25"/>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18" name="Rounded Rectangle 17"/>
            <p:cNvSpPr/>
            <p:nvPr/>
          </p:nvSpPr>
          <p:spPr>
            <a:xfrm>
              <a:off x="1510144" y="2202779"/>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grpSp>
      <p:grpSp>
        <p:nvGrpSpPr>
          <p:cNvPr id="28" name="Group 27"/>
          <p:cNvGrpSpPr/>
          <p:nvPr/>
        </p:nvGrpSpPr>
        <p:grpSpPr>
          <a:xfrm>
            <a:off x="8439858" y="2316920"/>
            <a:ext cx="2867891" cy="3948643"/>
            <a:chOff x="969818" y="1842654"/>
            <a:chExt cx="2867891" cy="3948643"/>
          </a:xfrm>
        </p:grpSpPr>
        <p:grpSp>
          <p:nvGrpSpPr>
            <p:cNvPr id="29" name="Group 28"/>
            <p:cNvGrpSpPr/>
            <p:nvPr/>
          </p:nvGrpSpPr>
          <p:grpSpPr>
            <a:xfrm>
              <a:off x="969818" y="1842654"/>
              <a:ext cx="2867891" cy="3948643"/>
              <a:chOff x="969818" y="1842654"/>
              <a:chExt cx="2867891" cy="3948643"/>
            </a:xfrm>
          </p:grpSpPr>
          <p:sp>
            <p:nvSpPr>
              <p:cNvPr id="32" name="Rectangle 31"/>
              <p:cNvSpPr/>
              <p:nvPr/>
            </p:nvSpPr>
            <p:spPr>
              <a:xfrm>
                <a:off x="969818" y="1842654"/>
                <a:ext cx="2867891" cy="1537854"/>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969818" y="1884217"/>
                <a:ext cx="1288472" cy="276999"/>
              </a:xfrm>
              <a:prstGeom prst="rect">
                <a:avLst/>
              </a:prstGeom>
              <a:noFill/>
            </p:spPr>
            <p:txBody>
              <a:bodyPr wrap="square" rtlCol="0">
                <a:spAutoFit/>
              </a:bodyPr>
              <a:lstStyle/>
              <a:p>
                <a:r>
                  <a:rPr lang="en-US" sz="1200" b="1" dirty="0" smtClean="0"/>
                  <a:t>Code segment</a:t>
                </a:r>
                <a:endParaRPr lang="en-IN" sz="1200" b="1" dirty="0"/>
              </a:p>
            </p:txBody>
          </p:sp>
          <p:sp>
            <p:nvSpPr>
              <p:cNvPr id="34" name="Rectangle 33"/>
              <p:cNvSpPr/>
              <p:nvPr/>
            </p:nvSpPr>
            <p:spPr>
              <a:xfrm>
                <a:off x="969818" y="340124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969818" y="3442805"/>
                <a:ext cx="1288472" cy="276999"/>
              </a:xfrm>
              <a:prstGeom prst="rect">
                <a:avLst/>
              </a:prstGeom>
              <a:noFill/>
              <a:ln>
                <a:noFill/>
              </a:ln>
            </p:spPr>
            <p:txBody>
              <a:bodyPr wrap="square" rtlCol="0">
                <a:spAutoFit/>
              </a:bodyPr>
              <a:lstStyle/>
              <a:p>
                <a:r>
                  <a:rPr lang="en-US" sz="1200" b="1" dirty="0" smtClean="0"/>
                  <a:t>Data segment</a:t>
                </a:r>
                <a:endParaRPr lang="en-IN" sz="1200" b="1" dirty="0"/>
              </a:p>
            </p:txBody>
          </p:sp>
          <p:sp>
            <p:nvSpPr>
              <p:cNvPr id="36" name="Rectangle 35"/>
              <p:cNvSpPr/>
              <p:nvPr/>
            </p:nvSpPr>
            <p:spPr>
              <a:xfrm>
                <a:off x="969818" y="4197927"/>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969818" y="4239490"/>
                <a:ext cx="1288472" cy="276999"/>
              </a:xfrm>
              <a:prstGeom prst="rect">
                <a:avLst/>
              </a:prstGeom>
              <a:noFill/>
              <a:ln>
                <a:noFill/>
              </a:ln>
            </p:spPr>
            <p:txBody>
              <a:bodyPr wrap="square" rtlCol="0">
                <a:spAutoFit/>
              </a:bodyPr>
              <a:lstStyle/>
              <a:p>
                <a:r>
                  <a:rPr lang="en-US" sz="1200" b="1" dirty="0" smtClean="0"/>
                  <a:t>Stack</a:t>
                </a:r>
                <a:endParaRPr lang="en-IN" sz="1200" b="1" dirty="0"/>
              </a:p>
            </p:txBody>
          </p:sp>
          <p:sp>
            <p:nvSpPr>
              <p:cNvPr id="38" name="Rectangle 37"/>
              <p:cNvSpPr/>
              <p:nvPr/>
            </p:nvSpPr>
            <p:spPr>
              <a:xfrm>
                <a:off x="969818" y="4994612"/>
                <a:ext cx="2867891" cy="796685"/>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969818" y="5036175"/>
                <a:ext cx="1288472" cy="276999"/>
              </a:xfrm>
              <a:prstGeom prst="rect">
                <a:avLst/>
              </a:prstGeom>
              <a:noFill/>
              <a:ln>
                <a:noFill/>
              </a:ln>
            </p:spPr>
            <p:txBody>
              <a:bodyPr wrap="square" rtlCol="0">
                <a:spAutoFit/>
              </a:bodyPr>
              <a:lstStyle/>
              <a:p>
                <a:r>
                  <a:rPr lang="en-US" sz="1200" b="1" dirty="0" smtClean="0"/>
                  <a:t>Heap</a:t>
                </a:r>
                <a:endParaRPr lang="en-IN" sz="1200" b="1" dirty="0"/>
              </a:p>
            </p:txBody>
          </p:sp>
        </p:grpSp>
        <p:sp>
          <p:nvSpPr>
            <p:cNvPr id="30" name="Rounded Rectangle 29"/>
            <p:cNvSpPr/>
            <p:nvPr/>
          </p:nvSpPr>
          <p:spPr>
            <a:xfrm>
              <a:off x="1510144" y="2202779"/>
              <a:ext cx="1496292" cy="4710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Custom code</a:t>
              </a:r>
              <a:endParaRPr lang="en-IN" sz="1400" b="1" dirty="0">
                <a:solidFill>
                  <a:schemeClr val="tx1"/>
                </a:solidFill>
              </a:endParaRPr>
            </a:p>
          </p:txBody>
        </p:sp>
      </p:grpSp>
      <p:sp>
        <p:nvSpPr>
          <p:cNvPr id="41" name="TextBox 40"/>
          <p:cNvSpPr txBox="1"/>
          <p:nvPr/>
        </p:nvSpPr>
        <p:spPr>
          <a:xfrm>
            <a:off x="1340425" y="6314169"/>
            <a:ext cx="1143001" cy="369332"/>
          </a:xfrm>
          <a:prstGeom prst="rect">
            <a:avLst/>
          </a:prstGeom>
          <a:noFill/>
        </p:spPr>
        <p:txBody>
          <a:bodyPr wrap="square" rtlCol="0">
            <a:spAutoFit/>
          </a:bodyPr>
          <a:lstStyle/>
          <a:p>
            <a:r>
              <a:rPr lang="en-US" b="1" dirty="0" smtClean="0">
                <a:solidFill>
                  <a:srgbClr val="FF0000"/>
                </a:solidFill>
              </a:rPr>
              <a:t>Process-1</a:t>
            </a:r>
            <a:endParaRPr lang="en-IN" b="1" dirty="0">
              <a:solidFill>
                <a:srgbClr val="FF0000"/>
              </a:solidFill>
            </a:endParaRPr>
          </a:p>
        </p:txBody>
      </p:sp>
      <p:sp>
        <p:nvSpPr>
          <p:cNvPr id="42" name="TextBox 41"/>
          <p:cNvSpPr txBox="1"/>
          <p:nvPr/>
        </p:nvSpPr>
        <p:spPr>
          <a:xfrm>
            <a:off x="5437907" y="6314169"/>
            <a:ext cx="1143001" cy="369332"/>
          </a:xfrm>
          <a:prstGeom prst="rect">
            <a:avLst/>
          </a:prstGeom>
          <a:noFill/>
        </p:spPr>
        <p:txBody>
          <a:bodyPr wrap="square" rtlCol="0">
            <a:spAutoFit/>
          </a:bodyPr>
          <a:lstStyle/>
          <a:p>
            <a:r>
              <a:rPr lang="en-US" b="1" dirty="0" smtClean="0">
                <a:solidFill>
                  <a:srgbClr val="FF0000"/>
                </a:solidFill>
              </a:rPr>
              <a:t>Process-2</a:t>
            </a:r>
            <a:endParaRPr lang="en-IN" b="1" dirty="0">
              <a:solidFill>
                <a:srgbClr val="FF0000"/>
              </a:solidFill>
            </a:endParaRPr>
          </a:p>
        </p:txBody>
      </p:sp>
      <p:sp>
        <p:nvSpPr>
          <p:cNvPr id="43" name="TextBox 42"/>
          <p:cNvSpPr txBox="1"/>
          <p:nvPr/>
        </p:nvSpPr>
        <p:spPr>
          <a:xfrm>
            <a:off x="9327571" y="6314169"/>
            <a:ext cx="1143001" cy="369332"/>
          </a:xfrm>
          <a:prstGeom prst="rect">
            <a:avLst/>
          </a:prstGeom>
          <a:noFill/>
        </p:spPr>
        <p:txBody>
          <a:bodyPr wrap="square" rtlCol="0">
            <a:spAutoFit/>
          </a:bodyPr>
          <a:lstStyle/>
          <a:p>
            <a:r>
              <a:rPr lang="en-US" b="1" dirty="0" smtClean="0">
                <a:solidFill>
                  <a:srgbClr val="FF0000"/>
                </a:solidFill>
              </a:rPr>
              <a:t>Process-3</a:t>
            </a:r>
            <a:endParaRPr lang="en-IN" b="1" dirty="0">
              <a:solidFill>
                <a:srgbClr val="FF0000"/>
              </a:solidFill>
            </a:endParaRPr>
          </a:p>
        </p:txBody>
      </p:sp>
      <p:sp>
        <p:nvSpPr>
          <p:cNvPr id="44" name="TextBox 43"/>
          <p:cNvSpPr txBox="1"/>
          <p:nvPr/>
        </p:nvSpPr>
        <p:spPr>
          <a:xfrm>
            <a:off x="3491345" y="74939"/>
            <a:ext cx="4253346" cy="400110"/>
          </a:xfrm>
          <a:prstGeom prst="rect">
            <a:avLst/>
          </a:prstGeom>
          <a:noFill/>
        </p:spPr>
        <p:txBody>
          <a:bodyPr wrap="square" rtlCol="0">
            <a:spAutoFit/>
          </a:bodyPr>
          <a:lstStyle/>
          <a:p>
            <a:pPr algn="ctr"/>
            <a:r>
              <a:rPr lang="en-US" sz="2000" b="1" dirty="0" smtClean="0"/>
              <a:t>DYNAMIC LINK LIBRARY</a:t>
            </a:r>
            <a:endParaRPr lang="en-IN" sz="2000" b="1" dirty="0"/>
          </a:p>
        </p:txBody>
      </p:sp>
      <p:sp>
        <p:nvSpPr>
          <p:cNvPr id="45" name="TextBox 44"/>
          <p:cNvSpPr txBox="1"/>
          <p:nvPr/>
        </p:nvSpPr>
        <p:spPr>
          <a:xfrm>
            <a:off x="4850309" y="636933"/>
            <a:ext cx="1535418" cy="369332"/>
          </a:xfrm>
          <a:prstGeom prst="rect">
            <a:avLst/>
          </a:prstGeom>
          <a:noFill/>
        </p:spPr>
        <p:txBody>
          <a:bodyPr wrap="square" rtlCol="0">
            <a:spAutoFit/>
          </a:bodyPr>
          <a:lstStyle/>
          <a:p>
            <a:r>
              <a:rPr lang="en-US" b="1" dirty="0" smtClean="0">
                <a:solidFill>
                  <a:srgbClr val="FF0000"/>
                </a:solidFill>
              </a:rPr>
              <a:t>DLL Process</a:t>
            </a:r>
            <a:endParaRPr lang="en-IN" b="1" dirty="0">
              <a:solidFill>
                <a:srgbClr val="FF0000"/>
              </a:solidFill>
            </a:endParaRPr>
          </a:p>
        </p:txBody>
      </p:sp>
      <p:cxnSp>
        <p:nvCxnSpPr>
          <p:cNvPr id="46" name="Elbow Connector 45"/>
          <p:cNvCxnSpPr>
            <a:stCxn id="4" idx="0"/>
            <a:endCxn id="3" idx="1"/>
          </p:cNvCxnSpPr>
          <p:nvPr/>
        </p:nvCxnSpPr>
        <p:spPr>
          <a:xfrm rot="5400000" flipH="1" flipV="1">
            <a:off x="2420808" y="877666"/>
            <a:ext cx="1157802" cy="1769312"/>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0" idx="0"/>
          </p:cNvCxnSpPr>
          <p:nvPr/>
        </p:nvCxnSpPr>
        <p:spPr>
          <a:xfrm rot="16200000" flipV="1">
            <a:off x="5564183" y="1862527"/>
            <a:ext cx="908784" cy="1"/>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2" idx="0"/>
            <a:endCxn id="3" idx="3"/>
          </p:cNvCxnSpPr>
          <p:nvPr/>
        </p:nvCxnSpPr>
        <p:spPr>
          <a:xfrm rot="16200000" flipV="1">
            <a:off x="7865877" y="308993"/>
            <a:ext cx="1133499" cy="2882356"/>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ular Callout 50"/>
          <p:cNvSpPr/>
          <p:nvPr/>
        </p:nvSpPr>
        <p:spPr>
          <a:xfrm>
            <a:off x="7796842" y="74939"/>
            <a:ext cx="1717161" cy="862143"/>
          </a:xfrm>
          <a:prstGeom prst="wedgeRoundRectCallout">
            <a:avLst>
              <a:gd name="adj1" fmla="val -97260"/>
              <a:gd name="adj2" fmla="val 54701"/>
              <a:gd name="adj3" fmla="val 166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All EXE processes share the same code in memory</a:t>
            </a:r>
            <a:endParaRPr lang="en-IN" sz="1400" b="1" dirty="0"/>
          </a:p>
        </p:txBody>
      </p:sp>
    </p:spTree>
    <p:extLst>
      <p:ext uri="{BB962C8B-B14F-4D97-AF65-F5344CB8AC3E}">
        <p14:creationId xmlns:p14="http://schemas.microsoft.com/office/powerpoint/2010/main" val="1446272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765300"/>
            <a:ext cx="1282700"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304800" y="4013200"/>
            <a:ext cx="876300" cy="381000"/>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742950" y="3187700"/>
            <a:ext cx="9061450" cy="8890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792287" y="5099050"/>
            <a:ext cx="530225" cy="292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IN" sz="1400" dirty="0"/>
          </a:p>
        </p:txBody>
      </p:sp>
      <p:sp>
        <p:nvSpPr>
          <p:cNvPr id="10" name="Rounded Rectangle 9"/>
          <p:cNvSpPr/>
          <p:nvPr/>
        </p:nvSpPr>
        <p:spPr>
          <a:xfrm>
            <a:off x="6007100" y="4660900"/>
            <a:ext cx="939800"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IN" sz="1400" dirty="0"/>
          </a:p>
        </p:txBody>
      </p:sp>
      <p:sp>
        <p:nvSpPr>
          <p:cNvPr id="11" name="Rounded Rectangle 10"/>
          <p:cNvSpPr/>
          <p:nvPr/>
        </p:nvSpPr>
        <p:spPr>
          <a:xfrm>
            <a:off x="7924800" y="3463488"/>
            <a:ext cx="939800"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IN" sz="1400" dirty="0"/>
          </a:p>
        </p:txBody>
      </p:sp>
      <p:sp>
        <p:nvSpPr>
          <p:cNvPr id="13" name="Rounded Rectangle 12"/>
          <p:cNvSpPr/>
          <p:nvPr/>
        </p:nvSpPr>
        <p:spPr>
          <a:xfrm>
            <a:off x="5067300" y="3817719"/>
            <a:ext cx="939800"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IN" sz="1400" dirty="0"/>
          </a:p>
        </p:txBody>
      </p:sp>
      <p:sp>
        <p:nvSpPr>
          <p:cNvPr id="14" name="Rectangle 13"/>
          <p:cNvSpPr/>
          <p:nvPr/>
        </p:nvSpPr>
        <p:spPr>
          <a:xfrm>
            <a:off x="1485900" y="1574800"/>
            <a:ext cx="1333500" cy="381000"/>
          </a:xfrm>
          <a:prstGeom prst="rect">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stack&lt;</a:t>
            </a:r>
            <a:r>
              <a:rPr lang="en-US" sz="1600" dirty="0" err="1" smtClean="0">
                <a:solidFill>
                  <a:schemeClr val="tx1"/>
                </a:solidFill>
              </a:rPr>
              <a:t>int</a:t>
            </a:r>
            <a:r>
              <a:rPr lang="en-US" sz="1600" dirty="0" smtClean="0">
                <a:solidFill>
                  <a:schemeClr val="tx1"/>
                </a:solidFill>
              </a:rPr>
              <a:t>&gt; s1</a:t>
            </a:r>
            <a:endParaRPr lang="en-IN" sz="1600" dirty="0">
              <a:solidFill>
                <a:schemeClr val="tx1"/>
              </a:solidFill>
            </a:endParaRPr>
          </a:p>
        </p:txBody>
      </p:sp>
      <p:sp>
        <p:nvSpPr>
          <p:cNvPr id="15" name="Rectangle 14"/>
          <p:cNvSpPr/>
          <p:nvPr/>
        </p:nvSpPr>
        <p:spPr>
          <a:xfrm>
            <a:off x="1485900" y="1981200"/>
            <a:ext cx="1333500" cy="457200"/>
          </a:xfrm>
          <a:prstGeom prst="rect">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18" name="Rectangle 17"/>
          <p:cNvSpPr/>
          <p:nvPr/>
        </p:nvSpPr>
        <p:spPr>
          <a:xfrm>
            <a:off x="5810250" y="1499632"/>
            <a:ext cx="1333500" cy="381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list&lt;</a:t>
            </a:r>
            <a:r>
              <a:rPr lang="en-US" sz="1400" dirty="0" err="1" smtClean="0">
                <a:solidFill>
                  <a:schemeClr val="tx1"/>
                </a:solidFill>
              </a:rPr>
              <a:t>int</a:t>
            </a:r>
            <a:r>
              <a:rPr lang="en-US" sz="1400" dirty="0" smtClean="0">
                <a:solidFill>
                  <a:schemeClr val="tx1"/>
                </a:solidFill>
              </a:rPr>
              <a:t>&gt; ls1</a:t>
            </a:r>
            <a:endParaRPr lang="en-IN" sz="1400" dirty="0">
              <a:solidFill>
                <a:schemeClr val="tx1"/>
              </a:solidFill>
            </a:endParaRPr>
          </a:p>
        </p:txBody>
      </p:sp>
      <p:sp>
        <p:nvSpPr>
          <p:cNvPr id="19" name="Rectangle 18"/>
          <p:cNvSpPr/>
          <p:nvPr/>
        </p:nvSpPr>
        <p:spPr>
          <a:xfrm>
            <a:off x="5810250" y="1906032"/>
            <a:ext cx="1333500" cy="4572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27" name="Rounded Rectangle 26"/>
          <p:cNvSpPr/>
          <p:nvPr/>
        </p:nvSpPr>
        <p:spPr>
          <a:xfrm>
            <a:off x="1792287" y="4806950"/>
            <a:ext cx="530225" cy="292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endParaRPr lang="en-IN" sz="1400" dirty="0"/>
          </a:p>
        </p:txBody>
      </p:sp>
      <p:sp>
        <p:nvSpPr>
          <p:cNvPr id="30" name="Rounded Rectangle 29"/>
          <p:cNvSpPr/>
          <p:nvPr/>
        </p:nvSpPr>
        <p:spPr>
          <a:xfrm>
            <a:off x="1789112" y="4514850"/>
            <a:ext cx="530225" cy="292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endParaRPr lang="en-IN" sz="1400" dirty="0"/>
          </a:p>
        </p:txBody>
      </p:sp>
      <p:sp>
        <p:nvSpPr>
          <p:cNvPr id="31" name="Rounded Rectangle 30"/>
          <p:cNvSpPr/>
          <p:nvPr/>
        </p:nvSpPr>
        <p:spPr>
          <a:xfrm>
            <a:off x="1776411" y="3671669"/>
            <a:ext cx="530225" cy="292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IN" sz="1400" dirty="0"/>
          </a:p>
        </p:txBody>
      </p:sp>
      <p:sp>
        <p:nvSpPr>
          <p:cNvPr id="32" name="Rounded Rectangle 31"/>
          <p:cNvSpPr/>
          <p:nvPr/>
        </p:nvSpPr>
        <p:spPr>
          <a:xfrm>
            <a:off x="1789111" y="3968750"/>
            <a:ext cx="530225" cy="5397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p>
          <a:p>
            <a:pPr algn="ctr"/>
            <a:r>
              <a:rPr lang="en-US" b="1" dirty="0">
                <a:solidFill>
                  <a:schemeClr val="tx1"/>
                </a:solidFill>
              </a:rPr>
              <a:t>.</a:t>
            </a:r>
            <a:endParaRPr lang="en-IN" b="1" dirty="0">
              <a:solidFill>
                <a:schemeClr val="tx1"/>
              </a:solidFill>
            </a:endParaRPr>
          </a:p>
        </p:txBody>
      </p:sp>
      <p:cxnSp>
        <p:nvCxnSpPr>
          <p:cNvPr id="6" name="Straight Arrow Connector 5"/>
          <p:cNvCxnSpPr>
            <a:endCxn id="31" idx="0"/>
          </p:cNvCxnSpPr>
          <p:nvPr/>
        </p:nvCxnSpPr>
        <p:spPr>
          <a:xfrm flipH="1">
            <a:off x="2041524" y="2134632"/>
            <a:ext cx="66676" cy="153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454900" y="5245100"/>
            <a:ext cx="939800"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IN" sz="1400" dirty="0"/>
          </a:p>
        </p:txBody>
      </p:sp>
      <p:sp>
        <p:nvSpPr>
          <p:cNvPr id="36" name="Rounded Rectangle 35"/>
          <p:cNvSpPr/>
          <p:nvPr/>
        </p:nvSpPr>
        <p:spPr>
          <a:xfrm>
            <a:off x="8129587" y="4413250"/>
            <a:ext cx="530225" cy="53975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p>
          <a:p>
            <a:pPr algn="ctr"/>
            <a:r>
              <a:rPr lang="en-US" b="1" dirty="0">
                <a:solidFill>
                  <a:schemeClr val="tx1"/>
                </a:solidFill>
              </a:rPr>
              <a:t>.</a:t>
            </a:r>
            <a:endParaRPr lang="en-IN" b="1" dirty="0">
              <a:solidFill>
                <a:schemeClr val="tx1"/>
              </a:solidFill>
            </a:endParaRPr>
          </a:p>
        </p:txBody>
      </p:sp>
      <p:cxnSp>
        <p:nvCxnSpPr>
          <p:cNvPr id="22" name="Straight Arrow Connector 21"/>
          <p:cNvCxnSpPr/>
          <p:nvPr/>
        </p:nvCxnSpPr>
        <p:spPr>
          <a:xfrm flipH="1">
            <a:off x="5273675" y="2134632"/>
            <a:ext cx="1063625" cy="1683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10" idx="0"/>
          </p:cNvCxnSpPr>
          <p:nvPr/>
        </p:nvCxnSpPr>
        <p:spPr>
          <a:xfrm rot="16200000" flipH="1">
            <a:off x="5911502" y="4095402"/>
            <a:ext cx="661096" cy="469899"/>
          </a:xfrm>
          <a:prstGeom prst="bentConnector3">
            <a:avLst>
              <a:gd name="adj1" fmla="val 135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 idx="1"/>
            <a:endCxn id="13" idx="2"/>
          </p:cNvCxnSpPr>
          <p:nvPr/>
        </p:nvCxnSpPr>
        <p:spPr>
          <a:xfrm rot="10800000">
            <a:off x="5537200" y="4363820"/>
            <a:ext cx="469900" cy="5701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0" idx="3"/>
            <a:endCxn id="33" idx="0"/>
          </p:cNvCxnSpPr>
          <p:nvPr/>
        </p:nvCxnSpPr>
        <p:spPr>
          <a:xfrm>
            <a:off x="6946900" y="4933950"/>
            <a:ext cx="977900" cy="311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3" idx="1"/>
            <a:endCxn id="10" idx="2"/>
          </p:cNvCxnSpPr>
          <p:nvPr/>
        </p:nvCxnSpPr>
        <p:spPr>
          <a:xfrm rot="10800000">
            <a:off x="6477000" y="5207000"/>
            <a:ext cx="977900" cy="311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129587" y="3999803"/>
            <a:ext cx="0" cy="41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6" idx="0"/>
            <a:endCxn id="11" idx="2"/>
          </p:cNvCxnSpPr>
          <p:nvPr/>
        </p:nvCxnSpPr>
        <p:spPr>
          <a:xfrm flipV="1">
            <a:off x="8394700" y="4009588"/>
            <a:ext cx="0" cy="40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3" idx="3"/>
            <a:endCxn id="36" idx="2"/>
          </p:cNvCxnSpPr>
          <p:nvPr/>
        </p:nvCxnSpPr>
        <p:spPr>
          <a:xfrm flipV="1">
            <a:off x="8394700" y="4953000"/>
            <a:ext cx="12700" cy="565150"/>
          </a:xfrm>
          <a:prstGeom prst="bentConnector4">
            <a:avLst>
              <a:gd name="adj1" fmla="val -1800000"/>
              <a:gd name="adj2" fmla="val 741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6" idx="3"/>
            <a:endCxn id="33" idx="3"/>
          </p:cNvCxnSpPr>
          <p:nvPr/>
        </p:nvCxnSpPr>
        <p:spPr>
          <a:xfrm flipH="1">
            <a:off x="8394700" y="4683125"/>
            <a:ext cx="265112" cy="835025"/>
          </a:xfrm>
          <a:prstGeom prst="bentConnector3">
            <a:avLst>
              <a:gd name="adj1" fmla="val -8622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57500" y="281116"/>
            <a:ext cx="4356100" cy="646331"/>
          </a:xfrm>
          <a:prstGeom prst="rect">
            <a:avLst/>
          </a:prstGeom>
          <a:noFill/>
        </p:spPr>
        <p:txBody>
          <a:bodyPr wrap="square" rtlCol="0">
            <a:spAutoFit/>
          </a:bodyPr>
          <a:lstStyle/>
          <a:p>
            <a:pPr algn="ctr"/>
            <a:r>
              <a:rPr lang="en-US" dirty="0" smtClean="0"/>
              <a:t>Hypothetical view of container class objects containing info or data</a:t>
            </a:r>
            <a:endParaRPr lang="en-IN" dirty="0"/>
          </a:p>
        </p:txBody>
      </p:sp>
      <p:sp>
        <p:nvSpPr>
          <p:cNvPr id="2" name="Down Arrow 1"/>
          <p:cNvSpPr/>
          <p:nvPr/>
        </p:nvSpPr>
        <p:spPr>
          <a:xfrm>
            <a:off x="4995862" y="3385068"/>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773487" y="3318016"/>
            <a:ext cx="1082676" cy="523220"/>
          </a:xfrm>
          <a:prstGeom prst="rect">
            <a:avLst/>
          </a:prstGeom>
          <a:noFill/>
        </p:spPr>
        <p:txBody>
          <a:bodyPr wrap="square" rtlCol="0">
            <a:spAutoFit/>
          </a:bodyPr>
          <a:lstStyle/>
          <a:p>
            <a:r>
              <a:rPr lang="en-US" sz="1400" b="1" i="1" dirty="0" smtClean="0"/>
              <a:t>Iterator begin</a:t>
            </a:r>
            <a:endParaRPr lang="en-IN" sz="1400" b="1" i="1" dirty="0"/>
          </a:p>
        </p:txBody>
      </p:sp>
      <p:sp>
        <p:nvSpPr>
          <p:cNvPr id="34" name="Down Arrow 33"/>
          <p:cNvSpPr/>
          <p:nvPr/>
        </p:nvSpPr>
        <p:spPr>
          <a:xfrm>
            <a:off x="8864600" y="3145325"/>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9084356" y="3486368"/>
            <a:ext cx="1082676" cy="307777"/>
          </a:xfrm>
          <a:prstGeom prst="rect">
            <a:avLst/>
          </a:prstGeom>
          <a:noFill/>
        </p:spPr>
        <p:txBody>
          <a:bodyPr wrap="square" rtlCol="0">
            <a:spAutoFit/>
          </a:bodyPr>
          <a:lstStyle/>
          <a:p>
            <a:r>
              <a:rPr lang="en-US" sz="1400" b="1" i="1" dirty="0" smtClean="0"/>
              <a:t>Iterator end</a:t>
            </a:r>
            <a:endParaRPr lang="en-IN" sz="1400" b="1" i="1" dirty="0"/>
          </a:p>
        </p:txBody>
      </p:sp>
    </p:spTree>
    <p:extLst>
      <p:ext uri="{BB962C8B-B14F-4D97-AF65-F5344CB8AC3E}">
        <p14:creationId xmlns:p14="http://schemas.microsoft.com/office/powerpoint/2010/main" val="2742874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765300"/>
            <a:ext cx="1282700" cy="369332"/>
          </a:xfrm>
          <a:prstGeom prst="rect">
            <a:avLst/>
          </a:prstGeom>
          <a:noFill/>
        </p:spPr>
        <p:txBody>
          <a:bodyPr wrap="square" rtlCol="0">
            <a:spAutoFit/>
          </a:bodyPr>
          <a:lstStyle/>
          <a:p>
            <a:r>
              <a:rPr lang="en-US" dirty="0" smtClean="0"/>
              <a:t>STACK</a:t>
            </a:r>
            <a:endParaRPr lang="en-IN" dirty="0"/>
          </a:p>
        </p:txBody>
      </p:sp>
      <p:sp>
        <p:nvSpPr>
          <p:cNvPr id="5" name="TextBox 4"/>
          <p:cNvSpPr txBox="1"/>
          <p:nvPr/>
        </p:nvSpPr>
        <p:spPr>
          <a:xfrm>
            <a:off x="304800" y="4013200"/>
            <a:ext cx="876300" cy="381000"/>
          </a:xfrm>
          <a:prstGeom prst="rect">
            <a:avLst/>
          </a:prstGeom>
          <a:noFill/>
        </p:spPr>
        <p:txBody>
          <a:bodyPr wrap="square" rtlCol="0">
            <a:spAutoFit/>
          </a:bodyPr>
          <a:lstStyle/>
          <a:p>
            <a:r>
              <a:rPr lang="en-US" dirty="0" smtClean="0"/>
              <a:t>HEAP</a:t>
            </a:r>
            <a:endParaRPr lang="en-IN" dirty="0"/>
          </a:p>
        </p:txBody>
      </p:sp>
      <p:cxnSp>
        <p:nvCxnSpPr>
          <p:cNvPr id="7" name="Straight Connector 6"/>
          <p:cNvCxnSpPr/>
          <p:nvPr/>
        </p:nvCxnSpPr>
        <p:spPr>
          <a:xfrm>
            <a:off x="742950" y="3187700"/>
            <a:ext cx="9061450" cy="8890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227944" y="3930650"/>
            <a:ext cx="605313"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IN" sz="1400" dirty="0"/>
          </a:p>
        </p:txBody>
      </p:sp>
      <p:sp>
        <p:nvSpPr>
          <p:cNvPr id="18" name="Rectangle 17"/>
          <p:cNvSpPr/>
          <p:nvPr/>
        </p:nvSpPr>
        <p:spPr>
          <a:xfrm>
            <a:off x="5537199" y="1499632"/>
            <a:ext cx="1804127" cy="381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map&lt;</a:t>
            </a:r>
            <a:r>
              <a:rPr lang="en-US" sz="1400" dirty="0" err="1" smtClean="0">
                <a:solidFill>
                  <a:schemeClr val="tx1"/>
                </a:solidFill>
              </a:rPr>
              <a:t>int,string</a:t>
            </a:r>
            <a:r>
              <a:rPr lang="en-US" sz="1400" dirty="0" smtClean="0">
                <a:solidFill>
                  <a:schemeClr val="tx1"/>
                </a:solidFill>
              </a:rPr>
              <a:t> &gt;m1</a:t>
            </a:r>
            <a:endParaRPr lang="en-IN" sz="1400" dirty="0">
              <a:solidFill>
                <a:schemeClr val="tx1"/>
              </a:solidFill>
            </a:endParaRPr>
          </a:p>
        </p:txBody>
      </p:sp>
      <p:sp>
        <p:nvSpPr>
          <p:cNvPr id="19" name="Rectangle 18"/>
          <p:cNvSpPr/>
          <p:nvPr/>
        </p:nvSpPr>
        <p:spPr>
          <a:xfrm>
            <a:off x="5537199" y="1906032"/>
            <a:ext cx="1804127" cy="4572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cxnSp>
        <p:nvCxnSpPr>
          <p:cNvPr id="22" name="Straight Arrow Connector 21"/>
          <p:cNvCxnSpPr/>
          <p:nvPr/>
        </p:nvCxnSpPr>
        <p:spPr>
          <a:xfrm flipH="1">
            <a:off x="5273675" y="2134632"/>
            <a:ext cx="1063625" cy="1683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57500" y="281116"/>
            <a:ext cx="4356100" cy="646331"/>
          </a:xfrm>
          <a:prstGeom prst="rect">
            <a:avLst/>
          </a:prstGeom>
          <a:noFill/>
        </p:spPr>
        <p:txBody>
          <a:bodyPr wrap="square" rtlCol="0">
            <a:spAutoFit/>
          </a:bodyPr>
          <a:lstStyle/>
          <a:p>
            <a:pPr algn="ctr"/>
            <a:r>
              <a:rPr lang="en-US" dirty="0" smtClean="0"/>
              <a:t>Hypothetical view of container class objects containing info or data</a:t>
            </a:r>
            <a:endParaRPr lang="en-IN" dirty="0"/>
          </a:p>
        </p:txBody>
      </p:sp>
      <p:sp>
        <p:nvSpPr>
          <p:cNvPr id="34" name="Rounded Rectangle 33"/>
          <p:cNvSpPr/>
          <p:nvPr/>
        </p:nvSpPr>
        <p:spPr>
          <a:xfrm>
            <a:off x="4821396" y="3925669"/>
            <a:ext cx="920592" cy="54610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john</a:t>
            </a:r>
            <a:endParaRPr lang="en-IN" sz="1400" dirty="0"/>
          </a:p>
        </p:txBody>
      </p:sp>
      <p:sp>
        <p:nvSpPr>
          <p:cNvPr id="35" name="Rounded Rectangle 34"/>
          <p:cNvSpPr/>
          <p:nvPr/>
        </p:nvSpPr>
        <p:spPr>
          <a:xfrm>
            <a:off x="6483464" y="3848100"/>
            <a:ext cx="605313"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IN" sz="1400" dirty="0"/>
          </a:p>
        </p:txBody>
      </p:sp>
      <p:sp>
        <p:nvSpPr>
          <p:cNvPr id="38" name="Rounded Rectangle 37"/>
          <p:cNvSpPr/>
          <p:nvPr/>
        </p:nvSpPr>
        <p:spPr>
          <a:xfrm>
            <a:off x="7076916" y="3843119"/>
            <a:ext cx="920592" cy="54610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cxnSp>
        <p:nvCxnSpPr>
          <p:cNvPr id="12" name="Straight Arrow Connector 11"/>
          <p:cNvCxnSpPr>
            <a:endCxn id="35" idx="0"/>
          </p:cNvCxnSpPr>
          <p:nvPr/>
        </p:nvCxnSpPr>
        <p:spPr>
          <a:xfrm>
            <a:off x="6337300" y="2134632"/>
            <a:ext cx="448821" cy="171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554843" y="4990753"/>
            <a:ext cx="605313"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40" name="Rounded Rectangle 39"/>
          <p:cNvSpPr/>
          <p:nvPr/>
        </p:nvSpPr>
        <p:spPr>
          <a:xfrm>
            <a:off x="3148295" y="4985772"/>
            <a:ext cx="920592" cy="54610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41" name="Rounded Rectangle 40"/>
          <p:cNvSpPr/>
          <p:nvPr/>
        </p:nvSpPr>
        <p:spPr>
          <a:xfrm>
            <a:off x="5439331" y="4985772"/>
            <a:ext cx="605313" cy="5461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42" name="Rounded Rectangle 41"/>
          <p:cNvSpPr/>
          <p:nvPr/>
        </p:nvSpPr>
        <p:spPr>
          <a:xfrm>
            <a:off x="6032783" y="4980791"/>
            <a:ext cx="920592" cy="54610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cxnSp>
        <p:nvCxnSpPr>
          <p:cNvPr id="17" name="Straight Arrow Connector 16"/>
          <p:cNvCxnSpPr>
            <a:stCxn id="13" idx="2"/>
            <a:endCxn id="39" idx="0"/>
          </p:cNvCxnSpPr>
          <p:nvPr/>
        </p:nvCxnSpPr>
        <p:spPr>
          <a:xfrm flipH="1">
            <a:off x="2857500" y="4476750"/>
            <a:ext cx="1673101" cy="51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a:off x="4530601" y="4476750"/>
            <a:ext cx="1211387" cy="504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37785" y="3437409"/>
            <a:ext cx="1082676" cy="523220"/>
          </a:xfrm>
          <a:prstGeom prst="rect">
            <a:avLst/>
          </a:prstGeom>
          <a:noFill/>
        </p:spPr>
        <p:txBody>
          <a:bodyPr wrap="square" rtlCol="0">
            <a:spAutoFit/>
          </a:bodyPr>
          <a:lstStyle/>
          <a:p>
            <a:r>
              <a:rPr lang="en-US" sz="1400" b="1" i="1" dirty="0" smtClean="0"/>
              <a:t>Iterator begin</a:t>
            </a:r>
            <a:endParaRPr lang="en-IN" sz="1400" b="1" i="1" dirty="0"/>
          </a:p>
        </p:txBody>
      </p:sp>
      <p:sp>
        <p:nvSpPr>
          <p:cNvPr id="48" name="Down Arrow 47"/>
          <p:cNvSpPr/>
          <p:nvPr/>
        </p:nvSpPr>
        <p:spPr>
          <a:xfrm>
            <a:off x="4354196" y="3480157"/>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p:cNvSpPr txBox="1"/>
          <p:nvPr/>
        </p:nvSpPr>
        <p:spPr>
          <a:xfrm>
            <a:off x="8851186" y="3476811"/>
            <a:ext cx="1082676" cy="307777"/>
          </a:xfrm>
          <a:prstGeom prst="rect">
            <a:avLst/>
          </a:prstGeom>
          <a:noFill/>
        </p:spPr>
        <p:txBody>
          <a:bodyPr wrap="square" rtlCol="0">
            <a:spAutoFit/>
          </a:bodyPr>
          <a:lstStyle/>
          <a:p>
            <a:r>
              <a:rPr lang="en-US" sz="1400" b="1" i="1" dirty="0" smtClean="0"/>
              <a:t>Iterator end</a:t>
            </a:r>
            <a:endParaRPr lang="en-IN" sz="1400" b="1" i="1" dirty="0"/>
          </a:p>
        </p:txBody>
      </p:sp>
      <p:sp>
        <p:nvSpPr>
          <p:cNvPr id="52" name="Down Arrow 51"/>
          <p:cNvSpPr/>
          <p:nvPr/>
        </p:nvSpPr>
        <p:spPr>
          <a:xfrm>
            <a:off x="9967597" y="3519559"/>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8738984" y="4026486"/>
            <a:ext cx="2199991" cy="1600438"/>
          </a:xfrm>
          <a:prstGeom prst="rect">
            <a:avLst/>
          </a:prstGeom>
          <a:noFill/>
        </p:spPr>
        <p:txBody>
          <a:bodyPr wrap="square" rtlCol="0">
            <a:spAutoFit/>
          </a:bodyPr>
          <a:lstStyle/>
          <a:p>
            <a:r>
              <a:rPr lang="en-US" sz="1400" b="1" i="1" dirty="0" smtClean="0"/>
              <a:t>This essentially means the tree structure does not have any node holding the ‘key’ we are searching for, i.e. every node in the tree structure has been verified or compared.</a:t>
            </a:r>
            <a:endParaRPr lang="en-IN" sz="1400" b="1" i="1" dirty="0"/>
          </a:p>
        </p:txBody>
      </p:sp>
    </p:spTree>
    <p:extLst>
      <p:ext uri="{BB962C8B-B14F-4D97-AF65-F5344CB8AC3E}">
        <p14:creationId xmlns:p14="http://schemas.microsoft.com/office/powerpoint/2010/main" val="453873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742950" y="3187700"/>
            <a:ext cx="9061450" cy="8890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81250" y="1795467"/>
            <a:ext cx="1333500" cy="381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vector&lt;CA&gt;::v1</a:t>
            </a:r>
            <a:endParaRPr lang="en-IN" sz="1400" dirty="0">
              <a:solidFill>
                <a:schemeClr val="tx1"/>
              </a:solidFill>
            </a:endParaRPr>
          </a:p>
        </p:txBody>
      </p:sp>
      <p:sp>
        <p:nvSpPr>
          <p:cNvPr id="19" name="Rectangle 18"/>
          <p:cNvSpPr/>
          <p:nvPr/>
        </p:nvSpPr>
        <p:spPr>
          <a:xfrm>
            <a:off x="2381250" y="2201867"/>
            <a:ext cx="1333500" cy="4572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56" name="TextBox 55"/>
          <p:cNvSpPr txBox="1"/>
          <p:nvPr/>
        </p:nvSpPr>
        <p:spPr>
          <a:xfrm>
            <a:off x="2857500" y="281116"/>
            <a:ext cx="4356100" cy="646331"/>
          </a:xfrm>
          <a:prstGeom prst="rect">
            <a:avLst/>
          </a:prstGeom>
          <a:noFill/>
        </p:spPr>
        <p:txBody>
          <a:bodyPr wrap="square" rtlCol="0">
            <a:spAutoFit/>
          </a:bodyPr>
          <a:lstStyle/>
          <a:p>
            <a:pPr algn="ctr"/>
            <a:r>
              <a:rPr lang="en-US" dirty="0" smtClean="0"/>
              <a:t>Hypothetical view of container class objects containing info or data</a:t>
            </a:r>
            <a:endParaRPr lang="en-IN" dirty="0"/>
          </a:p>
        </p:txBody>
      </p:sp>
      <p:sp>
        <p:nvSpPr>
          <p:cNvPr id="58" name="Rectangle 57"/>
          <p:cNvSpPr/>
          <p:nvPr/>
        </p:nvSpPr>
        <p:spPr>
          <a:xfrm>
            <a:off x="2108200" y="41151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59" name="Rectangle 58"/>
          <p:cNvSpPr/>
          <p:nvPr/>
        </p:nvSpPr>
        <p:spPr>
          <a:xfrm>
            <a:off x="2528887" y="4116730"/>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60" name="Rectangle 59"/>
          <p:cNvSpPr/>
          <p:nvPr/>
        </p:nvSpPr>
        <p:spPr>
          <a:xfrm>
            <a:off x="2949574" y="41151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61" name="Rectangle 60"/>
          <p:cNvSpPr/>
          <p:nvPr/>
        </p:nvSpPr>
        <p:spPr>
          <a:xfrm>
            <a:off x="3370261" y="4116730"/>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62" name="Rectangle 61"/>
          <p:cNvSpPr/>
          <p:nvPr/>
        </p:nvSpPr>
        <p:spPr>
          <a:xfrm>
            <a:off x="3783013" y="4113554"/>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4203700" y="41151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4624387" y="4113554"/>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5045074" y="41151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IN" dirty="0"/>
          </a:p>
        </p:txBody>
      </p:sp>
      <p:cxnSp>
        <p:nvCxnSpPr>
          <p:cNvPr id="9" name="Straight Arrow Connector 8"/>
          <p:cNvCxnSpPr>
            <a:stCxn id="19" idx="2"/>
          </p:cNvCxnSpPr>
          <p:nvPr/>
        </p:nvCxnSpPr>
        <p:spPr>
          <a:xfrm flipH="1">
            <a:off x="2108200" y="2659067"/>
            <a:ext cx="939800" cy="145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998496" y="1820867"/>
            <a:ext cx="1333500" cy="3810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vector&lt;CA&gt;::v1</a:t>
            </a:r>
            <a:endParaRPr lang="en-IN" sz="1400" dirty="0">
              <a:solidFill>
                <a:schemeClr val="tx1"/>
              </a:solidFill>
            </a:endParaRPr>
          </a:p>
        </p:txBody>
      </p:sp>
      <p:sp>
        <p:nvSpPr>
          <p:cNvPr id="41" name="Rectangle 40"/>
          <p:cNvSpPr/>
          <p:nvPr/>
        </p:nvSpPr>
        <p:spPr>
          <a:xfrm>
            <a:off x="6998496" y="2227267"/>
            <a:ext cx="1333500" cy="457200"/>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42" name="Rectangle 41"/>
          <p:cNvSpPr/>
          <p:nvPr/>
        </p:nvSpPr>
        <p:spPr>
          <a:xfrm>
            <a:off x="6725446" y="41405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IN" sz="1200" dirty="0"/>
          </a:p>
        </p:txBody>
      </p:sp>
      <p:sp>
        <p:nvSpPr>
          <p:cNvPr id="44" name="Rectangle 43"/>
          <p:cNvSpPr/>
          <p:nvPr/>
        </p:nvSpPr>
        <p:spPr>
          <a:xfrm>
            <a:off x="7146133" y="4142130"/>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en-IN" sz="1200" dirty="0"/>
          </a:p>
        </p:txBody>
      </p:sp>
      <p:sp>
        <p:nvSpPr>
          <p:cNvPr id="46" name="Rectangle 45"/>
          <p:cNvSpPr/>
          <p:nvPr/>
        </p:nvSpPr>
        <p:spPr>
          <a:xfrm>
            <a:off x="7566820" y="4140542"/>
            <a:ext cx="420687" cy="2921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100</a:t>
            </a:r>
            <a:endParaRPr lang="en-IN" sz="1200" dirty="0"/>
          </a:p>
        </p:txBody>
      </p:sp>
      <p:sp>
        <p:nvSpPr>
          <p:cNvPr id="48" name="Rectangle 47"/>
          <p:cNvSpPr/>
          <p:nvPr/>
        </p:nvSpPr>
        <p:spPr>
          <a:xfrm>
            <a:off x="7987507" y="4142130"/>
            <a:ext cx="420687" cy="2921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200</a:t>
            </a:r>
            <a:endParaRPr lang="en-IN" sz="1200" dirty="0"/>
          </a:p>
        </p:txBody>
      </p:sp>
      <p:sp>
        <p:nvSpPr>
          <p:cNvPr id="50" name="Rectangle 49"/>
          <p:cNvSpPr/>
          <p:nvPr/>
        </p:nvSpPr>
        <p:spPr>
          <a:xfrm>
            <a:off x="8400259" y="4138954"/>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IN" sz="1200" dirty="0"/>
          </a:p>
        </p:txBody>
      </p:sp>
      <p:sp>
        <p:nvSpPr>
          <p:cNvPr id="52" name="Rectangle 51"/>
          <p:cNvSpPr/>
          <p:nvPr/>
        </p:nvSpPr>
        <p:spPr>
          <a:xfrm>
            <a:off x="8820946" y="41405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4" name="Rectangle 53"/>
          <p:cNvSpPr/>
          <p:nvPr/>
        </p:nvSpPr>
        <p:spPr>
          <a:xfrm>
            <a:off x="9241633" y="4138954"/>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7" name="Rectangle 56"/>
          <p:cNvSpPr/>
          <p:nvPr/>
        </p:nvSpPr>
        <p:spPr>
          <a:xfrm>
            <a:off x="9662320" y="4140542"/>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cxnSp>
        <p:nvCxnSpPr>
          <p:cNvPr id="66" name="Straight Arrow Connector 65"/>
          <p:cNvCxnSpPr>
            <a:stCxn id="41" idx="2"/>
          </p:cNvCxnSpPr>
          <p:nvPr/>
        </p:nvCxnSpPr>
        <p:spPr>
          <a:xfrm flipH="1">
            <a:off x="6725446" y="2684467"/>
            <a:ext cx="939800" cy="145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0080631" y="4137366"/>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68" name="Rectangle 67"/>
          <p:cNvSpPr/>
          <p:nvPr/>
        </p:nvSpPr>
        <p:spPr>
          <a:xfrm>
            <a:off x="10501318" y="4138954"/>
            <a:ext cx="420687" cy="292100"/>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a:t>
            </a:r>
            <a:endParaRPr lang="en-IN" sz="1200" dirty="0"/>
          </a:p>
        </p:txBody>
      </p:sp>
      <p:sp>
        <p:nvSpPr>
          <p:cNvPr id="2" name="TextBox 1"/>
          <p:cNvSpPr txBox="1"/>
          <p:nvPr/>
        </p:nvSpPr>
        <p:spPr>
          <a:xfrm>
            <a:off x="1479176" y="1183341"/>
            <a:ext cx="2311772" cy="369332"/>
          </a:xfrm>
          <a:prstGeom prst="rect">
            <a:avLst/>
          </a:prstGeom>
          <a:noFill/>
        </p:spPr>
        <p:txBody>
          <a:bodyPr wrap="square" rtlCol="0">
            <a:spAutoFit/>
          </a:bodyPr>
          <a:lstStyle/>
          <a:p>
            <a:r>
              <a:rPr lang="en-US" dirty="0" smtClean="0"/>
              <a:t>Original vector</a:t>
            </a:r>
            <a:endParaRPr lang="en-IN" dirty="0"/>
          </a:p>
        </p:txBody>
      </p:sp>
      <p:sp>
        <p:nvSpPr>
          <p:cNvPr id="69" name="TextBox 68"/>
          <p:cNvSpPr txBox="1"/>
          <p:nvPr/>
        </p:nvSpPr>
        <p:spPr>
          <a:xfrm>
            <a:off x="6509360" y="1186178"/>
            <a:ext cx="2311772" cy="369332"/>
          </a:xfrm>
          <a:prstGeom prst="rect">
            <a:avLst/>
          </a:prstGeom>
          <a:noFill/>
        </p:spPr>
        <p:txBody>
          <a:bodyPr wrap="square" rtlCol="0">
            <a:spAutoFit/>
          </a:bodyPr>
          <a:lstStyle/>
          <a:p>
            <a:r>
              <a:rPr lang="en-US" dirty="0" smtClean="0"/>
              <a:t>Vector after insertion</a:t>
            </a:r>
            <a:endParaRPr lang="en-IN" dirty="0"/>
          </a:p>
        </p:txBody>
      </p:sp>
      <p:sp>
        <p:nvSpPr>
          <p:cNvPr id="30" name="Down Arrow 29"/>
          <p:cNvSpPr/>
          <p:nvPr/>
        </p:nvSpPr>
        <p:spPr>
          <a:xfrm>
            <a:off x="10823579" y="3657386"/>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24319" y="3552976"/>
            <a:ext cx="1082676" cy="523220"/>
          </a:xfrm>
          <a:prstGeom prst="rect">
            <a:avLst/>
          </a:prstGeom>
          <a:noFill/>
        </p:spPr>
        <p:txBody>
          <a:bodyPr wrap="square" rtlCol="0">
            <a:spAutoFit/>
          </a:bodyPr>
          <a:lstStyle/>
          <a:p>
            <a:r>
              <a:rPr lang="en-US" sz="1400" b="1" i="1" dirty="0" smtClean="0"/>
              <a:t>Iterator begin</a:t>
            </a:r>
            <a:endParaRPr lang="en-IN" sz="1400" b="1" i="1" dirty="0"/>
          </a:p>
        </p:txBody>
      </p:sp>
      <p:sp>
        <p:nvSpPr>
          <p:cNvPr id="32" name="Down Arrow 31"/>
          <p:cNvSpPr/>
          <p:nvPr/>
        </p:nvSpPr>
        <p:spPr>
          <a:xfrm>
            <a:off x="2040730" y="3595724"/>
            <a:ext cx="277813" cy="45616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10858873" y="4075173"/>
            <a:ext cx="1082676" cy="307777"/>
          </a:xfrm>
          <a:prstGeom prst="rect">
            <a:avLst/>
          </a:prstGeom>
          <a:noFill/>
        </p:spPr>
        <p:txBody>
          <a:bodyPr wrap="square" rtlCol="0">
            <a:spAutoFit/>
          </a:bodyPr>
          <a:lstStyle/>
          <a:p>
            <a:r>
              <a:rPr lang="en-US" sz="1400" b="1" i="1" dirty="0" smtClean="0"/>
              <a:t>Iterator end</a:t>
            </a:r>
            <a:endParaRPr lang="en-IN" sz="1400" b="1" i="1" dirty="0"/>
          </a:p>
        </p:txBody>
      </p:sp>
    </p:spTree>
    <p:extLst>
      <p:ext uri="{BB962C8B-B14F-4D97-AF65-F5344CB8AC3E}">
        <p14:creationId xmlns:p14="http://schemas.microsoft.com/office/powerpoint/2010/main" val="4120275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824" y="154233"/>
            <a:ext cx="2250141" cy="1600438"/>
          </a:xfrm>
          <a:prstGeom prst="rect">
            <a:avLst/>
          </a:prstGeom>
        </p:spPr>
        <p:txBody>
          <a:bodyPr wrap="square">
            <a:spAutoFit/>
          </a:bodyPr>
          <a:lstStyle/>
          <a:p>
            <a:r>
              <a:rPr lang="en-IN" sz="1400" dirty="0"/>
              <a:t>class CA</a:t>
            </a:r>
          </a:p>
          <a:p>
            <a:r>
              <a:rPr lang="en-IN" sz="1400" dirty="0"/>
              <a:t>{</a:t>
            </a:r>
          </a:p>
          <a:p>
            <a:r>
              <a:rPr lang="en-IN" sz="1400" dirty="0"/>
              <a:t>public:</a:t>
            </a:r>
          </a:p>
          <a:p>
            <a:endParaRPr lang="en-IN" sz="1400" dirty="0"/>
          </a:p>
          <a:p>
            <a:r>
              <a:rPr lang="en-IN" sz="1400" dirty="0"/>
              <a:t>  void fun(){...}</a:t>
            </a:r>
          </a:p>
          <a:p>
            <a:r>
              <a:rPr lang="en-IN" sz="1400" dirty="0"/>
              <a:t>  void fun(</a:t>
            </a:r>
            <a:r>
              <a:rPr lang="en-IN" sz="1400" dirty="0" err="1"/>
              <a:t>int</a:t>
            </a:r>
            <a:r>
              <a:rPr lang="en-IN" sz="1400" dirty="0"/>
              <a:t> x){...}</a:t>
            </a:r>
          </a:p>
          <a:p>
            <a:r>
              <a:rPr lang="en-IN" sz="1400" dirty="0"/>
              <a:t>};</a:t>
            </a:r>
          </a:p>
        </p:txBody>
      </p:sp>
      <p:sp>
        <p:nvSpPr>
          <p:cNvPr id="5" name="Rounded Rectangle 4"/>
          <p:cNvSpPr/>
          <p:nvPr/>
        </p:nvSpPr>
        <p:spPr>
          <a:xfrm>
            <a:off x="856130" y="2185558"/>
            <a:ext cx="1210235" cy="739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obj1;</a:t>
            </a:r>
            <a:endParaRPr lang="en-IN" dirty="0"/>
          </a:p>
        </p:txBody>
      </p:sp>
      <p:sp>
        <p:nvSpPr>
          <p:cNvPr id="6" name="Smiley Face 5"/>
          <p:cNvSpPr/>
          <p:nvPr/>
        </p:nvSpPr>
        <p:spPr>
          <a:xfrm>
            <a:off x="98612" y="3906371"/>
            <a:ext cx="788894" cy="766482"/>
          </a:xfrm>
          <a:prstGeom prst="smileyFac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miley Face 6"/>
          <p:cNvSpPr/>
          <p:nvPr/>
        </p:nvSpPr>
        <p:spPr>
          <a:xfrm>
            <a:off x="1277471" y="3906371"/>
            <a:ext cx="788894" cy="766482"/>
          </a:xfrm>
          <a:prstGeom prst="smileyFac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miley Face 7"/>
          <p:cNvSpPr/>
          <p:nvPr/>
        </p:nvSpPr>
        <p:spPr>
          <a:xfrm>
            <a:off x="2590801" y="3906371"/>
            <a:ext cx="788894" cy="766482"/>
          </a:xfrm>
          <a:prstGeom prst="smileyFac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824753" y="6017558"/>
            <a:ext cx="2160495" cy="369332"/>
          </a:xfrm>
          <a:prstGeom prst="rect">
            <a:avLst/>
          </a:prstGeom>
          <a:noFill/>
        </p:spPr>
        <p:txBody>
          <a:bodyPr wrap="square" rtlCol="0">
            <a:spAutoFit/>
          </a:bodyPr>
          <a:lstStyle/>
          <a:p>
            <a:pPr algn="ctr"/>
            <a:r>
              <a:rPr lang="en-US" b="1" dirty="0" smtClean="0"/>
              <a:t>Class consumers….</a:t>
            </a:r>
            <a:endParaRPr lang="en-IN" b="1" dirty="0"/>
          </a:p>
        </p:txBody>
      </p:sp>
      <p:cxnSp>
        <p:nvCxnSpPr>
          <p:cNvPr id="11" name="Straight Arrow Connector 10"/>
          <p:cNvCxnSpPr>
            <a:stCxn id="5" idx="2"/>
            <a:endCxn id="6" idx="0"/>
          </p:cNvCxnSpPr>
          <p:nvPr/>
        </p:nvCxnSpPr>
        <p:spPr>
          <a:xfrm flipH="1">
            <a:off x="493059" y="2925145"/>
            <a:ext cx="968189" cy="981226"/>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1461248" y="2925145"/>
            <a:ext cx="161365" cy="1001193"/>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1461248" y="2925145"/>
            <a:ext cx="1524001" cy="1001193"/>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6712" y="3629938"/>
            <a:ext cx="293594" cy="276433"/>
          </a:xfrm>
          <a:prstGeom prst="rect">
            <a:avLst/>
          </a:prstGeom>
          <a:solidFill>
            <a:srgbClr val="FFC000"/>
          </a:solidFill>
        </p:spPr>
        <p:txBody>
          <a:bodyPr wrap="square" rtlCol="0">
            <a:spAutoFit/>
          </a:bodyPr>
          <a:lstStyle/>
          <a:p>
            <a:pPr algn="ctr"/>
            <a:r>
              <a:rPr lang="en-US" sz="1200" b="1" dirty="0" smtClean="0"/>
              <a:t>1</a:t>
            </a:r>
            <a:endParaRPr lang="en-IN" sz="1200" b="1" dirty="0"/>
          </a:p>
        </p:txBody>
      </p:sp>
      <p:sp>
        <p:nvSpPr>
          <p:cNvPr id="17" name="TextBox 16"/>
          <p:cNvSpPr txBox="1"/>
          <p:nvPr/>
        </p:nvSpPr>
        <p:spPr>
          <a:xfrm>
            <a:off x="1154207" y="3606508"/>
            <a:ext cx="336176" cy="276999"/>
          </a:xfrm>
          <a:prstGeom prst="rect">
            <a:avLst/>
          </a:prstGeom>
          <a:solidFill>
            <a:srgbClr val="FFC000"/>
          </a:solidFill>
        </p:spPr>
        <p:txBody>
          <a:bodyPr wrap="square" rtlCol="0">
            <a:spAutoFit/>
          </a:bodyPr>
          <a:lstStyle/>
          <a:p>
            <a:pPr algn="ctr"/>
            <a:r>
              <a:rPr lang="en-US" sz="1200" b="1" dirty="0" smtClean="0"/>
              <a:t>2</a:t>
            </a:r>
            <a:endParaRPr lang="en-IN" sz="1200" b="1" dirty="0"/>
          </a:p>
        </p:txBody>
      </p:sp>
      <p:sp>
        <p:nvSpPr>
          <p:cNvPr id="18" name="TextBox 17"/>
          <p:cNvSpPr txBox="1"/>
          <p:nvPr/>
        </p:nvSpPr>
        <p:spPr>
          <a:xfrm>
            <a:off x="3043519" y="3593060"/>
            <a:ext cx="336176" cy="276999"/>
          </a:xfrm>
          <a:prstGeom prst="rect">
            <a:avLst/>
          </a:prstGeom>
          <a:solidFill>
            <a:srgbClr val="FFC000"/>
          </a:solidFill>
        </p:spPr>
        <p:txBody>
          <a:bodyPr wrap="square" rtlCol="0">
            <a:spAutoFit/>
          </a:bodyPr>
          <a:lstStyle/>
          <a:p>
            <a:pPr algn="ctr"/>
            <a:r>
              <a:rPr lang="en-US" sz="1200" b="1" dirty="0" smtClean="0"/>
              <a:t>3</a:t>
            </a:r>
            <a:endParaRPr lang="en-IN" sz="1200" b="1" dirty="0"/>
          </a:p>
        </p:txBody>
      </p:sp>
      <p:sp>
        <p:nvSpPr>
          <p:cNvPr id="19" name="TextBox 18"/>
          <p:cNvSpPr txBox="1"/>
          <p:nvPr/>
        </p:nvSpPr>
        <p:spPr>
          <a:xfrm>
            <a:off x="4610102" y="5213918"/>
            <a:ext cx="2873189" cy="738664"/>
          </a:xfrm>
          <a:prstGeom prst="rect">
            <a:avLst/>
          </a:prstGeom>
          <a:noFill/>
        </p:spPr>
        <p:txBody>
          <a:bodyPr wrap="square" rtlCol="0">
            <a:spAutoFit/>
          </a:bodyPr>
          <a:lstStyle/>
          <a:p>
            <a:r>
              <a:rPr lang="en-US" sz="1400" dirty="0" smtClean="0"/>
              <a:t>Consumer-2 Demands a ‘fun’ with ‘double parameter {A consumer specific requirement}</a:t>
            </a:r>
            <a:endParaRPr lang="en-IN" sz="1400" dirty="0"/>
          </a:p>
        </p:txBody>
      </p:sp>
      <p:sp>
        <p:nvSpPr>
          <p:cNvPr id="20" name="Rounded Rectangle 19"/>
          <p:cNvSpPr/>
          <p:nvPr/>
        </p:nvSpPr>
        <p:spPr>
          <a:xfrm>
            <a:off x="7189695" y="2185558"/>
            <a:ext cx="1210235" cy="739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obj1;</a:t>
            </a:r>
            <a:endParaRPr lang="en-IN" dirty="0"/>
          </a:p>
        </p:txBody>
      </p:sp>
      <p:sp>
        <p:nvSpPr>
          <p:cNvPr id="21" name="Smiley Face 20"/>
          <p:cNvSpPr/>
          <p:nvPr/>
        </p:nvSpPr>
        <p:spPr>
          <a:xfrm>
            <a:off x="6432177" y="3906371"/>
            <a:ext cx="788894" cy="766482"/>
          </a:xfrm>
          <a:prstGeom prst="smileyFac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miley Face 21"/>
          <p:cNvSpPr/>
          <p:nvPr/>
        </p:nvSpPr>
        <p:spPr>
          <a:xfrm>
            <a:off x="7635692" y="5106501"/>
            <a:ext cx="788894" cy="766482"/>
          </a:xfrm>
          <a:prstGeom prst="smileyFac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miley Face 22"/>
          <p:cNvSpPr/>
          <p:nvPr/>
        </p:nvSpPr>
        <p:spPr>
          <a:xfrm>
            <a:off x="9858937" y="5106501"/>
            <a:ext cx="788894" cy="766482"/>
          </a:xfrm>
          <a:prstGeom prst="smileyFac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7158318" y="6017558"/>
            <a:ext cx="2160495" cy="369332"/>
          </a:xfrm>
          <a:prstGeom prst="rect">
            <a:avLst/>
          </a:prstGeom>
          <a:noFill/>
        </p:spPr>
        <p:txBody>
          <a:bodyPr wrap="square" rtlCol="0">
            <a:spAutoFit/>
          </a:bodyPr>
          <a:lstStyle/>
          <a:p>
            <a:pPr algn="ctr"/>
            <a:r>
              <a:rPr lang="en-US" b="1" dirty="0" smtClean="0"/>
              <a:t>Class consumers….</a:t>
            </a:r>
            <a:endParaRPr lang="en-IN" b="1" dirty="0"/>
          </a:p>
        </p:txBody>
      </p:sp>
      <p:cxnSp>
        <p:nvCxnSpPr>
          <p:cNvPr id="25" name="Straight Arrow Connector 24"/>
          <p:cNvCxnSpPr>
            <a:stCxn id="20" idx="2"/>
            <a:endCxn id="21" idx="0"/>
          </p:cNvCxnSpPr>
          <p:nvPr/>
        </p:nvCxnSpPr>
        <p:spPr>
          <a:xfrm flipH="1">
            <a:off x="6826624" y="2925145"/>
            <a:ext cx="968189" cy="981226"/>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p:cNvCxnSpPr>
          <p:nvPr/>
        </p:nvCxnSpPr>
        <p:spPr>
          <a:xfrm>
            <a:off x="7794813" y="2925145"/>
            <a:ext cx="161365" cy="1001193"/>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p:cNvCxnSpPr>
          <p:nvPr/>
        </p:nvCxnSpPr>
        <p:spPr>
          <a:xfrm>
            <a:off x="7794813" y="2925145"/>
            <a:ext cx="1524001" cy="1001193"/>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470277" y="3629938"/>
            <a:ext cx="293594" cy="276433"/>
          </a:xfrm>
          <a:prstGeom prst="rect">
            <a:avLst/>
          </a:prstGeom>
          <a:solidFill>
            <a:srgbClr val="FFC000"/>
          </a:solidFill>
        </p:spPr>
        <p:txBody>
          <a:bodyPr wrap="square" rtlCol="0">
            <a:spAutoFit/>
          </a:bodyPr>
          <a:lstStyle/>
          <a:p>
            <a:pPr algn="ctr"/>
            <a:r>
              <a:rPr lang="en-US" sz="1200" b="1" dirty="0" smtClean="0"/>
              <a:t>1</a:t>
            </a:r>
            <a:endParaRPr lang="en-IN" sz="1200" b="1" dirty="0"/>
          </a:p>
        </p:txBody>
      </p:sp>
      <p:sp>
        <p:nvSpPr>
          <p:cNvPr id="29" name="TextBox 28"/>
          <p:cNvSpPr txBox="1"/>
          <p:nvPr/>
        </p:nvSpPr>
        <p:spPr>
          <a:xfrm>
            <a:off x="7566213" y="4809485"/>
            <a:ext cx="336176" cy="276999"/>
          </a:xfrm>
          <a:prstGeom prst="rect">
            <a:avLst/>
          </a:prstGeom>
          <a:solidFill>
            <a:srgbClr val="FFC000"/>
          </a:solidFill>
        </p:spPr>
        <p:txBody>
          <a:bodyPr wrap="square" rtlCol="0">
            <a:spAutoFit/>
          </a:bodyPr>
          <a:lstStyle/>
          <a:p>
            <a:pPr algn="ctr"/>
            <a:r>
              <a:rPr lang="en-US" sz="1200" b="1" dirty="0" smtClean="0"/>
              <a:t>2</a:t>
            </a:r>
            <a:endParaRPr lang="en-IN" sz="1200" b="1" dirty="0"/>
          </a:p>
        </p:txBody>
      </p:sp>
      <p:sp>
        <p:nvSpPr>
          <p:cNvPr id="30" name="TextBox 29"/>
          <p:cNvSpPr txBox="1"/>
          <p:nvPr/>
        </p:nvSpPr>
        <p:spPr>
          <a:xfrm>
            <a:off x="10347517" y="4777723"/>
            <a:ext cx="336176" cy="276999"/>
          </a:xfrm>
          <a:prstGeom prst="rect">
            <a:avLst/>
          </a:prstGeom>
          <a:solidFill>
            <a:srgbClr val="FFC000"/>
          </a:solidFill>
        </p:spPr>
        <p:txBody>
          <a:bodyPr wrap="square" rtlCol="0">
            <a:spAutoFit/>
          </a:bodyPr>
          <a:lstStyle/>
          <a:p>
            <a:pPr algn="ctr"/>
            <a:r>
              <a:rPr lang="en-US" sz="1200" b="1" dirty="0" smtClean="0"/>
              <a:t>3</a:t>
            </a:r>
            <a:endParaRPr lang="en-IN" sz="1200" b="1" dirty="0"/>
          </a:p>
        </p:txBody>
      </p:sp>
      <p:sp>
        <p:nvSpPr>
          <p:cNvPr id="31" name="Rectangle 30"/>
          <p:cNvSpPr/>
          <p:nvPr/>
        </p:nvSpPr>
        <p:spPr>
          <a:xfrm>
            <a:off x="3939988" y="1037471"/>
            <a:ext cx="2250141" cy="4401205"/>
          </a:xfrm>
          <a:prstGeom prst="rect">
            <a:avLst/>
          </a:prstGeom>
        </p:spPr>
        <p:txBody>
          <a:bodyPr wrap="square">
            <a:spAutoFit/>
          </a:bodyPr>
          <a:lstStyle/>
          <a:p>
            <a:r>
              <a:rPr lang="en-IN" sz="1400" dirty="0"/>
              <a:t>class CA</a:t>
            </a:r>
          </a:p>
          <a:p>
            <a:r>
              <a:rPr lang="en-IN" sz="1400" dirty="0"/>
              <a:t>{</a:t>
            </a:r>
          </a:p>
          <a:p>
            <a:r>
              <a:rPr lang="en-IN" sz="1400" dirty="0"/>
              <a:t>public:</a:t>
            </a:r>
          </a:p>
          <a:p>
            <a:endParaRPr lang="en-IN" sz="1400" dirty="0"/>
          </a:p>
          <a:p>
            <a:r>
              <a:rPr lang="en-IN" sz="1400" dirty="0"/>
              <a:t>  void fun(){...}</a:t>
            </a:r>
          </a:p>
          <a:p>
            <a:r>
              <a:rPr lang="en-IN" sz="1400" dirty="0"/>
              <a:t>  void fun(</a:t>
            </a:r>
            <a:r>
              <a:rPr lang="en-IN" sz="1400" dirty="0" err="1"/>
              <a:t>int</a:t>
            </a:r>
            <a:r>
              <a:rPr lang="en-IN" sz="1400" dirty="0"/>
              <a:t> x</a:t>
            </a:r>
            <a:r>
              <a:rPr lang="en-IN" sz="1400" dirty="0" smtClean="0"/>
              <a:t>){...}</a:t>
            </a:r>
          </a:p>
          <a:p>
            <a:r>
              <a:rPr lang="en-IN" sz="1400" dirty="0" smtClean="0"/>
              <a:t>};</a:t>
            </a:r>
          </a:p>
          <a:p>
            <a:endParaRPr lang="en-US" sz="1400" dirty="0" smtClean="0"/>
          </a:p>
          <a:p>
            <a:r>
              <a:rPr lang="en-IN" sz="1400" dirty="0"/>
              <a:t>class </a:t>
            </a:r>
            <a:r>
              <a:rPr lang="en-IN" sz="1400" dirty="0" smtClean="0"/>
              <a:t>CB: public CA</a:t>
            </a:r>
            <a:endParaRPr lang="en-IN" sz="1400" dirty="0"/>
          </a:p>
          <a:p>
            <a:r>
              <a:rPr lang="en-IN" sz="1400" dirty="0"/>
              <a:t>{</a:t>
            </a:r>
          </a:p>
          <a:p>
            <a:r>
              <a:rPr lang="en-IN" sz="1400" dirty="0"/>
              <a:t>public</a:t>
            </a:r>
            <a:r>
              <a:rPr lang="en-IN" sz="1400" dirty="0" smtClean="0"/>
              <a:t>:</a:t>
            </a:r>
          </a:p>
          <a:p>
            <a:r>
              <a:rPr lang="en-US" sz="1400" dirty="0" smtClean="0"/>
              <a:t>  void fun(double x){ }</a:t>
            </a:r>
            <a:endParaRPr lang="en-US" sz="1400" dirty="0"/>
          </a:p>
          <a:p>
            <a:r>
              <a:rPr lang="en-US" sz="1400" dirty="0" smtClean="0"/>
              <a:t>};</a:t>
            </a:r>
            <a:endParaRPr lang="en-IN" sz="1400" dirty="0"/>
          </a:p>
          <a:p>
            <a:r>
              <a:rPr lang="en-IN" sz="1400" dirty="0"/>
              <a:t>class </a:t>
            </a:r>
            <a:r>
              <a:rPr lang="en-IN" sz="1400" dirty="0" smtClean="0"/>
              <a:t>CC: </a:t>
            </a:r>
            <a:r>
              <a:rPr lang="en-IN" sz="1400" dirty="0"/>
              <a:t>public CA</a:t>
            </a:r>
          </a:p>
          <a:p>
            <a:r>
              <a:rPr lang="en-IN" sz="1400" dirty="0"/>
              <a:t>{</a:t>
            </a:r>
          </a:p>
          <a:p>
            <a:r>
              <a:rPr lang="en-IN" sz="1400" dirty="0"/>
              <a:t>public:</a:t>
            </a:r>
          </a:p>
          <a:p>
            <a:r>
              <a:rPr lang="en-US" sz="1400" dirty="0"/>
              <a:t>  void fun(double x){ }</a:t>
            </a:r>
          </a:p>
          <a:p>
            <a:r>
              <a:rPr lang="en-US" sz="1400" dirty="0"/>
              <a:t>};</a:t>
            </a:r>
            <a:endParaRPr lang="en-IN" sz="1400" dirty="0"/>
          </a:p>
          <a:p>
            <a:endParaRPr lang="en-US" sz="1400" dirty="0"/>
          </a:p>
          <a:p>
            <a:endParaRPr lang="en-IN" sz="1400" dirty="0"/>
          </a:p>
        </p:txBody>
      </p:sp>
      <p:sp>
        <p:nvSpPr>
          <p:cNvPr id="32" name="TextBox 31"/>
          <p:cNvSpPr txBox="1"/>
          <p:nvPr/>
        </p:nvSpPr>
        <p:spPr>
          <a:xfrm>
            <a:off x="9253823" y="2844232"/>
            <a:ext cx="2523563" cy="738664"/>
          </a:xfrm>
          <a:prstGeom prst="rect">
            <a:avLst/>
          </a:prstGeom>
          <a:noFill/>
        </p:spPr>
        <p:txBody>
          <a:bodyPr wrap="square" rtlCol="0">
            <a:spAutoFit/>
          </a:bodyPr>
          <a:lstStyle/>
          <a:p>
            <a:r>
              <a:rPr lang="en-US" sz="1400" dirty="0" smtClean="0"/>
              <a:t>Consumer-3 Demands a ‘fun’ with ‘double parameter {A consumer specific requirement}</a:t>
            </a:r>
            <a:endParaRPr lang="en-IN" sz="1400" dirty="0"/>
          </a:p>
        </p:txBody>
      </p:sp>
      <p:sp>
        <p:nvSpPr>
          <p:cNvPr id="33" name="Rounded Rectangle 32"/>
          <p:cNvSpPr/>
          <p:nvPr/>
        </p:nvSpPr>
        <p:spPr>
          <a:xfrm>
            <a:off x="7425021" y="3926338"/>
            <a:ext cx="1210235" cy="7395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CB obj2;</a:t>
            </a:r>
            <a:endParaRPr lang="en-IN" dirty="0">
              <a:solidFill>
                <a:schemeClr val="tx1"/>
              </a:solidFill>
            </a:endParaRPr>
          </a:p>
        </p:txBody>
      </p:sp>
      <p:cxnSp>
        <p:nvCxnSpPr>
          <p:cNvPr id="34" name="Straight Arrow Connector 33"/>
          <p:cNvCxnSpPr>
            <a:stCxn id="33" idx="2"/>
          </p:cNvCxnSpPr>
          <p:nvPr/>
        </p:nvCxnSpPr>
        <p:spPr>
          <a:xfrm>
            <a:off x="8030139" y="4665925"/>
            <a:ext cx="42579" cy="500596"/>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949024" y="3917895"/>
            <a:ext cx="1210235" cy="73958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CC obj3;</a:t>
            </a:r>
            <a:endParaRPr lang="en-IN" dirty="0">
              <a:solidFill>
                <a:schemeClr val="tx1"/>
              </a:solidFill>
            </a:endParaRPr>
          </a:p>
        </p:txBody>
      </p:sp>
      <p:cxnSp>
        <p:nvCxnSpPr>
          <p:cNvPr id="38" name="Straight Arrow Connector 37"/>
          <p:cNvCxnSpPr>
            <a:endCxn id="23" idx="0"/>
          </p:cNvCxnSpPr>
          <p:nvPr/>
        </p:nvCxnSpPr>
        <p:spPr>
          <a:xfrm>
            <a:off x="9611290" y="4605904"/>
            <a:ext cx="642094" cy="500597"/>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333318" y="126601"/>
            <a:ext cx="3765176" cy="461665"/>
          </a:xfrm>
          <a:prstGeom prst="rect">
            <a:avLst/>
          </a:prstGeom>
          <a:noFill/>
        </p:spPr>
        <p:txBody>
          <a:bodyPr wrap="square" rtlCol="0">
            <a:spAutoFit/>
          </a:bodyPr>
          <a:lstStyle/>
          <a:p>
            <a:pPr algn="ctr"/>
            <a:r>
              <a:rPr lang="en-US" sz="2400" b="1" dirty="0" smtClean="0"/>
              <a:t>PUBLICIZER TECHNIQUE</a:t>
            </a:r>
            <a:endParaRPr lang="en-IN" sz="2400" b="1" dirty="0"/>
          </a:p>
        </p:txBody>
      </p:sp>
    </p:spTree>
    <p:extLst>
      <p:ext uri="{BB962C8B-B14F-4D97-AF65-F5344CB8AC3E}">
        <p14:creationId xmlns:p14="http://schemas.microsoft.com/office/powerpoint/2010/main" val="8954249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828800" y="2756647"/>
            <a:ext cx="921123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8941" y="1008529"/>
            <a:ext cx="954741" cy="369332"/>
          </a:xfrm>
          <a:prstGeom prst="rect">
            <a:avLst/>
          </a:prstGeom>
          <a:noFill/>
        </p:spPr>
        <p:txBody>
          <a:bodyPr wrap="square" rtlCol="0">
            <a:spAutoFit/>
          </a:bodyPr>
          <a:lstStyle/>
          <a:p>
            <a:r>
              <a:rPr lang="en-US" dirty="0" smtClean="0"/>
              <a:t>STACK</a:t>
            </a:r>
            <a:endParaRPr lang="en-IN" dirty="0"/>
          </a:p>
        </p:txBody>
      </p:sp>
      <p:sp>
        <p:nvSpPr>
          <p:cNvPr id="7" name="TextBox 6"/>
          <p:cNvSpPr txBox="1"/>
          <p:nvPr/>
        </p:nvSpPr>
        <p:spPr>
          <a:xfrm>
            <a:off x="168087" y="3056075"/>
            <a:ext cx="954741" cy="369332"/>
          </a:xfrm>
          <a:prstGeom prst="rect">
            <a:avLst/>
          </a:prstGeom>
          <a:noFill/>
        </p:spPr>
        <p:txBody>
          <a:bodyPr wrap="square" rtlCol="0">
            <a:spAutoFit/>
          </a:bodyPr>
          <a:lstStyle/>
          <a:p>
            <a:r>
              <a:rPr lang="en-US" dirty="0" smtClean="0"/>
              <a:t>HEAP</a:t>
            </a:r>
            <a:endParaRPr lang="en-IN" dirty="0"/>
          </a:p>
        </p:txBody>
      </p:sp>
      <p:sp>
        <p:nvSpPr>
          <p:cNvPr id="8" name="TextBox 7"/>
          <p:cNvSpPr txBox="1"/>
          <p:nvPr/>
        </p:nvSpPr>
        <p:spPr>
          <a:xfrm>
            <a:off x="3012141" y="147918"/>
            <a:ext cx="6118412" cy="369332"/>
          </a:xfrm>
          <a:prstGeom prst="rect">
            <a:avLst/>
          </a:prstGeom>
          <a:noFill/>
        </p:spPr>
        <p:txBody>
          <a:bodyPr wrap="square" rtlCol="0">
            <a:spAutoFit/>
          </a:bodyPr>
          <a:lstStyle/>
          <a:p>
            <a:pPr algn="ctr"/>
            <a:r>
              <a:rPr lang="en-US" dirty="0" smtClean="0"/>
              <a:t>Multiple requests for an object should refer to the same object.</a:t>
            </a:r>
            <a:endParaRPr lang="en-IN" dirty="0"/>
          </a:p>
        </p:txBody>
      </p:sp>
      <p:sp>
        <p:nvSpPr>
          <p:cNvPr id="9" name="Smiley Face 8"/>
          <p:cNvSpPr/>
          <p:nvPr/>
        </p:nvSpPr>
        <p:spPr>
          <a:xfrm>
            <a:off x="1828800" y="332584"/>
            <a:ext cx="632012" cy="58181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3012141" y="1377861"/>
            <a:ext cx="484094" cy="424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cxnSp>
        <p:nvCxnSpPr>
          <p:cNvPr id="13" name="Straight Arrow Connector 12"/>
          <p:cNvCxnSpPr>
            <a:stCxn id="10" idx="2"/>
          </p:cNvCxnSpPr>
          <p:nvPr/>
        </p:nvCxnSpPr>
        <p:spPr>
          <a:xfrm>
            <a:off x="3254188" y="1801906"/>
            <a:ext cx="2010336" cy="2236694"/>
          </a:xfrm>
          <a:prstGeom prst="straightConnector1">
            <a:avLst/>
          </a:prstGeom>
          <a:ln w="381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Left-Right Arrow 13"/>
          <p:cNvSpPr/>
          <p:nvPr/>
        </p:nvSpPr>
        <p:spPr>
          <a:xfrm rot="2282950">
            <a:off x="2322580" y="1109900"/>
            <a:ext cx="726142" cy="1316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miley Face 14"/>
          <p:cNvSpPr/>
          <p:nvPr/>
        </p:nvSpPr>
        <p:spPr>
          <a:xfrm>
            <a:off x="6461313" y="517250"/>
            <a:ext cx="632012" cy="581816"/>
          </a:xfrm>
          <a:prstGeom prst="smileyFac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5701553" y="1175737"/>
            <a:ext cx="484094" cy="424045"/>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cxnSp>
        <p:nvCxnSpPr>
          <p:cNvPr id="17" name="Straight Arrow Connector 16"/>
          <p:cNvCxnSpPr>
            <a:stCxn id="16" idx="2"/>
          </p:cNvCxnSpPr>
          <p:nvPr/>
        </p:nvCxnSpPr>
        <p:spPr>
          <a:xfrm flipH="1">
            <a:off x="5264524" y="1599782"/>
            <a:ext cx="679076" cy="2438818"/>
          </a:xfrm>
          <a:prstGeom prst="straightConnector1">
            <a:avLst/>
          </a:prstGeom>
          <a:ln w="381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Left-Right Arrow 19"/>
          <p:cNvSpPr/>
          <p:nvPr/>
        </p:nvSpPr>
        <p:spPr>
          <a:xfrm rot="7992294">
            <a:off x="6364003" y="1182966"/>
            <a:ext cx="368984" cy="228420"/>
          </a:xfrm>
          <a:prstGeom prst="leftRightArrow">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miley Face 20"/>
          <p:cNvSpPr/>
          <p:nvPr/>
        </p:nvSpPr>
        <p:spPr>
          <a:xfrm>
            <a:off x="8498541" y="564688"/>
            <a:ext cx="632012" cy="581816"/>
          </a:xfrm>
          <a:prstGeom prst="smileyFac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7738781" y="1223175"/>
            <a:ext cx="484094" cy="42404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23" name="Left-Right Arrow 22"/>
          <p:cNvSpPr/>
          <p:nvPr/>
        </p:nvSpPr>
        <p:spPr>
          <a:xfrm rot="7992294" flipV="1">
            <a:off x="8272638" y="1172683"/>
            <a:ext cx="451805" cy="196827"/>
          </a:xfrm>
          <a:prstGeom prst="lef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p:nvPr/>
        </p:nvCxnSpPr>
        <p:spPr>
          <a:xfrm flipH="1">
            <a:off x="5264524" y="1647220"/>
            <a:ext cx="2689411" cy="2391380"/>
          </a:xfrm>
          <a:prstGeom prst="straightConnector1">
            <a:avLst/>
          </a:prstGeom>
          <a:ln w="381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88254" y="1122728"/>
            <a:ext cx="1801906" cy="954107"/>
          </a:xfrm>
          <a:prstGeom prst="rect">
            <a:avLst/>
          </a:prstGeom>
          <a:noFill/>
        </p:spPr>
        <p:txBody>
          <a:bodyPr wrap="square" rtlCol="0">
            <a:spAutoFit/>
          </a:bodyPr>
          <a:lstStyle/>
          <a:p>
            <a:r>
              <a:rPr lang="en-US" sz="1400" dirty="0" smtClean="0"/>
              <a:t>No single user ever realize that they are all pointing to the same instance</a:t>
            </a:r>
            <a:endParaRPr lang="en-IN" sz="1400" dirty="0"/>
          </a:p>
        </p:txBody>
      </p:sp>
      <p:sp>
        <p:nvSpPr>
          <p:cNvPr id="27" name="Vertical Scroll 26"/>
          <p:cNvSpPr/>
          <p:nvPr/>
        </p:nvSpPr>
        <p:spPr>
          <a:xfrm>
            <a:off x="7738781" y="3240741"/>
            <a:ext cx="986150" cy="98252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29" name="TextBox 28"/>
          <p:cNvSpPr txBox="1"/>
          <p:nvPr/>
        </p:nvSpPr>
        <p:spPr>
          <a:xfrm>
            <a:off x="7546009" y="4407932"/>
            <a:ext cx="1275260" cy="646331"/>
          </a:xfrm>
          <a:prstGeom prst="rect">
            <a:avLst/>
          </a:prstGeom>
          <a:noFill/>
        </p:spPr>
        <p:txBody>
          <a:bodyPr wrap="square" rtlCol="0">
            <a:spAutoFit/>
          </a:bodyPr>
          <a:lstStyle/>
          <a:p>
            <a:pPr algn="ctr"/>
            <a:r>
              <a:rPr lang="en-US" dirty="0" smtClean="0"/>
              <a:t>Reference count</a:t>
            </a:r>
            <a:endParaRPr lang="en-IN" dirty="0"/>
          </a:p>
        </p:txBody>
      </p:sp>
      <p:sp>
        <p:nvSpPr>
          <p:cNvPr id="30" name="Rounded Rectangle 29"/>
          <p:cNvSpPr/>
          <p:nvPr/>
        </p:nvSpPr>
        <p:spPr>
          <a:xfrm>
            <a:off x="4585447" y="4038600"/>
            <a:ext cx="1358153" cy="896471"/>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p:nvPr/>
        </p:nvCxnSpPr>
        <p:spPr>
          <a:xfrm>
            <a:off x="1492624" y="4407932"/>
            <a:ext cx="0" cy="172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92624" y="6131859"/>
            <a:ext cx="2380129"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4435" y="5085229"/>
            <a:ext cx="699247" cy="369332"/>
          </a:xfrm>
          <a:prstGeom prst="rect">
            <a:avLst/>
          </a:prstGeom>
          <a:noFill/>
        </p:spPr>
        <p:txBody>
          <a:bodyPr wrap="square" rtlCol="0">
            <a:spAutoFit/>
          </a:bodyPr>
          <a:lstStyle/>
          <a:p>
            <a:r>
              <a:rPr lang="en-US" dirty="0" smtClean="0"/>
              <a:t>axis</a:t>
            </a:r>
            <a:endParaRPr lang="en-IN" dirty="0"/>
          </a:p>
        </p:txBody>
      </p:sp>
      <p:sp>
        <p:nvSpPr>
          <p:cNvPr id="36" name="Rectangle 35"/>
          <p:cNvSpPr/>
          <p:nvPr/>
        </p:nvSpPr>
        <p:spPr>
          <a:xfrm>
            <a:off x="1677523" y="4366791"/>
            <a:ext cx="151277" cy="176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069165" y="4572001"/>
            <a:ext cx="168088" cy="15724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Rectangle 37"/>
          <p:cNvSpPr/>
          <p:nvPr/>
        </p:nvSpPr>
        <p:spPr>
          <a:xfrm>
            <a:off x="2491069" y="4935070"/>
            <a:ext cx="184896" cy="1194547"/>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p:cNvSpPr txBox="1"/>
          <p:nvPr/>
        </p:nvSpPr>
        <p:spPr>
          <a:xfrm>
            <a:off x="4052607" y="5343889"/>
            <a:ext cx="3727295" cy="923330"/>
          </a:xfrm>
          <a:prstGeom prst="rect">
            <a:avLst/>
          </a:prstGeom>
          <a:noFill/>
        </p:spPr>
        <p:txBody>
          <a:bodyPr wrap="square" rtlCol="0">
            <a:spAutoFit/>
          </a:bodyPr>
          <a:lstStyle/>
          <a:p>
            <a:r>
              <a:rPr lang="en-US" b="1" dirty="0" smtClean="0"/>
              <a:t>‘N’ number of ‘BAR’ class instances should share the same ‘AXIS’ object [AXIS object is singleton</a:t>
            </a:r>
            <a:endParaRPr lang="en-IN" b="1" dirty="0"/>
          </a:p>
        </p:txBody>
      </p:sp>
    </p:spTree>
    <p:extLst>
      <p:ext uri="{BB962C8B-B14F-4D97-AF65-F5344CB8AC3E}">
        <p14:creationId xmlns:p14="http://schemas.microsoft.com/office/powerpoint/2010/main" val="2846720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4" name="Rectangle 13"/>
          <p:cNvSpPr/>
          <p:nvPr/>
        </p:nvSpPr>
        <p:spPr>
          <a:xfrm>
            <a:off x="360831" y="1720840"/>
            <a:ext cx="6096000" cy="1569660"/>
          </a:xfrm>
          <a:prstGeom prst="rect">
            <a:avLst/>
          </a:prstGeom>
          <a:solidFill>
            <a:schemeClr val="tx1"/>
          </a:solidFill>
        </p:spPr>
        <p:txBody>
          <a:bodyPr>
            <a:spAutoFit/>
          </a:bodyPr>
          <a:lstStyle/>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smtClean="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err="1" smtClean="0">
                <a:solidFill>
                  <a:srgbClr val="D4D4D4"/>
                </a:solidFill>
                <a:latin typeface="Consolas" panose="020B0609020204030204" pitchFamily="49" charset="0"/>
              </a:rPr>
              <a:t>emp_name</a:t>
            </a:r>
            <a:r>
              <a:rPr lang="en-IN" sz="1200" dirty="0" smtClean="0">
                <a:solidFill>
                  <a:srgbClr val="D4D4D4"/>
                </a:solidFill>
                <a:latin typeface="Consolas" panose="020B0609020204030204" pitchFamily="49" charset="0"/>
              </a:rPr>
              <a:t>[25]</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“Ganesh"</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a:t>
            </a:r>
            <a:r>
              <a:rPr lang="en-IN" sz="1200" dirty="0" smtClean="0">
                <a:solidFill>
                  <a:srgbClr val="6A9955"/>
                </a:solidFill>
                <a:latin typeface="Consolas" panose="020B0609020204030204" pitchFamily="49" charset="0"/>
              </a:rPr>
              <a:t>[array</a:t>
            </a:r>
            <a:r>
              <a:rPr lang="en-IN" sz="1200" dirty="0">
                <a:solidFill>
                  <a:srgbClr val="6A9955"/>
                </a:solidFill>
                <a:latin typeface="Consolas" panose="020B0609020204030204" pitchFamily="49" charset="0"/>
              </a:rPr>
              <a:t>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smtClean="0">
                <a:solidFill>
                  <a:srgbClr val="6A9955"/>
                </a:solidFill>
                <a:latin typeface="Consolas" panose="020B0609020204030204" pitchFamily="49" charset="0"/>
              </a:rPr>
              <a:t>//string manipulation is permitted on the above ‘</a:t>
            </a:r>
            <a:r>
              <a:rPr lang="en-IN" sz="1200" dirty="0" err="1" smtClean="0">
                <a:solidFill>
                  <a:srgbClr val="6A9955"/>
                </a:solidFill>
                <a:latin typeface="Consolas" panose="020B0609020204030204" pitchFamily="49" charset="0"/>
              </a:rPr>
              <a:t>emp_name</a:t>
            </a:r>
            <a:r>
              <a:rPr lang="en-IN" sz="1200" dirty="0" smtClean="0">
                <a:solidFill>
                  <a:srgbClr val="6A9955"/>
                </a:solidFill>
                <a:latin typeface="Consolas" panose="020B0609020204030204" pitchFamily="49" charset="0"/>
              </a:rPr>
              <a:t>’</a:t>
            </a:r>
          </a:p>
          <a:p>
            <a:r>
              <a:rPr lang="en-US" sz="1200" dirty="0">
                <a:solidFill>
                  <a:srgbClr val="6A9955"/>
                </a:solidFill>
                <a:latin typeface="Consolas" panose="020B0609020204030204" pitchFamily="49" charset="0"/>
              </a:rPr>
              <a:t> </a:t>
            </a:r>
            <a:r>
              <a:rPr lang="en-US" sz="1200" dirty="0" smtClean="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1085314" cy="246221"/>
          </a:xfrm>
          <a:prstGeom prst="rect">
            <a:avLst/>
          </a:prstGeom>
          <a:noFill/>
        </p:spPr>
        <p:txBody>
          <a:bodyPr wrap="square" rtlCol="0">
            <a:spAutoFit/>
          </a:bodyPr>
          <a:lstStyle/>
          <a:p>
            <a:r>
              <a:rPr lang="en-US" sz="1000" b="1" dirty="0" smtClean="0">
                <a:solidFill>
                  <a:srgbClr val="7030A0"/>
                </a:solidFill>
              </a:rPr>
              <a:t>Ganesh</a:t>
            </a:r>
            <a:endParaRPr lang="en-IN" sz="1000" b="1" dirty="0">
              <a:solidFill>
                <a:srgbClr val="7030A0"/>
              </a:solidFill>
            </a:endParaRPr>
          </a:p>
        </p:txBody>
      </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2" name="TextBox 1"/>
          <p:cNvSpPr txBox="1"/>
          <p:nvPr/>
        </p:nvSpPr>
        <p:spPr>
          <a:xfrm>
            <a:off x="839323" y="5325787"/>
            <a:ext cx="5139015" cy="369332"/>
          </a:xfrm>
          <a:prstGeom prst="rect">
            <a:avLst/>
          </a:prstGeom>
          <a:noFill/>
        </p:spPr>
        <p:txBody>
          <a:bodyPr wrap="square" rtlCol="0">
            <a:spAutoFit/>
          </a:bodyPr>
          <a:lstStyle/>
          <a:p>
            <a:r>
              <a:rPr lang="en-US" b="1" dirty="0" smtClean="0"/>
              <a:t>Memory layout upon prior to ‘fun’ execution.</a:t>
            </a:r>
          </a:p>
        </p:txBody>
      </p:sp>
    </p:spTree>
    <p:extLst>
      <p:ext uri="{BB962C8B-B14F-4D97-AF65-F5344CB8AC3E}">
        <p14:creationId xmlns:p14="http://schemas.microsoft.com/office/powerpoint/2010/main" val="35214108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9965" y="2138082"/>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rectangle</a:t>
            </a:r>
            <a:endParaRPr lang="en-IN" dirty="0">
              <a:solidFill>
                <a:schemeClr val="accent6">
                  <a:lumMod val="50000"/>
                </a:schemeClr>
              </a:solidFill>
            </a:endParaRPr>
          </a:p>
        </p:txBody>
      </p:sp>
      <p:sp>
        <p:nvSpPr>
          <p:cNvPr id="6" name="Rounded Rectangle 5"/>
          <p:cNvSpPr/>
          <p:nvPr/>
        </p:nvSpPr>
        <p:spPr>
          <a:xfrm>
            <a:off x="2613212" y="2138082"/>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triangle</a:t>
            </a:r>
            <a:endParaRPr lang="en-IN" dirty="0">
              <a:solidFill>
                <a:schemeClr val="accent6">
                  <a:lumMod val="50000"/>
                </a:schemeClr>
              </a:solidFill>
            </a:endParaRPr>
          </a:p>
        </p:txBody>
      </p:sp>
      <p:cxnSp>
        <p:nvCxnSpPr>
          <p:cNvPr id="8" name="Elbow Connector 7"/>
          <p:cNvCxnSpPr>
            <a:stCxn id="5" idx="0"/>
          </p:cNvCxnSpPr>
          <p:nvPr/>
        </p:nvCxnSpPr>
        <p:spPr>
          <a:xfrm rot="5400000" flipH="1" flipV="1">
            <a:off x="884145" y="1381686"/>
            <a:ext cx="954741" cy="5580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0"/>
          </p:cNvCxnSpPr>
          <p:nvPr/>
        </p:nvCxnSpPr>
        <p:spPr>
          <a:xfrm rot="16200000" flipV="1">
            <a:off x="2668122" y="1500468"/>
            <a:ext cx="954741" cy="3204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7696201" y="860613"/>
            <a:ext cx="1344706" cy="6185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Shape</a:t>
            </a:r>
            <a:endParaRPr lang="en-IN" dirty="0">
              <a:solidFill>
                <a:srgbClr val="FF0000"/>
              </a:solidFill>
            </a:endParaRPr>
          </a:p>
        </p:txBody>
      </p:sp>
      <p:sp>
        <p:nvSpPr>
          <p:cNvPr id="15" name="Rounded Rectangle 14"/>
          <p:cNvSpPr/>
          <p:nvPr/>
        </p:nvSpPr>
        <p:spPr>
          <a:xfrm>
            <a:off x="5773271" y="2111189"/>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circle</a:t>
            </a:r>
            <a:endParaRPr lang="en-IN" dirty="0">
              <a:solidFill>
                <a:schemeClr val="accent6">
                  <a:lumMod val="50000"/>
                </a:schemeClr>
              </a:solidFill>
            </a:endParaRPr>
          </a:p>
        </p:txBody>
      </p:sp>
      <p:sp>
        <p:nvSpPr>
          <p:cNvPr id="16" name="Rounded Rectangle 15"/>
          <p:cNvSpPr/>
          <p:nvPr/>
        </p:nvSpPr>
        <p:spPr>
          <a:xfrm>
            <a:off x="9502589" y="2111189"/>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triangle</a:t>
            </a:r>
            <a:endParaRPr lang="en-IN" dirty="0">
              <a:solidFill>
                <a:schemeClr val="accent6">
                  <a:lumMod val="50000"/>
                </a:schemeClr>
              </a:solidFill>
            </a:endParaRPr>
          </a:p>
        </p:txBody>
      </p:sp>
      <p:cxnSp>
        <p:nvCxnSpPr>
          <p:cNvPr id="17" name="Elbow Connector 16"/>
          <p:cNvCxnSpPr>
            <a:stCxn id="15" idx="0"/>
            <a:endCxn id="14" idx="1"/>
          </p:cNvCxnSpPr>
          <p:nvPr/>
        </p:nvCxnSpPr>
        <p:spPr>
          <a:xfrm rot="5400000" flipH="1" flipV="1">
            <a:off x="6610351" y="1025339"/>
            <a:ext cx="941294" cy="1230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0"/>
            <a:endCxn id="14" idx="3"/>
          </p:cNvCxnSpPr>
          <p:nvPr/>
        </p:nvCxnSpPr>
        <p:spPr>
          <a:xfrm rot="16200000" flipV="1">
            <a:off x="9147363" y="1063439"/>
            <a:ext cx="941294" cy="1154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696201" y="2111189"/>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rectangle</a:t>
            </a:r>
            <a:endParaRPr lang="en-IN" dirty="0">
              <a:solidFill>
                <a:schemeClr val="accent6">
                  <a:lumMod val="50000"/>
                </a:schemeClr>
              </a:solidFill>
            </a:endParaRPr>
          </a:p>
        </p:txBody>
      </p:sp>
      <p:sp>
        <p:nvSpPr>
          <p:cNvPr id="21" name="Rounded Rectangle 20"/>
          <p:cNvSpPr/>
          <p:nvPr/>
        </p:nvSpPr>
        <p:spPr>
          <a:xfrm>
            <a:off x="1620372" y="887506"/>
            <a:ext cx="1385047" cy="591671"/>
          </a:xfrm>
          <a:prstGeom prst="roundRect">
            <a:avLst/>
          </a:prstGeom>
          <a:solidFill>
            <a:schemeClr val="bg1">
              <a:lumMod val="8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circle</a:t>
            </a:r>
            <a:endParaRPr lang="en-IN" dirty="0">
              <a:solidFill>
                <a:schemeClr val="accent6">
                  <a:lumMod val="50000"/>
                </a:schemeClr>
              </a:solidFill>
            </a:endParaRPr>
          </a:p>
        </p:txBody>
      </p:sp>
      <p:cxnSp>
        <p:nvCxnSpPr>
          <p:cNvPr id="28" name="Straight Arrow Connector 27"/>
          <p:cNvCxnSpPr>
            <a:stCxn id="19" idx="0"/>
            <a:endCxn id="14" idx="2"/>
          </p:cNvCxnSpPr>
          <p:nvPr/>
        </p:nvCxnSpPr>
        <p:spPr>
          <a:xfrm flipH="1" flipV="1">
            <a:off x="8368554" y="1479177"/>
            <a:ext cx="20171" cy="63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48335" y="508379"/>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0" name="TextBox 19"/>
          <p:cNvSpPr txBox="1"/>
          <p:nvPr/>
        </p:nvSpPr>
        <p:spPr>
          <a:xfrm>
            <a:off x="2201957" y="2801103"/>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2" name="TextBox 21"/>
          <p:cNvSpPr txBox="1"/>
          <p:nvPr/>
        </p:nvSpPr>
        <p:spPr>
          <a:xfrm>
            <a:off x="-125503" y="2872453"/>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3" name="TextBox 22"/>
          <p:cNvSpPr txBox="1"/>
          <p:nvPr/>
        </p:nvSpPr>
        <p:spPr>
          <a:xfrm>
            <a:off x="5328401" y="2951627"/>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4" name="TextBox 23"/>
          <p:cNvSpPr txBox="1"/>
          <p:nvPr/>
        </p:nvSpPr>
        <p:spPr>
          <a:xfrm>
            <a:off x="7218830" y="2954990"/>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5" name="TextBox 24"/>
          <p:cNvSpPr txBox="1"/>
          <p:nvPr/>
        </p:nvSpPr>
        <p:spPr>
          <a:xfrm>
            <a:off x="9000567" y="2898594"/>
            <a:ext cx="2339788" cy="307777"/>
          </a:xfrm>
          <a:prstGeom prst="rect">
            <a:avLst/>
          </a:prstGeom>
          <a:noFill/>
        </p:spPr>
        <p:txBody>
          <a:bodyPr wrap="square" rtlCol="0">
            <a:spAutoFit/>
          </a:bodyPr>
          <a:lstStyle/>
          <a:p>
            <a:pPr algn="ctr"/>
            <a:r>
              <a:rPr lang="en-US" sz="1400" dirty="0" smtClean="0"/>
              <a:t>Concrete class </a:t>
            </a:r>
            <a:endParaRPr lang="en-IN" sz="1400" dirty="0"/>
          </a:p>
        </p:txBody>
      </p:sp>
      <p:sp>
        <p:nvSpPr>
          <p:cNvPr id="26" name="TextBox 25"/>
          <p:cNvSpPr txBox="1"/>
          <p:nvPr/>
        </p:nvSpPr>
        <p:spPr>
          <a:xfrm>
            <a:off x="7162801" y="440217"/>
            <a:ext cx="2339788" cy="307777"/>
          </a:xfrm>
          <a:prstGeom prst="rect">
            <a:avLst/>
          </a:prstGeom>
          <a:noFill/>
        </p:spPr>
        <p:txBody>
          <a:bodyPr wrap="square" rtlCol="0">
            <a:spAutoFit/>
          </a:bodyPr>
          <a:lstStyle/>
          <a:p>
            <a:pPr algn="ctr"/>
            <a:r>
              <a:rPr lang="en-US" sz="1400" dirty="0" smtClean="0"/>
              <a:t>Generalized class </a:t>
            </a:r>
            <a:endParaRPr lang="en-IN" sz="1400" dirty="0"/>
          </a:p>
        </p:txBody>
      </p:sp>
      <p:sp>
        <p:nvSpPr>
          <p:cNvPr id="3" name="TextBox 2"/>
          <p:cNvSpPr txBox="1"/>
          <p:nvPr/>
        </p:nvSpPr>
        <p:spPr>
          <a:xfrm>
            <a:off x="1361515" y="3697941"/>
            <a:ext cx="1783977" cy="369332"/>
          </a:xfrm>
          <a:prstGeom prst="rect">
            <a:avLst/>
          </a:prstGeom>
          <a:noFill/>
        </p:spPr>
        <p:txBody>
          <a:bodyPr wrap="square" rtlCol="0">
            <a:spAutoFit/>
          </a:bodyPr>
          <a:lstStyle/>
          <a:p>
            <a:r>
              <a:rPr lang="en-US" dirty="0" smtClean="0"/>
              <a:t>Tightly coupled</a:t>
            </a:r>
            <a:endParaRPr lang="en-IN" dirty="0"/>
          </a:p>
        </p:txBody>
      </p:sp>
      <p:sp>
        <p:nvSpPr>
          <p:cNvPr id="27" name="TextBox 26"/>
          <p:cNvSpPr txBox="1"/>
          <p:nvPr/>
        </p:nvSpPr>
        <p:spPr>
          <a:xfrm>
            <a:off x="7537078" y="3610303"/>
            <a:ext cx="1783977" cy="369332"/>
          </a:xfrm>
          <a:prstGeom prst="rect">
            <a:avLst/>
          </a:prstGeom>
          <a:noFill/>
        </p:spPr>
        <p:txBody>
          <a:bodyPr wrap="square" rtlCol="0">
            <a:spAutoFit/>
          </a:bodyPr>
          <a:lstStyle/>
          <a:p>
            <a:r>
              <a:rPr lang="en-US" dirty="0" smtClean="0"/>
              <a:t>loosely coupled</a:t>
            </a:r>
            <a:endParaRPr lang="en-IN" dirty="0"/>
          </a:p>
        </p:txBody>
      </p:sp>
      <p:sp>
        <p:nvSpPr>
          <p:cNvPr id="4" name="TextBox 3"/>
          <p:cNvSpPr txBox="1"/>
          <p:nvPr/>
        </p:nvSpPr>
        <p:spPr>
          <a:xfrm>
            <a:off x="327212" y="4316506"/>
            <a:ext cx="4572000" cy="1169551"/>
          </a:xfrm>
          <a:prstGeom prst="rect">
            <a:avLst/>
          </a:prstGeom>
          <a:noFill/>
        </p:spPr>
        <p:txBody>
          <a:bodyPr wrap="square" rtlCol="0">
            <a:spAutoFit/>
          </a:bodyPr>
          <a:lstStyle/>
          <a:p>
            <a:r>
              <a:rPr lang="en-US" sz="1400" dirty="0" smtClean="0"/>
              <a:t>Any changes or maintenance on ‘circle’ would still force us to recompile and rebuild the derived classes rectangle and triangle, though no changes have been made to them. We call this effect as tight coupling problem or transitive dependency problem.</a:t>
            </a:r>
            <a:endParaRPr lang="en-IN" sz="1400" dirty="0"/>
          </a:p>
        </p:txBody>
      </p:sp>
      <p:sp>
        <p:nvSpPr>
          <p:cNvPr id="29" name="TextBox 28"/>
          <p:cNvSpPr txBox="1"/>
          <p:nvPr/>
        </p:nvSpPr>
        <p:spPr>
          <a:xfrm>
            <a:off x="6143066" y="4067273"/>
            <a:ext cx="4572000" cy="1169551"/>
          </a:xfrm>
          <a:prstGeom prst="rect">
            <a:avLst/>
          </a:prstGeom>
          <a:noFill/>
        </p:spPr>
        <p:txBody>
          <a:bodyPr wrap="square" rtlCol="0">
            <a:spAutoFit/>
          </a:bodyPr>
          <a:lstStyle/>
          <a:p>
            <a:r>
              <a:rPr lang="en-US" sz="1400" dirty="0" smtClean="0"/>
              <a:t>Now changes or maintenance on ‘circle will not force us to recompile and rebuild the derived classes rectangle and triangle, only the modified circle class will undergo recompilation or rebuild. Now there is no tight coupling problem or transitive dependency problem.</a:t>
            </a:r>
            <a:endParaRPr lang="en-IN" sz="1400" dirty="0"/>
          </a:p>
        </p:txBody>
      </p:sp>
    </p:spTree>
    <p:extLst>
      <p:ext uri="{BB962C8B-B14F-4D97-AF65-F5344CB8AC3E}">
        <p14:creationId xmlns:p14="http://schemas.microsoft.com/office/powerpoint/2010/main" val="38647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4" name="Rectangle 13"/>
          <p:cNvSpPr/>
          <p:nvPr/>
        </p:nvSpPr>
        <p:spPr>
          <a:xfrm>
            <a:off x="360831" y="1720840"/>
            <a:ext cx="6096000" cy="1569660"/>
          </a:xfrm>
          <a:prstGeom prst="rect">
            <a:avLst/>
          </a:prstGeom>
          <a:solidFill>
            <a:schemeClr val="tx1"/>
          </a:solidFill>
        </p:spPr>
        <p:txBody>
          <a:bodyPr>
            <a:spAutoFit/>
          </a:bodyPr>
          <a:lstStyle/>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a:solidFill>
                  <a:srgbClr val="DCDCAA"/>
                </a:solidFill>
                <a:latin typeface="Consolas" panose="020B0609020204030204" pitchFamily="49" charset="0"/>
              </a:rPr>
              <a:t>fun</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smtClean="0">
                <a:solidFill>
                  <a:srgbClr val="569CD6"/>
                </a:solidFill>
                <a:latin typeface="Consolas" panose="020B0609020204030204" pitchFamily="49" charset="0"/>
              </a:rPr>
              <a:t>char</a:t>
            </a:r>
            <a:r>
              <a:rPr lang="en-IN" sz="1200" dirty="0">
                <a:solidFill>
                  <a:srgbClr val="D4D4D4"/>
                </a:solidFill>
                <a:latin typeface="Consolas" panose="020B0609020204030204" pitchFamily="49" charset="0"/>
              </a:rPr>
              <a:t> </a:t>
            </a:r>
            <a:r>
              <a:rPr lang="en-IN" sz="1200" dirty="0" err="1" smtClean="0">
                <a:solidFill>
                  <a:srgbClr val="D4D4D4"/>
                </a:solidFill>
                <a:latin typeface="Consolas" panose="020B0609020204030204" pitchFamily="49" charset="0"/>
              </a:rPr>
              <a:t>emp_name</a:t>
            </a:r>
            <a:r>
              <a:rPr lang="en-IN" sz="1200" dirty="0" smtClean="0">
                <a:solidFill>
                  <a:srgbClr val="D4D4D4"/>
                </a:solidFill>
                <a:latin typeface="Consolas" panose="020B0609020204030204" pitchFamily="49" charset="0"/>
              </a:rPr>
              <a:t>[25]</a:t>
            </a:r>
            <a:r>
              <a:rPr lang="en-IN" sz="1200" dirty="0">
                <a:solidFill>
                  <a:srgbClr val="D4D4D4"/>
                </a:solidFill>
                <a:latin typeface="Consolas" panose="020B0609020204030204" pitchFamily="49" charset="0"/>
              </a:rPr>
              <a:t> </a:t>
            </a:r>
            <a:r>
              <a:rPr lang="en-IN" sz="1200" dirty="0" smtClean="0">
                <a:solidFill>
                  <a:srgbClr val="D4D4D4"/>
                </a:solidFill>
                <a:latin typeface="Consolas" panose="020B0609020204030204" pitchFamily="49" charset="0"/>
              </a:rPr>
              <a:t>=</a:t>
            </a:r>
            <a:r>
              <a:rPr lang="en-IN" sz="1200" dirty="0" smtClean="0">
                <a:solidFill>
                  <a:srgbClr val="CE9178"/>
                </a:solidFill>
                <a:latin typeface="Consolas" panose="020B0609020204030204" pitchFamily="49" charset="0"/>
              </a:rPr>
              <a:t>“Ganesh"</a:t>
            </a:r>
            <a:r>
              <a:rPr lang="en-IN" sz="1200" dirty="0" smtClean="0">
                <a:solidFill>
                  <a:srgbClr val="D4D4D4"/>
                </a:solidFill>
                <a:latin typeface="Consolas" panose="020B0609020204030204" pitchFamily="49" charset="0"/>
              </a:rPr>
              <a:t>;</a:t>
            </a:r>
            <a:r>
              <a:rPr lang="en-IN" sz="1200" dirty="0">
                <a:solidFill>
                  <a:srgbClr val="6A9955"/>
                </a:solidFill>
                <a:latin typeface="Consolas" panose="020B0609020204030204" pitchFamily="49" charset="0"/>
              </a:rPr>
              <a:t>    //local variables </a:t>
            </a:r>
            <a:r>
              <a:rPr lang="en-IN" sz="1200" dirty="0" smtClean="0">
                <a:solidFill>
                  <a:srgbClr val="6A9955"/>
                </a:solidFill>
                <a:latin typeface="Consolas" panose="020B0609020204030204" pitchFamily="49" charset="0"/>
              </a:rPr>
              <a:t>[array</a:t>
            </a:r>
            <a:r>
              <a:rPr lang="en-IN" sz="1200" dirty="0">
                <a:solidFill>
                  <a:srgbClr val="6A9955"/>
                </a:solidFill>
                <a:latin typeface="Consolas" panose="020B0609020204030204" pitchFamily="49" charset="0"/>
              </a:rPr>
              <a:t> type]</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smtClean="0">
                <a:solidFill>
                  <a:srgbClr val="6A9955"/>
                </a:solidFill>
                <a:latin typeface="Consolas" panose="020B0609020204030204" pitchFamily="49" charset="0"/>
              </a:rPr>
              <a:t>//string manipulation is permitted on the above ‘</a:t>
            </a:r>
            <a:r>
              <a:rPr lang="en-IN" sz="1200" dirty="0" err="1" smtClean="0">
                <a:solidFill>
                  <a:srgbClr val="6A9955"/>
                </a:solidFill>
                <a:latin typeface="Consolas" panose="020B0609020204030204" pitchFamily="49" charset="0"/>
              </a:rPr>
              <a:t>emp_name</a:t>
            </a:r>
            <a:r>
              <a:rPr lang="en-IN" sz="1200" dirty="0" smtClean="0">
                <a:solidFill>
                  <a:srgbClr val="6A9955"/>
                </a:solidFill>
                <a:latin typeface="Consolas" panose="020B0609020204030204" pitchFamily="49" charset="0"/>
              </a:rPr>
              <a:t>’</a:t>
            </a:r>
          </a:p>
          <a:p>
            <a:r>
              <a:rPr lang="en-US" sz="1200" dirty="0">
                <a:solidFill>
                  <a:srgbClr val="6A9955"/>
                </a:solidFill>
                <a:latin typeface="Consolas" panose="020B0609020204030204" pitchFamily="49" charset="0"/>
              </a:rPr>
              <a:t> </a:t>
            </a:r>
            <a:r>
              <a:rPr lang="en-US" sz="1200" dirty="0" smtClean="0">
                <a:solidFill>
                  <a:srgbClr val="6A9955"/>
                </a:solidFill>
                <a:latin typeface="Consolas" panose="020B0609020204030204" pitchFamily="49" charset="0"/>
              </a:rPr>
              <a:t>   </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r>
            <a:br>
              <a:rPr lang="en-IN" sz="1200" dirty="0">
                <a:solidFill>
                  <a:srgbClr val="D4D4D4"/>
                </a:solidFill>
                <a:latin typeface="Consolas" panose="020B0609020204030204" pitchFamily="49" charset="0"/>
              </a:rPr>
            </a:b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20" name="TextBox 19"/>
          <p:cNvSpPr txBox="1"/>
          <p:nvPr/>
        </p:nvSpPr>
        <p:spPr>
          <a:xfrm>
            <a:off x="8757933" y="2443191"/>
            <a:ext cx="1085314" cy="246221"/>
          </a:xfrm>
          <a:prstGeom prst="rect">
            <a:avLst/>
          </a:prstGeom>
          <a:noFill/>
        </p:spPr>
        <p:txBody>
          <a:bodyPr wrap="square" rtlCol="0">
            <a:spAutoFit/>
          </a:bodyPr>
          <a:lstStyle/>
          <a:p>
            <a:r>
              <a:rPr lang="en-US" sz="1000" b="1" dirty="0" smtClean="0">
                <a:solidFill>
                  <a:srgbClr val="7030A0"/>
                </a:solidFill>
              </a:rPr>
              <a:t>Ganesh</a:t>
            </a:r>
            <a:endParaRPr lang="en-IN" sz="1000" b="1" dirty="0">
              <a:solidFill>
                <a:srgbClr val="7030A0"/>
              </a:solidFill>
            </a:endParaRPr>
          </a:p>
        </p:txBody>
      </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2" name="TextBox 1"/>
          <p:cNvSpPr txBox="1"/>
          <p:nvPr/>
        </p:nvSpPr>
        <p:spPr>
          <a:xfrm>
            <a:off x="839323" y="5325787"/>
            <a:ext cx="5139015" cy="369332"/>
          </a:xfrm>
          <a:prstGeom prst="rect">
            <a:avLst/>
          </a:prstGeom>
          <a:noFill/>
        </p:spPr>
        <p:txBody>
          <a:bodyPr wrap="square" rtlCol="0">
            <a:spAutoFit/>
          </a:bodyPr>
          <a:lstStyle/>
          <a:p>
            <a:r>
              <a:rPr lang="en-US" b="1" dirty="0" smtClean="0"/>
              <a:t>Memory layout upon ‘fun’  getting called.</a:t>
            </a:r>
          </a:p>
        </p:txBody>
      </p:sp>
      <p:sp>
        <p:nvSpPr>
          <p:cNvPr id="3" name="Rectangle 2"/>
          <p:cNvSpPr/>
          <p:nvPr/>
        </p:nvSpPr>
        <p:spPr>
          <a:xfrm>
            <a:off x="8563422"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a:t>
            </a:r>
            <a:endParaRPr lang="en-IN" sz="1000" dirty="0">
              <a:solidFill>
                <a:schemeClr val="tx1"/>
              </a:solidFill>
            </a:endParaRPr>
          </a:p>
        </p:txBody>
      </p:sp>
      <p:sp>
        <p:nvSpPr>
          <p:cNvPr id="21" name="Rectangle 20"/>
          <p:cNvSpPr/>
          <p:nvPr/>
        </p:nvSpPr>
        <p:spPr>
          <a:xfrm>
            <a:off x="8878807"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22" name="Rectangle 21"/>
          <p:cNvSpPr/>
          <p:nvPr/>
        </p:nvSpPr>
        <p:spPr>
          <a:xfrm>
            <a:off x="9200296"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23" name="Rectangle 22"/>
          <p:cNvSpPr/>
          <p:nvPr/>
        </p:nvSpPr>
        <p:spPr>
          <a:xfrm>
            <a:off x="9865303"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24" name="Rectangle 23"/>
          <p:cNvSpPr/>
          <p:nvPr/>
        </p:nvSpPr>
        <p:spPr>
          <a:xfrm>
            <a:off x="6964715"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a:t>
            </a:r>
            <a:endParaRPr lang="en-IN" sz="1000" dirty="0">
              <a:solidFill>
                <a:schemeClr val="tx1"/>
              </a:solidFill>
            </a:endParaRPr>
          </a:p>
        </p:txBody>
      </p:sp>
      <p:sp>
        <p:nvSpPr>
          <p:cNvPr id="25" name="Rectangle 24"/>
          <p:cNvSpPr/>
          <p:nvPr/>
        </p:nvSpPr>
        <p:spPr>
          <a:xfrm>
            <a:off x="7280100"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endParaRPr lang="en-IN" sz="1000" dirty="0">
              <a:solidFill>
                <a:schemeClr val="tx1"/>
              </a:solidFill>
            </a:endParaRPr>
          </a:p>
        </p:txBody>
      </p:sp>
      <p:sp>
        <p:nvSpPr>
          <p:cNvPr id="26" name="Rectangle 25"/>
          <p:cNvSpPr/>
          <p:nvPr/>
        </p:nvSpPr>
        <p:spPr>
          <a:xfrm>
            <a:off x="7601589"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t>
            </a:r>
            <a:endParaRPr lang="en-IN" sz="1000" dirty="0">
              <a:solidFill>
                <a:schemeClr val="tx1"/>
              </a:solidFill>
            </a:endParaRPr>
          </a:p>
        </p:txBody>
      </p:sp>
      <p:sp>
        <p:nvSpPr>
          <p:cNvPr id="27" name="Rectangle 26"/>
          <p:cNvSpPr/>
          <p:nvPr/>
        </p:nvSpPr>
        <p:spPr>
          <a:xfrm>
            <a:off x="7916974" y="3993776"/>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a:t>
            </a:r>
            <a:endParaRPr lang="en-IN" sz="1000" dirty="0">
              <a:solidFill>
                <a:schemeClr val="tx1"/>
              </a:solidFill>
            </a:endParaRPr>
          </a:p>
        </p:txBody>
      </p:sp>
      <p:sp>
        <p:nvSpPr>
          <p:cNvPr id="5" name="TextBox 4"/>
          <p:cNvSpPr txBox="1"/>
          <p:nvPr/>
        </p:nvSpPr>
        <p:spPr>
          <a:xfrm>
            <a:off x="7576158" y="4264223"/>
            <a:ext cx="1834763" cy="307777"/>
          </a:xfrm>
          <a:prstGeom prst="rect">
            <a:avLst/>
          </a:prstGeom>
          <a:noFill/>
        </p:spPr>
        <p:txBody>
          <a:bodyPr wrap="square" rtlCol="0">
            <a:spAutoFit/>
          </a:bodyPr>
          <a:lstStyle/>
          <a:p>
            <a:pPr algn="ctr"/>
            <a:r>
              <a:rPr lang="en-US" sz="1400" dirty="0" err="1" smtClean="0"/>
              <a:t>emp_name</a:t>
            </a:r>
            <a:endParaRPr lang="en-IN" sz="1400" dirty="0"/>
          </a:p>
        </p:txBody>
      </p:sp>
      <p:sp>
        <p:nvSpPr>
          <p:cNvPr id="29" name="Rectangle 28"/>
          <p:cNvSpPr/>
          <p:nvPr/>
        </p:nvSpPr>
        <p:spPr>
          <a:xfrm>
            <a:off x="8248037" y="3993777"/>
            <a:ext cx="321489" cy="2345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t>
            </a:r>
            <a:endParaRPr lang="en-IN" sz="1000" dirty="0">
              <a:solidFill>
                <a:schemeClr val="tx1"/>
              </a:solidFill>
            </a:endParaRPr>
          </a:p>
        </p:txBody>
      </p:sp>
      <p:sp>
        <p:nvSpPr>
          <p:cNvPr id="16" name="TextBox 15"/>
          <p:cNvSpPr txBox="1"/>
          <p:nvPr/>
        </p:nvSpPr>
        <p:spPr>
          <a:xfrm>
            <a:off x="3893924" y="3565120"/>
            <a:ext cx="2717547" cy="646331"/>
          </a:xfrm>
          <a:prstGeom prst="rect">
            <a:avLst/>
          </a:prstGeom>
          <a:noFill/>
        </p:spPr>
        <p:txBody>
          <a:bodyPr wrap="square" rtlCol="0">
            <a:spAutoFit/>
          </a:bodyPr>
          <a:lstStyle/>
          <a:p>
            <a:r>
              <a:rPr lang="en-US" sz="1200" i="1" dirty="0" smtClean="0"/>
              <a:t>For this array element, the physical </a:t>
            </a:r>
            <a:r>
              <a:rPr lang="en-US" sz="1200" i="1" dirty="0" err="1" smtClean="0"/>
              <a:t>const</a:t>
            </a:r>
            <a:r>
              <a:rPr lang="en-US" sz="1200" i="1" dirty="0" smtClean="0"/>
              <a:t> ‘Ganesh’ gets copied or backed-up onto the array element in the stack</a:t>
            </a:r>
            <a:endParaRPr lang="en-IN" sz="1200" i="1" dirty="0"/>
          </a:p>
        </p:txBody>
      </p:sp>
      <p:sp>
        <p:nvSpPr>
          <p:cNvPr id="4" name="Oval 3"/>
          <p:cNvSpPr/>
          <p:nvPr/>
        </p:nvSpPr>
        <p:spPr>
          <a:xfrm>
            <a:off x="9570272" y="4074461"/>
            <a:ext cx="88750" cy="941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9722672" y="4078944"/>
            <a:ext cx="88750" cy="941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189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55978" y="699248"/>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355978" y="1842248"/>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355978" y="3133166"/>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55978" y="4612342"/>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470778" y="1035425"/>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470777" y="2333818"/>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470776" y="3878725"/>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470776" y="5029953"/>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105186" y="888844"/>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258737" y="1842248"/>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55978" y="1867055"/>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258736" y="1880597"/>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369332"/>
          </a:xfrm>
          <a:prstGeom prst="rect">
            <a:avLst/>
          </a:prstGeom>
          <a:noFill/>
        </p:spPr>
        <p:txBody>
          <a:bodyPr wrap="square" rtlCol="0">
            <a:spAutoFit/>
          </a:bodyPr>
          <a:lstStyle/>
          <a:p>
            <a:pPr algn="ctr"/>
            <a:r>
              <a:rPr lang="en-US" b="1" dirty="0" smtClean="0"/>
              <a:t>Memory layout for the given code</a:t>
            </a:r>
            <a:endParaRPr lang="en-IN" b="1" dirty="0"/>
          </a:p>
        </p:txBody>
      </p:sp>
      <p:sp>
        <p:nvSpPr>
          <p:cNvPr id="2" name="TextBox 1"/>
          <p:cNvSpPr txBox="1"/>
          <p:nvPr/>
        </p:nvSpPr>
        <p:spPr>
          <a:xfrm>
            <a:off x="287994" y="4518964"/>
            <a:ext cx="5139015" cy="1477328"/>
          </a:xfrm>
          <a:prstGeom prst="rect">
            <a:avLst/>
          </a:prstGeom>
          <a:noFill/>
        </p:spPr>
        <p:txBody>
          <a:bodyPr wrap="square" rtlCol="0">
            <a:spAutoFit/>
          </a:bodyPr>
          <a:lstStyle/>
          <a:p>
            <a:r>
              <a:rPr lang="en-US" b="1" dirty="0" smtClean="0"/>
              <a:t>Memory allocated dynamically in JAVA will be automatically re-claimed or de-allocated by a special program running in the background, called ‘GARBAGE COLLECTOR’, when ‘p’ goes out of scope, or is being re-assigned with diff. value.</a:t>
            </a:r>
            <a:endParaRPr lang="en-IN" b="1" dirty="0"/>
          </a:p>
        </p:txBody>
      </p:sp>
      <p:sp>
        <p:nvSpPr>
          <p:cNvPr id="3" name="Rectangle 2"/>
          <p:cNvSpPr/>
          <p:nvPr/>
        </p:nvSpPr>
        <p:spPr>
          <a:xfrm>
            <a:off x="6688327" y="5002306"/>
            <a:ext cx="833718" cy="36307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IN" dirty="0"/>
          </a:p>
        </p:txBody>
      </p:sp>
      <p:sp>
        <p:nvSpPr>
          <p:cNvPr id="4" name="Rectangle 3"/>
          <p:cNvSpPr/>
          <p:nvPr/>
        </p:nvSpPr>
        <p:spPr>
          <a:xfrm>
            <a:off x="6723531" y="3691217"/>
            <a:ext cx="659388"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IN" dirty="0"/>
          </a:p>
        </p:txBody>
      </p:sp>
      <p:cxnSp>
        <p:nvCxnSpPr>
          <p:cNvPr id="16" name="Straight Arrow Connector 15"/>
          <p:cNvCxnSpPr>
            <a:stCxn id="4" idx="2"/>
            <a:endCxn id="3" idx="0"/>
          </p:cNvCxnSpPr>
          <p:nvPr/>
        </p:nvCxnSpPr>
        <p:spPr>
          <a:xfrm>
            <a:off x="7053225" y="4034118"/>
            <a:ext cx="51961" cy="96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Callout 22"/>
          <p:cNvSpPr/>
          <p:nvPr/>
        </p:nvSpPr>
        <p:spPr>
          <a:xfrm>
            <a:off x="5163672" y="3872754"/>
            <a:ext cx="1524655" cy="1246374"/>
          </a:xfrm>
          <a:prstGeom prst="wedgeEllipseCallout">
            <a:avLst>
              <a:gd name="adj1" fmla="val 46197"/>
              <a:gd name="adj2" fmla="val 54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De-allocation by garbage collector and not the programmer</a:t>
            </a:r>
            <a:endParaRPr lang="en-IN" sz="1200" dirty="0">
              <a:solidFill>
                <a:schemeClr val="tx1"/>
              </a:solidFill>
            </a:endParaRPr>
          </a:p>
        </p:txBody>
      </p:sp>
      <p:sp>
        <p:nvSpPr>
          <p:cNvPr id="28" name="Rectangle 27"/>
          <p:cNvSpPr/>
          <p:nvPr/>
        </p:nvSpPr>
        <p:spPr>
          <a:xfrm>
            <a:off x="365312" y="1198874"/>
            <a:ext cx="5159189" cy="1754326"/>
          </a:xfrm>
          <a:prstGeom prst="rect">
            <a:avLst/>
          </a:prstGeom>
          <a:solidFill>
            <a:schemeClr val="tx1"/>
          </a:solidFill>
        </p:spPr>
        <p:txBody>
          <a:bodyPr wrap="square">
            <a:spAutoFit/>
          </a:bodyPr>
          <a:lstStyle/>
          <a:p>
            <a:r>
              <a:rPr lang="en-US" sz="1200" b="0" dirty="0" smtClean="0">
                <a:solidFill>
                  <a:srgbClr val="D4D4D4"/>
                </a:solidFill>
                <a:effectLst/>
                <a:latin typeface="Consolas" panose="020B0609020204030204" pitchFamily="49" charset="0"/>
              </a:rPr>
              <a:t>CA p = new CA;   //JAVA</a:t>
            </a:r>
          </a:p>
          <a:p>
            <a:r>
              <a:rPr lang="en-US" sz="1200" dirty="0" smtClean="0">
                <a:solidFill>
                  <a:srgbClr val="D4D4D4"/>
                </a:solidFill>
                <a:latin typeface="Consolas" panose="020B0609020204030204" pitchFamily="49" charset="0"/>
              </a:rPr>
              <a:t>//No explicit de-allocation statement, i.e. no delete call</a:t>
            </a:r>
          </a:p>
          <a:p>
            <a:endParaRPr lang="en-US" sz="1200" b="0" dirty="0" smtClean="0">
              <a:solidFill>
                <a:srgbClr val="D4D4D4"/>
              </a:solidFill>
              <a:effectLst/>
              <a:latin typeface="Consolas" panose="020B0609020204030204" pitchFamily="49" charset="0"/>
            </a:endParaRPr>
          </a:p>
          <a:p>
            <a:r>
              <a:rPr lang="en-US" sz="1200" dirty="0" smtClean="0">
                <a:solidFill>
                  <a:srgbClr val="D4D4D4"/>
                </a:solidFill>
                <a:latin typeface="Consolas" panose="020B0609020204030204" pitchFamily="49" charset="0"/>
              </a:rPr>
              <a:t>//PYTHON</a:t>
            </a:r>
            <a:endParaRPr lang="en-US" sz="1200" b="0" dirty="0">
              <a:solidFill>
                <a:srgbClr val="D4D4D4"/>
              </a:solidFill>
              <a:effectLst/>
              <a:latin typeface="Consolas" panose="020B0609020204030204" pitchFamily="49" charset="0"/>
            </a:endParaRPr>
          </a:p>
          <a:p>
            <a:r>
              <a:rPr lang="en-US" sz="1200" dirty="0" smtClean="0">
                <a:solidFill>
                  <a:srgbClr val="D4D4D4"/>
                </a:solidFill>
                <a:latin typeface="Consolas" panose="020B0609020204030204" pitchFamily="49" charset="0"/>
              </a:rPr>
              <a:t>Val = 100;</a:t>
            </a:r>
          </a:p>
          <a:p>
            <a:endParaRPr lang="en-US" sz="1200" b="0" dirty="0">
              <a:solidFill>
                <a:srgbClr val="D4D4D4"/>
              </a:solidFill>
              <a:effectLst/>
              <a:latin typeface="Consolas" panose="020B0609020204030204" pitchFamily="49" charset="0"/>
            </a:endParaRPr>
          </a:p>
          <a:p>
            <a:r>
              <a:rPr lang="en-US" sz="1200" dirty="0" smtClean="0">
                <a:solidFill>
                  <a:srgbClr val="D4D4D4"/>
                </a:solidFill>
                <a:latin typeface="Consolas" panose="020B0609020204030204" pitchFamily="49" charset="0"/>
              </a:rPr>
              <a:t>Val = “Python programming”</a:t>
            </a:r>
          </a:p>
          <a:p>
            <a:endParaRPr lang="en-US" sz="1200" b="0" dirty="0">
              <a:solidFill>
                <a:srgbClr val="D4D4D4"/>
              </a:solidFill>
              <a:effectLst/>
              <a:latin typeface="Consolas" panose="020B0609020204030204" pitchFamily="49" charset="0"/>
            </a:endParaRPr>
          </a:p>
          <a:p>
            <a:endParaRPr lang="en-IN" sz="1200" b="0" dirty="0">
              <a:solidFill>
                <a:srgbClr val="D4D4D4"/>
              </a:solidFill>
              <a:effectLst/>
              <a:latin typeface="Consolas" panose="020B0609020204030204" pitchFamily="49" charset="0"/>
            </a:endParaRPr>
          </a:p>
        </p:txBody>
      </p:sp>
      <p:sp>
        <p:nvSpPr>
          <p:cNvPr id="29" name="Rectangle 28"/>
          <p:cNvSpPr/>
          <p:nvPr/>
        </p:nvSpPr>
        <p:spPr>
          <a:xfrm>
            <a:off x="8008052" y="5002306"/>
            <a:ext cx="833718" cy="36307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IN" dirty="0"/>
          </a:p>
        </p:txBody>
      </p:sp>
      <p:sp>
        <p:nvSpPr>
          <p:cNvPr id="30" name="Rectangle 29"/>
          <p:cNvSpPr/>
          <p:nvPr/>
        </p:nvSpPr>
        <p:spPr>
          <a:xfrm>
            <a:off x="8043256" y="3691217"/>
            <a:ext cx="659388"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a:t>
            </a:r>
            <a:endParaRPr lang="en-IN" dirty="0"/>
          </a:p>
        </p:txBody>
      </p:sp>
      <p:cxnSp>
        <p:nvCxnSpPr>
          <p:cNvPr id="31" name="Straight Arrow Connector 30"/>
          <p:cNvCxnSpPr>
            <a:stCxn id="30" idx="2"/>
            <a:endCxn id="29" idx="0"/>
          </p:cNvCxnSpPr>
          <p:nvPr/>
        </p:nvCxnSpPr>
        <p:spPr>
          <a:xfrm>
            <a:off x="8372950" y="4034118"/>
            <a:ext cx="51961" cy="968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997860" y="5009030"/>
            <a:ext cx="1047094" cy="36307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Python Programming</a:t>
            </a:r>
            <a:endParaRPr lang="en-IN" sz="1100" dirty="0"/>
          </a:p>
        </p:txBody>
      </p:sp>
      <p:cxnSp>
        <p:nvCxnSpPr>
          <p:cNvPr id="25" name="Straight Arrow Connector 24"/>
          <p:cNvCxnSpPr>
            <a:endCxn id="32" idx="0"/>
          </p:cNvCxnSpPr>
          <p:nvPr/>
        </p:nvCxnSpPr>
        <p:spPr>
          <a:xfrm>
            <a:off x="8424911" y="4034118"/>
            <a:ext cx="1096496" cy="974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a:xfrm>
            <a:off x="8317990" y="4417358"/>
            <a:ext cx="200409" cy="1882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y 35"/>
          <p:cNvSpPr/>
          <p:nvPr/>
        </p:nvSpPr>
        <p:spPr>
          <a:xfrm>
            <a:off x="8196039" y="4945158"/>
            <a:ext cx="431454" cy="42021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8470390" y="4569758"/>
            <a:ext cx="200409" cy="1882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Callout 37"/>
          <p:cNvSpPr/>
          <p:nvPr/>
        </p:nvSpPr>
        <p:spPr>
          <a:xfrm>
            <a:off x="9932486" y="5292679"/>
            <a:ext cx="2106240" cy="1246374"/>
          </a:xfrm>
          <a:prstGeom prst="wedgeEllipseCallout">
            <a:avLst>
              <a:gd name="adj1" fmla="val -117679"/>
              <a:gd name="adj2" fmla="val -43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The moment ‘Val’ gets a different value or handle, the previous </a:t>
            </a:r>
            <a:r>
              <a:rPr lang="en-US" sz="1200" dirty="0" err="1" smtClean="0">
                <a:solidFill>
                  <a:schemeClr val="tx1"/>
                </a:solidFill>
              </a:rPr>
              <a:t>mem</a:t>
            </a:r>
            <a:r>
              <a:rPr lang="en-US" sz="1200" dirty="0" smtClean="0">
                <a:solidFill>
                  <a:schemeClr val="tx1"/>
                </a:solidFill>
              </a:rPr>
              <a:t> location will be de-allocated</a:t>
            </a:r>
            <a:endParaRPr lang="en-IN" sz="1200" dirty="0">
              <a:solidFill>
                <a:schemeClr val="tx1"/>
              </a:solidFill>
            </a:endParaRPr>
          </a:p>
        </p:txBody>
      </p:sp>
      <p:sp>
        <p:nvSpPr>
          <p:cNvPr id="33" name="TextBox 32"/>
          <p:cNvSpPr txBox="1"/>
          <p:nvPr/>
        </p:nvSpPr>
        <p:spPr>
          <a:xfrm>
            <a:off x="8411766" y="2200791"/>
            <a:ext cx="430004" cy="246221"/>
          </a:xfrm>
          <a:prstGeom prst="rect">
            <a:avLst/>
          </a:prstGeom>
          <a:noFill/>
        </p:spPr>
        <p:txBody>
          <a:bodyPr wrap="square" rtlCol="0">
            <a:spAutoFit/>
          </a:bodyPr>
          <a:lstStyle/>
          <a:p>
            <a:r>
              <a:rPr lang="en-US" sz="1000" b="1" dirty="0" smtClean="0">
                <a:solidFill>
                  <a:srgbClr val="7030A0"/>
                </a:solidFill>
              </a:rPr>
              <a:t>100</a:t>
            </a:r>
            <a:endParaRPr lang="en-IN" sz="1000" b="1" dirty="0">
              <a:solidFill>
                <a:srgbClr val="7030A0"/>
              </a:solidFill>
            </a:endParaRPr>
          </a:p>
        </p:txBody>
      </p:sp>
      <p:sp>
        <p:nvSpPr>
          <p:cNvPr id="34" name="TextBox 33"/>
          <p:cNvSpPr txBox="1"/>
          <p:nvPr/>
        </p:nvSpPr>
        <p:spPr>
          <a:xfrm>
            <a:off x="8518398" y="2447013"/>
            <a:ext cx="1414087" cy="246221"/>
          </a:xfrm>
          <a:prstGeom prst="rect">
            <a:avLst/>
          </a:prstGeom>
          <a:noFill/>
        </p:spPr>
        <p:txBody>
          <a:bodyPr wrap="square" rtlCol="0">
            <a:spAutoFit/>
          </a:bodyPr>
          <a:lstStyle/>
          <a:p>
            <a:r>
              <a:rPr lang="en-US" sz="1000" b="1" dirty="0" smtClean="0">
                <a:solidFill>
                  <a:srgbClr val="7030A0"/>
                </a:solidFill>
              </a:rPr>
              <a:t>Python programming</a:t>
            </a:r>
            <a:endParaRPr lang="en-IN" sz="1000" b="1" dirty="0">
              <a:solidFill>
                <a:srgbClr val="7030A0"/>
              </a:solidFill>
            </a:endParaRPr>
          </a:p>
        </p:txBody>
      </p:sp>
    </p:spTree>
    <p:extLst>
      <p:ext uri="{BB962C8B-B14F-4D97-AF65-F5344CB8AC3E}">
        <p14:creationId xmlns:p14="http://schemas.microsoft.com/office/powerpoint/2010/main" val="55753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1"/>
            <a:ext cx="3805518" cy="174522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740310"/>
            <a:ext cx="3805518" cy="68869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48417"/>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8" y="166893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endCxn id="8" idx="0"/>
          </p:cNvCxnSpPr>
          <p:nvPr/>
        </p:nvCxnSpPr>
        <p:spPr>
          <a:xfrm>
            <a:off x="8514229" y="2783540"/>
            <a:ext cx="1" cy="664877"/>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4841" y="2897087"/>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864923"/>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
        <p:nvSpPr>
          <p:cNvPr id="23" name="Rectangle 22"/>
          <p:cNvSpPr/>
          <p:nvPr/>
        </p:nvSpPr>
        <p:spPr>
          <a:xfrm>
            <a:off x="6960693" y="4202844"/>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a:p>
            <a:pPr algn="ctr"/>
            <a:r>
              <a:rPr lang="en-US" sz="1000" dirty="0" smtClean="0">
                <a:solidFill>
                  <a:schemeClr val="tx1"/>
                </a:solidFill>
              </a:rPr>
              <a:t>*fp1</a:t>
            </a:r>
          </a:p>
          <a:p>
            <a:pPr algn="ctr"/>
            <a:endParaRPr lang="en-IN" sz="1000" dirty="0">
              <a:solidFill>
                <a:schemeClr val="tx1"/>
              </a:solidFill>
            </a:endParaRPr>
          </a:p>
        </p:txBody>
      </p:sp>
      <p:sp>
        <p:nvSpPr>
          <p:cNvPr id="20" name="Rectangle 19"/>
          <p:cNvSpPr/>
          <p:nvPr/>
        </p:nvSpPr>
        <p:spPr>
          <a:xfrm>
            <a:off x="320423" y="269043"/>
            <a:ext cx="4590410" cy="3308598"/>
          </a:xfrm>
          <a:prstGeom prst="rect">
            <a:avLst/>
          </a:prstGeom>
          <a:solidFill>
            <a:schemeClr val="tx1"/>
          </a:solidFill>
        </p:spPr>
        <p:txBody>
          <a:bodyPr wrap="square">
            <a:spAutoFit/>
          </a:bodyPr>
          <a:lstStyle/>
          <a:p>
            <a:r>
              <a:rPr lang="en-IN" sz="1100" dirty="0">
                <a:solidFill>
                  <a:srgbClr val="569CD6"/>
                </a:solidFill>
                <a:latin typeface="Consolas" panose="020B0609020204030204" pitchFamily="49" charset="0"/>
              </a:rPr>
              <a:t>class</a:t>
            </a:r>
            <a:r>
              <a:rPr lang="en-IN" sz="1100" dirty="0">
                <a:solidFill>
                  <a:srgbClr val="D4D4D4"/>
                </a:solidFill>
                <a:latin typeface="Consolas" panose="020B0609020204030204" pitchFamily="49" charset="0"/>
              </a:rPr>
              <a:t> </a:t>
            </a:r>
            <a:r>
              <a:rPr lang="en-IN" sz="1100" dirty="0">
                <a:solidFill>
                  <a:srgbClr val="4EC9B0"/>
                </a:solidFill>
                <a:latin typeface="Consolas" panose="020B0609020204030204" pitchFamily="49" charset="0"/>
              </a:rPr>
              <a:t>CA</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a:t>
            </a:r>
          </a:p>
          <a:p>
            <a:r>
              <a:rPr lang="en-IN" sz="1100" dirty="0">
                <a:solidFill>
                  <a:srgbClr val="569CD6"/>
                </a:solidFill>
                <a:latin typeface="Consolas" panose="020B0609020204030204" pitchFamily="49" charset="0"/>
              </a:rPr>
              <a:t>public:</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void</a:t>
            </a:r>
            <a:r>
              <a:rPr lang="en-IN" sz="1100" dirty="0">
                <a:solidFill>
                  <a:srgbClr val="D4D4D4"/>
                </a:solidFill>
                <a:latin typeface="Consolas" panose="020B0609020204030204" pitchFamily="49" charset="0"/>
              </a:rPr>
              <a:t> </a:t>
            </a:r>
            <a:r>
              <a:rPr lang="en-IN" sz="1100" dirty="0" smtClean="0">
                <a:solidFill>
                  <a:srgbClr val="C8C8C8"/>
                </a:solidFill>
                <a:latin typeface="Consolas" panose="020B0609020204030204" pitchFamily="49" charset="0"/>
              </a:rPr>
              <a:t>fun1</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69D85"/>
                </a:solidFill>
                <a:latin typeface="Consolas" panose="020B0609020204030204" pitchFamily="49" charset="0"/>
              </a:rPr>
              <a:t>"CA fun1 called"</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void</a:t>
            </a:r>
            <a:r>
              <a:rPr lang="en-IN" sz="1100" dirty="0">
                <a:solidFill>
                  <a:srgbClr val="D4D4D4"/>
                </a:solidFill>
                <a:latin typeface="Consolas" panose="020B0609020204030204" pitchFamily="49" charset="0"/>
              </a:rPr>
              <a:t> </a:t>
            </a:r>
            <a:r>
              <a:rPr lang="en-IN" sz="1100" dirty="0">
                <a:solidFill>
                  <a:srgbClr val="C8C8C8"/>
                </a:solidFill>
                <a:latin typeface="Consolas" panose="020B0609020204030204" pitchFamily="49" charset="0"/>
              </a:rPr>
              <a:t>fun2</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69D85"/>
                </a:solidFill>
                <a:latin typeface="Consolas" panose="020B0609020204030204" pitchFamily="49" charset="0"/>
              </a:rPr>
              <a:t>"CA fun2 called"</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r>
            <a:br>
              <a:rPr lang="en-IN" sz="1100" dirty="0">
                <a:solidFill>
                  <a:srgbClr val="D4D4D4"/>
                </a:solidFill>
                <a:latin typeface="Consolas" panose="020B0609020204030204" pitchFamily="49" charset="0"/>
              </a:rPr>
            </a:br>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void</a:t>
            </a:r>
            <a:r>
              <a:rPr lang="en-IN" sz="1100" dirty="0">
                <a:solidFill>
                  <a:srgbClr val="D4D4D4"/>
                </a:solidFill>
                <a:latin typeface="Consolas" panose="020B0609020204030204" pitchFamily="49" charset="0"/>
              </a:rPr>
              <a:t> </a:t>
            </a:r>
            <a:r>
              <a:rPr lang="en-IN" sz="1100" dirty="0">
                <a:solidFill>
                  <a:srgbClr val="C8C8C8"/>
                </a:solidFill>
                <a:latin typeface="Consolas" panose="020B0609020204030204" pitchFamily="49" charset="0"/>
              </a:rPr>
              <a:t>fun3</a:t>
            </a:r>
            <a:r>
              <a:rPr lang="en-IN" sz="1100" dirty="0">
                <a:solidFill>
                  <a:srgbClr val="D4D4D4"/>
                </a:solidFill>
                <a:latin typeface="Consolas" panose="020B0609020204030204" pitchFamily="49" charset="0"/>
              </a:rPr>
              <a:t>(</a:t>
            </a:r>
            <a:r>
              <a:rPr lang="en-IN" sz="1100" dirty="0" err="1">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7F7F7F"/>
                </a:solidFill>
                <a:latin typeface="Consolas" panose="020B0609020204030204" pitchFamily="49" charset="0"/>
              </a:rPr>
              <a:t>x</a:t>
            </a:r>
            <a:r>
              <a:rPr lang="en-IN" sz="1100" dirty="0">
                <a:solidFill>
                  <a:srgbClr val="D4D4D4"/>
                </a:solidFill>
                <a:latin typeface="Consolas" panose="020B0609020204030204" pitchFamily="49" charset="0"/>
              </a:rPr>
              <a:t>, </a:t>
            </a:r>
            <a:r>
              <a:rPr lang="en-IN" sz="1100" dirty="0" err="1">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7F7F7F"/>
                </a:solidFill>
                <a:latin typeface="Consolas" panose="020B0609020204030204" pitchFamily="49" charset="0"/>
              </a:rPr>
              <a:t>y</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69D85"/>
                </a:solidFill>
                <a:latin typeface="Consolas" panose="020B0609020204030204" pitchFamily="49" charset="0"/>
              </a:rPr>
              <a:t>"CA fun3 called"</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a:solidFill>
                  <a:srgbClr val="D69D85"/>
                </a:solidFill>
                <a:latin typeface="Consolas" panose="020B0609020204030204" pitchFamily="49" charset="0"/>
              </a:rPr>
              <a:t>"x="</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x </a:t>
            </a:r>
            <a:r>
              <a:rPr lang="en-IN" sz="1100" dirty="0">
                <a:solidFill>
                  <a:srgbClr val="B4B4B4"/>
                </a:solidFill>
                <a:latin typeface="Consolas" panose="020B0609020204030204" pitchFamily="49" charset="0"/>
              </a:rPr>
              <a:t>&lt;&lt;</a:t>
            </a:r>
            <a:r>
              <a:rPr lang="en-IN" sz="1100" dirty="0">
                <a:solidFill>
                  <a:srgbClr val="D69D85"/>
                </a:solidFill>
                <a:latin typeface="Consolas" panose="020B0609020204030204" pitchFamily="49" charset="0"/>
              </a:rPr>
              <a:t>",y= "</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y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r>
            <a:br>
              <a:rPr lang="en-IN" sz="1100" dirty="0">
                <a:solidFill>
                  <a:srgbClr val="D4D4D4"/>
                </a:solidFill>
                <a:latin typeface="Consolas" panose="020B0609020204030204" pitchFamily="49" charset="0"/>
              </a:rPr>
            </a:br>
            <a:r>
              <a:rPr lang="en-IN" sz="1100" dirty="0">
                <a:solidFill>
                  <a:srgbClr val="D4D4D4"/>
                </a:solidFill>
                <a:latin typeface="Consolas" panose="020B0609020204030204" pitchFamily="49" charset="0"/>
              </a:rPr>
              <a:t>    </a:t>
            </a:r>
            <a:r>
              <a:rPr lang="en-IN" sz="1100" dirty="0" err="1">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C8C8C8"/>
                </a:solidFill>
                <a:latin typeface="Consolas" panose="020B0609020204030204" pitchFamily="49" charset="0"/>
              </a:rPr>
              <a:t>fun4</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err="1">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a:t>
            </a:r>
            <a:r>
              <a:rPr lang="en-IN" sz="1100" dirty="0">
                <a:solidFill>
                  <a:srgbClr val="B4B4B4"/>
                </a:solidFill>
                <a:latin typeface="Consolas" panose="020B0609020204030204" pitchFamily="49" charset="0"/>
              </a:rPr>
              <a:t>=</a:t>
            </a:r>
            <a:r>
              <a:rPr lang="en-IN" sz="1100" dirty="0">
                <a:solidFill>
                  <a:srgbClr val="B5CEA8"/>
                </a:solidFill>
                <a:latin typeface="Consolas" panose="020B0609020204030204" pitchFamily="49" charset="0"/>
              </a:rPr>
              <a:t>400</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69D85"/>
                </a:solidFill>
                <a:latin typeface="Consolas" panose="020B0609020204030204" pitchFamily="49" charset="0"/>
              </a:rPr>
              <a:t>"fun4 called"</a:t>
            </a:r>
            <a:r>
              <a:rPr lang="en-IN" sz="1100" dirty="0">
                <a:solidFill>
                  <a:srgbClr val="D4D4D4"/>
                </a:solidFill>
                <a:latin typeface="Consolas" panose="020B0609020204030204" pitchFamily="49" charset="0"/>
              </a:rPr>
              <a:t> </a:t>
            </a:r>
            <a:r>
              <a:rPr lang="en-IN" sz="1100" dirty="0">
                <a:solidFill>
                  <a:srgbClr val="B4B4B4"/>
                </a:solidFill>
                <a:latin typeface="Consolas" panose="020B0609020204030204" pitchFamily="49" charset="0"/>
              </a:rPr>
              <a:t>&lt;&lt;</a:t>
            </a:r>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return</a:t>
            </a:r>
            <a:r>
              <a:rPr lang="en-IN" sz="1100" dirty="0">
                <a:solidFill>
                  <a:srgbClr val="D4D4D4"/>
                </a:solidFill>
                <a:latin typeface="Consolas" panose="020B0609020204030204" pitchFamily="49" charset="0"/>
              </a:rPr>
              <a:t> a;</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a:t>
            </a:r>
            <a:endParaRPr lang="en-IN" sz="1100" b="0" dirty="0">
              <a:solidFill>
                <a:srgbClr val="D4D4D4"/>
              </a:solidFill>
              <a:effectLst/>
              <a:latin typeface="Consolas" panose="020B0609020204030204" pitchFamily="49" charset="0"/>
            </a:endParaRPr>
          </a:p>
        </p:txBody>
      </p:sp>
      <p:sp>
        <p:nvSpPr>
          <p:cNvPr id="21" name="Rectangle 20"/>
          <p:cNvSpPr/>
          <p:nvPr/>
        </p:nvSpPr>
        <p:spPr>
          <a:xfrm>
            <a:off x="6815594" y="1165261"/>
            <a:ext cx="3397270" cy="507831"/>
          </a:xfrm>
          <a:prstGeom prst="rect">
            <a:avLst/>
          </a:prstGeom>
          <a:solidFill>
            <a:schemeClr val="tx1"/>
          </a:solidFill>
        </p:spPr>
        <p:txBody>
          <a:bodyPr wrap="square">
            <a:spAutoFit/>
          </a:bodyPr>
          <a:lstStyle/>
          <a:p>
            <a:r>
              <a:rPr lang="en-IN" sz="900" dirty="0">
                <a:solidFill>
                  <a:srgbClr val="569CD6"/>
                </a:solidFill>
                <a:latin typeface="Consolas" panose="020B0609020204030204" pitchFamily="49" charset="0"/>
              </a:rPr>
              <a:t>void</a:t>
            </a:r>
            <a:r>
              <a:rPr lang="en-IN" sz="900" dirty="0">
                <a:solidFill>
                  <a:srgbClr val="D4D4D4"/>
                </a:solidFill>
                <a:latin typeface="Consolas" panose="020B0609020204030204" pitchFamily="49" charset="0"/>
              </a:rPr>
              <a:t> </a:t>
            </a:r>
            <a:r>
              <a:rPr lang="en-IN" sz="900" dirty="0">
                <a:solidFill>
                  <a:srgbClr val="C8C8C8"/>
                </a:solidFill>
                <a:latin typeface="Consolas" panose="020B0609020204030204" pitchFamily="49" charset="0"/>
              </a:rPr>
              <a:t>fun1</a:t>
            </a:r>
            <a:r>
              <a:rPr lang="en-IN" sz="900" dirty="0">
                <a:solidFill>
                  <a:srgbClr val="D4D4D4"/>
                </a:solidFill>
                <a:latin typeface="Consolas" panose="020B0609020204030204" pitchFamily="49" charset="0"/>
              </a:rPr>
              <a:t>(){ </a:t>
            </a:r>
            <a:r>
              <a:rPr lang="en-IN" sz="900" dirty="0" err="1">
                <a:solidFill>
                  <a:srgbClr val="D4D4D4"/>
                </a:solidFill>
                <a:latin typeface="Consolas" panose="020B0609020204030204" pitchFamily="49" charset="0"/>
              </a:rPr>
              <a:t>cout</a:t>
            </a:r>
            <a:r>
              <a:rPr lang="en-IN" sz="900" dirty="0">
                <a:solidFill>
                  <a:srgbClr val="D4D4D4"/>
                </a:solidFill>
                <a:latin typeface="Consolas" panose="020B0609020204030204" pitchFamily="49" charset="0"/>
              </a:rPr>
              <a:t> </a:t>
            </a:r>
            <a:r>
              <a:rPr lang="en-IN" sz="900" dirty="0">
                <a:solidFill>
                  <a:srgbClr val="B4B4B4"/>
                </a:solidFill>
                <a:latin typeface="Consolas" panose="020B0609020204030204" pitchFamily="49" charset="0"/>
              </a:rPr>
              <a:t>&lt;&lt;</a:t>
            </a:r>
            <a:r>
              <a:rPr lang="en-IN" sz="900" dirty="0">
                <a:solidFill>
                  <a:srgbClr val="D69D85"/>
                </a:solidFill>
                <a:latin typeface="Consolas" panose="020B0609020204030204" pitchFamily="49" charset="0"/>
              </a:rPr>
              <a:t>"CA fun1 called"</a:t>
            </a:r>
            <a:r>
              <a:rPr lang="en-IN" sz="900" dirty="0">
                <a:solidFill>
                  <a:srgbClr val="D4D4D4"/>
                </a:solidFill>
                <a:latin typeface="Consolas" panose="020B0609020204030204" pitchFamily="49" charset="0"/>
              </a:rPr>
              <a:t> </a:t>
            </a:r>
            <a:r>
              <a:rPr lang="en-IN" sz="900" dirty="0">
                <a:solidFill>
                  <a:srgbClr val="B4B4B4"/>
                </a:solidFill>
                <a:latin typeface="Consolas" panose="020B0609020204030204" pitchFamily="49" charset="0"/>
              </a:rPr>
              <a:t>&lt;&lt;</a:t>
            </a:r>
            <a:r>
              <a:rPr lang="en-IN" sz="900" dirty="0">
                <a:solidFill>
                  <a:srgbClr val="D4D4D4"/>
                </a:solidFill>
                <a:latin typeface="Consolas" panose="020B0609020204030204" pitchFamily="49" charset="0"/>
              </a:rPr>
              <a:t> </a:t>
            </a:r>
            <a:r>
              <a:rPr lang="en-IN" sz="900" dirty="0" err="1">
                <a:solidFill>
                  <a:srgbClr val="D4D4D4"/>
                </a:solidFill>
                <a:latin typeface="Consolas" panose="020B0609020204030204" pitchFamily="49" charset="0"/>
              </a:rPr>
              <a:t>endl</a:t>
            </a:r>
            <a:r>
              <a:rPr lang="en-IN" sz="900" dirty="0" smtClean="0">
                <a:solidFill>
                  <a:srgbClr val="D4D4D4"/>
                </a:solidFill>
                <a:latin typeface="Consolas" panose="020B0609020204030204" pitchFamily="49" charset="0"/>
              </a:rPr>
              <a:t>;}</a:t>
            </a:r>
          </a:p>
          <a:p>
            <a:endParaRPr lang="en-IN" sz="900" dirty="0">
              <a:solidFill>
                <a:srgbClr val="D4D4D4"/>
              </a:solidFill>
              <a:latin typeface="Consolas" panose="020B0609020204030204" pitchFamily="49" charset="0"/>
            </a:endParaRPr>
          </a:p>
          <a:p>
            <a:r>
              <a:rPr lang="en-IN" sz="900" dirty="0" smtClean="0">
                <a:solidFill>
                  <a:srgbClr val="569CD6"/>
                </a:solidFill>
                <a:latin typeface="Consolas" panose="020B0609020204030204" pitchFamily="49" charset="0"/>
              </a:rPr>
              <a:t>void</a:t>
            </a:r>
            <a:r>
              <a:rPr lang="en-IN" sz="900" dirty="0" smtClean="0">
                <a:solidFill>
                  <a:srgbClr val="D4D4D4"/>
                </a:solidFill>
                <a:latin typeface="Consolas" panose="020B0609020204030204" pitchFamily="49" charset="0"/>
              </a:rPr>
              <a:t> </a:t>
            </a:r>
            <a:r>
              <a:rPr lang="en-IN" sz="900" dirty="0">
                <a:solidFill>
                  <a:srgbClr val="C8C8C8"/>
                </a:solidFill>
                <a:latin typeface="Consolas" panose="020B0609020204030204" pitchFamily="49" charset="0"/>
              </a:rPr>
              <a:t>fun2</a:t>
            </a:r>
            <a:r>
              <a:rPr lang="en-IN" sz="900" dirty="0">
                <a:solidFill>
                  <a:srgbClr val="D4D4D4"/>
                </a:solidFill>
                <a:latin typeface="Consolas" panose="020B0609020204030204" pitchFamily="49" charset="0"/>
              </a:rPr>
              <a:t>(){</a:t>
            </a:r>
            <a:r>
              <a:rPr lang="en-IN" sz="900" dirty="0" err="1">
                <a:solidFill>
                  <a:srgbClr val="D4D4D4"/>
                </a:solidFill>
                <a:latin typeface="Consolas" panose="020B0609020204030204" pitchFamily="49" charset="0"/>
              </a:rPr>
              <a:t>cout</a:t>
            </a:r>
            <a:r>
              <a:rPr lang="en-IN" sz="900" dirty="0">
                <a:solidFill>
                  <a:srgbClr val="D4D4D4"/>
                </a:solidFill>
                <a:latin typeface="Consolas" panose="020B0609020204030204" pitchFamily="49" charset="0"/>
              </a:rPr>
              <a:t> </a:t>
            </a:r>
            <a:r>
              <a:rPr lang="en-IN" sz="900" dirty="0">
                <a:solidFill>
                  <a:srgbClr val="B4B4B4"/>
                </a:solidFill>
                <a:latin typeface="Consolas" panose="020B0609020204030204" pitchFamily="49" charset="0"/>
              </a:rPr>
              <a:t>&lt;&lt;</a:t>
            </a:r>
            <a:r>
              <a:rPr lang="en-IN" sz="900" dirty="0">
                <a:solidFill>
                  <a:srgbClr val="D69D85"/>
                </a:solidFill>
                <a:latin typeface="Consolas" panose="020B0609020204030204" pitchFamily="49" charset="0"/>
              </a:rPr>
              <a:t>"CA fun2 called"</a:t>
            </a:r>
            <a:r>
              <a:rPr lang="en-IN" sz="900" dirty="0">
                <a:solidFill>
                  <a:srgbClr val="D4D4D4"/>
                </a:solidFill>
                <a:latin typeface="Consolas" panose="020B0609020204030204" pitchFamily="49" charset="0"/>
              </a:rPr>
              <a:t> </a:t>
            </a:r>
            <a:r>
              <a:rPr lang="en-IN" sz="900" dirty="0">
                <a:solidFill>
                  <a:srgbClr val="B4B4B4"/>
                </a:solidFill>
                <a:latin typeface="Consolas" panose="020B0609020204030204" pitchFamily="49" charset="0"/>
              </a:rPr>
              <a:t>&lt;&lt;</a:t>
            </a:r>
            <a:r>
              <a:rPr lang="en-IN" sz="900" dirty="0">
                <a:solidFill>
                  <a:srgbClr val="D4D4D4"/>
                </a:solidFill>
                <a:latin typeface="Consolas" panose="020B0609020204030204" pitchFamily="49" charset="0"/>
              </a:rPr>
              <a:t> </a:t>
            </a:r>
            <a:r>
              <a:rPr lang="en-IN" sz="900" dirty="0" err="1">
                <a:solidFill>
                  <a:srgbClr val="D4D4D4"/>
                </a:solidFill>
                <a:latin typeface="Consolas" panose="020B0609020204030204" pitchFamily="49" charset="0"/>
              </a:rPr>
              <a:t>endl</a:t>
            </a:r>
            <a:r>
              <a:rPr lang="en-IN" sz="900" dirty="0">
                <a:solidFill>
                  <a:srgbClr val="D4D4D4"/>
                </a:solidFill>
                <a:latin typeface="Consolas" panose="020B0609020204030204" pitchFamily="49" charset="0"/>
              </a:rPr>
              <a:t>;}</a:t>
            </a:r>
          </a:p>
        </p:txBody>
      </p:sp>
      <p:sp>
        <p:nvSpPr>
          <p:cNvPr id="27" name="Rectangle 26"/>
          <p:cNvSpPr/>
          <p:nvPr/>
        </p:nvSpPr>
        <p:spPr>
          <a:xfrm>
            <a:off x="560417" y="4742927"/>
            <a:ext cx="4110421" cy="369332"/>
          </a:xfrm>
          <a:prstGeom prst="rect">
            <a:avLst/>
          </a:prstGeom>
          <a:solidFill>
            <a:schemeClr val="tx1"/>
          </a:solidFill>
        </p:spPr>
        <p:txBody>
          <a:bodyPr wrap="none">
            <a:spAutoFit/>
          </a:bodyPr>
          <a:lstStyle/>
          <a:p>
            <a:r>
              <a:rPr lang="en-IN" dirty="0">
                <a:solidFill>
                  <a:srgbClr val="569CD6"/>
                </a:solidFill>
                <a:latin typeface="Consolas" panose="020B0609020204030204" pitchFamily="49" charset="0"/>
              </a:rPr>
              <a:t>void</a:t>
            </a:r>
            <a:r>
              <a:rPr lang="en-IN" dirty="0">
                <a:solidFill>
                  <a:srgbClr val="D4D4D4"/>
                </a:solidFill>
                <a:latin typeface="Consolas" panose="020B0609020204030204" pitchFamily="49" charset="0"/>
              </a:rPr>
              <a:t>(</a:t>
            </a:r>
            <a:r>
              <a:rPr lang="en-IN" dirty="0">
                <a:solidFill>
                  <a:srgbClr val="C8C8C8"/>
                </a:solidFill>
                <a:latin typeface="Consolas" panose="020B0609020204030204" pitchFamily="49" charset="0"/>
              </a:rPr>
              <a:t>CA</a:t>
            </a:r>
            <a:r>
              <a:rPr lang="en-IN" dirty="0">
                <a:solidFill>
                  <a:srgbClr val="D4D4D4"/>
                </a:solidFill>
                <a:latin typeface="Consolas" panose="020B0609020204030204" pitchFamily="49" charset="0"/>
              </a:rPr>
              <a:t>::</a:t>
            </a:r>
            <a:r>
              <a:rPr lang="en-IN" dirty="0">
                <a:solidFill>
                  <a:srgbClr val="B4B4B4"/>
                </a:solidFill>
                <a:latin typeface="Consolas" panose="020B0609020204030204" pitchFamily="49" charset="0"/>
              </a:rPr>
              <a:t>*</a:t>
            </a:r>
            <a:r>
              <a:rPr lang="en-IN" dirty="0">
                <a:solidFill>
                  <a:srgbClr val="D4D4D4"/>
                </a:solidFill>
                <a:latin typeface="Consolas" panose="020B0609020204030204" pitchFamily="49" charset="0"/>
              </a:rPr>
              <a:t>fp1)() </a:t>
            </a:r>
            <a:r>
              <a:rPr lang="en-IN" dirty="0">
                <a:solidFill>
                  <a:srgbClr val="B4B4B4"/>
                </a:solidFill>
                <a:latin typeface="Consolas" panose="020B0609020204030204" pitchFamily="49" charset="0"/>
              </a:rPr>
              <a:t>=</a:t>
            </a:r>
            <a:r>
              <a:rPr lang="en-IN" dirty="0">
                <a:solidFill>
                  <a:srgbClr val="D4D4D4"/>
                </a:solidFill>
                <a:latin typeface="Consolas" panose="020B0609020204030204" pitchFamily="49" charset="0"/>
              </a:rPr>
              <a:t> </a:t>
            </a:r>
            <a:r>
              <a:rPr lang="en-IN" dirty="0">
                <a:solidFill>
                  <a:srgbClr val="B4B4B4"/>
                </a:solidFill>
                <a:latin typeface="Consolas" panose="020B0609020204030204" pitchFamily="49" charset="0"/>
              </a:rPr>
              <a:t>&amp;</a:t>
            </a:r>
            <a:r>
              <a:rPr lang="en-IN" dirty="0">
                <a:solidFill>
                  <a:srgbClr val="C8C8C8"/>
                </a:solidFill>
                <a:latin typeface="Consolas" panose="020B0609020204030204" pitchFamily="49" charset="0"/>
              </a:rPr>
              <a:t>CA</a:t>
            </a:r>
            <a:r>
              <a:rPr lang="en-IN" dirty="0">
                <a:solidFill>
                  <a:srgbClr val="D4D4D4"/>
                </a:solidFill>
                <a:latin typeface="Consolas" panose="020B0609020204030204" pitchFamily="49" charset="0"/>
              </a:rPr>
              <a:t>::fun1;</a:t>
            </a:r>
            <a:r>
              <a:rPr lang="en-IN" dirty="0">
                <a:solidFill>
                  <a:srgbClr val="57A64A"/>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40" name="Elbow Connector 39"/>
          <p:cNvCxnSpPr>
            <a:stCxn id="23" idx="1"/>
          </p:cNvCxnSpPr>
          <p:nvPr/>
        </p:nvCxnSpPr>
        <p:spPr>
          <a:xfrm rot="10800000">
            <a:off x="6815595" y="1331261"/>
            <a:ext cx="145098" cy="304042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03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1471" y="995082"/>
            <a:ext cx="3805518" cy="1143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1471" y="2138082"/>
            <a:ext cx="3805518" cy="12909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1471" y="3429000"/>
            <a:ext cx="3805518" cy="14791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11471" y="4908176"/>
            <a:ext cx="3805518" cy="11430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726271" y="1331259"/>
            <a:ext cx="1465729" cy="307777"/>
          </a:xfrm>
          <a:prstGeom prst="rect">
            <a:avLst/>
          </a:prstGeom>
          <a:noFill/>
        </p:spPr>
        <p:txBody>
          <a:bodyPr wrap="square" rtlCol="0">
            <a:spAutoFit/>
          </a:bodyPr>
          <a:lstStyle/>
          <a:p>
            <a:r>
              <a:rPr lang="en-US" sz="1400" b="1" dirty="0" smtClean="0"/>
              <a:t>Code segment</a:t>
            </a:r>
            <a:endParaRPr lang="en-IN" sz="1400" b="1" dirty="0"/>
          </a:p>
        </p:txBody>
      </p:sp>
      <p:sp>
        <p:nvSpPr>
          <p:cNvPr id="11" name="TextBox 10"/>
          <p:cNvSpPr txBox="1"/>
          <p:nvPr/>
        </p:nvSpPr>
        <p:spPr>
          <a:xfrm>
            <a:off x="10726270" y="2629652"/>
            <a:ext cx="1465729" cy="307777"/>
          </a:xfrm>
          <a:prstGeom prst="rect">
            <a:avLst/>
          </a:prstGeom>
          <a:noFill/>
        </p:spPr>
        <p:txBody>
          <a:bodyPr wrap="square" rtlCol="0">
            <a:spAutoFit/>
          </a:bodyPr>
          <a:lstStyle/>
          <a:p>
            <a:r>
              <a:rPr lang="en-US" sz="1400" b="1" dirty="0" smtClean="0"/>
              <a:t>Data segment</a:t>
            </a:r>
            <a:endParaRPr lang="en-IN" sz="1400" b="1" dirty="0"/>
          </a:p>
        </p:txBody>
      </p:sp>
      <p:sp>
        <p:nvSpPr>
          <p:cNvPr id="12" name="TextBox 11"/>
          <p:cNvSpPr txBox="1"/>
          <p:nvPr/>
        </p:nvSpPr>
        <p:spPr>
          <a:xfrm>
            <a:off x="10726269" y="4174559"/>
            <a:ext cx="1465729" cy="307777"/>
          </a:xfrm>
          <a:prstGeom prst="rect">
            <a:avLst/>
          </a:prstGeom>
          <a:noFill/>
        </p:spPr>
        <p:txBody>
          <a:bodyPr wrap="square" rtlCol="0">
            <a:spAutoFit/>
          </a:bodyPr>
          <a:lstStyle/>
          <a:p>
            <a:r>
              <a:rPr lang="en-US" sz="1400" b="1" dirty="0" smtClean="0"/>
              <a:t>Stack</a:t>
            </a:r>
            <a:endParaRPr lang="en-IN" sz="1400" b="1" dirty="0"/>
          </a:p>
        </p:txBody>
      </p:sp>
      <p:sp>
        <p:nvSpPr>
          <p:cNvPr id="13" name="TextBox 12"/>
          <p:cNvSpPr txBox="1"/>
          <p:nvPr/>
        </p:nvSpPr>
        <p:spPr>
          <a:xfrm>
            <a:off x="10726269" y="5325787"/>
            <a:ext cx="1465729" cy="307777"/>
          </a:xfrm>
          <a:prstGeom prst="rect">
            <a:avLst/>
          </a:prstGeom>
          <a:noFill/>
        </p:spPr>
        <p:txBody>
          <a:bodyPr wrap="square" rtlCol="0">
            <a:spAutoFit/>
          </a:bodyPr>
          <a:lstStyle/>
          <a:p>
            <a:r>
              <a:rPr lang="en-US" sz="1400" b="1" dirty="0" smtClean="0"/>
              <a:t>Heap</a:t>
            </a:r>
            <a:endParaRPr lang="en-IN" sz="1400" b="1" dirty="0"/>
          </a:p>
        </p:txBody>
      </p:sp>
      <p:sp>
        <p:nvSpPr>
          <p:cNvPr id="15" name="TextBox 14"/>
          <p:cNvSpPr txBox="1"/>
          <p:nvPr/>
        </p:nvSpPr>
        <p:spPr>
          <a:xfrm>
            <a:off x="7360679" y="1184678"/>
            <a:ext cx="2307101" cy="738664"/>
          </a:xfrm>
          <a:prstGeom prst="rect">
            <a:avLst/>
          </a:prstGeom>
          <a:noFill/>
        </p:spPr>
        <p:txBody>
          <a:bodyPr wrap="square" rtlCol="0">
            <a:spAutoFit/>
          </a:bodyPr>
          <a:lstStyle/>
          <a:p>
            <a:pPr algn="ctr"/>
            <a:r>
              <a:rPr lang="en-US" sz="1400" dirty="0" smtClean="0">
                <a:solidFill>
                  <a:srgbClr val="FF0000"/>
                </a:solidFill>
              </a:rPr>
              <a:t>-----------------</a:t>
            </a:r>
          </a:p>
          <a:p>
            <a:pPr algn="ctr"/>
            <a:r>
              <a:rPr lang="en-US" sz="1400" dirty="0" smtClean="0">
                <a:solidFill>
                  <a:srgbClr val="FF0000"/>
                </a:solidFill>
              </a:rPr>
              <a:t>------------------</a:t>
            </a:r>
          </a:p>
          <a:p>
            <a:pPr algn="ctr"/>
            <a:r>
              <a:rPr lang="en-US" sz="1400" dirty="0" smtClean="0">
                <a:solidFill>
                  <a:srgbClr val="FF0000"/>
                </a:solidFill>
              </a:rPr>
              <a:t>---------------</a:t>
            </a:r>
            <a:endParaRPr lang="en-IN" sz="1400" dirty="0">
              <a:solidFill>
                <a:srgbClr val="FF0000"/>
              </a:solidFill>
            </a:endParaRPr>
          </a:p>
        </p:txBody>
      </p:sp>
      <p:cxnSp>
        <p:nvCxnSpPr>
          <p:cNvPr id="17" name="Straight Connector 16"/>
          <p:cNvCxnSpPr>
            <a:stCxn id="7" idx="0"/>
            <a:endCxn id="8" idx="0"/>
          </p:cNvCxnSpPr>
          <p:nvPr/>
        </p:nvCxnSpPr>
        <p:spPr>
          <a:xfrm>
            <a:off x="8514230" y="2138082"/>
            <a:ext cx="0" cy="12909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1471" y="2162889"/>
            <a:ext cx="1026941" cy="246221"/>
          </a:xfrm>
          <a:prstGeom prst="rect">
            <a:avLst/>
          </a:prstGeom>
          <a:noFill/>
        </p:spPr>
        <p:txBody>
          <a:bodyPr wrap="square" rtlCol="0">
            <a:spAutoFit/>
          </a:bodyPr>
          <a:lstStyle/>
          <a:p>
            <a:r>
              <a:rPr lang="en-US" sz="1000" dirty="0" smtClean="0"/>
              <a:t>Read-write area</a:t>
            </a:r>
            <a:endParaRPr lang="en-IN" sz="1000" dirty="0"/>
          </a:p>
        </p:txBody>
      </p:sp>
      <p:sp>
        <p:nvSpPr>
          <p:cNvPr id="19" name="TextBox 18"/>
          <p:cNvSpPr txBox="1"/>
          <p:nvPr/>
        </p:nvSpPr>
        <p:spPr>
          <a:xfrm>
            <a:off x="8514229" y="2176431"/>
            <a:ext cx="1026941" cy="246221"/>
          </a:xfrm>
          <a:prstGeom prst="rect">
            <a:avLst/>
          </a:prstGeom>
          <a:noFill/>
        </p:spPr>
        <p:txBody>
          <a:bodyPr wrap="square" rtlCol="0">
            <a:spAutoFit/>
          </a:bodyPr>
          <a:lstStyle/>
          <a:p>
            <a:r>
              <a:rPr lang="en-US" sz="1000" dirty="0" smtClean="0"/>
              <a:t>Read-only area</a:t>
            </a:r>
            <a:endParaRPr lang="en-IN" sz="1000" dirty="0"/>
          </a:p>
        </p:txBody>
      </p:sp>
      <p:sp>
        <p:nvSpPr>
          <p:cNvPr id="59" name="TextBox 58"/>
          <p:cNvSpPr txBox="1"/>
          <p:nvPr/>
        </p:nvSpPr>
        <p:spPr>
          <a:xfrm>
            <a:off x="3685735" y="183332"/>
            <a:ext cx="5028903" cy="646331"/>
          </a:xfrm>
          <a:prstGeom prst="rect">
            <a:avLst/>
          </a:prstGeom>
          <a:noFill/>
        </p:spPr>
        <p:txBody>
          <a:bodyPr wrap="square" rtlCol="0">
            <a:spAutoFit/>
          </a:bodyPr>
          <a:lstStyle/>
          <a:p>
            <a:pPr algn="ctr"/>
            <a:r>
              <a:rPr lang="en-US" b="1" dirty="0" smtClean="0"/>
              <a:t>Memory layout for the given code</a:t>
            </a:r>
          </a:p>
          <a:p>
            <a:pPr algn="ctr"/>
            <a:r>
              <a:rPr lang="en-US" b="1" dirty="0" smtClean="0"/>
              <a:t>[Handling functions return result]</a:t>
            </a:r>
            <a:endParaRPr lang="en-IN" b="1" dirty="0"/>
          </a:p>
        </p:txBody>
      </p:sp>
      <p:sp>
        <p:nvSpPr>
          <p:cNvPr id="3" name="Cube 2"/>
          <p:cNvSpPr/>
          <p:nvPr/>
        </p:nvSpPr>
        <p:spPr>
          <a:xfrm>
            <a:off x="1143859" y="943091"/>
            <a:ext cx="2259106" cy="30001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1237988" y="1662181"/>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a:t>
            </a:r>
            <a:endParaRPr lang="en-IN" dirty="0"/>
          </a:p>
        </p:txBody>
      </p:sp>
      <p:sp>
        <p:nvSpPr>
          <p:cNvPr id="24" name="Rectangle 23"/>
          <p:cNvSpPr/>
          <p:nvPr/>
        </p:nvSpPr>
        <p:spPr>
          <a:xfrm>
            <a:off x="1245539" y="2087596"/>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245539" y="2524625"/>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245539" y="2988380"/>
            <a:ext cx="685800" cy="3633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60692" y="500118"/>
            <a:ext cx="1834696" cy="369332"/>
          </a:xfrm>
          <a:prstGeom prst="rect">
            <a:avLst/>
          </a:prstGeom>
          <a:noFill/>
        </p:spPr>
        <p:txBody>
          <a:bodyPr wrap="square" rtlCol="0">
            <a:spAutoFit/>
          </a:bodyPr>
          <a:lstStyle/>
          <a:p>
            <a:pPr algn="ctr"/>
            <a:r>
              <a:rPr lang="en-US" dirty="0" smtClean="0"/>
              <a:t>CPU</a:t>
            </a:r>
            <a:endParaRPr lang="en-IN" dirty="0"/>
          </a:p>
        </p:txBody>
      </p:sp>
      <p:sp>
        <p:nvSpPr>
          <p:cNvPr id="16" name="Freeform 15"/>
          <p:cNvSpPr/>
          <p:nvPr/>
        </p:nvSpPr>
        <p:spPr>
          <a:xfrm>
            <a:off x="404270" y="1482480"/>
            <a:ext cx="1976718" cy="2326341"/>
          </a:xfrm>
          <a:custGeom>
            <a:avLst/>
            <a:gdLst>
              <a:gd name="connsiteX0" fmla="*/ 524436 w 1976718"/>
              <a:gd name="connsiteY0" fmla="*/ 147917 h 2326341"/>
              <a:gd name="connsiteX1" fmla="*/ 1653989 w 1976718"/>
              <a:gd name="connsiteY1" fmla="*/ 161364 h 2326341"/>
              <a:gd name="connsiteX2" fmla="*/ 1761565 w 1976718"/>
              <a:gd name="connsiteY2" fmla="*/ 228600 h 2326341"/>
              <a:gd name="connsiteX3" fmla="*/ 1801906 w 1976718"/>
              <a:gd name="connsiteY3" fmla="*/ 309282 h 2326341"/>
              <a:gd name="connsiteX4" fmla="*/ 1828800 w 1976718"/>
              <a:gd name="connsiteY4" fmla="*/ 349623 h 2326341"/>
              <a:gd name="connsiteX5" fmla="*/ 1842247 w 1976718"/>
              <a:gd name="connsiteY5" fmla="*/ 416858 h 2326341"/>
              <a:gd name="connsiteX6" fmla="*/ 1882589 w 1976718"/>
              <a:gd name="connsiteY6" fmla="*/ 564776 h 2326341"/>
              <a:gd name="connsiteX7" fmla="*/ 1909483 w 1976718"/>
              <a:gd name="connsiteY7" fmla="*/ 699247 h 2326341"/>
              <a:gd name="connsiteX8" fmla="*/ 1949824 w 1976718"/>
              <a:gd name="connsiteY8" fmla="*/ 954741 h 2326341"/>
              <a:gd name="connsiteX9" fmla="*/ 1976718 w 1976718"/>
              <a:gd name="connsiteY9" fmla="*/ 1075764 h 2326341"/>
              <a:gd name="connsiteX10" fmla="*/ 1963271 w 1976718"/>
              <a:gd name="connsiteY10" fmla="*/ 1600200 h 2326341"/>
              <a:gd name="connsiteX11" fmla="*/ 1936377 w 1976718"/>
              <a:gd name="connsiteY11" fmla="*/ 1640541 h 2326341"/>
              <a:gd name="connsiteX12" fmla="*/ 1896036 w 1976718"/>
              <a:gd name="connsiteY12" fmla="*/ 1748117 h 2326341"/>
              <a:gd name="connsiteX13" fmla="*/ 1855695 w 1976718"/>
              <a:gd name="connsiteY13" fmla="*/ 1855694 h 2326341"/>
              <a:gd name="connsiteX14" fmla="*/ 1828800 w 1976718"/>
              <a:gd name="connsiteY14" fmla="*/ 1896035 h 2326341"/>
              <a:gd name="connsiteX15" fmla="*/ 1815353 w 1976718"/>
              <a:gd name="connsiteY15" fmla="*/ 1936376 h 2326341"/>
              <a:gd name="connsiteX16" fmla="*/ 1734671 w 1976718"/>
              <a:gd name="connsiteY16" fmla="*/ 2057400 h 2326341"/>
              <a:gd name="connsiteX17" fmla="*/ 1653989 w 1976718"/>
              <a:gd name="connsiteY17" fmla="*/ 2138082 h 2326341"/>
              <a:gd name="connsiteX18" fmla="*/ 1559859 w 1976718"/>
              <a:gd name="connsiteY18" fmla="*/ 2191870 h 2326341"/>
              <a:gd name="connsiteX19" fmla="*/ 1519518 w 1976718"/>
              <a:gd name="connsiteY19" fmla="*/ 2218764 h 2326341"/>
              <a:gd name="connsiteX20" fmla="*/ 1264024 w 1976718"/>
              <a:gd name="connsiteY20" fmla="*/ 2272552 h 2326341"/>
              <a:gd name="connsiteX21" fmla="*/ 1210236 w 1976718"/>
              <a:gd name="connsiteY21" fmla="*/ 2286000 h 2326341"/>
              <a:gd name="connsiteX22" fmla="*/ 1143000 w 1976718"/>
              <a:gd name="connsiteY22" fmla="*/ 2312894 h 2326341"/>
              <a:gd name="connsiteX23" fmla="*/ 954742 w 1976718"/>
              <a:gd name="connsiteY23" fmla="*/ 2326341 h 2326341"/>
              <a:gd name="connsiteX24" fmla="*/ 497542 w 1976718"/>
              <a:gd name="connsiteY24" fmla="*/ 2299447 h 2326341"/>
              <a:gd name="connsiteX25" fmla="*/ 443753 w 1976718"/>
              <a:gd name="connsiteY25" fmla="*/ 2272552 h 2326341"/>
              <a:gd name="connsiteX26" fmla="*/ 336177 w 1976718"/>
              <a:gd name="connsiteY26" fmla="*/ 2191870 h 2326341"/>
              <a:gd name="connsiteX27" fmla="*/ 255495 w 1976718"/>
              <a:gd name="connsiteY27" fmla="*/ 2111188 h 2326341"/>
              <a:gd name="connsiteX28" fmla="*/ 228600 w 1976718"/>
              <a:gd name="connsiteY28" fmla="*/ 2070847 h 2326341"/>
              <a:gd name="connsiteX29" fmla="*/ 174812 w 1976718"/>
              <a:gd name="connsiteY29" fmla="*/ 2030505 h 2326341"/>
              <a:gd name="connsiteX30" fmla="*/ 94130 w 1976718"/>
              <a:gd name="connsiteY30" fmla="*/ 1882588 h 2326341"/>
              <a:gd name="connsiteX31" fmla="*/ 80683 w 1976718"/>
              <a:gd name="connsiteY31" fmla="*/ 1828800 h 2326341"/>
              <a:gd name="connsiteX32" fmla="*/ 53789 w 1976718"/>
              <a:gd name="connsiteY32" fmla="*/ 1775011 h 2326341"/>
              <a:gd name="connsiteX33" fmla="*/ 13447 w 1976718"/>
              <a:gd name="connsiteY33" fmla="*/ 1640541 h 2326341"/>
              <a:gd name="connsiteX34" fmla="*/ 0 w 1976718"/>
              <a:gd name="connsiteY34" fmla="*/ 1344705 h 2326341"/>
              <a:gd name="connsiteX35" fmla="*/ 13447 w 1976718"/>
              <a:gd name="connsiteY35" fmla="*/ 874058 h 2326341"/>
              <a:gd name="connsiteX36" fmla="*/ 40342 w 1976718"/>
              <a:gd name="connsiteY36" fmla="*/ 820270 h 2326341"/>
              <a:gd name="connsiteX37" fmla="*/ 67236 w 1976718"/>
              <a:gd name="connsiteY37" fmla="*/ 753035 h 2326341"/>
              <a:gd name="connsiteX38" fmla="*/ 107577 w 1976718"/>
              <a:gd name="connsiteY38" fmla="*/ 645458 h 2326341"/>
              <a:gd name="connsiteX39" fmla="*/ 134471 w 1976718"/>
              <a:gd name="connsiteY39" fmla="*/ 605117 h 2326341"/>
              <a:gd name="connsiteX40" fmla="*/ 295836 w 1976718"/>
              <a:gd name="connsiteY40" fmla="*/ 268941 h 2326341"/>
              <a:gd name="connsiteX41" fmla="*/ 322730 w 1976718"/>
              <a:gd name="connsiteY41" fmla="*/ 228600 h 2326341"/>
              <a:gd name="connsiteX42" fmla="*/ 349624 w 1976718"/>
              <a:gd name="connsiteY42" fmla="*/ 174811 h 2326341"/>
              <a:gd name="connsiteX43" fmla="*/ 403412 w 1976718"/>
              <a:gd name="connsiteY43" fmla="*/ 134470 h 2326341"/>
              <a:gd name="connsiteX44" fmla="*/ 430306 w 1976718"/>
              <a:gd name="connsiteY44" fmla="*/ 80682 h 2326341"/>
              <a:gd name="connsiteX45" fmla="*/ 484095 w 1976718"/>
              <a:gd name="connsiteY45" fmla="*/ 40341 h 2326341"/>
              <a:gd name="connsiteX46" fmla="*/ 564777 w 1976718"/>
              <a:gd name="connsiteY46" fmla="*/ 0 h 2326341"/>
              <a:gd name="connsiteX47" fmla="*/ 685800 w 1976718"/>
              <a:gd name="connsiteY47" fmla="*/ 40341 h 2326341"/>
              <a:gd name="connsiteX48" fmla="*/ 753036 w 1976718"/>
              <a:gd name="connsiteY48" fmla="*/ 107576 h 2326341"/>
              <a:gd name="connsiteX49" fmla="*/ 766483 w 1976718"/>
              <a:gd name="connsiteY49" fmla="*/ 147917 h 2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76718" h="2326341">
                <a:moveTo>
                  <a:pt x="524436" y="147917"/>
                </a:moveTo>
                <a:lnTo>
                  <a:pt x="1653989" y="161364"/>
                </a:lnTo>
                <a:cubicBezTo>
                  <a:pt x="1709703" y="162630"/>
                  <a:pt x="1725816" y="186892"/>
                  <a:pt x="1761565" y="228600"/>
                </a:cubicBezTo>
                <a:cubicBezTo>
                  <a:pt x="1807810" y="282554"/>
                  <a:pt x="1773272" y="252014"/>
                  <a:pt x="1801906" y="309282"/>
                </a:cubicBezTo>
                <a:cubicBezTo>
                  <a:pt x="1809134" y="323737"/>
                  <a:pt x="1819835" y="336176"/>
                  <a:pt x="1828800" y="349623"/>
                </a:cubicBezTo>
                <a:cubicBezTo>
                  <a:pt x="1833282" y="372035"/>
                  <a:pt x="1836704" y="394685"/>
                  <a:pt x="1842247" y="416858"/>
                </a:cubicBezTo>
                <a:cubicBezTo>
                  <a:pt x="1864131" y="504393"/>
                  <a:pt x="1860739" y="411824"/>
                  <a:pt x="1882589" y="564776"/>
                </a:cubicBezTo>
                <a:cubicBezTo>
                  <a:pt x="1915533" y="795384"/>
                  <a:pt x="1878190" y="574076"/>
                  <a:pt x="1909483" y="699247"/>
                </a:cubicBezTo>
                <a:cubicBezTo>
                  <a:pt x="1937918" y="812987"/>
                  <a:pt x="1912609" y="787274"/>
                  <a:pt x="1949824" y="954741"/>
                </a:cubicBezTo>
                <a:lnTo>
                  <a:pt x="1976718" y="1075764"/>
                </a:lnTo>
                <a:cubicBezTo>
                  <a:pt x="1972236" y="1250576"/>
                  <a:pt x="1975730" y="1425775"/>
                  <a:pt x="1963271" y="1600200"/>
                </a:cubicBezTo>
                <a:cubicBezTo>
                  <a:pt x="1962120" y="1616320"/>
                  <a:pt x="1943065" y="1625828"/>
                  <a:pt x="1936377" y="1640541"/>
                </a:cubicBezTo>
                <a:cubicBezTo>
                  <a:pt x="1920530" y="1675405"/>
                  <a:pt x="1909124" y="1712126"/>
                  <a:pt x="1896036" y="1748117"/>
                </a:cubicBezTo>
                <a:cubicBezTo>
                  <a:pt x="1880519" y="1790788"/>
                  <a:pt x="1878379" y="1810327"/>
                  <a:pt x="1855695" y="1855694"/>
                </a:cubicBezTo>
                <a:cubicBezTo>
                  <a:pt x="1848467" y="1870149"/>
                  <a:pt x="1837765" y="1882588"/>
                  <a:pt x="1828800" y="1896035"/>
                </a:cubicBezTo>
                <a:cubicBezTo>
                  <a:pt x="1824318" y="1909482"/>
                  <a:pt x="1821692" y="1923698"/>
                  <a:pt x="1815353" y="1936376"/>
                </a:cubicBezTo>
                <a:cubicBezTo>
                  <a:pt x="1799268" y="1968547"/>
                  <a:pt x="1760007" y="2029249"/>
                  <a:pt x="1734671" y="2057400"/>
                </a:cubicBezTo>
                <a:cubicBezTo>
                  <a:pt x="1709228" y="2085670"/>
                  <a:pt x="1685635" y="2116985"/>
                  <a:pt x="1653989" y="2138082"/>
                </a:cubicBezTo>
                <a:cubicBezTo>
                  <a:pt x="1555695" y="2203609"/>
                  <a:pt x="1679294" y="2123622"/>
                  <a:pt x="1559859" y="2191870"/>
                </a:cubicBezTo>
                <a:cubicBezTo>
                  <a:pt x="1545827" y="2199888"/>
                  <a:pt x="1534523" y="2212762"/>
                  <a:pt x="1519518" y="2218764"/>
                </a:cubicBezTo>
                <a:cubicBezTo>
                  <a:pt x="1420266" y="2258465"/>
                  <a:pt x="1378520" y="2243926"/>
                  <a:pt x="1264024" y="2272552"/>
                </a:cubicBezTo>
                <a:cubicBezTo>
                  <a:pt x="1246095" y="2277035"/>
                  <a:pt x="1227769" y="2280156"/>
                  <a:pt x="1210236" y="2286000"/>
                </a:cubicBezTo>
                <a:cubicBezTo>
                  <a:pt x="1187336" y="2293633"/>
                  <a:pt x="1166843" y="2309129"/>
                  <a:pt x="1143000" y="2312894"/>
                </a:cubicBezTo>
                <a:cubicBezTo>
                  <a:pt x="1080857" y="2322706"/>
                  <a:pt x="1017495" y="2321859"/>
                  <a:pt x="954742" y="2326341"/>
                </a:cubicBezTo>
                <a:cubicBezTo>
                  <a:pt x="802342" y="2317376"/>
                  <a:pt x="649367" y="2315429"/>
                  <a:pt x="497542" y="2299447"/>
                </a:cubicBezTo>
                <a:cubicBezTo>
                  <a:pt x="477606" y="2297348"/>
                  <a:pt x="461158" y="2282498"/>
                  <a:pt x="443753" y="2272552"/>
                </a:cubicBezTo>
                <a:cubicBezTo>
                  <a:pt x="412172" y="2254506"/>
                  <a:pt x="358065" y="2211768"/>
                  <a:pt x="336177" y="2191870"/>
                </a:cubicBezTo>
                <a:cubicBezTo>
                  <a:pt x="308034" y="2166286"/>
                  <a:pt x="280763" y="2139615"/>
                  <a:pt x="255495" y="2111188"/>
                </a:cubicBezTo>
                <a:cubicBezTo>
                  <a:pt x="244758" y="2099109"/>
                  <a:pt x="240028" y="2082275"/>
                  <a:pt x="228600" y="2070847"/>
                </a:cubicBezTo>
                <a:cubicBezTo>
                  <a:pt x="212752" y="2054999"/>
                  <a:pt x="190659" y="2046353"/>
                  <a:pt x="174812" y="2030505"/>
                </a:cubicBezTo>
                <a:cubicBezTo>
                  <a:pt x="150254" y="2005947"/>
                  <a:pt x="94183" y="1882716"/>
                  <a:pt x="94130" y="1882588"/>
                </a:cubicBezTo>
                <a:cubicBezTo>
                  <a:pt x="87022" y="1865528"/>
                  <a:pt x="87172" y="1846104"/>
                  <a:pt x="80683" y="1828800"/>
                </a:cubicBezTo>
                <a:cubicBezTo>
                  <a:pt x="73644" y="1810030"/>
                  <a:pt x="61234" y="1793623"/>
                  <a:pt x="53789" y="1775011"/>
                </a:cubicBezTo>
                <a:cubicBezTo>
                  <a:pt x="31965" y="1720452"/>
                  <a:pt x="26656" y="1693371"/>
                  <a:pt x="13447" y="1640541"/>
                </a:cubicBezTo>
                <a:cubicBezTo>
                  <a:pt x="8965" y="1541929"/>
                  <a:pt x="0" y="1443419"/>
                  <a:pt x="0" y="1344705"/>
                </a:cubicBezTo>
                <a:cubicBezTo>
                  <a:pt x="0" y="1187759"/>
                  <a:pt x="1410" y="1030542"/>
                  <a:pt x="13447" y="874058"/>
                </a:cubicBezTo>
                <a:cubicBezTo>
                  <a:pt x="14984" y="854071"/>
                  <a:pt x="32201" y="838588"/>
                  <a:pt x="40342" y="820270"/>
                </a:cubicBezTo>
                <a:cubicBezTo>
                  <a:pt x="50146" y="798212"/>
                  <a:pt x="58761" y="775636"/>
                  <a:pt x="67236" y="753035"/>
                </a:cubicBezTo>
                <a:cubicBezTo>
                  <a:pt x="84693" y="706483"/>
                  <a:pt x="81589" y="697434"/>
                  <a:pt x="107577" y="645458"/>
                </a:cubicBezTo>
                <a:cubicBezTo>
                  <a:pt x="114804" y="631003"/>
                  <a:pt x="127993" y="619923"/>
                  <a:pt x="134471" y="605117"/>
                </a:cubicBezTo>
                <a:cubicBezTo>
                  <a:pt x="225559" y="396916"/>
                  <a:pt x="168753" y="459565"/>
                  <a:pt x="295836" y="268941"/>
                </a:cubicBezTo>
                <a:cubicBezTo>
                  <a:pt x="304801" y="255494"/>
                  <a:pt x="314712" y="242632"/>
                  <a:pt x="322730" y="228600"/>
                </a:cubicBezTo>
                <a:cubicBezTo>
                  <a:pt x="332675" y="211195"/>
                  <a:pt x="336578" y="190031"/>
                  <a:pt x="349624" y="174811"/>
                </a:cubicBezTo>
                <a:cubicBezTo>
                  <a:pt x="364209" y="157795"/>
                  <a:pt x="385483" y="147917"/>
                  <a:pt x="403412" y="134470"/>
                </a:cubicBezTo>
                <a:cubicBezTo>
                  <a:pt x="412377" y="116541"/>
                  <a:pt x="417260" y="95902"/>
                  <a:pt x="430306" y="80682"/>
                </a:cubicBezTo>
                <a:cubicBezTo>
                  <a:pt x="444892" y="63666"/>
                  <a:pt x="465858" y="53368"/>
                  <a:pt x="484095" y="40341"/>
                </a:cubicBezTo>
                <a:cubicBezTo>
                  <a:pt x="529714" y="7756"/>
                  <a:pt x="514819" y="16653"/>
                  <a:pt x="564777" y="0"/>
                </a:cubicBezTo>
                <a:cubicBezTo>
                  <a:pt x="630128" y="10892"/>
                  <a:pt x="641310" y="1413"/>
                  <a:pt x="685800" y="40341"/>
                </a:cubicBezTo>
                <a:cubicBezTo>
                  <a:pt x="709653" y="61212"/>
                  <a:pt x="753036" y="107576"/>
                  <a:pt x="753036" y="107576"/>
                </a:cubicBezTo>
                <a:lnTo>
                  <a:pt x="766483" y="14791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37800" y="2331906"/>
            <a:ext cx="1834696" cy="307777"/>
          </a:xfrm>
          <a:prstGeom prst="rect">
            <a:avLst/>
          </a:prstGeom>
          <a:noFill/>
        </p:spPr>
        <p:txBody>
          <a:bodyPr wrap="square" rtlCol="0">
            <a:spAutoFit/>
          </a:bodyPr>
          <a:lstStyle/>
          <a:p>
            <a:pPr algn="ctr"/>
            <a:r>
              <a:rPr lang="en-US" sz="1400" b="1" i="1" dirty="0" smtClean="0"/>
              <a:t>Data registers</a:t>
            </a:r>
            <a:endParaRPr lang="en-IN" sz="1400" b="1" i="1" dirty="0"/>
          </a:p>
        </p:txBody>
      </p:sp>
      <p:sp>
        <p:nvSpPr>
          <p:cNvPr id="22" name="TextBox 21"/>
          <p:cNvSpPr txBox="1"/>
          <p:nvPr/>
        </p:nvSpPr>
        <p:spPr>
          <a:xfrm>
            <a:off x="579548" y="4434112"/>
            <a:ext cx="5593974" cy="2123658"/>
          </a:xfrm>
          <a:prstGeom prst="rect">
            <a:avLst/>
          </a:prstGeom>
          <a:solidFill>
            <a:schemeClr val="tx1">
              <a:lumMod val="50000"/>
              <a:lumOff val="50000"/>
            </a:schemeClr>
          </a:solidFill>
        </p:spPr>
        <p:txBody>
          <a:bodyPr wrap="square" rtlCol="0">
            <a:spAutoFit/>
          </a:bodyPr>
          <a:lstStyle/>
          <a:p>
            <a:r>
              <a:rPr lang="en-IN" sz="1200" b="1" dirty="0" err="1"/>
              <a:t>int</a:t>
            </a:r>
            <a:r>
              <a:rPr lang="en-IN" sz="1200" b="1" dirty="0"/>
              <a:t> fun()</a:t>
            </a:r>
          </a:p>
          <a:p>
            <a:r>
              <a:rPr lang="en-IN" sz="1200" b="1" dirty="0"/>
              <a:t>{</a:t>
            </a:r>
          </a:p>
          <a:p>
            <a:r>
              <a:rPr lang="en-IN" sz="1200" b="1" dirty="0"/>
              <a:t>  </a:t>
            </a:r>
            <a:r>
              <a:rPr lang="en-IN" sz="1200" b="1" dirty="0" err="1"/>
              <a:t>int</a:t>
            </a:r>
            <a:r>
              <a:rPr lang="en-IN" sz="1200" b="1" dirty="0"/>
              <a:t> a=...;</a:t>
            </a:r>
          </a:p>
          <a:p>
            <a:r>
              <a:rPr lang="en-IN" sz="1200" b="1" dirty="0"/>
              <a:t>  //...</a:t>
            </a:r>
          </a:p>
          <a:p>
            <a:r>
              <a:rPr lang="en-IN" sz="1200" b="1" dirty="0"/>
              <a:t>  return a;  //1000</a:t>
            </a:r>
          </a:p>
          <a:p>
            <a:r>
              <a:rPr lang="en-IN" sz="1200" b="1" dirty="0" smtClean="0"/>
              <a:t>}</a:t>
            </a:r>
          </a:p>
          <a:p>
            <a:r>
              <a:rPr lang="en-IN" sz="1200" b="1" dirty="0" err="1"/>
              <a:t>int</a:t>
            </a:r>
            <a:r>
              <a:rPr lang="en-IN" sz="1200" b="1" dirty="0"/>
              <a:t> main()</a:t>
            </a:r>
          </a:p>
          <a:p>
            <a:r>
              <a:rPr lang="en-IN" sz="1200" b="1" dirty="0"/>
              <a:t>{</a:t>
            </a:r>
          </a:p>
          <a:p>
            <a:r>
              <a:rPr lang="en-IN" sz="1200" b="1" dirty="0" err="1"/>
              <a:t>int</a:t>
            </a:r>
            <a:r>
              <a:rPr lang="en-IN" sz="1200" b="1" dirty="0"/>
              <a:t> result;</a:t>
            </a:r>
          </a:p>
          <a:p>
            <a:r>
              <a:rPr lang="en-IN" sz="1200" b="1" dirty="0"/>
              <a:t>result = fun();    //Fetch the value from '</a:t>
            </a:r>
            <a:r>
              <a:rPr lang="en-IN" sz="1200" b="1" dirty="0" err="1"/>
              <a:t>eax</a:t>
            </a:r>
            <a:r>
              <a:rPr lang="en-IN" sz="1200" b="1" dirty="0"/>
              <a:t>' and assign it to 'result</a:t>
            </a:r>
            <a:r>
              <a:rPr lang="en-IN" sz="1200" b="1" dirty="0" smtClean="0"/>
              <a:t>'</a:t>
            </a:r>
            <a:endParaRPr lang="en-IN" sz="1200" b="1" dirty="0"/>
          </a:p>
          <a:p>
            <a:r>
              <a:rPr lang="en-IN" sz="1200" b="1" dirty="0"/>
              <a:t>}</a:t>
            </a:r>
          </a:p>
        </p:txBody>
      </p:sp>
      <p:sp>
        <p:nvSpPr>
          <p:cNvPr id="23" name="Rectangle 22"/>
          <p:cNvSpPr/>
          <p:nvPr/>
        </p:nvSpPr>
        <p:spPr>
          <a:xfrm>
            <a:off x="6870138" y="4054583"/>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Result</a:t>
            </a:r>
          </a:p>
          <a:p>
            <a:pPr algn="ctr"/>
            <a:endParaRPr lang="en-IN" sz="1000" dirty="0">
              <a:solidFill>
                <a:schemeClr val="tx1"/>
              </a:solidFill>
            </a:endParaRPr>
          </a:p>
        </p:txBody>
      </p:sp>
      <p:sp>
        <p:nvSpPr>
          <p:cNvPr id="32" name="Rectangle 31"/>
          <p:cNvSpPr/>
          <p:nvPr/>
        </p:nvSpPr>
        <p:spPr>
          <a:xfrm>
            <a:off x="8366463" y="3811489"/>
            <a:ext cx="696349" cy="337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a:t>
            </a:r>
          </a:p>
          <a:p>
            <a:pPr algn="ctr"/>
            <a:r>
              <a:rPr lang="en-US" sz="1000" dirty="0" smtClean="0">
                <a:solidFill>
                  <a:schemeClr val="tx1"/>
                </a:solidFill>
              </a:rPr>
              <a:t>1000</a:t>
            </a:r>
            <a:endParaRPr lang="en-IN" sz="1000" dirty="0">
              <a:solidFill>
                <a:schemeClr val="tx1"/>
              </a:solidFill>
            </a:endParaRPr>
          </a:p>
        </p:txBody>
      </p:sp>
      <p:cxnSp>
        <p:nvCxnSpPr>
          <p:cNvPr id="28" name="Elbow Connector 27"/>
          <p:cNvCxnSpPr>
            <a:stCxn id="32" idx="1"/>
            <a:endCxn id="4" idx="3"/>
          </p:cNvCxnSpPr>
          <p:nvPr/>
        </p:nvCxnSpPr>
        <p:spPr>
          <a:xfrm rot="10800000">
            <a:off x="1923789" y="1843876"/>
            <a:ext cx="6442675" cy="21364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0000" y="1561814"/>
            <a:ext cx="564776" cy="307777"/>
          </a:xfrm>
          <a:prstGeom prst="rect">
            <a:avLst/>
          </a:prstGeom>
          <a:noFill/>
        </p:spPr>
        <p:txBody>
          <a:bodyPr wrap="square" rtlCol="0">
            <a:spAutoFit/>
          </a:bodyPr>
          <a:lstStyle/>
          <a:p>
            <a:r>
              <a:rPr lang="en-US" sz="1400" b="1" i="1" dirty="0" err="1" smtClean="0"/>
              <a:t>eax</a:t>
            </a:r>
            <a:endParaRPr lang="en-IN" sz="1400" b="1" i="1" dirty="0"/>
          </a:p>
        </p:txBody>
      </p:sp>
      <p:sp>
        <p:nvSpPr>
          <p:cNvPr id="36" name="TextBox 35"/>
          <p:cNvSpPr txBox="1"/>
          <p:nvPr/>
        </p:nvSpPr>
        <p:spPr>
          <a:xfrm>
            <a:off x="5167082" y="2909435"/>
            <a:ext cx="1825251" cy="523220"/>
          </a:xfrm>
          <a:prstGeom prst="rect">
            <a:avLst/>
          </a:prstGeom>
          <a:noFill/>
        </p:spPr>
        <p:txBody>
          <a:bodyPr wrap="square" rtlCol="0">
            <a:spAutoFit/>
          </a:bodyPr>
          <a:lstStyle/>
          <a:p>
            <a:r>
              <a:rPr lang="en-US" sz="1400" dirty="0" smtClean="0"/>
              <a:t>Upon ‘fun’ termination.</a:t>
            </a:r>
            <a:endParaRPr lang="en-IN" sz="1400" dirty="0"/>
          </a:p>
        </p:txBody>
      </p:sp>
    </p:spTree>
    <p:extLst>
      <p:ext uri="{BB962C8B-B14F-4D97-AF65-F5344CB8AC3E}">
        <p14:creationId xmlns:p14="http://schemas.microsoft.com/office/powerpoint/2010/main" val="4160906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76669</TotalTime>
  <Words>4576</Words>
  <Application>Microsoft Office PowerPoint</Application>
  <PresentationFormat>Widescreen</PresentationFormat>
  <Paragraphs>1450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cp:lastModifiedBy>
  <cp:revision>171</cp:revision>
  <dcterms:created xsi:type="dcterms:W3CDTF">2020-09-25T04:15:48Z</dcterms:created>
  <dcterms:modified xsi:type="dcterms:W3CDTF">2022-07-30T06:11:10Z</dcterms:modified>
</cp:coreProperties>
</file>