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02a801b1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02a801b1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02a801b1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02a801b1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c6f919934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6f919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027312fd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027312fd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77862f6a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77862f6a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c6f919934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9199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c6f91993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6f91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027312fdb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027312f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027312fdb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027312f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027312fdb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027312f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027312fdb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027312fd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991950" y="1481825"/>
            <a:ext cx="7470300" cy="1789200"/>
          </a:xfrm>
          <a:prstGeom prst="rect">
            <a:avLst/>
          </a:prstGeom>
        </p:spPr>
        <p:txBody>
          <a:bodyPr anchorCtr="0" anchor="ctr" bIns="91425" lIns="91425" spcFirstLastPara="1" rIns="91425" wrap="square" tIns="91425">
            <a:noAutofit/>
          </a:bodyPr>
          <a:lstStyle/>
          <a:p>
            <a:pPr indent="0" lvl="0" marL="0" rtl="0" algn="l">
              <a:lnSpc>
                <a:spcPct val="125000"/>
              </a:lnSpc>
              <a:spcBef>
                <a:spcPts val="1400"/>
              </a:spcBef>
              <a:spcAft>
                <a:spcPts val="0"/>
              </a:spcAft>
              <a:buNone/>
            </a:pPr>
            <a:r>
              <a:rPr b="1" lang="en" sz="2850">
                <a:solidFill>
                  <a:srgbClr val="24292E"/>
                </a:solidFill>
                <a:highlight>
                  <a:srgbClr val="FFFFFF"/>
                </a:highlight>
                <a:latin typeface="Georgia"/>
                <a:ea typeface="Georgia"/>
                <a:cs typeface="Georgia"/>
                <a:sym typeface="Georgia"/>
              </a:rPr>
              <a:t>STOCK PREDICTION USING LARGE TWITTER DATA</a:t>
            </a:r>
            <a:endParaRPr b="1" sz="2850">
              <a:solidFill>
                <a:srgbClr val="24292E"/>
              </a:solidFill>
              <a:highlight>
                <a:srgbClr val="FFFFFF"/>
              </a:highlight>
              <a:latin typeface="Georgia"/>
              <a:ea typeface="Georgia"/>
              <a:cs typeface="Georgia"/>
              <a:sym typeface="Georgia"/>
            </a:endParaRPr>
          </a:p>
          <a:p>
            <a:pPr indent="0" lvl="0" marL="0" rtl="0" algn="ctr">
              <a:spcBef>
                <a:spcPts val="1200"/>
              </a:spcBef>
              <a:spcAft>
                <a:spcPts val="0"/>
              </a:spcAft>
              <a:buNone/>
            </a:pPr>
            <a:r>
              <a:t/>
            </a:r>
            <a:endParaRPr/>
          </a:p>
        </p:txBody>
      </p:sp>
      <p:sp>
        <p:nvSpPr>
          <p:cNvPr id="129" name="Google Shape;129;p13"/>
          <p:cNvSpPr txBox="1"/>
          <p:nvPr>
            <p:ph idx="1" type="subTitle"/>
          </p:nvPr>
        </p:nvSpPr>
        <p:spPr>
          <a:xfrm>
            <a:off x="4763850" y="2939154"/>
            <a:ext cx="3257400" cy="15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Georgia"/>
                <a:ea typeface="Georgia"/>
                <a:cs typeface="Georgia"/>
                <a:sym typeface="Georgia"/>
              </a:rPr>
              <a:t>Team 4:</a:t>
            </a:r>
            <a:r>
              <a:rPr lang="en" sz="1900">
                <a:latin typeface="Georgia"/>
                <a:ea typeface="Georgia"/>
                <a:cs typeface="Georgia"/>
                <a:sym typeface="Georgia"/>
              </a:rPr>
              <a:t> </a:t>
            </a:r>
            <a:r>
              <a:rPr lang="en" sz="1700">
                <a:latin typeface="Georgia"/>
                <a:ea typeface="Georgia"/>
                <a:cs typeface="Georgia"/>
                <a:sym typeface="Georgia"/>
              </a:rPr>
              <a:t>Zeal Patel</a:t>
            </a:r>
            <a:endParaRPr sz="1700">
              <a:latin typeface="Georgia"/>
              <a:ea typeface="Georgia"/>
              <a:cs typeface="Georgia"/>
              <a:sym typeface="Georgia"/>
            </a:endParaRPr>
          </a:p>
          <a:p>
            <a:pPr indent="0" lvl="0" marL="0" rtl="0" algn="ctr">
              <a:spcBef>
                <a:spcPts val="0"/>
              </a:spcBef>
              <a:spcAft>
                <a:spcPts val="0"/>
              </a:spcAft>
              <a:buNone/>
            </a:pPr>
            <a:r>
              <a:rPr lang="en" sz="1700">
                <a:latin typeface="Georgia"/>
                <a:ea typeface="Georgia"/>
                <a:cs typeface="Georgia"/>
                <a:sym typeface="Georgia"/>
              </a:rPr>
              <a:t>                             Sahaja Adevalli</a:t>
            </a:r>
            <a:endParaRPr sz="1700">
              <a:latin typeface="Georgia"/>
              <a:ea typeface="Georgia"/>
              <a:cs typeface="Georgia"/>
              <a:sym typeface="Georgia"/>
            </a:endParaRPr>
          </a:p>
          <a:p>
            <a:pPr indent="0" lvl="0" marL="0" rtl="0" algn="ctr">
              <a:spcBef>
                <a:spcPts val="0"/>
              </a:spcBef>
              <a:spcAft>
                <a:spcPts val="0"/>
              </a:spcAft>
              <a:buNone/>
            </a:pPr>
            <a:r>
              <a:rPr lang="en" sz="1700">
                <a:latin typeface="Georgia"/>
                <a:ea typeface="Georgia"/>
                <a:cs typeface="Georgia"/>
                <a:sym typeface="Georgia"/>
              </a:rPr>
              <a:t>                          Sreevalli Tata</a:t>
            </a:r>
            <a:endParaRPr sz="17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819150" y="526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comparision in data set build</a:t>
            </a:r>
            <a:endParaRPr/>
          </a:p>
        </p:txBody>
      </p:sp>
      <p:pic>
        <p:nvPicPr>
          <p:cNvPr id="210" name="Google Shape;210;p22"/>
          <p:cNvPicPr preferRelativeResize="0"/>
          <p:nvPr/>
        </p:nvPicPr>
        <p:blipFill rotWithShape="1">
          <a:blip r:embed="rId3">
            <a:alphaModFix/>
          </a:blip>
          <a:srcRect b="13685" l="25016" r="10392" t="30316"/>
          <a:stretch/>
        </p:blipFill>
        <p:spPr>
          <a:xfrm>
            <a:off x="908752" y="1339550"/>
            <a:ext cx="6733024" cy="3281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819150" y="526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a:t>
            </a:r>
            <a:r>
              <a:rPr lang="en"/>
              <a:t>comparison</a:t>
            </a:r>
            <a:r>
              <a:rPr lang="en"/>
              <a:t> in data set build</a:t>
            </a:r>
            <a:endParaRPr/>
          </a:p>
        </p:txBody>
      </p:sp>
      <p:pic>
        <p:nvPicPr>
          <p:cNvPr id="216" name="Google Shape;216;p23"/>
          <p:cNvPicPr preferRelativeResize="0"/>
          <p:nvPr/>
        </p:nvPicPr>
        <p:blipFill rotWithShape="1">
          <a:blip r:embed="rId3">
            <a:alphaModFix/>
          </a:blip>
          <a:srcRect b="10141" l="25641" r="9772" t="30760"/>
          <a:stretch/>
        </p:blipFill>
        <p:spPr>
          <a:xfrm>
            <a:off x="972175" y="1346875"/>
            <a:ext cx="6632849" cy="3412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4"/>
          <p:cNvSpPr txBox="1"/>
          <p:nvPr/>
        </p:nvSpPr>
        <p:spPr>
          <a:xfrm>
            <a:off x="538850" y="808275"/>
            <a:ext cx="2926800" cy="4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80000"/>
                </a:solidFill>
                <a:latin typeface="Georgia"/>
                <a:ea typeface="Georgia"/>
                <a:cs typeface="Georgia"/>
                <a:sym typeface="Georgia"/>
              </a:rPr>
              <a:t>Challenges:</a:t>
            </a:r>
            <a:endParaRPr sz="2400">
              <a:solidFill>
                <a:srgbClr val="980000"/>
              </a:solidFill>
              <a:latin typeface="Georgia"/>
              <a:ea typeface="Georgia"/>
              <a:cs typeface="Georgia"/>
              <a:sym typeface="Georgia"/>
            </a:endParaRPr>
          </a:p>
        </p:txBody>
      </p:sp>
      <p:sp>
        <p:nvSpPr>
          <p:cNvPr id="222" name="Google Shape;222;p24"/>
          <p:cNvSpPr txBox="1"/>
          <p:nvPr/>
        </p:nvSpPr>
        <p:spPr>
          <a:xfrm>
            <a:off x="636825" y="1873700"/>
            <a:ext cx="8058000" cy="24984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Georgia"/>
              <a:buAutoNum type="arabicPeriod"/>
            </a:pPr>
            <a:r>
              <a:rPr lang="en">
                <a:latin typeface="Georgia"/>
                <a:ea typeface="Georgia"/>
                <a:cs typeface="Georgia"/>
                <a:sym typeface="Georgia"/>
              </a:rPr>
              <a:t>Faced difficulties in finding the datasets related to stocks.</a:t>
            </a:r>
            <a:endParaRPr>
              <a:latin typeface="Georgia"/>
              <a:ea typeface="Georgia"/>
              <a:cs typeface="Georgia"/>
              <a:sym typeface="Georgia"/>
            </a:endParaRPr>
          </a:p>
          <a:p>
            <a:pPr indent="-317500" lvl="0" marL="457200" rtl="0" algn="just">
              <a:lnSpc>
                <a:spcPct val="150000"/>
              </a:lnSpc>
              <a:spcBef>
                <a:spcPts val="0"/>
              </a:spcBef>
              <a:spcAft>
                <a:spcPts val="0"/>
              </a:spcAft>
              <a:buSzPts val="1400"/>
              <a:buFont typeface="Georgia"/>
              <a:buAutoNum type="arabicPeriod"/>
            </a:pPr>
            <a:r>
              <a:rPr lang="en">
                <a:latin typeface="Georgia"/>
                <a:ea typeface="Georgia"/>
                <a:cs typeface="Georgia"/>
                <a:sym typeface="Georgia"/>
              </a:rPr>
              <a:t>We have thought of filter the data using emoticons which might give more accurate sentimental analysis but as we are not aware of the unique code used for it we haven’t chosen that step.</a:t>
            </a:r>
            <a:endParaRPr>
              <a:latin typeface="Georgia"/>
              <a:ea typeface="Georgia"/>
              <a:cs typeface="Georgia"/>
              <a:sym typeface="Georgia"/>
            </a:endParaRPr>
          </a:p>
          <a:p>
            <a:pPr indent="-317500" lvl="0" marL="457200" rtl="0" algn="just">
              <a:lnSpc>
                <a:spcPct val="150000"/>
              </a:lnSpc>
              <a:spcBef>
                <a:spcPts val="0"/>
              </a:spcBef>
              <a:spcAft>
                <a:spcPts val="0"/>
              </a:spcAft>
              <a:buSzPts val="1400"/>
              <a:buFont typeface="Georgia"/>
              <a:buAutoNum type="arabicPeriod"/>
            </a:pPr>
            <a:r>
              <a:rPr lang="en">
                <a:latin typeface="Georgia"/>
                <a:ea typeface="Georgia"/>
                <a:cs typeface="Georgia"/>
                <a:sym typeface="Georgia"/>
              </a:rPr>
              <a:t>Merging data with stock market values like open, close, high, low.</a:t>
            </a:r>
            <a:endParaRPr>
              <a:latin typeface="Georgia"/>
              <a:ea typeface="Georgia"/>
              <a:cs typeface="Georgia"/>
              <a:sym typeface="Georgia"/>
            </a:endParaRPr>
          </a:p>
          <a:p>
            <a:pPr indent="-317500" lvl="0" marL="457200" rtl="0" algn="just">
              <a:lnSpc>
                <a:spcPct val="150000"/>
              </a:lnSpc>
              <a:spcBef>
                <a:spcPts val="0"/>
              </a:spcBef>
              <a:spcAft>
                <a:spcPts val="0"/>
              </a:spcAft>
              <a:buSzPts val="1400"/>
              <a:buFont typeface="Georgia"/>
              <a:buAutoNum type="arabicPeriod"/>
            </a:pPr>
            <a:r>
              <a:rPr lang="en">
                <a:latin typeface="Georgia"/>
                <a:ea typeface="Georgia"/>
                <a:cs typeface="Georgia"/>
                <a:sym typeface="Georgia"/>
              </a:rPr>
              <a:t>Applying sentimental model to twitter text and building new data for another stock prediction application.</a:t>
            </a:r>
            <a:endParaRPr>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Google Shape;227;p25"/>
          <p:cNvPicPr preferRelativeResize="0"/>
          <p:nvPr/>
        </p:nvPicPr>
        <p:blipFill>
          <a:blip r:embed="rId3">
            <a:alphaModFix/>
          </a:blip>
          <a:stretch>
            <a:fillRect/>
          </a:stretch>
        </p:blipFill>
        <p:spPr>
          <a:xfrm>
            <a:off x="2405725" y="190500"/>
            <a:ext cx="4762500" cy="476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id="232" name="Google Shape;232;p26"/>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38975" y="358900"/>
            <a:ext cx="3984000" cy="11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35" name="Google Shape;135;p14"/>
          <p:cNvSpPr txBox="1"/>
          <p:nvPr>
            <p:ph idx="2" type="body"/>
          </p:nvPr>
        </p:nvSpPr>
        <p:spPr>
          <a:xfrm>
            <a:off x="806925" y="1585325"/>
            <a:ext cx="7447200" cy="25785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1600"/>
              </a:spcAft>
              <a:buSzPts val="1500"/>
              <a:buFont typeface="Georgia"/>
              <a:buChar char="●"/>
            </a:pPr>
            <a:r>
              <a:rPr lang="en" sz="1400">
                <a:solidFill>
                  <a:srgbClr val="24292E"/>
                </a:solidFill>
                <a:highlight>
                  <a:srgbClr val="FFFFFF"/>
                </a:highlight>
                <a:latin typeface="Georgia"/>
                <a:ea typeface="Georgia"/>
                <a:cs typeface="Georgia"/>
                <a:sym typeface="Georgia"/>
              </a:rPr>
              <a:t>The objective of the project is to use various techniques of machine learning which will give more accurate, precise and simple ways to find variations and issues related to stock prices and the market prices. Also, we will be using large Twitter data to do sentimental analysis because it can reflect public thought at some extend.</a:t>
            </a:r>
            <a:endParaRPr sz="15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None/>
            </a:pPr>
            <a:r>
              <a:rPr lang="en" sz="1300">
                <a:solidFill>
                  <a:schemeClr val="lt1"/>
                </a:solidFill>
                <a:latin typeface="Calibri"/>
                <a:ea typeface="Calibri"/>
                <a:cs typeface="Calibri"/>
                <a:sym typeface="Calibri"/>
              </a:rPr>
              <a:t>Step 1</a:t>
            </a:r>
            <a:endParaRPr/>
          </a:p>
        </p:txBody>
      </p:sp>
      <p:grpSp>
        <p:nvGrpSpPr>
          <p:cNvPr id="141" name="Google Shape;141;p15"/>
          <p:cNvGrpSpPr/>
          <p:nvPr/>
        </p:nvGrpSpPr>
        <p:grpSpPr>
          <a:xfrm>
            <a:off x="912820" y="1610215"/>
            <a:ext cx="198900" cy="593656"/>
            <a:chOff x="777447" y="1610215"/>
            <a:chExt cx="198900" cy="593656"/>
          </a:xfrm>
        </p:grpSpPr>
        <p:cxnSp>
          <p:nvCxnSpPr>
            <p:cNvPr id="142" name="Google Shape;142;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3" name="Google Shape;143;p15"/>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5"/>
          <p:cNvSpPr txBox="1"/>
          <p:nvPr>
            <p:ph idx="1" type="body"/>
          </p:nvPr>
        </p:nvSpPr>
        <p:spPr>
          <a:xfrm>
            <a:off x="318375" y="374700"/>
            <a:ext cx="2242800" cy="9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Extraction of Large set of Twitter data from Twitter API</a:t>
            </a:r>
            <a:endParaRPr sz="1600"/>
          </a:p>
        </p:txBody>
      </p:sp>
      <p:sp>
        <p:nvSpPr>
          <p:cNvPr id="145" name="Google Shape;145;p15"/>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6" name="Google Shape;146;p15"/>
          <p:cNvSpPr txBox="1"/>
          <p:nvPr>
            <p:ph idx="1"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2</a:t>
            </a:r>
            <a:endParaRPr>
              <a:solidFill>
                <a:schemeClr val="lt1"/>
              </a:solidFill>
            </a:endParaRPr>
          </a:p>
        </p:txBody>
      </p:sp>
      <p:grpSp>
        <p:nvGrpSpPr>
          <p:cNvPr id="147" name="Google Shape;147;p15"/>
          <p:cNvGrpSpPr/>
          <p:nvPr/>
        </p:nvGrpSpPr>
        <p:grpSpPr>
          <a:xfrm>
            <a:off x="2266282" y="2938958"/>
            <a:ext cx="198900" cy="593656"/>
            <a:chOff x="2223534" y="2938958"/>
            <a:chExt cx="198900" cy="593656"/>
          </a:xfrm>
        </p:grpSpPr>
        <p:cxnSp>
          <p:nvCxnSpPr>
            <p:cNvPr id="148" name="Google Shape;148;p15"/>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9" name="Google Shape;149;p15"/>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5"/>
          <p:cNvSpPr txBox="1"/>
          <p:nvPr>
            <p:ph idx="1" type="body"/>
          </p:nvPr>
        </p:nvSpPr>
        <p:spPr>
          <a:xfrm>
            <a:off x="1244337" y="3757725"/>
            <a:ext cx="2242800" cy="9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Working on sentimental analysis using polarity value and displaying the info in wordcloud</a:t>
            </a:r>
            <a:endParaRPr sz="1600"/>
          </a:p>
        </p:txBody>
      </p:sp>
      <p:sp>
        <p:nvSpPr>
          <p:cNvPr id="151" name="Google Shape;151;p15"/>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2" name="Google Shape;152;p15"/>
          <p:cNvSpPr txBox="1"/>
          <p:nvPr>
            <p:ph idx="1"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3</a:t>
            </a:r>
            <a:endParaRPr>
              <a:solidFill>
                <a:schemeClr val="lt1"/>
              </a:solidFill>
            </a:endParaRPr>
          </a:p>
        </p:txBody>
      </p:sp>
      <p:grpSp>
        <p:nvGrpSpPr>
          <p:cNvPr id="153" name="Google Shape;153;p15"/>
          <p:cNvGrpSpPr/>
          <p:nvPr/>
        </p:nvGrpSpPr>
        <p:grpSpPr>
          <a:xfrm>
            <a:off x="4058732" y="1610215"/>
            <a:ext cx="198900" cy="593656"/>
            <a:chOff x="3918084" y="1610215"/>
            <a:chExt cx="198900" cy="593656"/>
          </a:xfrm>
        </p:grpSpPr>
        <p:cxnSp>
          <p:nvCxnSpPr>
            <p:cNvPr id="154" name="Google Shape;154;p1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5" name="Google Shape;155;p15"/>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5"/>
          <p:cNvSpPr txBox="1"/>
          <p:nvPr>
            <p:ph idx="1" type="body"/>
          </p:nvPr>
        </p:nvSpPr>
        <p:spPr>
          <a:xfrm>
            <a:off x="3304094" y="374700"/>
            <a:ext cx="2242800" cy="9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Training the data set (Machine Learning)</a:t>
            </a:r>
            <a:endParaRPr sz="1600"/>
          </a:p>
        </p:txBody>
      </p:sp>
      <p:sp>
        <p:nvSpPr>
          <p:cNvPr id="157" name="Google Shape;157;p15"/>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8" name="Google Shape;158;p15"/>
          <p:cNvSpPr txBox="1"/>
          <p:nvPr>
            <p:ph idx="1"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4</a:t>
            </a:r>
            <a:endParaRPr>
              <a:solidFill>
                <a:schemeClr val="lt1"/>
              </a:solidFill>
            </a:endParaRPr>
          </a:p>
        </p:txBody>
      </p:sp>
      <p:grpSp>
        <p:nvGrpSpPr>
          <p:cNvPr id="159" name="Google Shape;159;p15"/>
          <p:cNvGrpSpPr/>
          <p:nvPr/>
        </p:nvGrpSpPr>
        <p:grpSpPr>
          <a:xfrm>
            <a:off x="5973070" y="2938958"/>
            <a:ext cx="198900" cy="593656"/>
            <a:chOff x="5958946" y="2938958"/>
            <a:chExt cx="198900" cy="593656"/>
          </a:xfrm>
        </p:grpSpPr>
        <p:cxnSp>
          <p:nvCxnSpPr>
            <p:cNvPr id="160" name="Google Shape;160;p15"/>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1" name="Google Shape;161;p15"/>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15"/>
          <p:cNvSpPr txBox="1"/>
          <p:nvPr>
            <p:ph idx="1" type="body"/>
          </p:nvPr>
        </p:nvSpPr>
        <p:spPr>
          <a:xfrm>
            <a:off x="5318600" y="3757725"/>
            <a:ext cx="2051100" cy="59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Training the data set (Deep Learning)</a:t>
            </a:r>
            <a:endParaRPr sz="1600"/>
          </a:p>
        </p:txBody>
      </p:sp>
      <p:sp>
        <p:nvSpPr>
          <p:cNvPr id="163" name="Google Shape;163;p15"/>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4" name="Google Shape;164;p15"/>
          <p:cNvSpPr txBox="1"/>
          <p:nvPr>
            <p:ph idx="1"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5</a:t>
            </a:r>
            <a:endParaRPr>
              <a:solidFill>
                <a:schemeClr val="lt1"/>
              </a:solidFill>
            </a:endParaRPr>
          </a:p>
        </p:txBody>
      </p:sp>
      <p:grpSp>
        <p:nvGrpSpPr>
          <p:cNvPr id="165" name="Google Shape;165;p15"/>
          <p:cNvGrpSpPr/>
          <p:nvPr/>
        </p:nvGrpSpPr>
        <p:grpSpPr>
          <a:xfrm>
            <a:off x="7669807" y="1610215"/>
            <a:ext cx="198900" cy="593656"/>
            <a:chOff x="3918084" y="1610215"/>
            <a:chExt cx="198900" cy="593656"/>
          </a:xfrm>
        </p:grpSpPr>
        <p:cxnSp>
          <p:nvCxnSpPr>
            <p:cNvPr id="166" name="Google Shape;166;p1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7" name="Google Shape;167;p15"/>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5"/>
          <p:cNvSpPr txBox="1"/>
          <p:nvPr>
            <p:ph idx="1" type="body"/>
          </p:nvPr>
        </p:nvSpPr>
        <p:spPr>
          <a:xfrm>
            <a:off x="7178001" y="479475"/>
            <a:ext cx="1750800" cy="9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Website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464000" y="331250"/>
            <a:ext cx="7505700" cy="95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Georgia"/>
                <a:ea typeface="Georgia"/>
                <a:cs typeface="Georgia"/>
                <a:sym typeface="Georgia"/>
              </a:rPr>
              <a:t>Implementation Techniques and Tools</a:t>
            </a:r>
            <a:endParaRPr sz="3000">
              <a:latin typeface="Georgia"/>
              <a:ea typeface="Georgia"/>
              <a:cs typeface="Georgia"/>
              <a:sym typeface="Georgia"/>
            </a:endParaRPr>
          </a:p>
        </p:txBody>
      </p:sp>
      <p:sp>
        <p:nvSpPr>
          <p:cNvPr id="174" name="Google Shape;174;p16"/>
          <p:cNvSpPr txBox="1"/>
          <p:nvPr>
            <p:ph idx="1" type="body"/>
          </p:nvPr>
        </p:nvSpPr>
        <p:spPr>
          <a:xfrm>
            <a:off x="585150" y="1607725"/>
            <a:ext cx="7973700" cy="2987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Georgia"/>
              <a:buChar char="●"/>
            </a:pPr>
            <a:r>
              <a:rPr lang="en" sz="1400">
                <a:latin typeface="Georgia"/>
                <a:ea typeface="Georgia"/>
                <a:cs typeface="Georgia"/>
                <a:sym typeface="Georgia"/>
              </a:rPr>
              <a:t>Machine learning libraries are used for the development and experiment of the project. Tools such as Anaconda Python, Jupyter Notebook and Google Colaboratory will be utilized for this process. </a:t>
            </a:r>
            <a:endParaRPr sz="1400">
              <a:latin typeface="Georgia"/>
              <a:ea typeface="Georgia"/>
              <a:cs typeface="Georgia"/>
              <a:sym typeface="Georgia"/>
            </a:endParaRPr>
          </a:p>
          <a:p>
            <a:pPr indent="-317500" lvl="0" marL="457200" rtl="0" algn="just">
              <a:lnSpc>
                <a:spcPct val="150000"/>
              </a:lnSpc>
              <a:spcBef>
                <a:spcPts val="1600"/>
              </a:spcBef>
              <a:spcAft>
                <a:spcPts val="1600"/>
              </a:spcAft>
              <a:buSzPts val="1400"/>
              <a:buFont typeface="Georgia"/>
              <a:buChar char="●"/>
            </a:pPr>
            <a:r>
              <a:rPr lang="en" sz="1400">
                <a:latin typeface="Georgia"/>
                <a:ea typeface="Georgia"/>
                <a:cs typeface="Georgia"/>
                <a:sym typeface="Georgia"/>
              </a:rPr>
              <a:t>We are using Supervised learning for this project because we training our model based on previous outcomes. In our case we know all possible outcomes, this makes us go with Supervised learning.  The problem that we are dealing with is a classification problem where we are trying to classify each stock whether it is going up or down based on tweets that we receive. </a:t>
            </a:r>
            <a:endParaRPr sz="14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586475" y="514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STEP 1: Extraction of Twitter data</a:t>
            </a:r>
            <a:endParaRPr>
              <a:latin typeface="Georgia"/>
              <a:ea typeface="Georgia"/>
              <a:cs typeface="Georgia"/>
              <a:sym typeface="Georgia"/>
            </a:endParaRPr>
          </a:p>
        </p:txBody>
      </p:sp>
      <p:sp>
        <p:nvSpPr>
          <p:cNvPr id="180" name="Google Shape;180;p17"/>
          <p:cNvSpPr txBox="1"/>
          <p:nvPr>
            <p:ph idx="1" type="body"/>
          </p:nvPr>
        </p:nvSpPr>
        <p:spPr>
          <a:xfrm>
            <a:off x="672200" y="1347750"/>
            <a:ext cx="7505700" cy="2448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rgbClr val="24292E"/>
                </a:solidFill>
                <a:highlight>
                  <a:srgbClr val="FFFFFF"/>
                </a:highlight>
                <a:latin typeface="Georgia"/>
                <a:ea typeface="Georgia"/>
                <a:cs typeface="Georgia"/>
                <a:sym typeface="Georgia"/>
              </a:rPr>
              <a:t>In this step we have extracted the data from Twitter API by downloading tweets in JSON. The result you receive from the Twitter API is in a JSON format and we have converted it into csv format, and has quite an amount of information attached and we have created a dataframe for all those tweets. We are using Tweepy library as it is more efficient compared to others. Also, we have streamed the data and filtered it using stream. Also for training data we used GetOldTweets3 to download tweets from 2017.</a:t>
            </a:r>
            <a:endParaRPr sz="1400">
              <a:solidFill>
                <a:srgbClr val="24292E"/>
              </a:solidFill>
              <a:highlight>
                <a:srgbClr val="FFFFFF"/>
              </a:highlight>
              <a:latin typeface="Georgia"/>
              <a:ea typeface="Georgia"/>
              <a:cs typeface="Georgia"/>
              <a:sym typeface="Georgia"/>
            </a:endParaRPr>
          </a:p>
          <a:p>
            <a:pPr indent="0" lvl="0" marL="0" rtl="0" algn="just">
              <a:lnSpc>
                <a:spcPct val="150000"/>
              </a:lnSpc>
              <a:spcBef>
                <a:spcPts val="1600"/>
              </a:spcBef>
              <a:spcAft>
                <a:spcPts val="1600"/>
              </a:spcAft>
              <a:buNone/>
            </a:pPr>
            <a:r>
              <a:rPr lang="en" sz="1400">
                <a:solidFill>
                  <a:srgbClr val="24292E"/>
                </a:solidFill>
                <a:highlight>
                  <a:srgbClr val="FFFFFF"/>
                </a:highlight>
                <a:latin typeface="Georgia"/>
                <a:ea typeface="Georgia"/>
                <a:cs typeface="Georgia"/>
                <a:sym typeface="Georgia"/>
              </a:rPr>
              <a:t>Also, we have done preprocessing of data which is filtering of data if not there is a higher chance that you are working with noisy and inconsistent data. We have cleansed the data we have only included tweets with alphabets and neglected all others.</a:t>
            </a:r>
            <a:endParaRPr sz="1400">
              <a:solidFill>
                <a:srgbClr val="24292E"/>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586475" y="514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STEP 2: Sentimental Analysis</a:t>
            </a:r>
            <a:endParaRPr>
              <a:latin typeface="Georgia"/>
              <a:ea typeface="Georgia"/>
              <a:cs typeface="Georgia"/>
              <a:sym typeface="Georgia"/>
            </a:endParaRPr>
          </a:p>
        </p:txBody>
      </p:sp>
      <p:sp>
        <p:nvSpPr>
          <p:cNvPr id="186" name="Google Shape;186;p18"/>
          <p:cNvSpPr txBox="1"/>
          <p:nvPr>
            <p:ph idx="1" type="body"/>
          </p:nvPr>
        </p:nvSpPr>
        <p:spPr>
          <a:xfrm>
            <a:off x="672200" y="1347750"/>
            <a:ext cx="8034900" cy="262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24292E"/>
                </a:solidFill>
                <a:highlight>
                  <a:srgbClr val="FFFFFF"/>
                </a:highlight>
                <a:latin typeface="Georgia"/>
                <a:ea typeface="Georgia"/>
                <a:cs typeface="Georgia"/>
                <a:sym typeface="Georgia"/>
              </a:rPr>
              <a:t>We have cleansed the data by only included tweets with alphabets and neglected all others.</a:t>
            </a:r>
            <a:endParaRPr sz="1400">
              <a:solidFill>
                <a:srgbClr val="24292E"/>
              </a:solidFill>
              <a:highlight>
                <a:srgbClr val="FFFFFF"/>
              </a:highlight>
              <a:latin typeface="Georgia"/>
              <a:ea typeface="Georgia"/>
              <a:cs typeface="Georgia"/>
              <a:sym typeface="Georgia"/>
            </a:endParaRPr>
          </a:p>
          <a:p>
            <a:pPr indent="0" lvl="0" marL="0" rtl="0" algn="just">
              <a:spcBef>
                <a:spcPts val="1600"/>
              </a:spcBef>
              <a:spcAft>
                <a:spcPts val="0"/>
              </a:spcAft>
              <a:buNone/>
            </a:pPr>
            <a:r>
              <a:rPr lang="en" sz="1400">
                <a:solidFill>
                  <a:srgbClr val="444444"/>
                </a:solidFill>
                <a:highlight>
                  <a:srgbClr val="FFFFFF"/>
                </a:highlight>
                <a:latin typeface="Georgia"/>
                <a:ea typeface="Georgia"/>
                <a:cs typeface="Georgia"/>
                <a:sym typeface="Georgia"/>
              </a:rPr>
              <a:t>Used TextBlob for finding polarity value. Polarity value less than zero is considered as negative and greater than zero is considered as positive.</a:t>
            </a:r>
            <a:endParaRPr sz="1400">
              <a:solidFill>
                <a:srgbClr val="444444"/>
              </a:solidFill>
              <a:highlight>
                <a:srgbClr val="FFFFFF"/>
              </a:highlight>
              <a:latin typeface="Georgia"/>
              <a:ea typeface="Georgia"/>
              <a:cs typeface="Georgia"/>
              <a:sym typeface="Georgia"/>
            </a:endParaRPr>
          </a:p>
          <a:p>
            <a:pPr indent="0" lvl="0" marL="0" rtl="0" algn="just">
              <a:lnSpc>
                <a:spcPct val="150000"/>
              </a:lnSpc>
              <a:spcBef>
                <a:spcPts val="1600"/>
              </a:spcBef>
              <a:spcAft>
                <a:spcPts val="1600"/>
              </a:spcAft>
              <a:buNone/>
            </a:pPr>
            <a:r>
              <a:t/>
            </a:r>
            <a:endParaRPr sz="1400">
              <a:solidFill>
                <a:srgbClr val="24292E"/>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586475" y="514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STEP 3: Training the Data Set (ML)</a:t>
            </a:r>
            <a:endParaRPr>
              <a:latin typeface="Georgia"/>
              <a:ea typeface="Georgia"/>
              <a:cs typeface="Georgia"/>
              <a:sym typeface="Georgia"/>
            </a:endParaRPr>
          </a:p>
        </p:txBody>
      </p:sp>
      <p:sp>
        <p:nvSpPr>
          <p:cNvPr id="192" name="Google Shape;192;p19"/>
          <p:cNvSpPr txBox="1"/>
          <p:nvPr>
            <p:ph idx="1" type="body"/>
          </p:nvPr>
        </p:nvSpPr>
        <p:spPr>
          <a:xfrm>
            <a:off x="672200" y="1347750"/>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24292E"/>
                </a:solidFill>
                <a:highlight>
                  <a:srgbClr val="FFFFFF"/>
                </a:highlight>
                <a:latin typeface="Georgia"/>
                <a:ea typeface="Georgia"/>
                <a:cs typeface="Georgia"/>
                <a:sym typeface="Georgia"/>
              </a:rPr>
              <a:t>Calculating the accuracy of the model using logistic regression.</a:t>
            </a:r>
            <a:endParaRPr sz="1400">
              <a:solidFill>
                <a:srgbClr val="24292E"/>
              </a:solidFill>
              <a:highlight>
                <a:srgbClr val="FFFFFF"/>
              </a:highlight>
              <a:latin typeface="Georgia"/>
              <a:ea typeface="Georgia"/>
              <a:cs typeface="Georgia"/>
              <a:sym typeface="Georgia"/>
            </a:endParaRPr>
          </a:p>
          <a:p>
            <a:pPr indent="0" lvl="0" marL="0" rtl="0" algn="just">
              <a:spcBef>
                <a:spcPts val="1600"/>
              </a:spcBef>
              <a:spcAft>
                <a:spcPts val="0"/>
              </a:spcAft>
              <a:buNone/>
            </a:pPr>
            <a:r>
              <a:rPr lang="en" sz="1400">
                <a:solidFill>
                  <a:srgbClr val="24292E"/>
                </a:solidFill>
                <a:highlight>
                  <a:srgbClr val="FFFFFF"/>
                </a:highlight>
                <a:latin typeface="Georgia"/>
                <a:ea typeface="Georgia"/>
                <a:cs typeface="Georgia"/>
                <a:sym typeface="Georgia"/>
              </a:rPr>
              <a:t>Compare the accuracy of the trained model and already existing model.</a:t>
            </a:r>
            <a:endParaRPr sz="1400">
              <a:solidFill>
                <a:srgbClr val="24292E"/>
              </a:solidFill>
              <a:highlight>
                <a:srgbClr val="FFFFFF"/>
              </a:highlight>
              <a:latin typeface="Georgia"/>
              <a:ea typeface="Georgia"/>
              <a:cs typeface="Georgia"/>
              <a:sym typeface="Georgia"/>
            </a:endParaRPr>
          </a:p>
          <a:p>
            <a:pPr indent="0" lvl="0" marL="0" rtl="0" algn="just">
              <a:lnSpc>
                <a:spcPct val="150000"/>
              </a:lnSpc>
              <a:spcBef>
                <a:spcPts val="1600"/>
              </a:spcBef>
              <a:spcAft>
                <a:spcPts val="1600"/>
              </a:spcAft>
              <a:buNone/>
            </a:pPr>
            <a:r>
              <a:t/>
            </a:r>
            <a:endParaRPr sz="1400">
              <a:solidFill>
                <a:srgbClr val="24292E"/>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586475" y="514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STEP 4: </a:t>
            </a:r>
            <a:r>
              <a:rPr lang="en">
                <a:latin typeface="Georgia"/>
                <a:ea typeface="Georgia"/>
                <a:cs typeface="Georgia"/>
                <a:sym typeface="Georgia"/>
              </a:rPr>
              <a:t>Training</a:t>
            </a:r>
            <a:r>
              <a:rPr lang="en">
                <a:latin typeface="Georgia"/>
                <a:ea typeface="Georgia"/>
                <a:cs typeface="Georgia"/>
                <a:sym typeface="Georgia"/>
              </a:rPr>
              <a:t> the Data set (Deep Learning)</a:t>
            </a:r>
            <a:endParaRPr>
              <a:latin typeface="Georgia"/>
              <a:ea typeface="Georgia"/>
              <a:cs typeface="Georgia"/>
              <a:sym typeface="Georgia"/>
            </a:endParaRPr>
          </a:p>
        </p:txBody>
      </p:sp>
      <p:sp>
        <p:nvSpPr>
          <p:cNvPr id="198" name="Google Shape;198;p20"/>
          <p:cNvSpPr txBox="1"/>
          <p:nvPr>
            <p:ph idx="1" type="body"/>
          </p:nvPr>
        </p:nvSpPr>
        <p:spPr>
          <a:xfrm>
            <a:off x="586475" y="1727375"/>
            <a:ext cx="7505700" cy="2448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rgbClr val="000000"/>
                </a:solidFill>
                <a:highlight>
                  <a:srgbClr val="FFFFFF"/>
                </a:highlight>
                <a:latin typeface="Georgia"/>
                <a:ea typeface="Georgia"/>
                <a:cs typeface="Georgia"/>
                <a:sym typeface="Georgia"/>
              </a:rPr>
              <a:t>We have used the LSTM technique which helps in </a:t>
            </a:r>
            <a:r>
              <a:rPr lang="en" sz="1400">
                <a:solidFill>
                  <a:srgbClr val="000000"/>
                </a:solidFill>
                <a:highlight>
                  <a:srgbClr val="FFFFFF"/>
                </a:highlight>
                <a:latin typeface="Georgia"/>
                <a:ea typeface="Georgia"/>
                <a:cs typeface="Georgia"/>
                <a:sym typeface="Georgia"/>
              </a:rPr>
              <a:t>increasing</a:t>
            </a:r>
            <a:r>
              <a:rPr lang="en" sz="1400">
                <a:solidFill>
                  <a:srgbClr val="000000"/>
                </a:solidFill>
                <a:highlight>
                  <a:srgbClr val="FFFFFF"/>
                </a:highlight>
                <a:latin typeface="Georgia"/>
                <a:ea typeface="Georgia"/>
                <a:cs typeface="Georgia"/>
                <a:sym typeface="Georgia"/>
              </a:rPr>
              <a:t> the accuracy of data, by removing the unwanted data by setting the LAN rate (Lr).  Long short-term memory (LSTM) is an artificial recurrent neural network (RNN) architecture used in the field of deep learning. Unlike standard feedforward neural networks, LSTM has feedback connections. We also perform back propogation by updating the weights and biases.Then we have trained the data and found the accuracy and compared it with the previous data set.</a:t>
            </a:r>
            <a:endParaRPr sz="1400">
              <a:solidFill>
                <a:srgbClr val="000000"/>
              </a:solidFill>
              <a:highlight>
                <a:srgbClr val="FFFFFF"/>
              </a:highlight>
              <a:latin typeface="Georgia"/>
              <a:ea typeface="Georgia"/>
              <a:cs typeface="Georgia"/>
              <a:sym typeface="Georgia"/>
            </a:endParaRPr>
          </a:p>
          <a:p>
            <a:pPr indent="0" lvl="0" marL="0" rtl="0" algn="just">
              <a:lnSpc>
                <a:spcPct val="150000"/>
              </a:lnSpc>
              <a:spcBef>
                <a:spcPts val="1600"/>
              </a:spcBef>
              <a:spcAft>
                <a:spcPts val="0"/>
              </a:spcAft>
              <a:buNone/>
            </a:pPr>
            <a:r>
              <a:t/>
            </a:r>
            <a:endParaRPr sz="1400">
              <a:solidFill>
                <a:srgbClr val="000000"/>
              </a:solidFill>
              <a:highlight>
                <a:srgbClr val="FFFFFF"/>
              </a:highlight>
              <a:latin typeface="Georgia"/>
              <a:ea typeface="Georgia"/>
              <a:cs typeface="Georgia"/>
              <a:sym typeface="Georgia"/>
            </a:endParaRPr>
          </a:p>
          <a:p>
            <a:pPr indent="0" lvl="0" marL="0" rtl="0" algn="just">
              <a:lnSpc>
                <a:spcPct val="150000"/>
              </a:lnSpc>
              <a:spcBef>
                <a:spcPts val="1600"/>
              </a:spcBef>
              <a:spcAft>
                <a:spcPts val="1600"/>
              </a:spcAft>
              <a:buNone/>
            </a:pPr>
            <a:r>
              <a:t/>
            </a:r>
            <a:endParaRPr sz="1050">
              <a:solidFill>
                <a:srgbClr val="666666"/>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586475" y="514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STEP 5: Website</a:t>
            </a:r>
            <a:endParaRPr>
              <a:latin typeface="Georgia"/>
              <a:ea typeface="Georgia"/>
              <a:cs typeface="Georgia"/>
              <a:sym typeface="Georgia"/>
            </a:endParaRPr>
          </a:p>
        </p:txBody>
      </p:sp>
      <p:pic>
        <p:nvPicPr>
          <p:cNvPr id="204" name="Google Shape;204;p21"/>
          <p:cNvPicPr preferRelativeResize="0"/>
          <p:nvPr/>
        </p:nvPicPr>
        <p:blipFill rotWithShape="1">
          <a:blip r:embed="rId3">
            <a:alphaModFix/>
          </a:blip>
          <a:srcRect b="48185" l="0" r="62039" t="4195"/>
          <a:stretch/>
        </p:blipFill>
        <p:spPr>
          <a:xfrm>
            <a:off x="2836475" y="1518450"/>
            <a:ext cx="3471050" cy="244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