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w" charset="1" panose="00000500000000000000"/>
      <p:regular r:id="rId10"/>
    </p:embeddedFont>
    <p:embeddedFont>
      <p:font typeface="Now Bold" charset="1" panose="00000800000000000000"/>
      <p:regular r:id="rId11"/>
    </p:embeddedFont>
    <p:embeddedFont>
      <p:font typeface="Now Thin" charset="1" panose="00000300000000000000"/>
      <p:regular r:id="rId12"/>
    </p:embeddedFont>
    <p:embeddedFont>
      <p:font typeface="Now Light" charset="1" panose="00000400000000000000"/>
      <p:regular r:id="rId13"/>
    </p:embeddedFont>
    <p:embeddedFont>
      <p:font typeface="Now Medium" charset="1" panose="00000600000000000000"/>
      <p:regular r:id="rId14"/>
    </p:embeddedFont>
    <p:embeddedFont>
      <p:font typeface="Now Heavy" charset="1" panose="00000A00000000000000"/>
      <p:regular r:id="rId15"/>
    </p:embeddedFont>
    <p:embeddedFont>
      <p:font typeface="Inter" charset="1" panose="020B0502030000000004"/>
      <p:regular r:id="rId16"/>
    </p:embeddedFont>
    <p:embeddedFont>
      <p:font typeface="Inter Bold" charset="1" panose="020B0802030000000004"/>
      <p:regular r:id="rId17"/>
    </p:embeddedFont>
    <p:embeddedFont>
      <p:font typeface="Inter Italics" charset="1" panose="020B0502030000000004"/>
      <p:regular r:id="rId18"/>
    </p:embeddedFont>
    <p:embeddedFont>
      <p:font typeface="Inter Bold Italics" charset="1" panose="020B0802030000000004"/>
      <p:regular r:id="rId19"/>
    </p:embeddedFont>
    <p:embeddedFont>
      <p:font typeface="Inter Thin" charset="1" panose="020B0A02050000000004"/>
      <p:regular r:id="rId20"/>
    </p:embeddedFont>
    <p:embeddedFont>
      <p:font typeface="Inter Thin Italics" charset="1" panose="020B0A02050000000004"/>
      <p:regular r:id="rId21"/>
    </p:embeddedFont>
    <p:embeddedFont>
      <p:font typeface="Inter Extra-Light" charset="1" panose="02000503000000020004"/>
      <p:regular r:id="rId22"/>
    </p:embeddedFont>
    <p:embeddedFont>
      <p:font typeface="Inter Light" charset="1" panose="02000503000000020004"/>
      <p:regular r:id="rId23"/>
    </p:embeddedFont>
    <p:embeddedFont>
      <p:font typeface="Inter Medium" charset="1" panose="02000503000000020004"/>
      <p:regular r:id="rId24"/>
    </p:embeddedFont>
    <p:embeddedFont>
      <p:font typeface="Inter Semi-Bold" charset="1" panose="02000503000000020004"/>
      <p:regular r:id="rId25"/>
    </p:embeddedFont>
    <p:embeddedFont>
      <p:font typeface="Inter Ultra-Bold" charset="1" panose="02000503000000020004"/>
      <p:regular r:id="rId26"/>
    </p:embeddedFont>
    <p:embeddedFont>
      <p:font typeface="Inter Heavy" charset="1" panose="0200050300000002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46"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 Id="rId4" Target="../media/image14.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8459058"/>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5" id="5"/>
          <p:cNvGrpSpPr/>
          <p:nvPr/>
        </p:nvGrpSpPr>
        <p:grpSpPr>
          <a:xfrm rot="0">
            <a:off x="1028700" y="205740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274232" y="3773262"/>
            <a:ext cx="7889200"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Learning From Data</a:t>
            </a:r>
          </a:p>
        </p:txBody>
      </p:sp>
      <p:sp>
        <p:nvSpPr>
          <p:cNvPr name="TextBox 9" id="9"/>
          <p:cNvSpPr txBox="true"/>
          <p:nvPr/>
        </p:nvSpPr>
        <p:spPr>
          <a:xfrm rot="0">
            <a:off x="1254800" y="8660242"/>
            <a:ext cx="11850008"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Vedant Adawadkar - 730042744 - va296@exeter.ac.uk</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710148" y="8660242"/>
            <a:ext cx="1549152"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10</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2092325"/>
            <a:ext cx="16230600" cy="65563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Three companies from the same sector were chosen: Microsoft, Electronic Arts, and Activision Blizzard.</a:t>
            </a:r>
          </a:p>
          <a:p>
            <a:pPr algn="just">
              <a:lnSpc>
                <a:spcPts val="3499"/>
              </a:lnSpc>
            </a:pPr>
            <a:r>
              <a:rPr lang="en-US" sz="2499">
                <a:solidFill>
                  <a:srgbClr val="000000"/>
                </a:solidFill>
                <a:latin typeface="Inter"/>
              </a:rPr>
              <a:t>These companies are represented as securities, abbreviated as follows:</a:t>
            </a:r>
          </a:p>
          <a:p>
            <a:pPr algn="just" marL="539749" indent="-269875" lvl="1">
              <a:lnSpc>
                <a:spcPts val="3499"/>
              </a:lnSpc>
              <a:buFont typeface="Arial"/>
              <a:buChar char="•"/>
            </a:pPr>
            <a:r>
              <a:rPr lang="en-US" sz="2499">
                <a:solidFill>
                  <a:srgbClr val="000000"/>
                </a:solidFill>
                <a:latin typeface="Inter"/>
              </a:rPr>
              <a:t>MSFT - Microsoft</a:t>
            </a:r>
          </a:p>
          <a:p>
            <a:pPr algn="just" marL="539749" indent="-269875" lvl="1">
              <a:lnSpc>
                <a:spcPts val="3499"/>
              </a:lnSpc>
              <a:buFont typeface="Arial"/>
              <a:buChar char="•"/>
            </a:pPr>
            <a:r>
              <a:rPr lang="en-US" sz="2499">
                <a:solidFill>
                  <a:srgbClr val="000000"/>
                </a:solidFill>
                <a:latin typeface="Inter"/>
              </a:rPr>
              <a:t>EA - Electronic Arts</a:t>
            </a:r>
          </a:p>
          <a:p>
            <a:pPr algn="just" marL="539749" indent="-269875" lvl="1">
              <a:lnSpc>
                <a:spcPts val="3499"/>
              </a:lnSpc>
              <a:buFont typeface="Arial"/>
              <a:buChar char="•"/>
            </a:pPr>
            <a:r>
              <a:rPr lang="en-US" sz="2499">
                <a:solidFill>
                  <a:srgbClr val="000000"/>
                </a:solidFill>
                <a:latin typeface="Inter"/>
              </a:rPr>
              <a:t>Activision Blizzard - ATVI</a:t>
            </a:r>
          </a:p>
          <a:p>
            <a:pPr algn="just">
              <a:lnSpc>
                <a:spcPts val="3499"/>
              </a:lnSpc>
            </a:pPr>
            <a:r>
              <a:rPr lang="en-US" sz="2499">
                <a:solidFill>
                  <a:srgbClr val="000000"/>
                </a:solidFill>
                <a:latin typeface="Inter"/>
              </a:rPr>
              <a:t>Ten predictors that are known to influence the market are selected: open, low, high, volume, after-tax ROE, gross profit, gross margin, profit margin, total revenue, and earnings per share.</a:t>
            </a:r>
          </a:p>
          <a:p>
            <a:pPr algn="just">
              <a:lnSpc>
                <a:spcPts val="3499"/>
              </a:lnSpc>
            </a:pPr>
            <a:r>
              <a:rPr lang="en-US" sz="2499">
                <a:solidFill>
                  <a:srgbClr val="000000"/>
                </a:solidFill>
                <a:latin typeface="Inter"/>
              </a:rPr>
              <a:t>Because the number of predictors is too high, we use the RFE technique to ensure that only the most important features are selected.</a:t>
            </a:r>
          </a:p>
          <a:p>
            <a:pPr algn="just">
              <a:lnSpc>
                <a:spcPts val="3499"/>
              </a:lnSpc>
            </a:pPr>
            <a:r>
              <a:rPr lang="en-US" sz="2499">
                <a:solidFill>
                  <a:srgbClr val="000000"/>
                </a:solidFill>
                <a:latin typeface="Inter"/>
              </a:rPr>
              <a:t>In the case of all three companies, the following predictors are selected:</a:t>
            </a:r>
          </a:p>
          <a:p>
            <a:pPr algn="just" marL="539749" indent="-269875" lvl="1">
              <a:lnSpc>
                <a:spcPts val="3499"/>
              </a:lnSpc>
              <a:buFont typeface="Arial"/>
              <a:buChar char="•"/>
            </a:pPr>
            <a:r>
              <a:rPr lang="en-US" sz="2499">
                <a:solidFill>
                  <a:srgbClr val="000000"/>
                </a:solidFill>
                <a:latin typeface="Inter"/>
              </a:rPr>
              <a:t>Open</a:t>
            </a:r>
          </a:p>
          <a:p>
            <a:pPr algn="just" marL="539749" indent="-269875" lvl="1">
              <a:lnSpc>
                <a:spcPts val="3499"/>
              </a:lnSpc>
              <a:buFont typeface="Arial"/>
              <a:buChar char="•"/>
            </a:pPr>
            <a:r>
              <a:rPr lang="en-US" sz="2499">
                <a:solidFill>
                  <a:srgbClr val="000000"/>
                </a:solidFill>
                <a:latin typeface="Inter"/>
              </a:rPr>
              <a:t>Low</a:t>
            </a:r>
          </a:p>
          <a:p>
            <a:pPr algn="just" marL="539749" indent="-269875" lvl="1">
              <a:lnSpc>
                <a:spcPts val="3499"/>
              </a:lnSpc>
              <a:buFont typeface="Arial"/>
              <a:buChar char="•"/>
            </a:pPr>
            <a:r>
              <a:rPr lang="en-US" sz="2499">
                <a:solidFill>
                  <a:srgbClr val="000000"/>
                </a:solidFill>
                <a:latin typeface="Inter"/>
              </a:rPr>
              <a:t>High</a:t>
            </a:r>
          </a:p>
          <a:p>
            <a:pPr algn="just">
              <a:lnSpc>
                <a:spcPts val="3499"/>
              </a:lnSpc>
            </a:pPr>
          </a:p>
          <a:p>
            <a:pPr algn="just">
              <a:lnSpc>
                <a:spcPts val="3499"/>
              </a:lnSpc>
            </a:pPr>
          </a:p>
        </p:txBody>
      </p:sp>
      <p:sp>
        <p:nvSpPr>
          <p:cNvPr name="TextBox 9" id="9"/>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756582" y="8660242"/>
            <a:ext cx="1502718"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11</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2092325"/>
            <a:ext cx="16230600" cy="39274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We then run the training model using the training data and then predict the 'close' values for the stock by running the test data on the trained model.</a:t>
            </a:r>
          </a:p>
          <a:p>
            <a:pPr algn="just">
              <a:lnSpc>
                <a:spcPts val="3499"/>
              </a:lnSpc>
            </a:pPr>
            <a:r>
              <a:rPr lang="en-US" sz="2499">
                <a:solidFill>
                  <a:srgbClr val="000000"/>
                </a:solidFill>
                <a:latin typeface="Inter"/>
              </a:rPr>
              <a:t>To evaluate the model's performance, we use Mean Absolute Error (MAE) and compare the values with the training and testing set. We also use the Root Mean Squared Error (RMSE) to compare the results with the training and the testing set.</a:t>
            </a:r>
          </a:p>
          <a:p>
            <a:pPr algn="just">
              <a:lnSpc>
                <a:spcPts val="3499"/>
              </a:lnSpc>
            </a:pPr>
            <a:r>
              <a:rPr lang="en-US" sz="2499">
                <a:solidFill>
                  <a:srgbClr val="000000"/>
                </a:solidFill>
                <a:latin typeface="Inter"/>
              </a:rPr>
              <a:t>Further, we also draw our results based on the R-squared score to understand the 'goodness-of-fit' measure among the independent and dependent variables.</a:t>
            </a:r>
          </a:p>
          <a:p>
            <a:pPr algn="just">
              <a:lnSpc>
                <a:spcPts val="3499"/>
              </a:lnSpc>
            </a:pPr>
            <a:r>
              <a:rPr lang="en-US" sz="2499">
                <a:solidFill>
                  <a:srgbClr val="000000"/>
                </a:solidFill>
                <a:latin typeface="Inter"/>
              </a:rPr>
              <a:t>Further visualisations are also done to make the regression analysis more interpretable, as seen on the subsequent slides.</a:t>
            </a:r>
          </a:p>
        </p:txBody>
      </p:sp>
      <p:sp>
        <p:nvSpPr>
          <p:cNvPr name="TextBox 9" id="9"/>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105694" y="2488491"/>
            <a:ext cx="5169645" cy="3346148"/>
          </a:xfrm>
          <a:custGeom>
            <a:avLst/>
            <a:gdLst/>
            <a:ahLst/>
            <a:cxnLst/>
            <a:rect r="r" b="b" t="t" l="l"/>
            <a:pathLst>
              <a:path h="3346148" w="5169645">
                <a:moveTo>
                  <a:pt x="0" y="0"/>
                </a:moveTo>
                <a:lnTo>
                  <a:pt x="5169645" y="0"/>
                </a:lnTo>
                <a:lnTo>
                  <a:pt x="5169645" y="3346148"/>
                </a:lnTo>
                <a:lnTo>
                  <a:pt x="0" y="3346148"/>
                </a:lnTo>
                <a:lnTo>
                  <a:pt x="0" y="0"/>
                </a:lnTo>
                <a:close/>
              </a:path>
            </a:pathLst>
          </a:custGeom>
          <a:blipFill>
            <a:blip r:embed="rId2"/>
            <a:stretch>
              <a:fillRect l="0" t="0" r="0" b="0"/>
            </a:stretch>
          </a:blipFill>
        </p:spPr>
      </p:sp>
      <p:sp>
        <p:nvSpPr>
          <p:cNvPr name="Freeform 8" id="8"/>
          <p:cNvSpPr/>
          <p:nvPr/>
        </p:nvSpPr>
        <p:spPr>
          <a:xfrm flipH="false" flipV="false" rot="0">
            <a:off x="6899834" y="2488491"/>
            <a:ext cx="4997331" cy="3234615"/>
          </a:xfrm>
          <a:custGeom>
            <a:avLst/>
            <a:gdLst/>
            <a:ahLst/>
            <a:cxnLst/>
            <a:rect r="r" b="b" t="t" l="l"/>
            <a:pathLst>
              <a:path h="3234615" w="4997331">
                <a:moveTo>
                  <a:pt x="0" y="0"/>
                </a:moveTo>
                <a:lnTo>
                  <a:pt x="4997331" y="0"/>
                </a:lnTo>
                <a:lnTo>
                  <a:pt x="4997331" y="3234615"/>
                </a:lnTo>
                <a:lnTo>
                  <a:pt x="0" y="3234615"/>
                </a:lnTo>
                <a:lnTo>
                  <a:pt x="0" y="0"/>
                </a:lnTo>
                <a:close/>
              </a:path>
            </a:pathLst>
          </a:custGeom>
          <a:blipFill>
            <a:blip r:embed="rId3"/>
            <a:stretch>
              <a:fillRect l="0" t="0" r="0" b="0"/>
            </a:stretch>
          </a:blipFill>
        </p:spPr>
      </p:sp>
      <p:sp>
        <p:nvSpPr>
          <p:cNvPr name="Freeform 9" id="9"/>
          <p:cNvSpPr/>
          <p:nvPr/>
        </p:nvSpPr>
        <p:spPr>
          <a:xfrm flipH="false" flipV="false" rot="0">
            <a:off x="12525815" y="2541379"/>
            <a:ext cx="4833913" cy="3128839"/>
          </a:xfrm>
          <a:custGeom>
            <a:avLst/>
            <a:gdLst/>
            <a:ahLst/>
            <a:cxnLst/>
            <a:rect r="r" b="b" t="t" l="l"/>
            <a:pathLst>
              <a:path h="3128839" w="4833913">
                <a:moveTo>
                  <a:pt x="0" y="0"/>
                </a:moveTo>
                <a:lnTo>
                  <a:pt x="4833913" y="0"/>
                </a:lnTo>
                <a:lnTo>
                  <a:pt x="4833913" y="3128839"/>
                </a:lnTo>
                <a:lnTo>
                  <a:pt x="0" y="3128839"/>
                </a:lnTo>
                <a:lnTo>
                  <a:pt x="0" y="0"/>
                </a:lnTo>
                <a:close/>
              </a:path>
            </a:pathLst>
          </a:custGeom>
          <a:blipFill>
            <a:blip r:embed="rId4"/>
            <a:stretch>
              <a:fillRect l="0" t="0" r="0" b="0"/>
            </a:stretch>
          </a:blipFill>
        </p:spPr>
      </p:sp>
      <p:sp>
        <p:nvSpPr>
          <p:cNvPr name="TextBox 10" id="10"/>
          <p:cNvSpPr txBox="true"/>
          <p:nvPr/>
        </p:nvSpPr>
        <p:spPr>
          <a:xfrm rot="0">
            <a:off x="15715059" y="8660242"/>
            <a:ext cx="1544241"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12</a:t>
            </a:r>
          </a:p>
        </p:txBody>
      </p:sp>
      <p:sp>
        <p:nvSpPr>
          <p:cNvPr name="TextBox 11" id="11"/>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
        <p:nvSpPr>
          <p:cNvPr name="TextBox 12" id="12"/>
          <p:cNvSpPr txBox="true"/>
          <p:nvPr/>
        </p:nvSpPr>
        <p:spPr>
          <a:xfrm rot="0">
            <a:off x="1105694" y="1368388"/>
            <a:ext cx="11415966" cy="720053"/>
          </a:xfrm>
          <a:prstGeom prst="rect">
            <a:avLst/>
          </a:prstGeom>
        </p:spPr>
        <p:txBody>
          <a:bodyPr anchor="t" rtlCol="false" tIns="0" lIns="0" bIns="0" rIns="0">
            <a:spAutoFit/>
          </a:bodyPr>
          <a:lstStyle/>
          <a:p>
            <a:pPr>
              <a:lnSpc>
                <a:spcPts val="5987"/>
              </a:lnSpc>
            </a:pPr>
            <a:r>
              <a:rPr lang="en-US" sz="4276">
                <a:solidFill>
                  <a:srgbClr val="000000"/>
                </a:solidFill>
                <a:latin typeface="Inter"/>
              </a:rPr>
              <a:t>Actual vs Predicted Close</a:t>
            </a:r>
          </a:p>
        </p:txBody>
      </p:sp>
      <p:sp>
        <p:nvSpPr>
          <p:cNvPr name="TextBox 13" id="13"/>
          <p:cNvSpPr txBox="true"/>
          <p:nvPr/>
        </p:nvSpPr>
        <p:spPr>
          <a:xfrm rot="0">
            <a:off x="1028700" y="6351021"/>
            <a:ext cx="16326872" cy="1315065"/>
          </a:xfrm>
          <a:prstGeom prst="rect">
            <a:avLst/>
          </a:prstGeom>
        </p:spPr>
        <p:txBody>
          <a:bodyPr anchor="t" rtlCol="false" tIns="0" lIns="0" bIns="0" rIns="0">
            <a:spAutoFit/>
          </a:bodyPr>
          <a:lstStyle/>
          <a:p>
            <a:pPr algn="just">
              <a:lnSpc>
                <a:spcPts val="3500"/>
              </a:lnSpc>
            </a:pPr>
            <a:r>
              <a:rPr lang="en-US" sz="2500">
                <a:solidFill>
                  <a:srgbClr val="000000"/>
                </a:solidFill>
                <a:latin typeface="Inter"/>
              </a:rPr>
              <a:t>The figures above indicate a strong correlation between the variables, given how tightly different data points are closely grouped near the regression line.</a:t>
            </a:r>
          </a:p>
          <a:p>
            <a:pPr algn="just" marL="0" indent="0" lvl="0">
              <a:lnSpc>
                <a:spcPts val="3500"/>
              </a:lnSpc>
              <a:spcBef>
                <a:spcPct val="0"/>
              </a:spcBef>
            </a:pPr>
            <a:r>
              <a:rPr lang="en-US" sz="2500">
                <a:solidFill>
                  <a:srgbClr val="000000"/>
                </a:solidFill>
                <a:latin typeface="Inter"/>
              </a:rPr>
              <a:t>The regression model can capture the trends in the data, making it a good fit.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9829088" y="3072523"/>
            <a:ext cx="7430212" cy="3405774"/>
          </a:xfrm>
          <a:custGeom>
            <a:avLst/>
            <a:gdLst/>
            <a:ahLst/>
            <a:cxnLst/>
            <a:rect r="r" b="b" t="t" l="l"/>
            <a:pathLst>
              <a:path h="3405774" w="7430212">
                <a:moveTo>
                  <a:pt x="0" y="0"/>
                </a:moveTo>
                <a:lnTo>
                  <a:pt x="7430212" y="0"/>
                </a:lnTo>
                <a:lnTo>
                  <a:pt x="7430212" y="3405774"/>
                </a:lnTo>
                <a:lnTo>
                  <a:pt x="0" y="3405774"/>
                </a:lnTo>
                <a:lnTo>
                  <a:pt x="0" y="0"/>
                </a:lnTo>
                <a:close/>
              </a:path>
            </a:pathLst>
          </a:custGeom>
          <a:blipFill>
            <a:blip r:embed="rId2"/>
            <a:stretch>
              <a:fillRect l="0" t="0" r="0" b="0"/>
            </a:stretch>
          </a:blipFill>
        </p:spPr>
      </p:sp>
      <p:sp>
        <p:nvSpPr>
          <p:cNvPr name="Freeform 8" id="8"/>
          <p:cNvSpPr/>
          <p:nvPr/>
        </p:nvSpPr>
        <p:spPr>
          <a:xfrm flipH="false" flipV="false" rot="0">
            <a:off x="1028700" y="3072523"/>
            <a:ext cx="7573942" cy="3405774"/>
          </a:xfrm>
          <a:custGeom>
            <a:avLst/>
            <a:gdLst/>
            <a:ahLst/>
            <a:cxnLst/>
            <a:rect r="r" b="b" t="t" l="l"/>
            <a:pathLst>
              <a:path h="3405774" w="7573942">
                <a:moveTo>
                  <a:pt x="0" y="0"/>
                </a:moveTo>
                <a:lnTo>
                  <a:pt x="7573942" y="0"/>
                </a:lnTo>
                <a:lnTo>
                  <a:pt x="7573942" y="3405774"/>
                </a:lnTo>
                <a:lnTo>
                  <a:pt x="0" y="3405774"/>
                </a:lnTo>
                <a:lnTo>
                  <a:pt x="0" y="0"/>
                </a:lnTo>
                <a:close/>
              </a:path>
            </a:pathLst>
          </a:custGeom>
          <a:blipFill>
            <a:blip r:embed="rId3"/>
            <a:stretch>
              <a:fillRect l="0" t="0" r="0" b="0"/>
            </a:stretch>
          </a:blipFill>
        </p:spPr>
      </p:sp>
      <p:sp>
        <p:nvSpPr>
          <p:cNvPr name="TextBox 9" id="9"/>
          <p:cNvSpPr txBox="true"/>
          <p:nvPr/>
        </p:nvSpPr>
        <p:spPr>
          <a:xfrm rot="0">
            <a:off x="15707171" y="8660242"/>
            <a:ext cx="155212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13</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
        <p:nvSpPr>
          <p:cNvPr name="TextBox 11" id="11"/>
          <p:cNvSpPr txBox="true"/>
          <p:nvPr/>
        </p:nvSpPr>
        <p:spPr>
          <a:xfrm rot="0">
            <a:off x="1028700" y="1368388"/>
            <a:ext cx="16230600" cy="1472438"/>
          </a:xfrm>
          <a:prstGeom prst="rect">
            <a:avLst/>
          </a:prstGeom>
        </p:spPr>
        <p:txBody>
          <a:bodyPr anchor="t" rtlCol="false" tIns="0" lIns="0" bIns="0" rIns="0">
            <a:spAutoFit/>
          </a:bodyPr>
          <a:lstStyle/>
          <a:p>
            <a:pPr>
              <a:lnSpc>
                <a:spcPts val="5992"/>
              </a:lnSpc>
            </a:pPr>
            <a:r>
              <a:rPr lang="en-US" sz="4280">
                <a:solidFill>
                  <a:srgbClr val="000000"/>
                </a:solidFill>
                <a:latin typeface="Inter"/>
              </a:rPr>
              <a:t>Difference between Predicted Close and Actual Close of Next Day</a:t>
            </a:r>
          </a:p>
        </p:txBody>
      </p:sp>
      <p:sp>
        <p:nvSpPr>
          <p:cNvPr name="TextBox 12" id="12"/>
          <p:cNvSpPr txBox="true"/>
          <p:nvPr/>
        </p:nvSpPr>
        <p:spPr>
          <a:xfrm rot="0">
            <a:off x="1028700" y="6649747"/>
            <a:ext cx="16326872" cy="1755537"/>
          </a:xfrm>
          <a:prstGeom prst="rect">
            <a:avLst/>
          </a:prstGeom>
        </p:spPr>
        <p:txBody>
          <a:bodyPr anchor="t" rtlCol="false" tIns="0" lIns="0" bIns="0" rIns="0">
            <a:spAutoFit/>
          </a:bodyPr>
          <a:lstStyle/>
          <a:p>
            <a:pPr algn="just">
              <a:lnSpc>
                <a:spcPts val="3500"/>
              </a:lnSpc>
            </a:pPr>
            <a:r>
              <a:rPr lang="en-US" sz="2500">
                <a:solidFill>
                  <a:srgbClr val="000000"/>
                </a:solidFill>
                <a:latin typeface="Inter"/>
              </a:rPr>
              <a:t>The figures above indicate that the model falters with points all over the plot when we try to see the difference between the predicted close for the day and the next day's actual close.</a:t>
            </a:r>
          </a:p>
          <a:p>
            <a:pPr algn="just" marL="0" indent="0" lvl="0">
              <a:lnSpc>
                <a:spcPts val="3500"/>
              </a:lnSpc>
              <a:spcBef>
                <a:spcPct val="0"/>
              </a:spcBef>
            </a:pPr>
            <a:r>
              <a:rPr lang="en-US" sz="2500">
                <a:solidFill>
                  <a:srgbClr val="000000"/>
                </a:solidFill>
                <a:latin typeface="Inter"/>
              </a:rPr>
              <a:t>To capture the trends for the next day, we need to modify our approach so that the next day's predictions are more accurate in their 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028700" y="2488401"/>
            <a:ext cx="5175034" cy="3183705"/>
          </a:xfrm>
          <a:custGeom>
            <a:avLst/>
            <a:gdLst/>
            <a:ahLst/>
            <a:cxnLst/>
            <a:rect r="r" b="b" t="t" l="l"/>
            <a:pathLst>
              <a:path h="3183705" w="5175034">
                <a:moveTo>
                  <a:pt x="0" y="0"/>
                </a:moveTo>
                <a:lnTo>
                  <a:pt x="5175034" y="0"/>
                </a:lnTo>
                <a:lnTo>
                  <a:pt x="5175034" y="3183705"/>
                </a:lnTo>
                <a:lnTo>
                  <a:pt x="0" y="3183705"/>
                </a:lnTo>
                <a:lnTo>
                  <a:pt x="0" y="0"/>
                </a:lnTo>
                <a:close/>
              </a:path>
            </a:pathLst>
          </a:custGeom>
          <a:blipFill>
            <a:blip r:embed="rId2"/>
            <a:stretch>
              <a:fillRect l="0" t="0" r="0" b="0"/>
            </a:stretch>
          </a:blipFill>
        </p:spPr>
      </p:sp>
      <p:sp>
        <p:nvSpPr>
          <p:cNvPr name="Freeform 8" id="8"/>
          <p:cNvSpPr/>
          <p:nvPr/>
        </p:nvSpPr>
        <p:spPr>
          <a:xfrm flipH="false" flipV="false" rot="0">
            <a:off x="12123696" y="2469066"/>
            <a:ext cx="5135604" cy="3126537"/>
          </a:xfrm>
          <a:custGeom>
            <a:avLst/>
            <a:gdLst/>
            <a:ahLst/>
            <a:cxnLst/>
            <a:rect r="r" b="b" t="t" l="l"/>
            <a:pathLst>
              <a:path h="3126537" w="5135604">
                <a:moveTo>
                  <a:pt x="0" y="0"/>
                </a:moveTo>
                <a:lnTo>
                  <a:pt x="5135604" y="0"/>
                </a:lnTo>
                <a:lnTo>
                  <a:pt x="5135604" y="3126537"/>
                </a:lnTo>
                <a:lnTo>
                  <a:pt x="0" y="3126537"/>
                </a:lnTo>
                <a:lnTo>
                  <a:pt x="0" y="0"/>
                </a:lnTo>
                <a:close/>
              </a:path>
            </a:pathLst>
          </a:custGeom>
          <a:blipFill>
            <a:blip r:embed="rId3"/>
            <a:stretch>
              <a:fillRect l="0" t="0" r="0" b="0"/>
            </a:stretch>
          </a:blipFill>
        </p:spPr>
      </p:sp>
      <p:sp>
        <p:nvSpPr>
          <p:cNvPr name="Freeform 9" id="9"/>
          <p:cNvSpPr/>
          <p:nvPr/>
        </p:nvSpPr>
        <p:spPr>
          <a:xfrm flipH="false" flipV="false" rot="0">
            <a:off x="6498307" y="2392563"/>
            <a:ext cx="5330815" cy="3279542"/>
          </a:xfrm>
          <a:custGeom>
            <a:avLst/>
            <a:gdLst/>
            <a:ahLst/>
            <a:cxnLst/>
            <a:rect r="r" b="b" t="t" l="l"/>
            <a:pathLst>
              <a:path h="3279542" w="5330815">
                <a:moveTo>
                  <a:pt x="0" y="0"/>
                </a:moveTo>
                <a:lnTo>
                  <a:pt x="5330815" y="0"/>
                </a:lnTo>
                <a:lnTo>
                  <a:pt x="5330815" y="3279543"/>
                </a:lnTo>
                <a:lnTo>
                  <a:pt x="0" y="3279543"/>
                </a:lnTo>
                <a:lnTo>
                  <a:pt x="0" y="0"/>
                </a:lnTo>
                <a:close/>
              </a:path>
            </a:pathLst>
          </a:custGeom>
          <a:blipFill>
            <a:blip r:embed="rId4"/>
            <a:stretch>
              <a:fillRect l="0" t="0" r="0" b="0"/>
            </a:stretch>
          </a:blipFill>
        </p:spPr>
      </p:sp>
      <p:sp>
        <p:nvSpPr>
          <p:cNvPr name="TextBox 10" id="10"/>
          <p:cNvSpPr txBox="true"/>
          <p:nvPr/>
        </p:nvSpPr>
        <p:spPr>
          <a:xfrm rot="0">
            <a:off x="15705683" y="8660242"/>
            <a:ext cx="1553617"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14</a:t>
            </a:r>
          </a:p>
        </p:txBody>
      </p:sp>
      <p:sp>
        <p:nvSpPr>
          <p:cNvPr name="TextBox 11" id="11"/>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
        <p:nvSpPr>
          <p:cNvPr name="TextBox 12" id="12"/>
          <p:cNvSpPr txBox="true"/>
          <p:nvPr/>
        </p:nvSpPr>
        <p:spPr>
          <a:xfrm rot="0">
            <a:off x="1028700" y="1368388"/>
            <a:ext cx="11415966" cy="719963"/>
          </a:xfrm>
          <a:prstGeom prst="rect">
            <a:avLst/>
          </a:prstGeom>
        </p:spPr>
        <p:txBody>
          <a:bodyPr anchor="t" rtlCol="false" tIns="0" lIns="0" bIns="0" rIns="0">
            <a:spAutoFit/>
          </a:bodyPr>
          <a:lstStyle/>
          <a:p>
            <a:pPr>
              <a:lnSpc>
                <a:spcPts val="5992"/>
              </a:lnSpc>
            </a:pPr>
            <a:r>
              <a:rPr lang="en-US" sz="4280">
                <a:solidFill>
                  <a:srgbClr val="000000"/>
                </a:solidFill>
                <a:latin typeface="Inter"/>
              </a:rPr>
              <a:t>Mean Absolute Error (MAE)</a:t>
            </a:r>
          </a:p>
        </p:txBody>
      </p:sp>
      <p:sp>
        <p:nvSpPr>
          <p:cNvPr name="TextBox 13" id="13"/>
          <p:cNvSpPr txBox="true"/>
          <p:nvPr/>
        </p:nvSpPr>
        <p:spPr>
          <a:xfrm rot="0">
            <a:off x="1028700" y="6063407"/>
            <a:ext cx="16326872" cy="2196009"/>
          </a:xfrm>
          <a:prstGeom prst="rect">
            <a:avLst/>
          </a:prstGeom>
        </p:spPr>
        <p:txBody>
          <a:bodyPr anchor="t" rtlCol="false" tIns="0" lIns="0" bIns="0" rIns="0">
            <a:spAutoFit/>
          </a:bodyPr>
          <a:lstStyle/>
          <a:p>
            <a:pPr algn="just">
              <a:lnSpc>
                <a:spcPts val="3500"/>
              </a:lnSpc>
            </a:pPr>
            <a:r>
              <a:rPr lang="en-US" sz="2500">
                <a:solidFill>
                  <a:srgbClr val="000000"/>
                </a:solidFill>
                <a:latin typeface="Inter"/>
              </a:rPr>
              <a:t>The Mean Absolute Error for all three chosen securities is well below one, which is positive, suggesting relatively low errors. Still, given how the training set is higher than the test set in all three securities, it indicates that the model is overfitting.</a:t>
            </a:r>
          </a:p>
          <a:p>
            <a:pPr algn="just" marL="0" indent="0" lvl="0">
              <a:lnSpc>
                <a:spcPts val="3500"/>
              </a:lnSpc>
              <a:spcBef>
                <a:spcPct val="0"/>
              </a:spcBef>
            </a:pPr>
            <a:r>
              <a:rPr lang="en-US" sz="2500">
                <a:solidFill>
                  <a:srgbClr val="000000"/>
                </a:solidFill>
                <a:latin typeface="Inter"/>
              </a:rPr>
              <a:t>These values might result in a model that needs to be generalised and may lead to poor performance overall.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6429367" y="2255258"/>
            <a:ext cx="5807102" cy="3498895"/>
          </a:xfrm>
          <a:custGeom>
            <a:avLst/>
            <a:gdLst/>
            <a:ahLst/>
            <a:cxnLst/>
            <a:rect r="r" b="b" t="t" l="l"/>
            <a:pathLst>
              <a:path h="3498895" w="5807102">
                <a:moveTo>
                  <a:pt x="0" y="0"/>
                </a:moveTo>
                <a:lnTo>
                  <a:pt x="5807102" y="0"/>
                </a:lnTo>
                <a:lnTo>
                  <a:pt x="5807102" y="3498895"/>
                </a:lnTo>
                <a:lnTo>
                  <a:pt x="0" y="3498895"/>
                </a:lnTo>
                <a:lnTo>
                  <a:pt x="0" y="0"/>
                </a:lnTo>
                <a:close/>
              </a:path>
            </a:pathLst>
          </a:custGeom>
          <a:blipFill>
            <a:blip r:embed="rId2"/>
            <a:stretch>
              <a:fillRect l="0" t="0" r="0" b="0"/>
            </a:stretch>
          </a:blipFill>
        </p:spPr>
      </p:sp>
      <p:sp>
        <p:nvSpPr>
          <p:cNvPr name="Freeform 8" id="8"/>
          <p:cNvSpPr/>
          <p:nvPr/>
        </p:nvSpPr>
        <p:spPr>
          <a:xfrm flipH="false" flipV="false" rot="0">
            <a:off x="12425387" y="2255258"/>
            <a:ext cx="5687368" cy="3498895"/>
          </a:xfrm>
          <a:custGeom>
            <a:avLst/>
            <a:gdLst/>
            <a:ahLst/>
            <a:cxnLst/>
            <a:rect r="r" b="b" t="t" l="l"/>
            <a:pathLst>
              <a:path h="3498895" w="5687368">
                <a:moveTo>
                  <a:pt x="0" y="0"/>
                </a:moveTo>
                <a:lnTo>
                  <a:pt x="5687368" y="0"/>
                </a:lnTo>
                <a:lnTo>
                  <a:pt x="5687368" y="3498895"/>
                </a:lnTo>
                <a:lnTo>
                  <a:pt x="0" y="3498895"/>
                </a:lnTo>
                <a:lnTo>
                  <a:pt x="0" y="0"/>
                </a:lnTo>
                <a:close/>
              </a:path>
            </a:pathLst>
          </a:custGeom>
          <a:blipFill>
            <a:blip r:embed="rId3"/>
            <a:stretch>
              <a:fillRect l="0" t="0" r="0" b="0"/>
            </a:stretch>
          </a:blipFill>
        </p:spPr>
      </p:sp>
      <p:sp>
        <p:nvSpPr>
          <p:cNvPr name="Freeform 9" id="9"/>
          <p:cNvSpPr/>
          <p:nvPr/>
        </p:nvSpPr>
        <p:spPr>
          <a:xfrm flipH="false" flipV="false" rot="0">
            <a:off x="493214" y="2255258"/>
            <a:ext cx="5747235" cy="3498895"/>
          </a:xfrm>
          <a:custGeom>
            <a:avLst/>
            <a:gdLst/>
            <a:ahLst/>
            <a:cxnLst/>
            <a:rect r="r" b="b" t="t" l="l"/>
            <a:pathLst>
              <a:path h="3498895" w="5747235">
                <a:moveTo>
                  <a:pt x="0" y="0"/>
                </a:moveTo>
                <a:lnTo>
                  <a:pt x="5747235" y="0"/>
                </a:lnTo>
                <a:lnTo>
                  <a:pt x="5747235" y="3498895"/>
                </a:lnTo>
                <a:lnTo>
                  <a:pt x="0" y="3498895"/>
                </a:lnTo>
                <a:lnTo>
                  <a:pt x="0" y="0"/>
                </a:lnTo>
                <a:close/>
              </a:path>
            </a:pathLst>
          </a:custGeom>
          <a:blipFill>
            <a:blip r:embed="rId4"/>
            <a:stretch>
              <a:fillRect l="0" t="0" r="0" b="0"/>
            </a:stretch>
          </a:blipFill>
        </p:spPr>
      </p:sp>
      <p:sp>
        <p:nvSpPr>
          <p:cNvPr name="TextBox 10" id="10"/>
          <p:cNvSpPr txBox="true"/>
          <p:nvPr/>
        </p:nvSpPr>
        <p:spPr>
          <a:xfrm rot="0">
            <a:off x="15714464" y="8660242"/>
            <a:ext cx="1544836"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15</a:t>
            </a:r>
          </a:p>
        </p:txBody>
      </p:sp>
      <p:sp>
        <p:nvSpPr>
          <p:cNvPr name="TextBox 11" id="11"/>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
        <p:nvSpPr>
          <p:cNvPr name="TextBox 12" id="12"/>
          <p:cNvSpPr txBox="true"/>
          <p:nvPr/>
        </p:nvSpPr>
        <p:spPr>
          <a:xfrm rot="0">
            <a:off x="1028700" y="1366164"/>
            <a:ext cx="11415966" cy="719963"/>
          </a:xfrm>
          <a:prstGeom prst="rect">
            <a:avLst/>
          </a:prstGeom>
        </p:spPr>
        <p:txBody>
          <a:bodyPr anchor="t" rtlCol="false" tIns="0" lIns="0" bIns="0" rIns="0">
            <a:spAutoFit/>
          </a:bodyPr>
          <a:lstStyle/>
          <a:p>
            <a:pPr>
              <a:lnSpc>
                <a:spcPts val="5992"/>
              </a:lnSpc>
            </a:pPr>
            <a:r>
              <a:rPr lang="en-US" sz="4280">
                <a:solidFill>
                  <a:srgbClr val="000000"/>
                </a:solidFill>
                <a:latin typeface="Inter"/>
              </a:rPr>
              <a:t>Root Mean Squared Error (RMSE)</a:t>
            </a:r>
          </a:p>
        </p:txBody>
      </p:sp>
      <p:sp>
        <p:nvSpPr>
          <p:cNvPr name="TextBox 13" id="13"/>
          <p:cNvSpPr txBox="true"/>
          <p:nvPr/>
        </p:nvSpPr>
        <p:spPr>
          <a:xfrm rot="0">
            <a:off x="1028700" y="6765138"/>
            <a:ext cx="16326872" cy="874593"/>
          </a:xfrm>
          <a:prstGeom prst="rect">
            <a:avLst/>
          </a:prstGeom>
        </p:spPr>
        <p:txBody>
          <a:bodyPr anchor="t" rtlCol="false" tIns="0" lIns="0" bIns="0" rIns="0">
            <a:spAutoFit/>
          </a:bodyPr>
          <a:lstStyle/>
          <a:p>
            <a:pPr algn="just" marL="0" indent="0" lvl="0">
              <a:lnSpc>
                <a:spcPts val="3500"/>
              </a:lnSpc>
              <a:spcBef>
                <a:spcPct val="0"/>
              </a:spcBef>
            </a:pPr>
            <a:r>
              <a:rPr lang="en-US" sz="2500">
                <a:solidFill>
                  <a:srgbClr val="000000"/>
                </a:solidFill>
                <a:latin typeface="Inter"/>
              </a:rPr>
              <a:t>The root mean squared error also provides similar results to MAE in the case of MSFT Security and EA security. Interestingly, ATVI security has much better results where the model only fits the data a little.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24928" y="2185287"/>
            <a:ext cx="5877918" cy="3654592"/>
          </a:xfrm>
          <a:custGeom>
            <a:avLst/>
            <a:gdLst/>
            <a:ahLst/>
            <a:cxnLst/>
            <a:rect r="r" b="b" t="t" l="l"/>
            <a:pathLst>
              <a:path h="3654592" w="5877918">
                <a:moveTo>
                  <a:pt x="0" y="0"/>
                </a:moveTo>
                <a:lnTo>
                  <a:pt x="5877918" y="0"/>
                </a:lnTo>
                <a:lnTo>
                  <a:pt x="5877918" y="3654592"/>
                </a:lnTo>
                <a:lnTo>
                  <a:pt x="0" y="3654592"/>
                </a:lnTo>
                <a:lnTo>
                  <a:pt x="0" y="0"/>
                </a:lnTo>
                <a:close/>
              </a:path>
            </a:pathLst>
          </a:custGeom>
          <a:blipFill>
            <a:blip r:embed="rId2"/>
            <a:stretch>
              <a:fillRect l="0" t="0" r="0" b="0"/>
            </a:stretch>
          </a:blipFill>
        </p:spPr>
      </p:sp>
      <p:sp>
        <p:nvSpPr>
          <p:cNvPr name="Freeform 8" id="8"/>
          <p:cNvSpPr/>
          <p:nvPr/>
        </p:nvSpPr>
        <p:spPr>
          <a:xfrm flipH="false" flipV="false" rot="0">
            <a:off x="12128822" y="2185287"/>
            <a:ext cx="5877918" cy="3654592"/>
          </a:xfrm>
          <a:custGeom>
            <a:avLst/>
            <a:gdLst/>
            <a:ahLst/>
            <a:cxnLst/>
            <a:rect r="r" b="b" t="t" l="l"/>
            <a:pathLst>
              <a:path h="3654592" w="5877918">
                <a:moveTo>
                  <a:pt x="0" y="0"/>
                </a:moveTo>
                <a:lnTo>
                  <a:pt x="5877918" y="0"/>
                </a:lnTo>
                <a:lnTo>
                  <a:pt x="5877918" y="3654592"/>
                </a:lnTo>
                <a:lnTo>
                  <a:pt x="0" y="3654592"/>
                </a:lnTo>
                <a:lnTo>
                  <a:pt x="0" y="0"/>
                </a:lnTo>
                <a:close/>
              </a:path>
            </a:pathLst>
          </a:custGeom>
          <a:blipFill>
            <a:blip r:embed="rId3"/>
            <a:stretch>
              <a:fillRect l="0" t="0" r="0" b="0"/>
            </a:stretch>
          </a:blipFill>
        </p:spPr>
      </p:sp>
      <p:sp>
        <p:nvSpPr>
          <p:cNvPr name="Freeform 9" id="9"/>
          <p:cNvSpPr/>
          <p:nvPr/>
        </p:nvSpPr>
        <p:spPr>
          <a:xfrm flipH="false" flipV="false" rot="0">
            <a:off x="6127079" y="2185287"/>
            <a:ext cx="5877918" cy="3654592"/>
          </a:xfrm>
          <a:custGeom>
            <a:avLst/>
            <a:gdLst/>
            <a:ahLst/>
            <a:cxnLst/>
            <a:rect r="r" b="b" t="t" l="l"/>
            <a:pathLst>
              <a:path h="3654592" w="5877918">
                <a:moveTo>
                  <a:pt x="0" y="0"/>
                </a:moveTo>
                <a:lnTo>
                  <a:pt x="5877918" y="0"/>
                </a:lnTo>
                <a:lnTo>
                  <a:pt x="5877918" y="3654592"/>
                </a:lnTo>
                <a:lnTo>
                  <a:pt x="0" y="3654592"/>
                </a:lnTo>
                <a:lnTo>
                  <a:pt x="0" y="0"/>
                </a:lnTo>
                <a:close/>
              </a:path>
            </a:pathLst>
          </a:custGeom>
          <a:blipFill>
            <a:blip r:embed="rId4"/>
            <a:stretch>
              <a:fillRect l="0" t="0" r="0" b="0"/>
            </a:stretch>
          </a:blipFill>
        </p:spPr>
      </p:sp>
      <p:sp>
        <p:nvSpPr>
          <p:cNvPr name="TextBox 10" id="10"/>
          <p:cNvSpPr txBox="true"/>
          <p:nvPr/>
        </p:nvSpPr>
        <p:spPr>
          <a:xfrm rot="0">
            <a:off x="15710446" y="8660242"/>
            <a:ext cx="1548854"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16</a:t>
            </a:r>
          </a:p>
        </p:txBody>
      </p:sp>
      <p:sp>
        <p:nvSpPr>
          <p:cNvPr name="TextBox 11" id="11"/>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
        <p:nvSpPr>
          <p:cNvPr name="TextBox 12" id="12"/>
          <p:cNvSpPr txBox="true"/>
          <p:nvPr/>
        </p:nvSpPr>
        <p:spPr>
          <a:xfrm rot="0">
            <a:off x="1028700" y="1217674"/>
            <a:ext cx="11415966" cy="719963"/>
          </a:xfrm>
          <a:prstGeom prst="rect">
            <a:avLst/>
          </a:prstGeom>
        </p:spPr>
        <p:txBody>
          <a:bodyPr anchor="t" rtlCol="false" tIns="0" lIns="0" bIns="0" rIns="0">
            <a:spAutoFit/>
          </a:bodyPr>
          <a:lstStyle/>
          <a:p>
            <a:pPr>
              <a:lnSpc>
                <a:spcPts val="5992"/>
              </a:lnSpc>
            </a:pPr>
            <a:r>
              <a:rPr lang="en-US" sz="4280">
                <a:solidFill>
                  <a:srgbClr val="000000"/>
                </a:solidFill>
                <a:latin typeface="Inter"/>
              </a:rPr>
              <a:t>R-Squared Score</a:t>
            </a:r>
          </a:p>
        </p:txBody>
      </p:sp>
      <p:sp>
        <p:nvSpPr>
          <p:cNvPr name="TextBox 13" id="13"/>
          <p:cNvSpPr txBox="true"/>
          <p:nvPr/>
        </p:nvSpPr>
        <p:spPr>
          <a:xfrm rot="0">
            <a:off x="980564" y="6147293"/>
            <a:ext cx="16326872" cy="2196009"/>
          </a:xfrm>
          <a:prstGeom prst="rect">
            <a:avLst/>
          </a:prstGeom>
        </p:spPr>
        <p:txBody>
          <a:bodyPr anchor="t" rtlCol="false" tIns="0" lIns="0" bIns="0" rIns="0">
            <a:spAutoFit/>
          </a:bodyPr>
          <a:lstStyle/>
          <a:p>
            <a:pPr algn="just">
              <a:lnSpc>
                <a:spcPts val="3500"/>
              </a:lnSpc>
            </a:pPr>
            <a:r>
              <a:rPr lang="en-US" sz="2500">
                <a:solidFill>
                  <a:srgbClr val="000000"/>
                </a:solidFill>
                <a:latin typeface="Inter"/>
              </a:rPr>
              <a:t>Given that the R-squared score is relatively high, reaching closer to values of 1. However, it indicates that the model is performing well; given the scores obtained in MAE and RMSE, we conclude that the model is overfitting.</a:t>
            </a:r>
          </a:p>
          <a:p>
            <a:pPr algn="just" marL="0" indent="0" lvl="0">
              <a:lnSpc>
                <a:spcPts val="3500"/>
              </a:lnSpc>
              <a:spcBef>
                <a:spcPct val="0"/>
              </a:spcBef>
            </a:pPr>
            <a:r>
              <a:rPr lang="en-US" sz="2500">
                <a:solidFill>
                  <a:srgbClr val="000000"/>
                </a:solidFill>
                <a:latin typeface="Inter"/>
              </a:rPr>
              <a:t>The R-squared score means the model captures noise or outliers too well, so it might need to generalise real-world data better.</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723840" y="8660242"/>
            <a:ext cx="1535460"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17</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1415966"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Reflections</a:t>
            </a:r>
          </a:p>
        </p:txBody>
      </p:sp>
      <p:sp>
        <p:nvSpPr>
          <p:cNvPr name="TextBox 9" id="9"/>
          <p:cNvSpPr txBox="true"/>
          <p:nvPr/>
        </p:nvSpPr>
        <p:spPr>
          <a:xfrm rot="0">
            <a:off x="1028700" y="4576095"/>
            <a:ext cx="16230600" cy="30511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To correctly analyse a stock market dataset, it is essential first to understand the different features of the dataset and how one feature can affect the other.</a:t>
            </a:r>
          </a:p>
          <a:p>
            <a:pPr algn="just">
              <a:lnSpc>
                <a:spcPts val="3499"/>
              </a:lnSpc>
            </a:pPr>
            <a:r>
              <a:rPr lang="en-US" sz="2499">
                <a:solidFill>
                  <a:srgbClr val="000000"/>
                </a:solidFill>
                <a:latin typeface="Inter"/>
              </a:rPr>
              <a:t>Even though the model produces favourable results at first glance, the quantitative analysis suggests that the model is overfitting, i.e., there needs to be more optimisation to make the predictions more accurate.</a:t>
            </a:r>
          </a:p>
          <a:p>
            <a:pPr algn="just">
              <a:lnSpc>
                <a:spcPts val="3499"/>
              </a:lnSpc>
            </a:pPr>
            <a:r>
              <a:rPr lang="en-US" sz="2499">
                <a:solidFill>
                  <a:srgbClr val="000000"/>
                </a:solidFill>
                <a:latin typeface="Inter"/>
              </a:rPr>
              <a:t>It is essential to keep training and testing the model with different feature sets to improve interpretability.</a:t>
            </a:r>
          </a:p>
          <a:p>
            <a:pPr algn="just">
              <a:lnSpc>
                <a:spcPts val="3499"/>
              </a:lnSpc>
            </a:pPr>
            <a:r>
              <a:rPr lang="en-US" sz="2499">
                <a:solidFill>
                  <a:srgbClr val="000000"/>
                </a:solidFill>
                <a:latin typeface="Inter"/>
              </a:rPr>
              <a:t>We have to analyse the results using various quantitative means available, such as Mean Absolute Error, Root Mean Squared Error, and R-squared scores, to justify that we can rely on our results.</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REFLECTIONS</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712232" y="8660242"/>
            <a:ext cx="1547068"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18</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1717672"/>
            <a:ext cx="11415966"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Limitations</a:t>
            </a:r>
          </a:p>
        </p:txBody>
      </p:sp>
      <p:sp>
        <p:nvSpPr>
          <p:cNvPr name="TextBox 9" id="9"/>
          <p:cNvSpPr txBox="true"/>
          <p:nvPr/>
        </p:nvSpPr>
        <p:spPr>
          <a:xfrm rot="0">
            <a:off x="1028700" y="3355343"/>
            <a:ext cx="16230600" cy="48037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One of the most critical limitations of using the chosen dataset is that the dataset needs to consist of up-to-date data. </a:t>
            </a:r>
          </a:p>
          <a:p>
            <a:pPr algn="just">
              <a:lnSpc>
                <a:spcPts val="3499"/>
              </a:lnSpc>
            </a:pPr>
            <a:r>
              <a:rPr lang="en-US" sz="2499">
                <a:solidFill>
                  <a:srgbClr val="000000"/>
                </a:solidFill>
                <a:latin typeface="Inter"/>
              </a:rPr>
              <a:t>Further, the dataset consists of different features where the value of one feature relies on the other, making it challenging to perform pre-processing and cleaning of the dataset.</a:t>
            </a:r>
          </a:p>
          <a:p>
            <a:pPr algn="just">
              <a:lnSpc>
                <a:spcPts val="3499"/>
              </a:lnSpc>
            </a:pPr>
            <a:r>
              <a:rPr lang="en-US" sz="2499">
                <a:solidFill>
                  <a:srgbClr val="000000"/>
                </a:solidFill>
                <a:latin typeface="Inter"/>
              </a:rPr>
              <a:t>Although effective, linear regression is still not a great way to predict and analyze a complex topic like the stock market, which is already notoriously hard to predict.</a:t>
            </a:r>
          </a:p>
          <a:p>
            <a:pPr algn="just">
              <a:lnSpc>
                <a:spcPts val="3499"/>
              </a:lnSpc>
            </a:pPr>
            <a:r>
              <a:rPr lang="en-US" sz="2499">
                <a:solidFill>
                  <a:srgbClr val="000000"/>
                </a:solidFill>
                <a:latin typeface="Inter"/>
              </a:rPr>
              <a:t>As seen in the previous slides, we can conclude that without techniques such as cross-validation, regularisation, or hyperparameter tuning, simple ML models are prone to underfitting or, in this case, overfitting.</a:t>
            </a:r>
          </a:p>
          <a:p>
            <a:pPr algn="just">
              <a:lnSpc>
                <a:spcPts val="3499"/>
              </a:lnSpc>
            </a:pPr>
            <a:r>
              <a:rPr lang="en-US" sz="2499">
                <a:solidFill>
                  <a:srgbClr val="000000"/>
                </a:solidFill>
                <a:latin typeface="Inter"/>
              </a:rPr>
              <a:t>We should employ other machine learning models like Random Forests, Recurrent Neural Networks, or LSTMs.</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LIMITATIONS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6124432"/>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20574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6046710" y="4432317"/>
            <a:ext cx="7889200"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02</a:t>
            </a:r>
          </a:p>
        </p:txBody>
      </p:sp>
      <p:sp>
        <p:nvSpPr>
          <p:cNvPr name="TextBox 8" id="8"/>
          <p:cNvSpPr txBox="true"/>
          <p:nvPr/>
        </p:nvSpPr>
        <p:spPr>
          <a:xfrm rot="0">
            <a:off x="2571750" y="2273159"/>
            <a:ext cx="6572250"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Contents</a:t>
            </a:r>
          </a:p>
        </p:txBody>
      </p:sp>
      <p:sp>
        <p:nvSpPr>
          <p:cNvPr name="TextBox 9" id="9"/>
          <p:cNvSpPr txBox="true"/>
          <p:nvPr/>
        </p:nvSpPr>
        <p:spPr>
          <a:xfrm rot="0">
            <a:off x="5217346" y="4494685"/>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The Why?</a:t>
            </a:r>
          </a:p>
        </p:txBody>
      </p:sp>
      <p:sp>
        <p:nvSpPr>
          <p:cNvPr name="TextBox 10" id="10"/>
          <p:cNvSpPr txBox="true"/>
          <p:nvPr/>
        </p:nvSpPr>
        <p:spPr>
          <a:xfrm rot="0">
            <a:off x="4114800" y="4494685"/>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01.</a:t>
            </a:r>
          </a:p>
        </p:txBody>
      </p:sp>
      <p:sp>
        <p:nvSpPr>
          <p:cNvPr name="TextBox 11" id="11"/>
          <p:cNvSpPr txBox="true"/>
          <p:nvPr/>
        </p:nvSpPr>
        <p:spPr>
          <a:xfrm rot="0">
            <a:off x="5217346" y="5017787"/>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Introduction To The Dataset</a:t>
            </a:r>
          </a:p>
        </p:txBody>
      </p:sp>
      <p:sp>
        <p:nvSpPr>
          <p:cNvPr name="TextBox 12" id="12"/>
          <p:cNvSpPr txBox="true"/>
          <p:nvPr/>
        </p:nvSpPr>
        <p:spPr>
          <a:xfrm rot="0">
            <a:off x="4114800" y="5017787"/>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02.</a:t>
            </a:r>
          </a:p>
        </p:txBody>
      </p:sp>
      <p:sp>
        <p:nvSpPr>
          <p:cNvPr name="TextBox 13" id="13"/>
          <p:cNvSpPr txBox="true"/>
          <p:nvPr/>
        </p:nvSpPr>
        <p:spPr>
          <a:xfrm rot="0">
            <a:off x="5217346" y="5538487"/>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Using Linear Regression To Predict Stock Prices</a:t>
            </a:r>
          </a:p>
        </p:txBody>
      </p:sp>
      <p:sp>
        <p:nvSpPr>
          <p:cNvPr name="TextBox 14" id="14"/>
          <p:cNvSpPr txBox="true"/>
          <p:nvPr/>
        </p:nvSpPr>
        <p:spPr>
          <a:xfrm rot="0">
            <a:off x="4114800" y="5538487"/>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03.</a:t>
            </a:r>
          </a:p>
        </p:txBody>
      </p:sp>
      <p:sp>
        <p:nvSpPr>
          <p:cNvPr name="TextBox 15" id="15"/>
          <p:cNvSpPr txBox="true"/>
          <p:nvPr/>
        </p:nvSpPr>
        <p:spPr>
          <a:xfrm rot="0">
            <a:off x="5217346" y="6059187"/>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Which Machine Learning Models Were Used</a:t>
            </a:r>
          </a:p>
        </p:txBody>
      </p:sp>
      <p:sp>
        <p:nvSpPr>
          <p:cNvPr name="TextBox 16" id="16"/>
          <p:cNvSpPr txBox="true"/>
          <p:nvPr/>
        </p:nvSpPr>
        <p:spPr>
          <a:xfrm rot="0">
            <a:off x="4114800" y="6059187"/>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04.</a:t>
            </a:r>
          </a:p>
        </p:txBody>
      </p:sp>
      <p:sp>
        <p:nvSpPr>
          <p:cNvPr name="TextBox 17" id="17"/>
          <p:cNvSpPr txBox="true"/>
          <p:nvPr/>
        </p:nvSpPr>
        <p:spPr>
          <a:xfrm rot="0">
            <a:off x="5217346" y="6582290"/>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An Overview On Data Analysis And The Results</a:t>
            </a:r>
          </a:p>
        </p:txBody>
      </p:sp>
      <p:sp>
        <p:nvSpPr>
          <p:cNvPr name="TextBox 18" id="18"/>
          <p:cNvSpPr txBox="true"/>
          <p:nvPr/>
        </p:nvSpPr>
        <p:spPr>
          <a:xfrm rot="0">
            <a:off x="4114800" y="6582290"/>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05.</a:t>
            </a:r>
          </a:p>
        </p:txBody>
      </p:sp>
      <p:sp>
        <p:nvSpPr>
          <p:cNvPr name="TextBox 19" id="19"/>
          <p:cNvSpPr txBox="true"/>
          <p:nvPr/>
        </p:nvSpPr>
        <p:spPr>
          <a:xfrm rot="0">
            <a:off x="5217346" y="7102990"/>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Reflections</a:t>
            </a:r>
          </a:p>
        </p:txBody>
      </p:sp>
      <p:sp>
        <p:nvSpPr>
          <p:cNvPr name="TextBox 20" id="20"/>
          <p:cNvSpPr txBox="true"/>
          <p:nvPr/>
        </p:nvSpPr>
        <p:spPr>
          <a:xfrm rot="0">
            <a:off x="4114800" y="7102990"/>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06.</a:t>
            </a:r>
          </a:p>
        </p:txBody>
      </p:sp>
      <p:sp>
        <p:nvSpPr>
          <p:cNvPr name="TextBox 21" id="21"/>
          <p:cNvSpPr txBox="true"/>
          <p:nvPr/>
        </p:nvSpPr>
        <p:spPr>
          <a:xfrm rot="0">
            <a:off x="1028700" y="8660242"/>
            <a:ext cx="2959749"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CONTENTS</a:t>
            </a:r>
          </a:p>
        </p:txBody>
      </p:sp>
      <p:sp>
        <p:nvSpPr>
          <p:cNvPr name="TextBox 22" id="22"/>
          <p:cNvSpPr txBox="true"/>
          <p:nvPr/>
        </p:nvSpPr>
        <p:spPr>
          <a:xfrm rot="0">
            <a:off x="4114800" y="7620515"/>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07.</a:t>
            </a:r>
          </a:p>
        </p:txBody>
      </p:sp>
      <p:sp>
        <p:nvSpPr>
          <p:cNvPr name="TextBox 23" id="23"/>
          <p:cNvSpPr txBox="true"/>
          <p:nvPr/>
        </p:nvSpPr>
        <p:spPr>
          <a:xfrm rot="0">
            <a:off x="5217346" y="7620515"/>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Limitations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03</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4626061"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The Why?</a:t>
            </a:r>
          </a:p>
        </p:txBody>
      </p:sp>
      <p:sp>
        <p:nvSpPr>
          <p:cNvPr name="TextBox 9" id="9"/>
          <p:cNvSpPr txBox="true"/>
          <p:nvPr/>
        </p:nvSpPr>
        <p:spPr>
          <a:xfrm rot="0">
            <a:off x="1028700" y="5455692"/>
            <a:ext cx="16230600" cy="2174875"/>
          </a:xfrm>
          <a:prstGeom prst="rect">
            <a:avLst/>
          </a:prstGeom>
        </p:spPr>
        <p:txBody>
          <a:bodyPr anchor="t" rtlCol="false" tIns="0" lIns="0" bIns="0" rIns="0">
            <a:spAutoFit/>
          </a:bodyPr>
          <a:lstStyle/>
          <a:p>
            <a:pPr>
              <a:lnSpc>
                <a:spcPts val="3499"/>
              </a:lnSpc>
            </a:pPr>
            <a:r>
              <a:rPr lang="en-US" sz="2499">
                <a:solidFill>
                  <a:srgbClr val="000000"/>
                </a:solidFill>
                <a:latin typeface="Inter"/>
              </a:rPr>
              <a:t>In financial markets, predicting stock prices is a complex and very challenging task.</a:t>
            </a:r>
          </a:p>
          <a:p>
            <a:pPr>
              <a:lnSpc>
                <a:spcPts val="3499"/>
              </a:lnSpc>
            </a:pPr>
            <a:r>
              <a:rPr lang="en-US" sz="2499">
                <a:solidFill>
                  <a:srgbClr val="000000"/>
                </a:solidFill>
                <a:latin typeface="Inter"/>
              </a:rPr>
              <a:t>The constantly changing and volatile nature of stock markets makes it extremely hard to predict, mainly due to various unpredictable factors.</a:t>
            </a:r>
          </a:p>
          <a:p>
            <a:pPr>
              <a:lnSpc>
                <a:spcPts val="3499"/>
              </a:lnSpc>
            </a:pPr>
            <a:r>
              <a:rPr lang="en-US" sz="2499">
                <a:solidFill>
                  <a:srgbClr val="000000"/>
                </a:solidFill>
                <a:latin typeface="Inter"/>
              </a:rPr>
              <a:t>To understand the complexity of predicting current or future stock prices, in this coursework, we will analyse if a supervised machine learning technique, specifically regression, can help predict stock prices.</a:t>
            </a:r>
          </a:p>
        </p:txBody>
      </p:sp>
      <p:sp>
        <p:nvSpPr>
          <p:cNvPr name="TextBox 10" id="10"/>
          <p:cNvSpPr txBox="true"/>
          <p:nvPr/>
        </p:nvSpPr>
        <p:spPr>
          <a:xfrm rot="0">
            <a:off x="1028700" y="8660242"/>
            <a:ext cx="2959749"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THE WHY?</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04</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2693392"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Introduction To The Dataset</a:t>
            </a:r>
          </a:p>
        </p:txBody>
      </p:sp>
      <p:sp>
        <p:nvSpPr>
          <p:cNvPr name="TextBox 9" id="9"/>
          <p:cNvSpPr txBox="true"/>
          <p:nvPr/>
        </p:nvSpPr>
        <p:spPr>
          <a:xfrm rot="0">
            <a:off x="1028700" y="5455692"/>
            <a:ext cx="16230600" cy="26130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To study and perform our analysis, I have chosen a dataset from Kaggle that consists of data from the New York Stock Exchange.</a:t>
            </a:r>
          </a:p>
          <a:p>
            <a:pPr algn="just">
              <a:lnSpc>
                <a:spcPts val="3499"/>
              </a:lnSpc>
            </a:pPr>
            <a:r>
              <a:rPr lang="en-US" sz="2499">
                <a:solidFill>
                  <a:srgbClr val="000000"/>
                </a:solidFill>
                <a:latin typeface="Inter"/>
              </a:rPr>
              <a:t>The data consists of about 500 companies, although we will only look at three companies for this coursework while making our predictions. </a:t>
            </a:r>
          </a:p>
          <a:p>
            <a:pPr algn="just">
              <a:lnSpc>
                <a:spcPts val="3499"/>
              </a:lnSpc>
            </a:pPr>
            <a:r>
              <a:rPr lang="en-US" sz="2499">
                <a:solidFill>
                  <a:srgbClr val="000000"/>
                </a:solidFill>
                <a:latin typeface="Inter"/>
              </a:rPr>
              <a:t>The data spans from 2010 to 2016 or sometimes from 2012 to 2016.</a:t>
            </a:r>
          </a:p>
          <a:p>
            <a:pPr algn="just">
              <a:lnSpc>
                <a:spcPts val="3499"/>
              </a:lnSpc>
            </a:pPr>
            <a:r>
              <a:rPr lang="en-US" sz="2499">
                <a:solidFill>
                  <a:srgbClr val="000000"/>
                </a:solidFill>
                <a:latin typeface="Inter"/>
              </a:rPr>
              <a:t>The dataset is divided into three parts - prices, split-adjusted prices, and fundamentals.</a:t>
            </a:r>
          </a:p>
        </p:txBody>
      </p:sp>
      <p:sp>
        <p:nvSpPr>
          <p:cNvPr name="TextBox 10" id="10"/>
          <p:cNvSpPr txBox="true"/>
          <p:nvPr/>
        </p:nvSpPr>
        <p:spPr>
          <a:xfrm rot="0">
            <a:off x="1028700" y="8660242"/>
            <a:ext cx="6397604"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INTRODUCTION TO THE DATASET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05</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4687550"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Data Pre-processing And Data Cleaning</a:t>
            </a:r>
          </a:p>
        </p:txBody>
      </p:sp>
      <p:sp>
        <p:nvSpPr>
          <p:cNvPr name="TextBox 9" id="9"/>
          <p:cNvSpPr txBox="true"/>
          <p:nvPr/>
        </p:nvSpPr>
        <p:spPr>
          <a:xfrm rot="0">
            <a:off x="1028700" y="5455692"/>
            <a:ext cx="16230600" cy="26130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Given that we need to use all three datasets provided, we need to perform some pre-processing and cleaning on the dataset before doing any operations.</a:t>
            </a:r>
          </a:p>
          <a:p>
            <a:pPr algn="just">
              <a:lnSpc>
                <a:spcPts val="3499"/>
              </a:lnSpc>
            </a:pPr>
            <a:r>
              <a:rPr lang="en-US" sz="2499">
                <a:solidFill>
                  <a:srgbClr val="000000"/>
                </a:solidFill>
                <a:latin typeface="Inter"/>
              </a:rPr>
              <a:t>Some of the operations included while preparing the data include:</a:t>
            </a:r>
          </a:p>
          <a:p>
            <a:pPr algn="just" marL="539749" indent="-269875" lvl="1">
              <a:lnSpc>
                <a:spcPts val="3499"/>
              </a:lnSpc>
              <a:buFont typeface="Arial"/>
              <a:buChar char="•"/>
            </a:pPr>
            <a:r>
              <a:rPr lang="en-US" sz="2499">
                <a:solidFill>
                  <a:srgbClr val="000000"/>
                </a:solidFill>
                <a:latin typeface="Inter"/>
              </a:rPr>
              <a:t>Dataset Merging</a:t>
            </a:r>
          </a:p>
          <a:p>
            <a:pPr algn="just" marL="539749" indent="-269875" lvl="1">
              <a:lnSpc>
                <a:spcPts val="3499"/>
              </a:lnSpc>
              <a:buFont typeface="Arial"/>
              <a:buChar char="•"/>
            </a:pPr>
            <a:r>
              <a:rPr lang="en-US" sz="2499">
                <a:solidFill>
                  <a:srgbClr val="000000"/>
                </a:solidFill>
                <a:latin typeface="Inter"/>
              </a:rPr>
              <a:t>Column Data Type Conversion.</a:t>
            </a:r>
          </a:p>
          <a:p>
            <a:pPr algn="just" marL="539749" indent="-269875" lvl="1">
              <a:lnSpc>
                <a:spcPts val="3499"/>
              </a:lnSpc>
              <a:buFont typeface="Arial"/>
              <a:buChar char="•"/>
            </a:pPr>
            <a:r>
              <a:rPr lang="en-US" sz="2499">
                <a:solidFill>
                  <a:srgbClr val="000000"/>
                </a:solidFill>
                <a:latin typeface="Inter"/>
              </a:rPr>
              <a:t>Handling NaN values.</a:t>
            </a:r>
          </a:p>
        </p:txBody>
      </p:sp>
      <p:sp>
        <p:nvSpPr>
          <p:cNvPr name="TextBox 10" id="10"/>
          <p:cNvSpPr txBox="true"/>
          <p:nvPr/>
        </p:nvSpPr>
        <p:spPr>
          <a:xfrm rot="0">
            <a:off x="1028700" y="8660242"/>
            <a:ext cx="6397604"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INTRODUCTION TO THE DATASET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06</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4687550"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Using Linear Regression To Predict Stock Prices</a:t>
            </a:r>
          </a:p>
        </p:txBody>
      </p:sp>
      <p:sp>
        <p:nvSpPr>
          <p:cNvPr name="TextBox 9" id="9"/>
          <p:cNvSpPr txBox="true"/>
          <p:nvPr/>
        </p:nvSpPr>
        <p:spPr>
          <a:xfrm rot="0">
            <a:off x="1028700" y="5455692"/>
            <a:ext cx="16230600" cy="26130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For this coursework, I have chosen to use regression with linear regression specifically to try to predict the closing value of the stock for that day.</a:t>
            </a:r>
          </a:p>
          <a:p>
            <a:pPr algn="just">
              <a:lnSpc>
                <a:spcPts val="3499"/>
              </a:lnSpc>
            </a:pPr>
            <a:r>
              <a:rPr lang="en-US" sz="2499">
                <a:solidFill>
                  <a:srgbClr val="000000"/>
                </a:solidFill>
                <a:latin typeface="Inter"/>
              </a:rPr>
              <a:t>Using Linear Regression to predict the stock prices for the current day or future days is a relatively common approach in quantitative finance.</a:t>
            </a:r>
          </a:p>
          <a:p>
            <a:pPr algn="just">
              <a:lnSpc>
                <a:spcPts val="3499"/>
              </a:lnSpc>
            </a:pPr>
            <a:r>
              <a:rPr lang="en-US" sz="2499">
                <a:solidFill>
                  <a:srgbClr val="000000"/>
                </a:solidFill>
                <a:latin typeface="Inter"/>
              </a:rPr>
              <a:t>The reasoning behind Linear Regression is that regression provides a ‘line of best fit’ that minimizes the distance between actual and predicted scores.</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USING LINEAR REGRESSION TO PREDICT STOCK PRICES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07</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1415966"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Feature Selection</a:t>
            </a:r>
          </a:p>
        </p:txBody>
      </p:sp>
      <p:sp>
        <p:nvSpPr>
          <p:cNvPr name="TextBox 9" id="9"/>
          <p:cNvSpPr txBox="true"/>
          <p:nvPr/>
        </p:nvSpPr>
        <p:spPr>
          <a:xfrm rot="0">
            <a:off x="1028700" y="5069877"/>
            <a:ext cx="16230600" cy="26130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One of the most essential things before employing machine learning models to train or test our dataset is to select different features we need to make our predictions.</a:t>
            </a:r>
          </a:p>
          <a:p>
            <a:pPr algn="just">
              <a:lnSpc>
                <a:spcPts val="3499"/>
              </a:lnSpc>
            </a:pPr>
            <a:r>
              <a:rPr lang="en-US" sz="2499">
                <a:solidFill>
                  <a:srgbClr val="000000"/>
                </a:solidFill>
                <a:latin typeface="Inter"/>
              </a:rPr>
              <a:t>The range of accuracy largely depends on these features. </a:t>
            </a:r>
          </a:p>
          <a:p>
            <a:pPr algn="just">
              <a:lnSpc>
                <a:spcPts val="3499"/>
              </a:lnSpc>
            </a:pPr>
            <a:r>
              <a:rPr lang="en-US" sz="2499">
                <a:solidFill>
                  <a:srgbClr val="000000"/>
                </a:solidFill>
                <a:latin typeface="Inter"/>
              </a:rPr>
              <a:t>In the case of linear regression, we need to set our target variable or the dependent variable and the independent variables or the predictors correctly.</a:t>
            </a:r>
          </a:p>
          <a:p>
            <a:pPr algn="just">
              <a:lnSpc>
                <a:spcPts val="3499"/>
              </a:lnSpc>
            </a:pPr>
            <a:r>
              <a:rPr lang="en-US" sz="2499">
                <a:solidFill>
                  <a:srgbClr val="000000"/>
                </a:solidFill>
                <a:latin typeface="Inter"/>
              </a:rPr>
              <a:t>For this research, we use the 'close' variable as the target variable, which will give the stock's closing price.</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USING LINEAR REGRESSION TO PREDICT STOCK PRICES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665648" y="8660242"/>
            <a:ext cx="1593652"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08</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4540309"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Which Machine Learning Models Were Used</a:t>
            </a:r>
          </a:p>
        </p:txBody>
      </p:sp>
      <p:sp>
        <p:nvSpPr>
          <p:cNvPr name="TextBox 9" id="9"/>
          <p:cNvSpPr txBox="true"/>
          <p:nvPr/>
        </p:nvSpPr>
        <p:spPr>
          <a:xfrm rot="0">
            <a:off x="1028700" y="5228558"/>
            <a:ext cx="16230600" cy="30511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A supervised machine learning technique, specifically the Linear Regression Model, was used to predict the stock prices.</a:t>
            </a:r>
          </a:p>
          <a:p>
            <a:pPr algn="just">
              <a:lnSpc>
                <a:spcPts val="3499"/>
              </a:lnSpc>
            </a:pPr>
            <a:r>
              <a:rPr lang="en-US" sz="2499">
                <a:solidFill>
                  <a:srgbClr val="000000"/>
                </a:solidFill>
                <a:latin typeface="Inter"/>
              </a:rPr>
              <a:t>Linear Regression can help model the relationship between variables using linear equations.</a:t>
            </a:r>
          </a:p>
          <a:p>
            <a:pPr algn="just">
              <a:lnSpc>
                <a:spcPts val="3499"/>
              </a:lnSpc>
            </a:pPr>
            <a:r>
              <a:rPr lang="en-US" sz="2499">
                <a:solidFill>
                  <a:srgbClr val="000000"/>
                </a:solidFill>
                <a:latin typeface="Inter"/>
              </a:rPr>
              <a:t>Along with this model, we use a feature selection technique called Recursive Feature Elimination (RFE) to update the feature list by recursively removing the minor essential features.</a:t>
            </a:r>
          </a:p>
          <a:p>
            <a:pPr algn="just">
              <a:lnSpc>
                <a:spcPts val="3499"/>
              </a:lnSpc>
            </a:pPr>
            <a:r>
              <a:rPr lang="en-US" sz="2499">
                <a:solidFill>
                  <a:srgbClr val="000000"/>
                </a:solidFill>
                <a:latin typeface="Inter"/>
              </a:rPr>
              <a:t>Using RFE with linear Regression helps improve model performance and reduce model overfitting by only working with the most essential features.</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WHICH MACHINE LEARNING MODELS WERE USED</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663862" y="8660242"/>
            <a:ext cx="1595438"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09</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4687550"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An Overview Of Data Analysis And Results</a:t>
            </a:r>
          </a:p>
        </p:txBody>
      </p:sp>
      <p:sp>
        <p:nvSpPr>
          <p:cNvPr name="TextBox 9" id="9"/>
          <p:cNvSpPr txBox="true"/>
          <p:nvPr/>
        </p:nvSpPr>
        <p:spPr>
          <a:xfrm rot="0">
            <a:off x="1028700" y="4989942"/>
            <a:ext cx="16230600" cy="34893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Three companies from the same sector were chosen: Microsoft, Electronic Arts, and Activision Blizzard.</a:t>
            </a:r>
          </a:p>
          <a:p>
            <a:pPr algn="just">
              <a:lnSpc>
                <a:spcPts val="3499"/>
              </a:lnSpc>
            </a:pPr>
            <a:r>
              <a:rPr lang="en-US" sz="2499">
                <a:solidFill>
                  <a:srgbClr val="000000"/>
                </a:solidFill>
                <a:latin typeface="Inter"/>
              </a:rPr>
              <a:t>These companies are represented as securities, abbreviated as follows:</a:t>
            </a:r>
          </a:p>
          <a:p>
            <a:pPr algn="just" marL="539749" indent="-269875" lvl="1">
              <a:lnSpc>
                <a:spcPts val="3499"/>
              </a:lnSpc>
              <a:buFont typeface="Arial"/>
              <a:buChar char="•"/>
            </a:pPr>
            <a:r>
              <a:rPr lang="en-US" sz="2499">
                <a:solidFill>
                  <a:srgbClr val="000000"/>
                </a:solidFill>
                <a:latin typeface="Inter"/>
              </a:rPr>
              <a:t>MSFT - Microsoft</a:t>
            </a:r>
          </a:p>
          <a:p>
            <a:pPr algn="just" marL="539749" indent="-269875" lvl="1">
              <a:lnSpc>
                <a:spcPts val="3499"/>
              </a:lnSpc>
              <a:buFont typeface="Arial"/>
              <a:buChar char="•"/>
            </a:pPr>
            <a:r>
              <a:rPr lang="en-US" sz="2499">
                <a:solidFill>
                  <a:srgbClr val="000000"/>
                </a:solidFill>
                <a:latin typeface="Inter"/>
              </a:rPr>
              <a:t>EA - Electronic Arts</a:t>
            </a:r>
          </a:p>
          <a:p>
            <a:pPr algn="just" marL="539749" indent="-269875" lvl="1">
              <a:lnSpc>
                <a:spcPts val="3499"/>
              </a:lnSpc>
              <a:buFont typeface="Arial"/>
              <a:buChar char="•"/>
            </a:pPr>
            <a:r>
              <a:rPr lang="en-US" sz="2499">
                <a:solidFill>
                  <a:srgbClr val="000000"/>
                </a:solidFill>
                <a:latin typeface="Inter"/>
              </a:rPr>
              <a:t>Activision Blizzard - ATVI</a:t>
            </a:r>
          </a:p>
          <a:p>
            <a:pPr algn="just">
              <a:lnSpc>
                <a:spcPts val="3499"/>
              </a:lnSpc>
            </a:pPr>
            <a:r>
              <a:rPr lang="en-US" sz="2499">
                <a:solidFill>
                  <a:srgbClr val="000000"/>
                </a:solidFill>
                <a:latin typeface="Inter"/>
              </a:rPr>
              <a:t>Ten predictors that are known to influence the market are selected: open, low, high, volume, after-tax ROE, gross profit, gross margin, profit margin, total revenue, and earnings per share.</a:t>
            </a:r>
          </a:p>
          <a:p>
            <a:pPr algn="just">
              <a:lnSpc>
                <a:spcPts val="3499"/>
              </a:lnSpc>
            </a:pP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DAF12HLQ1qU</dc:identifier>
  <dcterms:modified xsi:type="dcterms:W3CDTF">2011-08-01T06:04:30Z</dcterms:modified>
  <cp:revision>1</cp:revision>
  <dc:title>Learning From Data</dc:title>
</cp:coreProperties>
</file>