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w" charset="1" panose="00000500000000000000"/>
      <p:regular r:id="rId10"/>
    </p:embeddedFont>
    <p:embeddedFont>
      <p:font typeface="Now Bold" charset="1" panose="00000800000000000000"/>
      <p:regular r:id="rId11"/>
    </p:embeddedFont>
    <p:embeddedFont>
      <p:font typeface="Now Thin" charset="1" panose="00000300000000000000"/>
      <p:regular r:id="rId12"/>
    </p:embeddedFont>
    <p:embeddedFont>
      <p:font typeface="Now Light" charset="1" panose="00000400000000000000"/>
      <p:regular r:id="rId13"/>
    </p:embeddedFont>
    <p:embeddedFont>
      <p:font typeface="Now Medium" charset="1" panose="00000600000000000000"/>
      <p:regular r:id="rId14"/>
    </p:embeddedFont>
    <p:embeddedFont>
      <p:font typeface="Now Heavy" charset="1" panose="00000A00000000000000"/>
      <p:regular r:id="rId15"/>
    </p:embeddedFont>
    <p:embeddedFont>
      <p:font typeface="Inter" charset="1" panose="020B0502030000000004"/>
      <p:regular r:id="rId16"/>
    </p:embeddedFont>
    <p:embeddedFont>
      <p:font typeface="Inter Bold" charset="1" panose="020B0802030000000004"/>
      <p:regular r:id="rId17"/>
    </p:embeddedFont>
    <p:embeddedFont>
      <p:font typeface="Inter Italics" charset="1" panose="020B0502030000000004"/>
      <p:regular r:id="rId18"/>
    </p:embeddedFont>
    <p:embeddedFont>
      <p:font typeface="Inter Bold Italics" charset="1" panose="020B0802030000000004"/>
      <p:regular r:id="rId19"/>
    </p:embeddedFont>
    <p:embeddedFont>
      <p:font typeface="Inter Thin" charset="1" panose="020B0A02050000000004"/>
      <p:regular r:id="rId20"/>
    </p:embeddedFont>
    <p:embeddedFont>
      <p:font typeface="Inter Thin Italics" charset="1" panose="020B0A02050000000004"/>
      <p:regular r:id="rId21"/>
    </p:embeddedFont>
    <p:embeddedFont>
      <p:font typeface="Inter Extra-Light" charset="1" panose="02000503000000020004"/>
      <p:regular r:id="rId22"/>
    </p:embeddedFont>
    <p:embeddedFont>
      <p:font typeface="Inter Light" charset="1" panose="02000503000000020004"/>
      <p:regular r:id="rId23"/>
    </p:embeddedFont>
    <p:embeddedFont>
      <p:font typeface="Inter Medium" charset="1" panose="02000503000000020004"/>
      <p:regular r:id="rId24"/>
    </p:embeddedFont>
    <p:embeddedFont>
      <p:font typeface="Inter Semi-Bold" charset="1" panose="02000503000000020004"/>
      <p:regular r:id="rId25"/>
    </p:embeddedFont>
    <p:embeddedFont>
      <p:font typeface="Inter Ultra-Bold" charset="1" panose="02000503000000020004"/>
      <p:regular r:id="rId26"/>
    </p:embeddedFont>
    <p:embeddedFont>
      <p:font typeface="Inter Heavy" charset="1" panose="020005030000000200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8459058"/>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5" id="5"/>
          <p:cNvGrpSpPr/>
          <p:nvPr/>
        </p:nvGrpSpPr>
        <p:grpSpPr>
          <a:xfrm rot="0">
            <a:off x="1028700" y="2057400"/>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274232" y="3773262"/>
            <a:ext cx="7889200"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Learning From Data</a:t>
            </a:r>
          </a:p>
        </p:txBody>
      </p:sp>
      <p:sp>
        <p:nvSpPr>
          <p:cNvPr name="TextBox 9" id="9"/>
          <p:cNvSpPr txBox="true"/>
          <p:nvPr/>
        </p:nvSpPr>
        <p:spPr>
          <a:xfrm rot="0">
            <a:off x="1254800" y="8660242"/>
            <a:ext cx="11850008"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Vedant Adawadkar - 730042744 - va296@exeter.ac.uk</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710148" y="8660242"/>
            <a:ext cx="1549152"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10</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028700" y="2092325"/>
            <a:ext cx="16230600" cy="611822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Three companies from the same sector are chosen - Microsoft, Electronic Arts, Activision Blizzard.</a:t>
            </a:r>
          </a:p>
          <a:p>
            <a:pPr algn="just">
              <a:lnSpc>
                <a:spcPts val="3499"/>
              </a:lnSpc>
            </a:pPr>
            <a:r>
              <a:rPr lang="en-US" sz="2499">
                <a:solidFill>
                  <a:srgbClr val="000000"/>
                </a:solidFill>
                <a:latin typeface="Inter"/>
              </a:rPr>
              <a:t>These companies are represented as securities, abbreviated as follows:</a:t>
            </a:r>
          </a:p>
          <a:p>
            <a:pPr algn="just" marL="539749" indent="-269875" lvl="1">
              <a:lnSpc>
                <a:spcPts val="3499"/>
              </a:lnSpc>
              <a:buFont typeface="Arial"/>
              <a:buChar char="•"/>
            </a:pPr>
            <a:r>
              <a:rPr lang="en-US" sz="2499">
                <a:solidFill>
                  <a:srgbClr val="000000"/>
                </a:solidFill>
                <a:latin typeface="Inter"/>
              </a:rPr>
              <a:t>MSFT - Microsoft</a:t>
            </a:r>
          </a:p>
          <a:p>
            <a:pPr algn="just" marL="539749" indent="-269875" lvl="1">
              <a:lnSpc>
                <a:spcPts val="3499"/>
              </a:lnSpc>
              <a:buFont typeface="Arial"/>
              <a:buChar char="•"/>
            </a:pPr>
            <a:r>
              <a:rPr lang="en-US" sz="2499">
                <a:solidFill>
                  <a:srgbClr val="000000"/>
                </a:solidFill>
                <a:latin typeface="Inter"/>
              </a:rPr>
              <a:t>EA - Electronic Arts</a:t>
            </a:r>
          </a:p>
          <a:p>
            <a:pPr algn="just" marL="539749" indent="-269875" lvl="1">
              <a:lnSpc>
                <a:spcPts val="3499"/>
              </a:lnSpc>
              <a:buFont typeface="Arial"/>
              <a:buChar char="•"/>
            </a:pPr>
            <a:r>
              <a:rPr lang="en-US" sz="2499">
                <a:solidFill>
                  <a:srgbClr val="000000"/>
                </a:solidFill>
                <a:latin typeface="Inter"/>
              </a:rPr>
              <a:t>Activision Blizzard - ATVI</a:t>
            </a:r>
          </a:p>
          <a:p>
            <a:pPr algn="just">
              <a:lnSpc>
                <a:spcPts val="3499"/>
              </a:lnSpc>
            </a:pPr>
            <a:r>
              <a:rPr lang="en-US" sz="2499">
                <a:solidFill>
                  <a:srgbClr val="000000"/>
                </a:solidFill>
                <a:latin typeface="Inter"/>
              </a:rPr>
              <a:t>10 predictors are selected that are known to influence the market - Open, Low, High, Volume, After Tax ROE, Gross Profit, Gross Margin, Profit Margin, Total Revenue, Earnings Per Share.</a:t>
            </a:r>
          </a:p>
          <a:p>
            <a:pPr algn="just">
              <a:lnSpc>
                <a:spcPts val="3499"/>
              </a:lnSpc>
            </a:pPr>
            <a:r>
              <a:rPr lang="en-US" sz="2499">
                <a:solidFill>
                  <a:srgbClr val="000000"/>
                </a:solidFill>
                <a:latin typeface="Inter"/>
              </a:rPr>
              <a:t>Because the number of predictors is too high, we use the RFE technique to ensure that only the most important features are selected.</a:t>
            </a:r>
          </a:p>
          <a:p>
            <a:pPr algn="just">
              <a:lnSpc>
                <a:spcPts val="3499"/>
              </a:lnSpc>
            </a:pPr>
            <a:r>
              <a:rPr lang="en-US" sz="2499">
                <a:solidFill>
                  <a:srgbClr val="000000"/>
                </a:solidFill>
                <a:latin typeface="Inter"/>
              </a:rPr>
              <a:t>In case of all the three companies, the following predictors are selected:</a:t>
            </a:r>
          </a:p>
          <a:p>
            <a:pPr algn="just" marL="539749" indent="-269875" lvl="1">
              <a:lnSpc>
                <a:spcPts val="3499"/>
              </a:lnSpc>
              <a:buFont typeface="Arial"/>
              <a:buChar char="•"/>
            </a:pPr>
            <a:r>
              <a:rPr lang="en-US" sz="2499">
                <a:solidFill>
                  <a:srgbClr val="000000"/>
                </a:solidFill>
                <a:latin typeface="Inter"/>
              </a:rPr>
              <a:t>Open</a:t>
            </a:r>
          </a:p>
          <a:p>
            <a:pPr algn="just" marL="539749" indent="-269875" lvl="1">
              <a:lnSpc>
                <a:spcPts val="3499"/>
              </a:lnSpc>
              <a:buFont typeface="Arial"/>
              <a:buChar char="•"/>
            </a:pPr>
            <a:r>
              <a:rPr lang="en-US" sz="2499">
                <a:solidFill>
                  <a:srgbClr val="000000"/>
                </a:solidFill>
                <a:latin typeface="Inter"/>
              </a:rPr>
              <a:t>Low</a:t>
            </a:r>
          </a:p>
          <a:p>
            <a:pPr algn="just" marL="539749" indent="-269875" lvl="1">
              <a:lnSpc>
                <a:spcPts val="3499"/>
              </a:lnSpc>
              <a:buFont typeface="Arial"/>
              <a:buChar char="•"/>
            </a:pPr>
            <a:r>
              <a:rPr lang="en-US" sz="2499">
                <a:solidFill>
                  <a:srgbClr val="000000"/>
                </a:solidFill>
                <a:latin typeface="Inter"/>
              </a:rPr>
              <a:t>High</a:t>
            </a:r>
          </a:p>
          <a:p>
            <a:pPr algn="just">
              <a:lnSpc>
                <a:spcPts val="3499"/>
              </a:lnSpc>
            </a:pPr>
          </a:p>
        </p:txBody>
      </p:sp>
      <p:sp>
        <p:nvSpPr>
          <p:cNvPr name="TextBox 9" id="9"/>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756582" y="8660242"/>
            <a:ext cx="1502718"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11</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1028700" y="2092325"/>
            <a:ext cx="16230600" cy="39274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We then run the training model using the training data and then predict the ‘close’ values for the stock by running the test data on the trained model.</a:t>
            </a:r>
          </a:p>
          <a:p>
            <a:pPr algn="just">
              <a:lnSpc>
                <a:spcPts val="3499"/>
              </a:lnSpc>
            </a:pPr>
            <a:r>
              <a:rPr lang="en-US" sz="2499">
                <a:solidFill>
                  <a:srgbClr val="000000"/>
                </a:solidFill>
                <a:latin typeface="Inter"/>
              </a:rPr>
              <a:t>In order to evaluate the performance of the model we use Mean Absolute Error (MAE) and compare the values with the training and the testing set. We also use the Root Mean Squared Error (RMSE) to compare the results with the training and the testing set.</a:t>
            </a:r>
          </a:p>
          <a:p>
            <a:pPr algn="just">
              <a:lnSpc>
                <a:spcPts val="3499"/>
              </a:lnSpc>
            </a:pPr>
            <a:r>
              <a:rPr lang="en-US" sz="2499">
                <a:solidFill>
                  <a:srgbClr val="000000"/>
                </a:solidFill>
                <a:latin typeface="Inter"/>
              </a:rPr>
              <a:t>Further, we also try to draw our results based on R-Squared score to understand the ‘goodness-of-fit’ measure among the independent and dependent variables.</a:t>
            </a:r>
          </a:p>
          <a:p>
            <a:pPr algn="just">
              <a:lnSpc>
                <a:spcPts val="3499"/>
              </a:lnSpc>
            </a:pPr>
            <a:r>
              <a:rPr lang="en-US" sz="2499">
                <a:solidFill>
                  <a:srgbClr val="000000"/>
                </a:solidFill>
                <a:latin typeface="Inter"/>
              </a:rPr>
              <a:t>Further visualisations are also done to try and make the regression analysis more interpretable.</a:t>
            </a:r>
          </a:p>
          <a:p>
            <a:pPr algn="just">
              <a:lnSpc>
                <a:spcPts val="3499"/>
              </a:lnSpc>
            </a:pPr>
            <a:r>
              <a:rPr lang="en-US" sz="2499">
                <a:solidFill>
                  <a:srgbClr val="000000"/>
                </a:solidFill>
                <a:latin typeface="Inter"/>
              </a:rPr>
              <a:t>These concepts and their respective results are explained in the subsequent slides.</a:t>
            </a:r>
          </a:p>
        </p:txBody>
      </p:sp>
      <p:sp>
        <p:nvSpPr>
          <p:cNvPr name="TextBox 9" id="9"/>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 CONT’D...</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02</a:t>
            </a:r>
          </a:p>
        </p:txBody>
      </p:sp>
      <p:sp>
        <p:nvSpPr>
          <p:cNvPr name="TextBox 8" id="8"/>
          <p:cNvSpPr txBox="true"/>
          <p:nvPr/>
        </p:nvSpPr>
        <p:spPr>
          <a:xfrm rot="0">
            <a:off x="2571750" y="2273159"/>
            <a:ext cx="6572250"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Contents</a:t>
            </a:r>
          </a:p>
        </p:txBody>
      </p:sp>
      <p:sp>
        <p:nvSpPr>
          <p:cNvPr name="TextBox 9" id="9"/>
          <p:cNvSpPr txBox="true"/>
          <p:nvPr/>
        </p:nvSpPr>
        <p:spPr>
          <a:xfrm rot="0">
            <a:off x="5217346" y="4494685"/>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The Why?</a:t>
            </a:r>
          </a:p>
        </p:txBody>
      </p:sp>
      <p:sp>
        <p:nvSpPr>
          <p:cNvPr name="TextBox 10" id="10"/>
          <p:cNvSpPr txBox="true"/>
          <p:nvPr/>
        </p:nvSpPr>
        <p:spPr>
          <a:xfrm rot="0">
            <a:off x="4114800" y="4494685"/>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01.</a:t>
            </a:r>
          </a:p>
        </p:txBody>
      </p:sp>
      <p:sp>
        <p:nvSpPr>
          <p:cNvPr name="TextBox 11" id="11"/>
          <p:cNvSpPr txBox="true"/>
          <p:nvPr/>
        </p:nvSpPr>
        <p:spPr>
          <a:xfrm rot="0">
            <a:off x="5217346" y="5017787"/>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Introduction To The Dataset</a:t>
            </a:r>
          </a:p>
        </p:txBody>
      </p:sp>
      <p:sp>
        <p:nvSpPr>
          <p:cNvPr name="TextBox 12" id="12"/>
          <p:cNvSpPr txBox="true"/>
          <p:nvPr/>
        </p:nvSpPr>
        <p:spPr>
          <a:xfrm rot="0">
            <a:off x="4114800" y="5017787"/>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02.</a:t>
            </a:r>
          </a:p>
        </p:txBody>
      </p:sp>
      <p:sp>
        <p:nvSpPr>
          <p:cNvPr name="TextBox 13" id="13"/>
          <p:cNvSpPr txBox="true"/>
          <p:nvPr/>
        </p:nvSpPr>
        <p:spPr>
          <a:xfrm rot="0">
            <a:off x="5217346" y="5538487"/>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Using Linear Regression To Predict Stock Prices</a:t>
            </a:r>
          </a:p>
        </p:txBody>
      </p:sp>
      <p:sp>
        <p:nvSpPr>
          <p:cNvPr name="TextBox 14" id="14"/>
          <p:cNvSpPr txBox="true"/>
          <p:nvPr/>
        </p:nvSpPr>
        <p:spPr>
          <a:xfrm rot="0">
            <a:off x="4114800" y="5538487"/>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03.</a:t>
            </a:r>
          </a:p>
        </p:txBody>
      </p:sp>
      <p:sp>
        <p:nvSpPr>
          <p:cNvPr name="TextBox 15" id="15"/>
          <p:cNvSpPr txBox="true"/>
          <p:nvPr/>
        </p:nvSpPr>
        <p:spPr>
          <a:xfrm rot="0">
            <a:off x="5217346" y="6059187"/>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Which Machine Learning Models Were Used</a:t>
            </a:r>
          </a:p>
        </p:txBody>
      </p:sp>
      <p:sp>
        <p:nvSpPr>
          <p:cNvPr name="TextBox 16" id="16"/>
          <p:cNvSpPr txBox="true"/>
          <p:nvPr/>
        </p:nvSpPr>
        <p:spPr>
          <a:xfrm rot="0">
            <a:off x="4114800" y="6059187"/>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04.</a:t>
            </a:r>
          </a:p>
        </p:txBody>
      </p:sp>
      <p:sp>
        <p:nvSpPr>
          <p:cNvPr name="TextBox 17" id="17"/>
          <p:cNvSpPr txBox="true"/>
          <p:nvPr/>
        </p:nvSpPr>
        <p:spPr>
          <a:xfrm rot="0">
            <a:off x="5217346" y="6582290"/>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An Overview On Data Analysis And The Results</a:t>
            </a:r>
          </a:p>
        </p:txBody>
      </p:sp>
      <p:sp>
        <p:nvSpPr>
          <p:cNvPr name="TextBox 18" id="18"/>
          <p:cNvSpPr txBox="true"/>
          <p:nvPr/>
        </p:nvSpPr>
        <p:spPr>
          <a:xfrm rot="0">
            <a:off x="4114800" y="6582290"/>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05.</a:t>
            </a:r>
          </a:p>
        </p:txBody>
      </p:sp>
      <p:sp>
        <p:nvSpPr>
          <p:cNvPr name="TextBox 19" id="19"/>
          <p:cNvSpPr txBox="true"/>
          <p:nvPr/>
        </p:nvSpPr>
        <p:spPr>
          <a:xfrm rot="0">
            <a:off x="5217346" y="7102990"/>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Reflections</a:t>
            </a:r>
          </a:p>
        </p:txBody>
      </p:sp>
      <p:sp>
        <p:nvSpPr>
          <p:cNvPr name="TextBox 20" id="20"/>
          <p:cNvSpPr txBox="true"/>
          <p:nvPr/>
        </p:nvSpPr>
        <p:spPr>
          <a:xfrm rot="0">
            <a:off x="4114800" y="7102990"/>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06.</a:t>
            </a:r>
          </a:p>
        </p:txBody>
      </p:sp>
      <p:sp>
        <p:nvSpPr>
          <p:cNvPr name="TextBox 21" id="21"/>
          <p:cNvSpPr txBox="true"/>
          <p:nvPr/>
        </p:nvSpPr>
        <p:spPr>
          <a:xfrm rot="0">
            <a:off x="1028700" y="8660242"/>
            <a:ext cx="2959749"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CONTENTS</a:t>
            </a:r>
          </a:p>
        </p:txBody>
      </p:sp>
      <p:sp>
        <p:nvSpPr>
          <p:cNvPr name="TextBox 22" id="22"/>
          <p:cNvSpPr txBox="true"/>
          <p:nvPr/>
        </p:nvSpPr>
        <p:spPr>
          <a:xfrm rot="0">
            <a:off x="4114800" y="7620515"/>
            <a:ext cx="1102546"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07.</a:t>
            </a:r>
          </a:p>
        </p:txBody>
      </p:sp>
      <p:sp>
        <p:nvSpPr>
          <p:cNvPr name="TextBox 23" id="23"/>
          <p:cNvSpPr txBox="true"/>
          <p:nvPr/>
        </p:nvSpPr>
        <p:spPr>
          <a:xfrm rot="0">
            <a:off x="5217346" y="7620515"/>
            <a:ext cx="7758124" cy="422275"/>
          </a:xfrm>
          <a:prstGeom prst="rect">
            <a:avLst/>
          </a:prstGeom>
        </p:spPr>
        <p:txBody>
          <a:bodyPr anchor="t" rtlCol="false" tIns="0" lIns="0" bIns="0" rIns="0">
            <a:spAutoFit/>
          </a:bodyPr>
          <a:lstStyle/>
          <a:p>
            <a:pPr>
              <a:lnSpc>
                <a:spcPts val="3499"/>
              </a:lnSpc>
            </a:pPr>
            <a:r>
              <a:rPr lang="en-US" sz="2499">
                <a:solidFill>
                  <a:srgbClr val="000000"/>
                </a:solidFill>
                <a:latin typeface="Inter"/>
              </a:rPr>
              <a:t>Limitations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03</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4626061"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The Why?</a:t>
            </a:r>
          </a:p>
        </p:txBody>
      </p:sp>
      <p:sp>
        <p:nvSpPr>
          <p:cNvPr name="TextBox 9" id="9"/>
          <p:cNvSpPr txBox="true"/>
          <p:nvPr/>
        </p:nvSpPr>
        <p:spPr>
          <a:xfrm rot="0">
            <a:off x="1028700" y="5455692"/>
            <a:ext cx="16230600" cy="3051175"/>
          </a:xfrm>
          <a:prstGeom prst="rect">
            <a:avLst/>
          </a:prstGeom>
        </p:spPr>
        <p:txBody>
          <a:bodyPr anchor="t" rtlCol="false" tIns="0" lIns="0" bIns="0" rIns="0">
            <a:spAutoFit/>
          </a:bodyPr>
          <a:lstStyle/>
          <a:p>
            <a:pPr>
              <a:lnSpc>
                <a:spcPts val="3499"/>
              </a:lnSpc>
            </a:pPr>
            <a:r>
              <a:rPr lang="en-US" sz="2499">
                <a:solidFill>
                  <a:srgbClr val="000000"/>
                </a:solidFill>
                <a:latin typeface="Inter"/>
              </a:rPr>
              <a:t>In the world of financial markets, predicting stock prices is a complex and a very challenging task.</a:t>
            </a:r>
          </a:p>
          <a:p>
            <a:pPr>
              <a:lnSpc>
                <a:spcPts val="3499"/>
              </a:lnSpc>
            </a:pPr>
            <a:r>
              <a:rPr lang="en-US" sz="2499">
                <a:solidFill>
                  <a:srgbClr val="000000"/>
                </a:solidFill>
                <a:latin typeface="Inter"/>
              </a:rPr>
              <a:t>The constantly changing and the volatile nature of stock markets make it extremely hard to predict especially due to various unpredictable factors.</a:t>
            </a:r>
          </a:p>
          <a:p>
            <a:pPr>
              <a:lnSpc>
                <a:spcPts val="3499"/>
              </a:lnSpc>
            </a:pPr>
          </a:p>
          <a:p>
            <a:pPr>
              <a:lnSpc>
                <a:spcPts val="3499"/>
              </a:lnSpc>
            </a:pPr>
            <a:r>
              <a:rPr lang="en-US" sz="2499">
                <a:solidFill>
                  <a:srgbClr val="000000"/>
                </a:solidFill>
                <a:latin typeface="Inter"/>
              </a:rPr>
              <a:t>In order to understand the complexity of predicting current or future stock prices, in this coursework, we will try to analyse if a supervised machine learning technique, specifically regression can help in predicting stock prices.</a:t>
            </a:r>
          </a:p>
        </p:txBody>
      </p:sp>
      <p:sp>
        <p:nvSpPr>
          <p:cNvPr name="TextBox 10" id="10"/>
          <p:cNvSpPr txBox="true"/>
          <p:nvPr/>
        </p:nvSpPr>
        <p:spPr>
          <a:xfrm rot="0">
            <a:off x="1028700" y="8660242"/>
            <a:ext cx="2959749"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THE WHY?</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04</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8987389"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Introduction To The Dataset</a:t>
            </a:r>
          </a:p>
        </p:txBody>
      </p:sp>
      <p:sp>
        <p:nvSpPr>
          <p:cNvPr name="TextBox 9" id="9"/>
          <p:cNvSpPr txBox="true"/>
          <p:nvPr/>
        </p:nvSpPr>
        <p:spPr>
          <a:xfrm rot="0">
            <a:off x="1028700" y="5455692"/>
            <a:ext cx="16230600" cy="261302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In order to study and perform our analysis, I have chosen a dataset from Kaggle that consists of data from the New York Stock Exchange.</a:t>
            </a:r>
          </a:p>
          <a:p>
            <a:pPr algn="just">
              <a:lnSpc>
                <a:spcPts val="3499"/>
              </a:lnSpc>
            </a:pPr>
            <a:r>
              <a:rPr lang="en-US" sz="2499">
                <a:solidFill>
                  <a:srgbClr val="000000"/>
                </a:solidFill>
                <a:latin typeface="Inter"/>
              </a:rPr>
              <a:t>The data consists of about 500 companies, although for the purposes of this coursework we will only look at 3 companies while doing our predictions. </a:t>
            </a:r>
          </a:p>
          <a:p>
            <a:pPr algn="just">
              <a:lnSpc>
                <a:spcPts val="3499"/>
              </a:lnSpc>
            </a:pPr>
            <a:r>
              <a:rPr lang="en-US" sz="2499">
                <a:solidFill>
                  <a:srgbClr val="000000"/>
                </a:solidFill>
                <a:latin typeface="Inter"/>
              </a:rPr>
              <a:t>The data spans from 2010 to 2016 or in some cases from 2012 to 2016.</a:t>
            </a:r>
          </a:p>
          <a:p>
            <a:pPr algn="just">
              <a:lnSpc>
                <a:spcPts val="3499"/>
              </a:lnSpc>
            </a:pPr>
            <a:r>
              <a:rPr lang="en-US" sz="2499">
                <a:solidFill>
                  <a:srgbClr val="000000"/>
                </a:solidFill>
                <a:latin typeface="Inter"/>
              </a:rPr>
              <a:t>Dataset is divided into three parts - prices, split-adjusted-prices, and fundamentals.</a:t>
            </a:r>
          </a:p>
        </p:txBody>
      </p:sp>
      <p:sp>
        <p:nvSpPr>
          <p:cNvPr name="TextBox 10" id="10"/>
          <p:cNvSpPr txBox="true"/>
          <p:nvPr/>
        </p:nvSpPr>
        <p:spPr>
          <a:xfrm rot="0">
            <a:off x="1028700" y="8660242"/>
            <a:ext cx="6397604"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INTRODUCTION TO THE DATASET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05</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1415966"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Data Pre-processing And Data Cleaning</a:t>
            </a:r>
          </a:p>
        </p:txBody>
      </p:sp>
      <p:sp>
        <p:nvSpPr>
          <p:cNvPr name="TextBox 9" id="9"/>
          <p:cNvSpPr txBox="true"/>
          <p:nvPr/>
        </p:nvSpPr>
        <p:spPr>
          <a:xfrm rot="0">
            <a:off x="1028700" y="5455692"/>
            <a:ext cx="16230600" cy="261302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Given that we need to use all three datasets provided to us, we need to perform some pre-processing and cleaning on the dataset before doing any operations.</a:t>
            </a:r>
          </a:p>
          <a:p>
            <a:pPr algn="just">
              <a:lnSpc>
                <a:spcPts val="3499"/>
              </a:lnSpc>
            </a:pPr>
            <a:r>
              <a:rPr lang="en-US" sz="2499">
                <a:solidFill>
                  <a:srgbClr val="000000"/>
                </a:solidFill>
                <a:latin typeface="Inter"/>
              </a:rPr>
              <a:t>Some of the operations included while preparing the data include:</a:t>
            </a:r>
          </a:p>
          <a:p>
            <a:pPr algn="just" marL="539749" indent="-269875" lvl="1">
              <a:lnSpc>
                <a:spcPts val="3499"/>
              </a:lnSpc>
              <a:buFont typeface="Arial"/>
              <a:buChar char="•"/>
            </a:pPr>
            <a:r>
              <a:rPr lang="en-US" sz="2499">
                <a:solidFill>
                  <a:srgbClr val="000000"/>
                </a:solidFill>
                <a:latin typeface="Inter"/>
              </a:rPr>
              <a:t>Dataset Merging</a:t>
            </a:r>
          </a:p>
          <a:p>
            <a:pPr algn="just" marL="539749" indent="-269875" lvl="1">
              <a:lnSpc>
                <a:spcPts val="3499"/>
              </a:lnSpc>
              <a:buFont typeface="Arial"/>
              <a:buChar char="•"/>
            </a:pPr>
            <a:r>
              <a:rPr lang="en-US" sz="2499">
                <a:solidFill>
                  <a:srgbClr val="000000"/>
                </a:solidFill>
                <a:latin typeface="Inter"/>
              </a:rPr>
              <a:t>Column Data Type Conversion.</a:t>
            </a:r>
          </a:p>
          <a:p>
            <a:pPr algn="just" marL="539749" indent="-269875" lvl="1">
              <a:lnSpc>
                <a:spcPts val="3499"/>
              </a:lnSpc>
              <a:buFont typeface="Arial"/>
              <a:buChar char="•"/>
            </a:pPr>
            <a:r>
              <a:rPr lang="en-US" sz="2499">
                <a:solidFill>
                  <a:srgbClr val="000000"/>
                </a:solidFill>
                <a:latin typeface="Inter"/>
              </a:rPr>
              <a:t>Handling NaN values.</a:t>
            </a:r>
          </a:p>
        </p:txBody>
      </p:sp>
      <p:sp>
        <p:nvSpPr>
          <p:cNvPr name="TextBox 10" id="10"/>
          <p:cNvSpPr txBox="true"/>
          <p:nvPr/>
        </p:nvSpPr>
        <p:spPr>
          <a:xfrm rot="0">
            <a:off x="1028700" y="8660242"/>
            <a:ext cx="6397604"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INTRODUCTION TO THE DATASET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06</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1415966"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Using Linear Regression To Predict Stock Prices</a:t>
            </a:r>
          </a:p>
        </p:txBody>
      </p:sp>
      <p:sp>
        <p:nvSpPr>
          <p:cNvPr name="TextBox 9" id="9"/>
          <p:cNvSpPr txBox="true"/>
          <p:nvPr/>
        </p:nvSpPr>
        <p:spPr>
          <a:xfrm rot="0">
            <a:off x="1028700" y="5455692"/>
            <a:ext cx="16230600" cy="30511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For the purpose of this coursework, I have chosen to use Regression with Linear Regression specifically to try and predict the closing value of the stock for that day.</a:t>
            </a:r>
          </a:p>
          <a:p>
            <a:pPr algn="just">
              <a:lnSpc>
                <a:spcPts val="3499"/>
              </a:lnSpc>
            </a:pPr>
            <a:r>
              <a:rPr lang="en-US" sz="2499">
                <a:solidFill>
                  <a:srgbClr val="000000"/>
                </a:solidFill>
                <a:latin typeface="Inter"/>
              </a:rPr>
              <a:t>Using Linear Regression to predict the stock prices for current day or future days is a relatively common approach in quantitative finance.</a:t>
            </a:r>
          </a:p>
          <a:p>
            <a:pPr algn="just">
              <a:lnSpc>
                <a:spcPts val="3499"/>
              </a:lnSpc>
            </a:pPr>
            <a:r>
              <a:rPr lang="en-US" sz="2499">
                <a:solidFill>
                  <a:srgbClr val="000000"/>
                </a:solidFill>
                <a:latin typeface="Inter"/>
              </a:rPr>
              <a:t>The reasoning behind using Linear Regression being that regression provides a ‘line of best fit’ which minimizes the distance between actual scores and predicted scores.</a:t>
            </a:r>
          </a:p>
          <a:p>
            <a:pPr algn="just">
              <a:lnSpc>
                <a:spcPts val="3499"/>
              </a:lnSpc>
            </a:pP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USING LINEAR REGRESSION TO PREDICT STOCK PRICES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07</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1415966" cy="1269965"/>
          </a:xfrm>
          <a:prstGeom prst="rect">
            <a:avLst/>
          </a:prstGeom>
        </p:spPr>
        <p:txBody>
          <a:bodyPr anchor="t" rtlCol="false" tIns="0" lIns="0" bIns="0" rIns="0">
            <a:spAutoFit/>
          </a:bodyPr>
          <a:lstStyle/>
          <a:p>
            <a:pPr>
              <a:lnSpc>
                <a:spcPts val="10326"/>
              </a:lnSpc>
            </a:pPr>
            <a:r>
              <a:rPr lang="en-US" sz="7376">
                <a:solidFill>
                  <a:srgbClr val="000000"/>
                </a:solidFill>
                <a:latin typeface="Inter"/>
              </a:rPr>
              <a:t>Feature Selection</a:t>
            </a:r>
          </a:p>
        </p:txBody>
      </p:sp>
      <p:sp>
        <p:nvSpPr>
          <p:cNvPr name="TextBox 9" id="9"/>
          <p:cNvSpPr txBox="true"/>
          <p:nvPr/>
        </p:nvSpPr>
        <p:spPr>
          <a:xfrm rot="0">
            <a:off x="1028700" y="5455692"/>
            <a:ext cx="16230600" cy="30511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One of the most important things before employing any machine learning models to train or test our dataset is to select different features that we need to make our predictions.</a:t>
            </a:r>
          </a:p>
          <a:p>
            <a:pPr algn="just">
              <a:lnSpc>
                <a:spcPts val="3499"/>
              </a:lnSpc>
            </a:pPr>
            <a:r>
              <a:rPr lang="en-US" sz="2499">
                <a:solidFill>
                  <a:srgbClr val="000000"/>
                </a:solidFill>
                <a:latin typeface="Inter"/>
              </a:rPr>
              <a:t>The range of accuracy largely depends on these features. </a:t>
            </a:r>
          </a:p>
          <a:p>
            <a:pPr algn="just">
              <a:lnSpc>
                <a:spcPts val="3499"/>
              </a:lnSpc>
            </a:pPr>
            <a:r>
              <a:rPr lang="en-US" sz="2499">
                <a:solidFill>
                  <a:srgbClr val="000000"/>
                </a:solidFill>
                <a:latin typeface="Inter"/>
              </a:rPr>
              <a:t>In case of Linear Regression, we need to correctly set our target variable or the dependant variable and the independent variables or the predictors.</a:t>
            </a:r>
          </a:p>
          <a:p>
            <a:pPr algn="just">
              <a:lnSpc>
                <a:spcPts val="3499"/>
              </a:lnSpc>
            </a:pPr>
            <a:r>
              <a:rPr lang="en-US" sz="2499">
                <a:solidFill>
                  <a:srgbClr val="000000"/>
                </a:solidFill>
                <a:latin typeface="Inter"/>
              </a:rPr>
              <a:t>For the purpose of this research we use the ‘close’ variable as the target variable which will give the closing price of the stock.</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USING LINEAR REGRESSION TO PREDICT STOCK PRICES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665648" y="8660242"/>
            <a:ext cx="1593652"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08</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1415966"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Which Machine Learning Models Were Used</a:t>
            </a:r>
          </a:p>
        </p:txBody>
      </p:sp>
      <p:sp>
        <p:nvSpPr>
          <p:cNvPr name="TextBox 9" id="9"/>
          <p:cNvSpPr txBox="true"/>
          <p:nvPr/>
        </p:nvSpPr>
        <p:spPr>
          <a:xfrm rot="0">
            <a:off x="1028700" y="5455692"/>
            <a:ext cx="16230600" cy="30511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To predict the stock prices, a supervised machine learning technique, specifically Linear Regression Model was used.</a:t>
            </a:r>
          </a:p>
          <a:p>
            <a:pPr algn="just">
              <a:lnSpc>
                <a:spcPts val="3499"/>
              </a:lnSpc>
            </a:pPr>
            <a:r>
              <a:rPr lang="en-US" sz="2499">
                <a:solidFill>
                  <a:srgbClr val="000000"/>
                </a:solidFill>
                <a:latin typeface="Inter"/>
              </a:rPr>
              <a:t>Linear Regression can help model the relationship between variables using linear equation.</a:t>
            </a:r>
          </a:p>
          <a:p>
            <a:pPr algn="just">
              <a:lnSpc>
                <a:spcPts val="3499"/>
              </a:lnSpc>
            </a:pPr>
            <a:r>
              <a:rPr lang="en-US" sz="2499">
                <a:solidFill>
                  <a:srgbClr val="000000"/>
                </a:solidFill>
                <a:latin typeface="Inter"/>
              </a:rPr>
              <a:t>Along with this model, we use a feature selection technique called Recursive Feature Elimination (RFE) to keep updating the feature list by recursively removing least important features.</a:t>
            </a:r>
          </a:p>
          <a:p>
            <a:pPr algn="just">
              <a:lnSpc>
                <a:spcPts val="3499"/>
              </a:lnSpc>
            </a:pPr>
            <a:r>
              <a:rPr lang="en-US" sz="2499">
                <a:solidFill>
                  <a:srgbClr val="000000"/>
                </a:solidFill>
                <a:latin typeface="Inter"/>
              </a:rPr>
              <a:t>This helps in improving model performance and helps in reducing overfitting the model by only working with the most important features.</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WHICH MACHINE LEARNING MODELS WERE USED</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5663862" y="8660242"/>
            <a:ext cx="1595438"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PAGE 09</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1415966" cy="2574890"/>
          </a:xfrm>
          <a:prstGeom prst="rect">
            <a:avLst/>
          </a:prstGeom>
        </p:spPr>
        <p:txBody>
          <a:bodyPr anchor="t" rtlCol="false" tIns="0" lIns="0" bIns="0" rIns="0">
            <a:spAutoFit/>
          </a:bodyPr>
          <a:lstStyle/>
          <a:p>
            <a:pPr>
              <a:lnSpc>
                <a:spcPts val="10326"/>
              </a:lnSpc>
            </a:pPr>
            <a:r>
              <a:rPr lang="en-US" sz="7376">
                <a:solidFill>
                  <a:srgbClr val="000000"/>
                </a:solidFill>
                <a:latin typeface="Inter"/>
              </a:rPr>
              <a:t>An Overview Of Data Analysis And Results</a:t>
            </a:r>
          </a:p>
        </p:txBody>
      </p:sp>
      <p:sp>
        <p:nvSpPr>
          <p:cNvPr name="TextBox 9" id="9"/>
          <p:cNvSpPr txBox="true"/>
          <p:nvPr/>
        </p:nvSpPr>
        <p:spPr>
          <a:xfrm rot="0">
            <a:off x="1028700" y="5455692"/>
            <a:ext cx="16230600" cy="3051175"/>
          </a:xfrm>
          <a:prstGeom prst="rect">
            <a:avLst/>
          </a:prstGeom>
        </p:spPr>
        <p:txBody>
          <a:bodyPr anchor="t" rtlCol="false" tIns="0" lIns="0" bIns="0" rIns="0">
            <a:spAutoFit/>
          </a:bodyPr>
          <a:lstStyle/>
          <a:p>
            <a:pPr algn="just">
              <a:lnSpc>
                <a:spcPts val="3499"/>
              </a:lnSpc>
            </a:pPr>
            <a:r>
              <a:rPr lang="en-US" sz="2499">
                <a:solidFill>
                  <a:srgbClr val="000000"/>
                </a:solidFill>
                <a:latin typeface="Inter"/>
              </a:rPr>
              <a:t>Three companies from the same sector are chosen - Microsoft, Electronic Arts, Activision Blizzard.</a:t>
            </a:r>
          </a:p>
          <a:p>
            <a:pPr algn="just">
              <a:lnSpc>
                <a:spcPts val="3499"/>
              </a:lnSpc>
            </a:pPr>
            <a:r>
              <a:rPr lang="en-US" sz="2499">
                <a:solidFill>
                  <a:srgbClr val="000000"/>
                </a:solidFill>
                <a:latin typeface="Inter"/>
              </a:rPr>
              <a:t>These companies are represented as securities, abbreviated as follows:</a:t>
            </a:r>
          </a:p>
          <a:p>
            <a:pPr algn="just" marL="539749" indent="-269875" lvl="1">
              <a:lnSpc>
                <a:spcPts val="3499"/>
              </a:lnSpc>
              <a:buFont typeface="Arial"/>
              <a:buChar char="•"/>
            </a:pPr>
            <a:r>
              <a:rPr lang="en-US" sz="2499">
                <a:solidFill>
                  <a:srgbClr val="000000"/>
                </a:solidFill>
                <a:latin typeface="Inter"/>
              </a:rPr>
              <a:t>MSFT - Microsoft</a:t>
            </a:r>
          </a:p>
          <a:p>
            <a:pPr algn="just" marL="539749" indent="-269875" lvl="1">
              <a:lnSpc>
                <a:spcPts val="3499"/>
              </a:lnSpc>
              <a:buFont typeface="Arial"/>
              <a:buChar char="•"/>
            </a:pPr>
            <a:r>
              <a:rPr lang="en-US" sz="2499">
                <a:solidFill>
                  <a:srgbClr val="000000"/>
                </a:solidFill>
                <a:latin typeface="Inter"/>
              </a:rPr>
              <a:t>EA - Electronic Arts</a:t>
            </a:r>
          </a:p>
          <a:p>
            <a:pPr algn="just" marL="539749" indent="-269875" lvl="1">
              <a:lnSpc>
                <a:spcPts val="3499"/>
              </a:lnSpc>
              <a:buFont typeface="Arial"/>
              <a:buChar char="•"/>
            </a:pPr>
            <a:r>
              <a:rPr lang="en-US" sz="2499">
                <a:solidFill>
                  <a:srgbClr val="000000"/>
                </a:solidFill>
                <a:latin typeface="Inter"/>
              </a:rPr>
              <a:t>Activision Blizzard - ATVI</a:t>
            </a:r>
          </a:p>
          <a:p>
            <a:pPr algn="just">
              <a:lnSpc>
                <a:spcPts val="3499"/>
              </a:lnSpc>
            </a:pPr>
            <a:r>
              <a:rPr lang="en-US" sz="2499">
                <a:solidFill>
                  <a:srgbClr val="000000"/>
                </a:solidFill>
                <a:latin typeface="Inter"/>
              </a:rPr>
              <a:t>10 predictors are selected that are known to influence the market - Open, Low, High, Volume, After Tax ROE, Gross Profit, Gross Margin, Profit Margin, Total Revenue, Earnings Per Share.</a:t>
            </a:r>
          </a:p>
        </p:txBody>
      </p:sp>
      <p:sp>
        <p:nvSpPr>
          <p:cNvPr name="TextBox 10" id="10"/>
          <p:cNvSpPr txBox="true"/>
          <p:nvPr/>
        </p:nvSpPr>
        <p:spPr>
          <a:xfrm rot="0">
            <a:off x="1028700" y="8660242"/>
            <a:ext cx="11396687" cy="349250"/>
          </a:xfrm>
          <a:prstGeom prst="rect">
            <a:avLst/>
          </a:prstGeom>
        </p:spPr>
        <p:txBody>
          <a:bodyPr anchor="t" rtlCol="false" tIns="0" lIns="0" bIns="0" rIns="0">
            <a:spAutoFit/>
          </a:bodyPr>
          <a:lstStyle/>
          <a:p>
            <a:pPr>
              <a:lnSpc>
                <a:spcPts val="2800"/>
              </a:lnSpc>
              <a:spcBef>
                <a:spcPct val="0"/>
              </a:spcBef>
            </a:pPr>
            <a:r>
              <a:rPr lang="en-US" sz="2000" spc="600">
                <a:solidFill>
                  <a:srgbClr val="000000"/>
                </a:solidFill>
                <a:latin typeface="Inter"/>
              </a:rPr>
              <a:t>AN OVERVIEW OF DATA ANALYSIS AND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DAF12HLQ1qU</dc:identifier>
  <dcterms:modified xsi:type="dcterms:W3CDTF">2011-08-01T06:04:30Z</dcterms:modified>
  <cp:revision>1</cp:revision>
  <dc:title>Learning From Data</dc:title>
</cp:coreProperties>
</file>