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800000000000000"/>
      <p:regular r:id="rId11"/>
    </p:embeddedFont>
    <p:embeddedFont>
      <p:font typeface="Now Thin" charset="1" panose="00000300000000000000"/>
      <p:regular r:id="rId12"/>
    </p:embeddedFont>
    <p:embeddedFont>
      <p:font typeface="Now Light" charset="1" panose="00000400000000000000"/>
      <p:regular r:id="rId13"/>
    </p:embeddedFont>
    <p:embeddedFont>
      <p:font typeface="Now Medium" charset="1" panose="00000600000000000000"/>
      <p:regular r:id="rId14"/>
    </p:embeddedFont>
    <p:embeddedFont>
      <p:font typeface="Now Heavy" charset="1" panose="00000A00000000000000"/>
      <p:regular r:id="rId15"/>
    </p:embeddedFont>
    <p:embeddedFont>
      <p:font typeface="Inter" charset="1" panose="020B0502030000000004"/>
      <p:regular r:id="rId16"/>
    </p:embeddedFont>
    <p:embeddedFont>
      <p:font typeface="Inter Bold" charset="1" panose="020B0802030000000004"/>
      <p:regular r:id="rId17"/>
    </p:embeddedFont>
    <p:embeddedFont>
      <p:font typeface="Inter Italics" charset="1" panose="020B0502030000000004"/>
      <p:regular r:id="rId18"/>
    </p:embeddedFont>
    <p:embeddedFont>
      <p:font typeface="Inter Bold Italics" charset="1" panose="020B0802030000000004"/>
      <p:regular r:id="rId19"/>
    </p:embeddedFont>
    <p:embeddedFont>
      <p:font typeface="Inter Thin" charset="1" panose="020B0A02050000000004"/>
      <p:regular r:id="rId20"/>
    </p:embeddedFont>
    <p:embeddedFont>
      <p:font typeface="Inter Thin Italics" charset="1" panose="020B0A02050000000004"/>
      <p:regular r:id="rId21"/>
    </p:embeddedFont>
    <p:embeddedFont>
      <p:font typeface="Inter Extra-Light" charset="1" panose="02000503000000020004"/>
      <p:regular r:id="rId22"/>
    </p:embeddedFont>
    <p:embeddedFont>
      <p:font typeface="Inter Light" charset="1" panose="02000503000000020004"/>
      <p:regular r:id="rId23"/>
    </p:embeddedFont>
    <p:embeddedFont>
      <p:font typeface="Inter Medium" charset="1" panose="02000503000000020004"/>
      <p:regular r:id="rId24"/>
    </p:embeddedFont>
    <p:embeddedFont>
      <p:font typeface="Inter Semi-Bold" charset="1" panose="02000503000000020004"/>
      <p:regular r:id="rId25"/>
    </p:embeddedFont>
    <p:embeddedFont>
      <p:font typeface="Inter Ultra-Bold" charset="1" panose="02000503000000020004"/>
      <p:regular r:id="rId26"/>
    </p:embeddedFont>
    <p:embeddedFont>
      <p:font typeface="Inter Heavy" charset="1" panose="0200050300000002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8459058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205740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74232" y="3773262"/>
            <a:ext cx="7889200" cy="257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Learning From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4800" y="8660242"/>
            <a:ext cx="118500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Vedant Adawadkar - 730042744 - va296@exeter.ac.uk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710148" y="8660242"/>
            <a:ext cx="154915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10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092325"/>
            <a:ext cx="16230600" cy="611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Three companies from the same sector are chosen - Microsoft, Electronic Arts, Activision Blizzard.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These companies are represented as securities, abbreviated as follows: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MSFT - Microsoft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EA - Electronic Arts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Activision Blizzard - ATVI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10 predictors are selected that are known to influence the market - Open, Low, High, Volume, After Tax ROE, Gross Profit, Gross Margin, Profit Margin, Total Revenue, Earnings Per Share.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Because the number of predictors is too high, we use the RFE technique to ensure that only the most important features are selected.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In case of all the three companies, the following predictors are selected: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Open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Low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High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660242"/>
            <a:ext cx="1139668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AN OVERVIEW OF DATA ANALYSIS AND RESULTS CONT’D...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99551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71750" y="2273159"/>
            <a:ext cx="6572250" cy="126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Contents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17346" y="4494685"/>
            <a:ext cx="77581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 Why?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14800" y="4494685"/>
            <a:ext cx="11025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01.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17346" y="5017787"/>
            <a:ext cx="77581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Introduction To The Dataset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14800" y="5017787"/>
            <a:ext cx="11025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7346" y="5538487"/>
            <a:ext cx="77581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Using Linear Regression To Predict Stock Prices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14800" y="5538487"/>
            <a:ext cx="11025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17346" y="6059187"/>
            <a:ext cx="77581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Which Machine Learning Models Were Used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14800" y="6059187"/>
            <a:ext cx="11025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04.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17346" y="6582290"/>
            <a:ext cx="77581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An Overview On Data Analysis And The 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14800" y="6582290"/>
            <a:ext cx="11025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05.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17346" y="7102990"/>
            <a:ext cx="77581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Reflections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14800" y="7102990"/>
            <a:ext cx="11025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06.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CONTENTS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14800" y="7620515"/>
            <a:ext cx="11025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07.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17346" y="7620515"/>
            <a:ext cx="77581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Limitations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299551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03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71750" y="2273159"/>
            <a:ext cx="4626061" cy="126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The Why?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5692"/>
            <a:ext cx="16230600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In the world of financial markets, predicting stock prices is a complex and a very challenging task.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 constantly changing and the volatile nature of stock markets make it extremely hard to predict especially due to various unpredictable factors.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In order to understand the complexity of predicting current or future stock prices, in this coursework, we will try to analyse if a supervised machine learning technique, specifically regression can help in predicting stock prices.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THE WHY?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299551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71750" y="2273159"/>
            <a:ext cx="8987389" cy="257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Introduction To The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5692"/>
            <a:ext cx="16230600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In order to study and perform our analysis, I have chosen a dataset from Kaggle that consists of data from the New York Stock Exchange.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 data consists of about 500 companies, although for the purposes of this coursework we will only look at 3 companies while doing our predictions. 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 data spans from 2010 to 2016 or in some cases from 2012 to 2016.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Dataset is divided into three parts - prices, split-adjusted-prices, and fundamentals.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60242"/>
            <a:ext cx="639760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INTRODUCTION TO THE 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299551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05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71750" y="2273159"/>
            <a:ext cx="11415966" cy="257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Data Pre-processing And Data Cleaning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5692"/>
            <a:ext cx="16230600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Given that we need to use all three datasets provided to us, we need to perform some pre-processing and cleaning on the dataset before doing any operations.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Some of the operations included while preparing the data include: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Dataset Merging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Column Data Type Conversion.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Handling NaN values.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60242"/>
            <a:ext cx="639760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INTRODUCTION TO THE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299551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06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71750" y="2273159"/>
            <a:ext cx="11415966" cy="257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Using Linear Regression To Predict Stock Prices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5692"/>
            <a:ext cx="16230600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For the purpose of this coursework, I have chosen to use Regression with Linear Regression specifically to try and predict the closing value of the stock for that day.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Using Linear Regression to predict the stock prices for current day or future days is a relatively common approach in quantitative finance.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 reasoning behind using Linear Regression being that regression provides a ‘line of best fit’ which minimizes the distance between actual scores and predicted scores.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60242"/>
            <a:ext cx="1139668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USING LINEAR REGRESSION TO PREDICT STOCK PRICES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299551" y="8660242"/>
            <a:ext cx="29597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07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71750" y="2273159"/>
            <a:ext cx="11415966" cy="126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Feature Selection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5692"/>
            <a:ext cx="16230600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One of the most important things before employing any machine learning models to train or test our dataset is to select different features that we need to make our predictions.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 range of accuracy largely depends on these features. 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In case of Linear Regression, we need to correctly set our target variable or the dependant variable and the independent variables or the predictors.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For the purpose of this research we use the ‘close’ variable as the target variable which will give the closing price of the stock.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60242"/>
            <a:ext cx="1139668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USING LINEAR REGRESSION TO PREDICT STOCK PRICES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665648" y="8660242"/>
            <a:ext cx="159365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08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71750" y="2273159"/>
            <a:ext cx="11415966" cy="257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Which Machine Learning Models Were Used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5692"/>
            <a:ext cx="16230600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To predict the stock prices, a supervised machine learning technique, specifically Linear Regression Model was used.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Linear Regression can help model the relationship between variables using linear equation.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Along with this model, we use a feature selection technique called Recursive Feature Elimination (RFE) to keep updating the feature list by recursively removing least important features.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This helps in improving model performance and helps in reducing overfitting the model by only working with the most important features.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60242"/>
            <a:ext cx="1139668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WHICH MACHINE LEARNING MODELS WERE USED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3925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663862" y="8660242"/>
            <a:ext cx="15954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PAGE 09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44458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71750" y="2273159"/>
            <a:ext cx="11415966" cy="257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Inter"/>
              </a:rPr>
              <a:t>An Overview Of Data Analysis And 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55692"/>
            <a:ext cx="16230600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Three companies from the same sector are chosen - Microsoft, Electronic Arts, Activision Blizzard.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These companies are represented as securities, abbreviated as follows: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MSFT - Microsoft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EA - Electronic Arts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</a:rPr>
              <a:t>Activision Blizzard - ATVI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Inter"/>
              </a:rPr>
              <a:t>10 predictors are selected that are known to influence the market - Open, Low, High, Volume, After Tax ROE, Gross Profit, Gross Margin, Profit Margin, Total Revenue, Earnings Per Share.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60242"/>
            <a:ext cx="1139668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</a:rPr>
              <a:t>AN OVERVIEW OF DATA ANALYSIS AND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DAF12HLQ1qU</dc:identifier>
  <dcterms:modified xsi:type="dcterms:W3CDTF">2011-08-01T06:04:30Z</dcterms:modified>
  <cp:revision>1</cp:revision>
  <dc:title>Learning From Data</dc:title>
</cp:coreProperties>
</file>