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4" r:id="rId9"/>
    <p:sldId id="265" r:id="rId10"/>
    <p:sldId id="263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A7AA6-7B9F-42E0-85E7-AE61FC9C64C3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587A3-D4B3-4CA7-9628-6B674DF268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98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587A3-D4B3-4CA7-9628-6B674DF268C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64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587A3-D4B3-4CA7-9628-6B674DF268C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74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74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56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6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40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2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73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569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29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2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8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7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22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3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4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0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89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92E370-8F78-40F3-B40C-6144A0A9138F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8A7E9F-C0C7-42AF-B1AE-00D9BA03DD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2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549224"/>
            <a:ext cx="8825658" cy="2677648"/>
          </a:xfrm>
        </p:spPr>
        <p:txBody>
          <a:bodyPr/>
          <a:lstStyle/>
          <a:p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Konut Kredisi Onay Analizi ve Tahmini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548601" y="4460141"/>
            <a:ext cx="2803476" cy="831655"/>
          </a:xfrm>
        </p:spPr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Adem TÜRKEŞ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1057647"/>
            <a:ext cx="8761413" cy="706964"/>
          </a:xfrm>
        </p:spPr>
        <p:txBody>
          <a:bodyPr/>
          <a:lstStyle/>
          <a:p>
            <a:r>
              <a:rPr lang="tr-TR" b="1" dirty="0"/>
              <a:t>Karışıklık Matrisi (</a:t>
            </a:r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Matrix</a:t>
            </a:r>
            <a:r>
              <a:rPr lang="tr-TR" b="1" dirty="0" smtClean="0"/>
              <a:t>) </a:t>
            </a:r>
            <a:r>
              <a:rPr lang="tr-TR" dirty="0" smtClean="0"/>
              <a:t>(</a:t>
            </a:r>
            <a:r>
              <a:rPr lang="tr-TR" dirty="0"/>
              <a:t>Lineer </a:t>
            </a:r>
            <a:r>
              <a:rPr lang="tr-TR" dirty="0" err="1" smtClean="0"/>
              <a:t>kernel</a:t>
            </a:r>
            <a:r>
              <a:rPr lang="tr-TR" dirty="0" smtClean="0"/>
              <a:t> Sonuçları)</a:t>
            </a:r>
            <a:r>
              <a:rPr lang="tr-TR" b="1" dirty="0"/>
              <a:t/>
            </a:r>
            <a:br>
              <a:rPr lang="tr-TR" b="1" dirty="0"/>
            </a:br>
            <a:endParaRPr lang="tr-TR" b="1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" y="2278236"/>
            <a:ext cx="12121390" cy="44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Algoritmasından Alınan </a:t>
            </a:r>
            <a:r>
              <a:rPr lang="tr-TR" dirty="0" smtClean="0"/>
              <a:t>Sonuçlar(</a:t>
            </a:r>
            <a:r>
              <a:rPr lang="tr-TR" dirty="0"/>
              <a:t>Sigmoid </a:t>
            </a:r>
            <a:r>
              <a:rPr lang="tr-TR" dirty="0" err="1"/>
              <a:t>kernel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6" y="2312276"/>
            <a:ext cx="7489721" cy="4367048"/>
          </a:xfrm>
        </p:spPr>
      </p:pic>
    </p:spTree>
    <p:extLst>
      <p:ext uri="{BB962C8B-B14F-4D97-AF65-F5344CB8AC3E}">
        <p14:creationId xmlns:p14="http://schemas.microsoft.com/office/powerpoint/2010/main" val="100477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Algoritmasından Alınan Sonuçlar(Sigmoid </a:t>
            </a:r>
            <a:r>
              <a:rPr lang="tr-TR" dirty="0" err="1"/>
              <a:t>kernel</a:t>
            </a:r>
            <a:r>
              <a:rPr lang="tr-TR" dirty="0"/>
              <a:t>)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80" y="2219752"/>
            <a:ext cx="7405962" cy="4638248"/>
          </a:xfrm>
        </p:spPr>
      </p:pic>
    </p:spTree>
    <p:extLst>
      <p:ext uri="{BB962C8B-B14F-4D97-AF65-F5344CB8AC3E}">
        <p14:creationId xmlns:p14="http://schemas.microsoft.com/office/powerpoint/2010/main" val="222276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1057647"/>
            <a:ext cx="8761413" cy="706964"/>
          </a:xfrm>
        </p:spPr>
        <p:txBody>
          <a:bodyPr/>
          <a:lstStyle/>
          <a:p>
            <a:r>
              <a:rPr lang="tr-TR" b="1" dirty="0"/>
              <a:t>Karışıklık Matrisi (</a:t>
            </a:r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Matrix</a:t>
            </a:r>
            <a:r>
              <a:rPr lang="tr-TR" b="1" dirty="0" smtClean="0"/>
              <a:t>) </a:t>
            </a:r>
            <a:r>
              <a:rPr lang="tr-TR" dirty="0" smtClean="0"/>
              <a:t>(</a:t>
            </a:r>
            <a:r>
              <a:rPr lang="tr-TR" dirty="0"/>
              <a:t>Sigmoid </a:t>
            </a:r>
            <a:r>
              <a:rPr lang="tr-TR" dirty="0" err="1" smtClean="0"/>
              <a:t>kernel</a:t>
            </a:r>
            <a:r>
              <a:rPr lang="tr-TR" dirty="0" smtClean="0"/>
              <a:t> Sonuçları)</a:t>
            </a:r>
            <a:r>
              <a:rPr lang="tr-TR" b="1" dirty="0"/>
              <a:t/>
            </a:r>
            <a:br>
              <a:rPr lang="tr-TR" b="1" dirty="0"/>
            </a:br>
            <a:endParaRPr lang="tr-TR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" y="2341983"/>
            <a:ext cx="12147150" cy="44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konu hakkında </a:t>
            </a:r>
            <a:r>
              <a:rPr lang="tr-TR" dirty="0" err="1"/>
              <a:t>K</a:t>
            </a:r>
            <a:r>
              <a:rPr lang="tr-TR" dirty="0" err="1" smtClean="0"/>
              <a:t>aggle</a:t>
            </a:r>
            <a:r>
              <a:rPr lang="tr-TR" dirty="0" smtClean="0"/>
              <a:t> sayfası üzerinde 2 kişi işlem yapmış ve bu veri setini kullanmıştır.</a:t>
            </a:r>
          </a:p>
          <a:p>
            <a:r>
              <a:rPr lang="tr-TR" b="1" dirty="0" smtClean="0"/>
              <a:t>S.ALAY</a:t>
            </a:r>
            <a:r>
              <a:rPr lang="tr-TR" dirty="0" smtClean="0"/>
              <a:t>; 5 yıl önce </a:t>
            </a:r>
            <a:r>
              <a:rPr lang="tr-TR" b="1" dirty="0"/>
              <a:t>Kredi </a:t>
            </a:r>
            <a:r>
              <a:rPr lang="tr-TR" b="1" dirty="0" smtClean="0"/>
              <a:t>Tahmini_1</a:t>
            </a:r>
            <a:r>
              <a:rPr lang="tr-TR" dirty="0" smtClean="0"/>
              <a:t> adı altında proje geliştirmiştir.</a:t>
            </a:r>
          </a:p>
          <a:p>
            <a:pPr marL="0" indent="0">
              <a:buNone/>
            </a:pPr>
            <a:r>
              <a:rPr lang="tr-TR" dirty="0" smtClean="0"/>
              <a:t>     https</a:t>
            </a:r>
            <a:r>
              <a:rPr lang="tr-TR" dirty="0"/>
              <a:t>://www.kaggle.com/code/colecola/kredi-tahmini-1</a:t>
            </a:r>
            <a:endParaRPr lang="tr-TR" dirty="0" smtClean="0"/>
          </a:p>
          <a:p>
            <a:pPr fontAlgn="base"/>
            <a:r>
              <a:rPr lang="tr-TR" b="1" dirty="0" smtClean="0"/>
              <a:t>BUDHADİTYA DUTTA</a:t>
            </a:r>
            <a:r>
              <a:rPr lang="tr-TR" dirty="0" smtClean="0"/>
              <a:t>; 1 ay önce </a:t>
            </a:r>
            <a:r>
              <a:rPr lang="fi-FI" b="1" dirty="0"/>
              <a:t>Konut Kredisi Onay Analizi ve </a:t>
            </a:r>
            <a:r>
              <a:rPr lang="fi-FI" b="1" dirty="0" smtClean="0"/>
              <a:t>Tahmini</a:t>
            </a:r>
            <a:r>
              <a:rPr lang="tr-TR" b="1" dirty="0" smtClean="0"/>
              <a:t> </a:t>
            </a:r>
            <a:r>
              <a:rPr lang="tr-TR" dirty="0" smtClean="0"/>
              <a:t>adı altında proje geliştirmiştir. </a:t>
            </a:r>
          </a:p>
          <a:p>
            <a:pPr marL="0" indent="0" fontAlgn="base">
              <a:buNone/>
            </a:pPr>
            <a:r>
              <a:rPr lang="tr-TR" b="1" dirty="0" smtClean="0"/>
              <a:t>      </a:t>
            </a:r>
            <a:r>
              <a:rPr lang="fi-FI" dirty="0" smtClean="0"/>
              <a:t>https</a:t>
            </a:r>
            <a:r>
              <a:rPr lang="fi-FI" dirty="0"/>
              <a:t>://</a:t>
            </a:r>
            <a:r>
              <a:rPr lang="fi-FI" dirty="0" smtClean="0"/>
              <a:t>www.kaggle.com/code/budhadityadutta/home-loan-approval-</a:t>
            </a:r>
            <a:r>
              <a:rPr lang="tr-TR" dirty="0"/>
              <a:t> </a:t>
            </a:r>
            <a:r>
              <a:rPr lang="tr-TR" dirty="0" smtClean="0"/>
              <a:t>	</a:t>
            </a:r>
            <a:r>
              <a:rPr lang="fi-FI" dirty="0" smtClean="0"/>
              <a:t>analysis-prediction/notebook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15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Amaç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Konut kredisi onay analizi ve tahmini, bankaların müşterilerine vereceği krediler 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 </a:t>
            </a: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kredi talep eden müşterinin durum analizi yapılarak kredi 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çıkıp/çıkmayacağını </a:t>
            </a: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makine öğrenmesi algoritması ile tahmin 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etmeye çalışmaktadır.</a:t>
            </a:r>
          </a:p>
          <a:p>
            <a:r>
              <a:rPr lang="tr-TR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konuda yapılan tahminler, gelecekteki kredi başvurularının değerlendirilmesi ve onay süreçlerinin iyileştirilmesi için kullanılabilir</a:t>
            </a:r>
            <a:endParaRPr lang="tr-T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Konuyu seçmekteki amacımız günümüz koşullarında ekonomik olarak sıkıntı çeken insanlar bu durumda hangi durumlardan geçmektedir ve bunun sonucunda ne tür sorulara tabi tutulmaktadırlar.</a:t>
            </a:r>
          </a:p>
          <a:p>
            <a:endParaRPr lang="tr-T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Seti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94924" cy="3416300"/>
          </a:xfrm>
        </p:spPr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eri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setinde 12 bağımsız değişken ve 1 hedef değişkenimiz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olan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var.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12 bağımsız değişkende bilgiler toplanıp hedef değişkeni olan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(Kredi Onay Durumu) alanı dolduruluyor.</a:t>
            </a: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Veri Setini yorumlayıp grafiğe çevirmemiz gerekir, bunun içinde verinin sayısal değerler olması gerekiyor.</a:t>
            </a: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Veri Setini sağlıklı kullanmak için sayısal değerlere çevirmek gerekiyor bu işlemi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metodu ile yapabiliriz. 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Örneğin </a:t>
            </a:r>
            <a:r>
              <a:rPr lang="tr-T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=1 , No= 0 değerleri verebiliriz.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760"/>
            <a:ext cx="12124850" cy="2925020"/>
          </a:xfrm>
        </p:spPr>
      </p:pic>
    </p:spTree>
    <p:extLst>
      <p:ext uri="{BB962C8B-B14F-4D97-AF65-F5344CB8AC3E}">
        <p14:creationId xmlns:p14="http://schemas.microsoft.com/office/powerpoint/2010/main" val="4171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3777" y="2258267"/>
            <a:ext cx="11441373" cy="4254500"/>
          </a:xfrm>
        </p:spPr>
        <p:txBody>
          <a:bodyPr>
            <a:normAutofit fontScale="85000" lnSpcReduction="10000"/>
          </a:bodyPr>
          <a:lstStyle/>
          <a:p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setinde belirli alanlarda boş hücreler var ve bu hücreler tahmin yaparken boş olduğu için yanlış yorumlamaya sebep olur.</a:t>
            </a:r>
          </a:p>
          <a:p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Kullandığımız veri setinde </a:t>
            </a: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boş 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hücreler 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Dependents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Self_Employed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LoanAmount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Loan_Amount_Term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Credit_History</a:t>
            </a:r>
            <a:r>
              <a:rPr lang="tr-TR" alt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  <a:r>
              <a:rPr lang="tr-TR" altLang="tr-T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altLang="tr-T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 boş hücreleri doldurmak için farklı farklı yöntemler </a:t>
            </a:r>
            <a:r>
              <a:rPr lang="tr-T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vardır.Bunlar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Medyan ile doldurma,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Ortalama İle doldurma,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sık kullanılan değer ile doldurma,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İleri Düzey yöntemlerle doldurma(Regresyon modeli oluşturup tahmin etme),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da Eksik değerleri silerek veri setini kullanabiliriz.  </a:t>
            </a: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tr-TR" dirty="0" smtClean="0"/>
              <a:t>Veri Seti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06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(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Machine</a:t>
            </a:r>
            <a:r>
              <a:rPr lang="tr-TR" dirty="0" smtClean="0"/>
              <a:t>)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5909" y="2407556"/>
            <a:ext cx="11917234" cy="3955921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SVM, bir </a:t>
            </a:r>
            <a:r>
              <a:rPr lang="tr-TR" dirty="0"/>
              <a:t>makine öğrenimi algoritmasıdır ve sınıflandırma, regresyon ve </a:t>
            </a:r>
            <a:r>
              <a:rPr lang="tr-TR" dirty="0" smtClean="0"/>
              <a:t>ayırma </a:t>
            </a:r>
            <a:r>
              <a:rPr lang="tr-TR" dirty="0"/>
              <a:t>problemleri için kullanılır. SVM, özellikle sınıflandırma problemlerinde etkili bir şekilde çalışabilen güçlü bir algoritmadır. İşleyişi, öğrenme veri setini bir </a:t>
            </a:r>
            <a:r>
              <a:rPr lang="tr-TR" dirty="0" err="1"/>
              <a:t>hiperdüzleme</a:t>
            </a:r>
            <a:r>
              <a:rPr lang="tr-TR" dirty="0"/>
              <a:t> (</a:t>
            </a:r>
            <a:r>
              <a:rPr lang="tr-TR" dirty="0" err="1"/>
              <a:t>hyperplane</a:t>
            </a:r>
            <a:r>
              <a:rPr lang="tr-TR" dirty="0"/>
              <a:t>) ile en iyi şekilde ayırmaya odaklanır</a:t>
            </a:r>
            <a:r>
              <a:rPr lang="tr-TR" dirty="0" smtClean="0"/>
              <a:t>.</a:t>
            </a:r>
          </a:p>
          <a:p>
            <a:r>
              <a:rPr lang="tr-TR" dirty="0" err="1"/>
              <a:t>SVM'nin</a:t>
            </a:r>
            <a:r>
              <a:rPr lang="tr-TR" dirty="0"/>
              <a:t> avantajları </a:t>
            </a:r>
            <a:r>
              <a:rPr lang="tr-TR" dirty="0" smtClean="0"/>
              <a:t>şunlardır;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Yüksek </a:t>
            </a:r>
            <a:r>
              <a:rPr lang="tr-TR" dirty="0"/>
              <a:t>boyutlu veri setlerinde ve çoklu özellikleri olan veri setlerinde etkilidir.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/>
              <a:t>trick</a:t>
            </a:r>
            <a:r>
              <a:rPr lang="tr-TR" dirty="0"/>
              <a:t> kullanarak doğrusal olarak ayrılamayan veri setlerini işleyebilir.</a:t>
            </a:r>
          </a:p>
          <a:p>
            <a:pPr marL="0" indent="0">
              <a:buNone/>
            </a:pPr>
            <a:r>
              <a:rPr lang="tr-TR" dirty="0" smtClean="0"/>
              <a:t>	Sınıflandırma</a:t>
            </a:r>
            <a:r>
              <a:rPr lang="tr-TR" dirty="0"/>
              <a:t>, regresyon ve ayırma problemleri için kullanılabilir.</a:t>
            </a:r>
          </a:p>
          <a:p>
            <a:r>
              <a:rPr lang="tr-TR" dirty="0"/>
              <a:t>Ancak, </a:t>
            </a:r>
            <a:r>
              <a:rPr lang="tr-TR" dirty="0" err="1"/>
              <a:t>SVM'nin</a:t>
            </a:r>
            <a:r>
              <a:rPr lang="tr-TR" dirty="0"/>
              <a:t> bazı dezavantajları da </a:t>
            </a:r>
            <a:r>
              <a:rPr lang="tr-TR" dirty="0" smtClean="0"/>
              <a:t>vardır;	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Büyük </a:t>
            </a:r>
            <a:r>
              <a:rPr lang="tr-TR" dirty="0"/>
              <a:t>veri setlerinde eğitim süresi uzun olabilir.</a:t>
            </a:r>
          </a:p>
          <a:p>
            <a:pPr marL="0" indent="0">
              <a:buNone/>
            </a:pPr>
            <a:r>
              <a:rPr lang="tr-TR" dirty="0" smtClean="0"/>
              <a:t>	C </a:t>
            </a:r>
            <a:r>
              <a:rPr lang="tr-TR" dirty="0"/>
              <a:t>ve gamma parametrelerinin optimal değerlerini bulmak deneyim ve hesaplama gerektirir.</a:t>
            </a:r>
          </a:p>
          <a:p>
            <a:pPr marL="0" indent="0">
              <a:buNone/>
            </a:pPr>
            <a:r>
              <a:rPr lang="tr-TR" dirty="0" smtClean="0"/>
              <a:t>	Yüksek </a:t>
            </a:r>
            <a:r>
              <a:rPr lang="tr-TR" dirty="0"/>
              <a:t>boyutlu veri setlerinde modelin karmaşıklığı artabilir.</a:t>
            </a:r>
          </a:p>
          <a:p>
            <a:r>
              <a:rPr lang="tr-TR" dirty="0"/>
              <a:t>SVM, genellikle karmaşık ve yüksek boyutlu veri setleri üzerinde başarılı sonuçlar veren güçlü bir sınıflandırma algoritmasıdır.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0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2" y="2469294"/>
            <a:ext cx="11131266" cy="3147735"/>
          </a:xfrm>
        </p:spPr>
      </p:pic>
    </p:spTree>
    <p:extLst>
      <p:ext uri="{BB962C8B-B14F-4D97-AF65-F5344CB8AC3E}">
        <p14:creationId xmlns:p14="http://schemas.microsoft.com/office/powerpoint/2010/main" val="144123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SVM Algoritmasından Alınan Sonuçlar (</a:t>
            </a:r>
            <a:r>
              <a:rPr lang="tr-TR" dirty="0"/>
              <a:t>Lineer </a:t>
            </a:r>
            <a:r>
              <a:rPr lang="tr-TR" dirty="0" err="1"/>
              <a:t>kernel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56" y="2306824"/>
            <a:ext cx="7156751" cy="4467199"/>
          </a:xfrm>
        </p:spPr>
      </p:pic>
    </p:spTree>
    <p:extLst>
      <p:ext uri="{BB962C8B-B14F-4D97-AF65-F5344CB8AC3E}">
        <p14:creationId xmlns:p14="http://schemas.microsoft.com/office/powerpoint/2010/main" val="3425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Algoritmasından Alınan </a:t>
            </a:r>
            <a:r>
              <a:rPr lang="tr-TR" dirty="0" smtClean="0"/>
              <a:t>Sonuçlar(</a:t>
            </a:r>
            <a:r>
              <a:rPr lang="tr-TR" dirty="0"/>
              <a:t>Lineer </a:t>
            </a:r>
            <a:r>
              <a:rPr lang="tr-TR" dirty="0" err="1"/>
              <a:t>kernel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9" y="2278832"/>
            <a:ext cx="6430280" cy="4504525"/>
          </a:xfrm>
        </p:spPr>
      </p:pic>
    </p:spTree>
    <p:extLst>
      <p:ext uri="{BB962C8B-B14F-4D97-AF65-F5344CB8AC3E}">
        <p14:creationId xmlns:p14="http://schemas.microsoft.com/office/powerpoint/2010/main" val="106164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924</TotalTime>
  <Words>339</Words>
  <Application>Microsoft Office PowerPoint</Application>
  <PresentationFormat>Geniş ekran</PresentationFormat>
  <Paragraphs>53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İyon Toplantı Odası</vt:lpstr>
      <vt:lpstr>Konut Kredisi Onay Analizi ve Tahmini </vt:lpstr>
      <vt:lpstr>Amaç</vt:lpstr>
      <vt:lpstr>Veri Seti </vt:lpstr>
      <vt:lpstr>PowerPoint Sunusu</vt:lpstr>
      <vt:lpstr>Veri Seti </vt:lpstr>
      <vt:lpstr>SVM (Support Vector Machine) Algoritması</vt:lpstr>
      <vt:lpstr>PowerPoint Sunusu</vt:lpstr>
      <vt:lpstr>SVM Algoritmasından Alınan Sonuçlar (Lineer kernel)</vt:lpstr>
      <vt:lpstr>SVM Algoritmasından Alınan Sonuçlar(Lineer kernel)</vt:lpstr>
      <vt:lpstr>Karışıklık Matrisi (Confusion Matrix) (Lineer kernel Sonuçları) </vt:lpstr>
      <vt:lpstr>SVM Algoritmasından Alınan Sonuçlar(Sigmoid kernel)</vt:lpstr>
      <vt:lpstr>SVM Algoritmasından Alınan Sonuçlar(Sigmoid kernel)</vt:lpstr>
      <vt:lpstr>Karışıklık Matrisi (Confusion Matrix) (Sigmoid kernel Sonuçları) 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Konut Kredisi Onay Analizi ve Tahmini </dc:title>
  <dc:creator>AdemTrks</dc:creator>
  <cp:lastModifiedBy>AdemTrks</cp:lastModifiedBy>
  <cp:revision>37</cp:revision>
  <dcterms:created xsi:type="dcterms:W3CDTF">2023-12-26T10:02:22Z</dcterms:created>
  <dcterms:modified xsi:type="dcterms:W3CDTF">2024-01-02T12:37:04Z</dcterms:modified>
</cp:coreProperties>
</file>