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58" r:id="rId4"/>
    <p:sldId id="259" r:id="rId5"/>
    <p:sldId id="260" r:id="rId6"/>
    <p:sldId id="261" r:id="rId7"/>
    <p:sldId id="262" r:id="rId8"/>
    <p:sldId id="266" r:id="rId9"/>
    <p:sldId id="267" r:id="rId10"/>
    <p:sldId id="268" r:id="rId11"/>
    <p:sldId id="269" r:id="rId12"/>
    <p:sldId id="271" r:id="rId13"/>
    <p:sldId id="272" r:id="rId14"/>
    <p:sldId id="273" r:id="rId15"/>
    <p:sldId id="270"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7DC3EC31-DDE8-441E-96D3-0E30F1487C13}">
          <p14:sldIdLst>
            <p14:sldId id="256"/>
            <p14:sldId id="257"/>
            <p14:sldId id="258"/>
            <p14:sldId id="259"/>
            <p14:sldId id="260"/>
            <p14:sldId id="261"/>
            <p14:sldId id="262"/>
            <p14:sldId id="266"/>
            <p14:sldId id="267"/>
            <p14:sldId id="268"/>
            <p14:sldId id="269"/>
            <p14:sldId id="271"/>
            <p14:sldId id="272"/>
            <p14:sldId id="273"/>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emTrks" initials="A" lastIdx="1" clrIdx="0">
    <p:extLst>
      <p:ext uri="{19B8F6BF-5375-455C-9EA6-DF929625EA0E}">
        <p15:presenceInfo xmlns:p15="http://schemas.microsoft.com/office/powerpoint/2012/main" userId="19f77cc9401652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77" autoAdjust="0"/>
  </p:normalViewPr>
  <p:slideViewPr>
    <p:cSldViewPr snapToGrid="0">
      <p:cViewPr varScale="1">
        <p:scale>
          <a:sx n="56" d="100"/>
          <a:sy n="56" d="100"/>
        </p:scale>
        <p:origin x="98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9A0AB-18E3-4555-B67F-49BADD12A209}" type="datetimeFigureOut">
              <a:rPr lang="tr-TR" smtClean="0"/>
              <a:t>9.06.2024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1D81-D1DC-4BA6-B00A-6C7AF3A49B39}" type="slidenum">
              <a:rPr lang="tr-TR" smtClean="0"/>
              <a:t>‹#›</a:t>
            </a:fld>
            <a:endParaRPr lang="tr-TR"/>
          </a:p>
        </p:txBody>
      </p:sp>
    </p:spTree>
    <p:extLst>
      <p:ext uri="{BB962C8B-B14F-4D97-AF65-F5344CB8AC3E}">
        <p14:creationId xmlns:p14="http://schemas.microsoft.com/office/powerpoint/2010/main" val="373249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Bandırma</a:t>
            </a:r>
            <a:r>
              <a:rPr lang="tr-TR" baseline="0" dirty="0" smtClean="0"/>
              <a:t> Girişindeki kokunun sebebi.</a:t>
            </a:r>
          </a:p>
          <a:p>
            <a:r>
              <a:rPr lang="tr-TR" baseline="0" dirty="0" smtClean="0"/>
              <a:t>Ama artık yeni kurulan tavuk fabrikalarında bu kokuya çözüm bulunmuştur ama bandırmaya daha gelmemiştir.</a:t>
            </a:r>
          </a:p>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2</a:t>
            </a:fld>
            <a:endParaRPr lang="tr-TR"/>
          </a:p>
        </p:txBody>
      </p:sp>
    </p:spTree>
    <p:extLst>
      <p:ext uri="{BB962C8B-B14F-4D97-AF65-F5344CB8AC3E}">
        <p14:creationId xmlns:p14="http://schemas.microsoft.com/office/powerpoint/2010/main" val="405645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3</a:t>
            </a:fld>
            <a:endParaRPr lang="tr-TR"/>
          </a:p>
        </p:txBody>
      </p:sp>
    </p:spTree>
    <p:extLst>
      <p:ext uri="{BB962C8B-B14F-4D97-AF65-F5344CB8AC3E}">
        <p14:creationId xmlns:p14="http://schemas.microsoft.com/office/powerpoint/2010/main" val="292001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Pençeler yüksek dereceli</a:t>
            </a:r>
            <a:r>
              <a:rPr lang="tr-TR" baseline="0" dirty="0" smtClean="0"/>
              <a:t> kazanlarda kaynatılır ve ardından bu kalite ayırımı yapılır.</a:t>
            </a:r>
          </a:p>
          <a:p>
            <a:r>
              <a:rPr lang="tr-TR" baseline="0" dirty="0" smtClean="0"/>
              <a:t>Aslında bu hatalı bir işlemdir ve maliyet bakımından fabrikaya zarar olarak döner,</a:t>
            </a:r>
          </a:p>
          <a:p>
            <a:r>
              <a:rPr lang="tr-TR" baseline="0" dirty="0" smtClean="0"/>
              <a:t>Çünkü kaynatıp çöpe atmak pek de mantıklı bir iş değildir.</a:t>
            </a:r>
          </a:p>
        </p:txBody>
      </p:sp>
      <p:sp>
        <p:nvSpPr>
          <p:cNvPr id="4" name="Slayt Numarası Yer Tutucusu 3"/>
          <p:cNvSpPr>
            <a:spLocks noGrp="1"/>
          </p:cNvSpPr>
          <p:nvPr>
            <p:ph type="sldNum" sz="quarter" idx="10"/>
          </p:nvPr>
        </p:nvSpPr>
        <p:spPr/>
        <p:txBody>
          <a:bodyPr/>
          <a:lstStyle/>
          <a:p>
            <a:fld id="{F9551D81-D1DC-4BA6-B00A-6C7AF3A49B39}" type="slidenum">
              <a:rPr lang="tr-TR" smtClean="0"/>
              <a:t>4</a:t>
            </a:fld>
            <a:endParaRPr lang="tr-TR"/>
          </a:p>
        </p:txBody>
      </p:sp>
    </p:spTree>
    <p:extLst>
      <p:ext uri="{BB962C8B-B14F-4D97-AF65-F5344CB8AC3E}">
        <p14:creationId xmlns:p14="http://schemas.microsoft.com/office/powerpoint/2010/main" val="6359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5</a:t>
            </a:fld>
            <a:endParaRPr lang="tr-TR"/>
          </a:p>
        </p:txBody>
      </p:sp>
    </p:spTree>
    <p:extLst>
      <p:ext uri="{BB962C8B-B14F-4D97-AF65-F5344CB8AC3E}">
        <p14:creationId xmlns:p14="http://schemas.microsoft.com/office/powerpoint/2010/main" val="268102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6</a:t>
            </a:fld>
            <a:endParaRPr lang="tr-TR"/>
          </a:p>
        </p:txBody>
      </p:sp>
    </p:spTree>
    <p:extLst>
      <p:ext uri="{BB962C8B-B14F-4D97-AF65-F5344CB8AC3E}">
        <p14:creationId xmlns:p14="http://schemas.microsoft.com/office/powerpoint/2010/main" val="320953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8</a:t>
            </a:fld>
            <a:endParaRPr lang="tr-TR"/>
          </a:p>
        </p:txBody>
      </p:sp>
    </p:spTree>
    <p:extLst>
      <p:ext uri="{BB962C8B-B14F-4D97-AF65-F5344CB8AC3E}">
        <p14:creationId xmlns:p14="http://schemas.microsoft.com/office/powerpoint/2010/main" val="191180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9551D81-D1DC-4BA6-B00A-6C7AF3A49B39}" type="slidenum">
              <a:rPr lang="tr-TR" smtClean="0"/>
              <a:t>15</a:t>
            </a:fld>
            <a:endParaRPr lang="tr-TR"/>
          </a:p>
        </p:txBody>
      </p:sp>
    </p:spTree>
    <p:extLst>
      <p:ext uri="{BB962C8B-B14F-4D97-AF65-F5344CB8AC3E}">
        <p14:creationId xmlns:p14="http://schemas.microsoft.com/office/powerpoint/2010/main" val="3802167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A42A57EB-3A85-4914-9F75-D235D3764D16}"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7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93803A-2814-48A7-A247-04A2B84F9EEE}"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215168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32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61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1002689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458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628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761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88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407226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B93803A-2814-48A7-A247-04A2B84F9EEE}"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42A57EB-3A85-4914-9F75-D235D3764D16}"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71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B93803A-2814-48A7-A247-04A2B84F9EEE}"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272841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B93803A-2814-48A7-A247-04A2B84F9EEE}" type="datetimeFigureOut">
              <a:rPr lang="tr-TR" smtClean="0"/>
              <a:t>9.06.2024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42A57EB-3A85-4914-9F75-D235D3764D16}"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766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B93803A-2814-48A7-A247-04A2B84F9EEE}" type="datetimeFigureOut">
              <a:rPr lang="tr-TR" smtClean="0"/>
              <a:t>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42A57EB-3A85-4914-9F75-D235D3764D16}"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80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3803A-2814-48A7-A247-04A2B84F9EEE}" type="datetimeFigureOut">
              <a:rPr lang="tr-TR" smtClean="0"/>
              <a:t>9.06.2024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27238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93803A-2814-48A7-A247-04A2B84F9EEE}"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2A57EB-3A85-4914-9F75-D235D3764D16}"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562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93803A-2814-48A7-A247-04A2B84F9EEE}"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42A57EB-3A85-4914-9F75-D235D3764D16}" type="slidenum">
              <a:rPr lang="tr-TR" smtClean="0"/>
              <a:t>‹#›</a:t>
            </a:fld>
            <a:endParaRPr lang="tr-TR"/>
          </a:p>
        </p:txBody>
      </p:sp>
    </p:spTree>
    <p:extLst>
      <p:ext uri="{BB962C8B-B14F-4D97-AF65-F5344CB8AC3E}">
        <p14:creationId xmlns:p14="http://schemas.microsoft.com/office/powerpoint/2010/main" val="111292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93803A-2814-48A7-A247-04A2B84F9EEE}" type="datetimeFigureOut">
              <a:rPr lang="tr-TR" smtClean="0"/>
              <a:t>9.06.2024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2A57EB-3A85-4914-9F75-D235D3764D16}" type="slidenum">
              <a:rPr lang="tr-TR" smtClean="0"/>
              <a:t>‹#›</a:t>
            </a:fld>
            <a:endParaRPr lang="tr-TR"/>
          </a:p>
        </p:txBody>
      </p:sp>
    </p:spTree>
    <p:extLst>
      <p:ext uri="{BB962C8B-B14F-4D97-AF65-F5344CB8AC3E}">
        <p14:creationId xmlns:p14="http://schemas.microsoft.com/office/powerpoint/2010/main" val="27982769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64695" y="1768500"/>
            <a:ext cx="8271071" cy="1515533"/>
          </a:xfrm>
        </p:spPr>
        <p:txBody>
          <a:bodyPr/>
          <a:lstStyle/>
          <a:p>
            <a:r>
              <a:rPr lang="tr-TR" dirty="0" smtClean="0"/>
              <a:t>Tavuk Pençelerindeki Yaralı Olanları Ayırt Etme</a:t>
            </a:r>
            <a:endParaRPr lang="tr-TR" dirty="0"/>
          </a:p>
        </p:txBody>
      </p:sp>
      <p:sp>
        <p:nvSpPr>
          <p:cNvPr id="3" name="Alt Başlık 2"/>
          <p:cNvSpPr>
            <a:spLocks noGrp="1"/>
          </p:cNvSpPr>
          <p:nvPr>
            <p:ph type="subTitle" idx="1"/>
          </p:nvPr>
        </p:nvSpPr>
        <p:spPr>
          <a:xfrm>
            <a:off x="6247359" y="5722081"/>
            <a:ext cx="5751806" cy="1047795"/>
          </a:xfrm>
        </p:spPr>
        <p:txBody>
          <a:bodyPr/>
          <a:lstStyle/>
          <a:p>
            <a:r>
              <a:rPr lang="tr-TR" dirty="0" smtClean="0"/>
              <a:t>Adem TÜRKEŞ</a:t>
            </a:r>
          </a:p>
          <a:p>
            <a:r>
              <a:rPr lang="tr-TR" dirty="0" smtClean="0"/>
              <a:t>2111502220</a:t>
            </a:r>
          </a:p>
          <a:p>
            <a:endParaRPr lang="tr-TR" dirty="0"/>
          </a:p>
        </p:txBody>
      </p:sp>
      <p:sp>
        <p:nvSpPr>
          <p:cNvPr id="4" name="Alt Başlık 2"/>
          <p:cNvSpPr txBox="1">
            <a:spLocks/>
          </p:cNvSpPr>
          <p:nvPr/>
        </p:nvSpPr>
        <p:spPr>
          <a:xfrm>
            <a:off x="2692397" y="4173887"/>
            <a:ext cx="6815669" cy="132080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tr-TR" dirty="0" smtClean="0"/>
              <a:t>Bilgisayarla Görme ve Görüntüleme Teknikleri</a:t>
            </a:r>
            <a:endParaRPr lang="tr-TR" dirty="0"/>
          </a:p>
        </p:txBody>
      </p:sp>
    </p:spTree>
    <p:extLst>
      <p:ext uri="{BB962C8B-B14F-4D97-AF65-F5344CB8AC3E}">
        <p14:creationId xmlns:p14="http://schemas.microsoft.com/office/powerpoint/2010/main" val="762950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864398" y="2072838"/>
            <a:ext cx="5374340" cy="247764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smtClean="0"/>
              <a:t>Bu çıktı, 5 </a:t>
            </a:r>
            <a:r>
              <a:rPr lang="tr-TR" dirty="0" err="1" smtClean="0"/>
              <a:t>epoch</a:t>
            </a:r>
            <a:r>
              <a:rPr lang="tr-TR" dirty="0" smtClean="0"/>
              <a:t>(döngü) sonunda elde edilen sonuçları temsil eder. </a:t>
            </a:r>
          </a:p>
          <a:p>
            <a:r>
              <a:rPr lang="tr-TR" dirty="0" smtClean="0"/>
              <a:t>Burada eğitim 72 adet çoğaltma işlemi görmemiş görüntüler ile model eğitimi yapılmıştır.</a:t>
            </a:r>
          </a:p>
          <a:p>
            <a:pPr marL="0" indent="0">
              <a:buNone/>
            </a:pPr>
            <a:endParaRPr lang="tr-TR" dirty="0"/>
          </a:p>
        </p:txBody>
      </p:sp>
      <p:pic>
        <p:nvPicPr>
          <p:cNvPr id="6" name="İçerik Yer Tutucusu 1"/>
          <p:cNvPicPr>
            <a:picLocks noChangeAspect="1"/>
          </p:cNvPicPr>
          <p:nvPr/>
        </p:nvPicPr>
        <p:blipFill>
          <a:blip r:embed="rId2"/>
          <a:stretch>
            <a:fillRect/>
          </a:stretch>
        </p:blipFill>
        <p:spPr>
          <a:xfrm>
            <a:off x="6314036" y="1303682"/>
            <a:ext cx="5293459" cy="4223757"/>
          </a:xfrm>
          <a:prstGeom prst="rect">
            <a:avLst/>
          </a:prstGeom>
        </p:spPr>
      </p:pic>
    </p:spTree>
    <p:extLst>
      <p:ext uri="{BB962C8B-B14F-4D97-AF65-F5344CB8AC3E}">
        <p14:creationId xmlns:p14="http://schemas.microsoft.com/office/powerpoint/2010/main" val="26376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1090308" y="2180415"/>
            <a:ext cx="10484919" cy="166006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smtClean="0"/>
              <a:t>Tüm çıktıları kontrol ettiğimizde Görüntülerinin arasında birbirine benzeyen görüntülerin çok olduğu ve bunlara farklı açılardan görüntülerin eklenmesi gerektiğini görmüş oluruz.</a:t>
            </a:r>
            <a:endParaRPr lang="tr-TR" dirty="0"/>
          </a:p>
        </p:txBody>
      </p:sp>
    </p:spTree>
    <p:extLst>
      <p:ext uri="{BB962C8B-B14F-4D97-AF65-F5344CB8AC3E}">
        <p14:creationId xmlns:p14="http://schemas.microsoft.com/office/powerpoint/2010/main" val="2620101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817934" y="915819"/>
            <a:ext cx="10484919" cy="47748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err="1" smtClean="0"/>
              <a:t>TensorFlow</a:t>
            </a:r>
            <a:r>
              <a:rPr lang="tr-TR" dirty="0"/>
              <a:t>, Google tarafından geliştirilmiş açık kaynaklı bir derin öğrenme kütüphanesidir. Makine öğrenimi modellerini oluşturmak, eğitmek ve dağıtmak için kullanılır. </a:t>
            </a:r>
            <a:r>
              <a:rPr lang="tr-TR" dirty="0" err="1"/>
              <a:t>TensorFlow</a:t>
            </a:r>
            <a:r>
              <a:rPr lang="tr-TR" dirty="0"/>
              <a:t>, Karmaşık modeller ve araştırma projeleri için uygundur, yüksek performans gerektiren senaryolar için tercih edilir</a:t>
            </a:r>
            <a:r>
              <a:rPr lang="tr-TR" dirty="0" smtClean="0"/>
              <a:t>.	</a:t>
            </a:r>
          </a:p>
          <a:p>
            <a:pPr marL="0" indent="0">
              <a:buNone/>
            </a:pPr>
            <a:endParaRPr lang="tr-TR" dirty="0"/>
          </a:p>
          <a:p>
            <a:pPr marL="0" indent="0">
              <a:buNone/>
            </a:pPr>
            <a:r>
              <a:rPr lang="tr-TR" dirty="0" err="1" smtClean="0"/>
              <a:t>Keras</a:t>
            </a:r>
            <a:r>
              <a:rPr lang="tr-TR" dirty="0"/>
              <a:t>, yüksek seviyeli bir sinir ağı kütüphanesidir ve başlangıçta </a:t>
            </a:r>
            <a:r>
              <a:rPr lang="tr-TR" dirty="0" err="1"/>
              <a:t>Theano</a:t>
            </a:r>
            <a:r>
              <a:rPr lang="tr-TR" dirty="0"/>
              <a:t> ve </a:t>
            </a:r>
            <a:r>
              <a:rPr lang="tr-TR" dirty="0" err="1"/>
              <a:t>TensorFlow</a:t>
            </a:r>
            <a:r>
              <a:rPr lang="tr-TR" dirty="0"/>
              <a:t> gibi arka uçlarda çalışmak üzere tasarlanmıştır. Ancak, günümüzde </a:t>
            </a:r>
            <a:r>
              <a:rPr lang="tr-TR" dirty="0" err="1"/>
              <a:t>TensorFlow’un</a:t>
            </a:r>
            <a:r>
              <a:rPr lang="tr-TR" dirty="0"/>
              <a:t> ana bileşeni olarak kullanılmaktadır ve varsayılan olarak </a:t>
            </a:r>
            <a:r>
              <a:rPr lang="tr-TR" dirty="0" err="1"/>
              <a:t>TensorFlow'u</a:t>
            </a:r>
            <a:r>
              <a:rPr lang="tr-TR" dirty="0"/>
              <a:t> arka uç olarak kullanır</a:t>
            </a:r>
            <a:r>
              <a:rPr lang="tr-TR" dirty="0" smtClean="0"/>
              <a:t>.</a:t>
            </a:r>
          </a:p>
          <a:p>
            <a:pPr marL="0" indent="0">
              <a:buNone/>
            </a:pPr>
            <a:r>
              <a:rPr lang="tr-TR" dirty="0"/>
              <a:t>Hızlı model geliştirme ve test etme için idealdir, eğitim ve </a:t>
            </a:r>
            <a:r>
              <a:rPr lang="tr-TR" dirty="0" err="1"/>
              <a:t>prototipleme</a:t>
            </a:r>
            <a:r>
              <a:rPr lang="tr-TR" dirty="0"/>
              <a:t> süreçlerinde yaygın olarak kullanılır.</a:t>
            </a:r>
          </a:p>
        </p:txBody>
      </p:sp>
    </p:spTree>
    <p:extLst>
      <p:ext uri="{BB962C8B-B14F-4D97-AF65-F5344CB8AC3E}">
        <p14:creationId xmlns:p14="http://schemas.microsoft.com/office/powerpoint/2010/main" val="1299597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817934" y="915819"/>
            <a:ext cx="10484919" cy="47748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err="1" smtClean="0"/>
              <a:t>TensorFlow</a:t>
            </a:r>
            <a:r>
              <a:rPr lang="tr-TR" dirty="0"/>
              <a:t>, Google tarafından geliştirilmiş açık kaynaklı bir derin öğrenme kütüphanesidir. Makine öğrenimi modellerini oluşturmak, eğitmek ve dağıtmak için kullanılır. </a:t>
            </a:r>
            <a:r>
              <a:rPr lang="tr-TR" dirty="0" err="1"/>
              <a:t>TensorFlow</a:t>
            </a:r>
            <a:r>
              <a:rPr lang="tr-TR" dirty="0"/>
              <a:t>, Karmaşık modeller ve araştırma projeleri için uygundur, yüksek performans gerektiren senaryolar için tercih edilir</a:t>
            </a:r>
            <a:r>
              <a:rPr lang="tr-TR" dirty="0" smtClean="0"/>
              <a:t>.	</a:t>
            </a:r>
          </a:p>
          <a:p>
            <a:pPr marL="0" indent="0">
              <a:buNone/>
            </a:pPr>
            <a:endParaRPr lang="tr-TR" dirty="0"/>
          </a:p>
          <a:p>
            <a:pPr marL="0" indent="0">
              <a:buNone/>
            </a:pPr>
            <a:r>
              <a:rPr lang="tr-TR" dirty="0" err="1" smtClean="0"/>
              <a:t>Keras</a:t>
            </a:r>
            <a:r>
              <a:rPr lang="tr-TR" dirty="0"/>
              <a:t>, yüksek seviyeli bir sinir ağı kütüphanesidir ve başlangıçta </a:t>
            </a:r>
            <a:r>
              <a:rPr lang="tr-TR" dirty="0" err="1"/>
              <a:t>Theano</a:t>
            </a:r>
            <a:r>
              <a:rPr lang="tr-TR" dirty="0"/>
              <a:t> ve </a:t>
            </a:r>
            <a:r>
              <a:rPr lang="tr-TR" dirty="0" err="1"/>
              <a:t>TensorFlow</a:t>
            </a:r>
            <a:r>
              <a:rPr lang="tr-TR" dirty="0"/>
              <a:t> gibi arka uçlarda çalışmak üzere tasarlanmıştır. Ancak, günümüzde </a:t>
            </a:r>
            <a:r>
              <a:rPr lang="tr-TR" dirty="0" err="1"/>
              <a:t>TensorFlow’un</a:t>
            </a:r>
            <a:r>
              <a:rPr lang="tr-TR" dirty="0"/>
              <a:t> ana bileşeni olarak kullanılmaktadır ve varsayılan olarak </a:t>
            </a:r>
            <a:r>
              <a:rPr lang="tr-TR" dirty="0" err="1"/>
              <a:t>TensorFlow'u</a:t>
            </a:r>
            <a:r>
              <a:rPr lang="tr-TR" dirty="0"/>
              <a:t> arka uç olarak kullanır</a:t>
            </a:r>
            <a:r>
              <a:rPr lang="tr-TR" dirty="0" smtClean="0"/>
              <a:t>.</a:t>
            </a:r>
          </a:p>
          <a:p>
            <a:pPr marL="0" indent="0">
              <a:buNone/>
            </a:pPr>
            <a:r>
              <a:rPr lang="tr-TR" dirty="0"/>
              <a:t>Hızlı model geliştirme ve test etme için idealdir, eğitim ve </a:t>
            </a:r>
            <a:r>
              <a:rPr lang="tr-TR" dirty="0" err="1"/>
              <a:t>prototipleme</a:t>
            </a:r>
            <a:r>
              <a:rPr lang="tr-TR" dirty="0"/>
              <a:t> süreçlerinde yaygın olarak kullanılır.</a:t>
            </a:r>
          </a:p>
        </p:txBody>
      </p:sp>
    </p:spTree>
    <p:extLst>
      <p:ext uri="{BB962C8B-B14F-4D97-AF65-F5344CB8AC3E}">
        <p14:creationId xmlns:p14="http://schemas.microsoft.com/office/powerpoint/2010/main" val="1178728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817934" y="915819"/>
            <a:ext cx="10484919" cy="47748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a:t>VGG16'nın Kullanımı </a:t>
            </a:r>
            <a:endParaRPr lang="tr-TR" dirty="0" smtClean="0"/>
          </a:p>
          <a:p>
            <a:pPr marL="0" indent="0">
              <a:buNone/>
            </a:pPr>
            <a:r>
              <a:rPr lang="tr-TR" dirty="0" smtClean="0"/>
              <a:t>Görüntü </a:t>
            </a:r>
            <a:r>
              <a:rPr lang="tr-TR" dirty="0"/>
              <a:t>Sınıflandırma: VGG16, eğitim aldığı </a:t>
            </a:r>
            <a:r>
              <a:rPr lang="tr-TR" dirty="0" err="1"/>
              <a:t>ImageNet</a:t>
            </a:r>
            <a:r>
              <a:rPr lang="tr-TR" dirty="0"/>
              <a:t> veri kümesi sayesinde, geniş bir yelpazedeki görüntüleri sınıflandırabilir. </a:t>
            </a:r>
            <a:endParaRPr lang="tr-TR" dirty="0" smtClean="0"/>
          </a:p>
          <a:p>
            <a:pPr marL="0" indent="0">
              <a:buNone/>
            </a:pPr>
            <a:r>
              <a:rPr lang="tr-TR" dirty="0" smtClean="0"/>
              <a:t>Transfer </a:t>
            </a:r>
            <a:r>
              <a:rPr lang="tr-TR" dirty="0"/>
              <a:t>Öğrenimi: Önceden eğitilmiş VGG16 ağırlıkları, başka veri kümelerinde yüksek performanslı modeller oluşturmak için kullanılabilir. </a:t>
            </a:r>
            <a:r>
              <a:rPr lang="tr-TR" dirty="0" smtClean="0"/>
              <a:t>Örneğin</a:t>
            </a:r>
            <a:r>
              <a:rPr lang="tr-TR" dirty="0"/>
              <a:t>, medikal görüntüleme, yüz tanıma veya başka özel sınıflandırma problemlerinde başlangıç noktası olarak kullanılır. </a:t>
            </a:r>
            <a:endParaRPr lang="tr-TR" dirty="0" smtClean="0"/>
          </a:p>
          <a:p>
            <a:pPr marL="0" indent="0">
              <a:buNone/>
            </a:pPr>
            <a:r>
              <a:rPr lang="tr-TR" dirty="0" smtClean="0"/>
              <a:t>Özellik </a:t>
            </a:r>
            <a:r>
              <a:rPr lang="tr-TR" dirty="0"/>
              <a:t>Çıkarımı: VGG16, özellikle derin katmanlarında güçlü özellikler çıkarabilir, bu nedenle diğer bilgisayarla görme görevlerinde (örneğin nesne tespiti veya </a:t>
            </a:r>
            <a:r>
              <a:rPr lang="tr-TR" dirty="0" err="1"/>
              <a:t>segmentasyon</a:t>
            </a:r>
            <a:r>
              <a:rPr lang="tr-TR" dirty="0"/>
              <a:t>) özellik çıkarıcı olarak kullanılabilir.</a:t>
            </a:r>
          </a:p>
        </p:txBody>
      </p:sp>
    </p:spTree>
    <p:extLst>
      <p:ext uri="{BB962C8B-B14F-4D97-AF65-F5344CB8AC3E}">
        <p14:creationId xmlns:p14="http://schemas.microsoft.com/office/powerpoint/2010/main" val="2808366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2746986" y="3051783"/>
            <a:ext cx="6881108" cy="10899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4000" dirty="0" smtClean="0"/>
              <a:t>Beni Dinlediğiniz Teşekkürler…</a:t>
            </a:r>
            <a:endParaRPr lang="tr-TR" sz="4000" dirty="0"/>
          </a:p>
        </p:txBody>
      </p:sp>
    </p:spTree>
    <p:extLst>
      <p:ext uri="{BB962C8B-B14F-4D97-AF65-F5344CB8AC3E}">
        <p14:creationId xmlns:p14="http://schemas.microsoft.com/office/powerpoint/2010/main" val="2937595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75788" y="792242"/>
            <a:ext cx="9601196" cy="1303867"/>
          </a:xfrm>
        </p:spPr>
        <p:txBody>
          <a:bodyPr>
            <a:normAutofit/>
          </a:bodyPr>
          <a:lstStyle/>
          <a:p>
            <a:r>
              <a:rPr lang="tr-TR" dirty="0" smtClean="0"/>
              <a:t>Tavuk Parçaları</a:t>
            </a:r>
            <a:endParaRPr lang="tr-TR" dirty="0"/>
          </a:p>
        </p:txBody>
      </p:sp>
      <p:sp>
        <p:nvSpPr>
          <p:cNvPr id="3" name="İçerik Yer Tutucusu 2"/>
          <p:cNvSpPr>
            <a:spLocks noGrp="1"/>
          </p:cNvSpPr>
          <p:nvPr>
            <p:ph idx="1"/>
          </p:nvPr>
        </p:nvSpPr>
        <p:spPr/>
        <p:txBody>
          <a:bodyPr/>
          <a:lstStyle/>
          <a:p>
            <a:pPr marL="457200" lvl="1" indent="0">
              <a:buNone/>
            </a:pPr>
            <a:r>
              <a:rPr lang="tr-TR" dirty="0" smtClean="0"/>
              <a:t>Tavuk Fabrikalarında kesilen tavukların mümkün olduğunca her parçasından yararlanmak istenmektedir.</a:t>
            </a:r>
          </a:p>
          <a:p>
            <a:pPr marL="457200" lvl="1" indent="0">
              <a:buNone/>
            </a:pPr>
            <a:r>
              <a:rPr lang="tr-TR" dirty="0" smtClean="0"/>
              <a:t>Bu konuda Türkiye'de Olan tüm tavuk fabrikaları bu konuda hassas davranıp işin ticari boyutunu düşündükleri için Tavuğun; Pençe(Ayak),Kafası ve Derisi gibi tüketilmeyen parçalarını geri dönüştürüp maddi gelire çevirmeye çalışmaktadır.</a:t>
            </a:r>
            <a:endParaRPr lang="tr-TR" dirty="0"/>
          </a:p>
          <a:p>
            <a:pPr marL="457200" lvl="1" indent="0">
              <a:buNone/>
            </a:pPr>
            <a:r>
              <a:rPr lang="tr-TR" dirty="0" smtClean="0"/>
              <a:t>Örneğin Tavuk Derisi, Tavuk Başı ve Ayakları, Tavuk iç organları, Tavuk Kemikleri(Un yapılarak devamında yeme eklenir),Tavuk Kanı, Yağ dokusu gibi parçaları Pişirerek ve ardından kurutulma aşamalardan geçtikten sonra yeme dönüştürülüp Yem fabrikalarına satışa sunulmaktadır.</a:t>
            </a:r>
          </a:p>
        </p:txBody>
      </p:sp>
    </p:spTree>
    <p:extLst>
      <p:ext uri="{BB962C8B-B14F-4D97-AF65-F5344CB8AC3E}">
        <p14:creationId xmlns:p14="http://schemas.microsoft.com/office/powerpoint/2010/main" val="3693364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Tavuk Pençesi(Tavuk Ayağı)</a:t>
            </a:r>
            <a:endParaRPr lang="tr-TR" dirty="0"/>
          </a:p>
        </p:txBody>
      </p:sp>
      <p:sp>
        <p:nvSpPr>
          <p:cNvPr id="3" name="İçerik Yer Tutucusu 2"/>
          <p:cNvSpPr>
            <a:spLocks noGrp="1"/>
          </p:cNvSpPr>
          <p:nvPr>
            <p:ph idx="1"/>
          </p:nvPr>
        </p:nvSpPr>
        <p:spPr/>
        <p:txBody>
          <a:bodyPr/>
          <a:lstStyle/>
          <a:p>
            <a:r>
              <a:rPr lang="tr-TR" dirty="0" smtClean="0"/>
              <a:t>Tavuk pençeleri Türkiye’de pek tüketilmese de Dünyanın farklı noktalarında bulunan Çin, Tayvan, Kore, Filipinliler vb. ülkelerinde çok fazla tüketilmektedir. Türkiye’de de olduğu gibi bu parçayı tüketmeyen diğer ülkeler de bu ülkelere ihracat yapmaktadır.</a:t>
            </a:r>
          </a:p>
          <a:p>
            <a:endParaRPr lang="tr-TR" dirty="0" smtClean="0"/>
          </a:p>
          <a:p>
            <a:endParaRPr lang="tr-TR" dirty="0"/>
          </a:p>
        </p:txBody>
      </p:sp>
    </p:spTree>
    <p:extLst>
      <p:ext uri="{BB962C8B-B14F-4D97-AF65-F5344CB8AC3E}">
        <p14:creationId xmlns:p14="http://schemas.microsoft.com/office/powerpoint/2010/main" val="28218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5401" y="2556931"/>
            <a:ext cx="9601196" cy="3704019"/>
          </a:xfrm>
        </p:spPr>
        <p:txBody>
          <a:bodyPr>
            <a:normAutofit/>
          </a:bodyPr>
          <a:lstStyle/>
          <a:p>
            <a:r>
              <a:rPr lang="tr-TR" dirty="0" smtClean="0"/>
              <a:t>Bu tavuk pençeleri fabrikadan çıkmadan 3 çeşit (kaliteye) olarak ayrılır;</a:t>
            </a:r>
          </a:p>
          <a:p>
            <a:pPr lvl="1"/>
            <a:r>
              <a:rPr lang="tr-TR" dirty="0"/>
              <a:t>A kalite; 30 gr üstü ve lekesiz</a:t>
            </a:r>
          </a:p>
          <a:p>
            <a:pPr lvl="1"/>
            <a:r>
              <a:rPr lang="tr-TR" dirty="0"/>
              <a:t>B kalite; 30 gr altı ve lekesiz</a:t>
            </a:r>
          </a:p>
          <a:p>
            <a:pPr lvl="1"/>
            <a:r>
              <a:rPr lang="tr-TR" dirty="0"/>
              <a:t>C kalite; 30 gr üstü ve altı </a:t>
            </a:r>
            <a:r>
              <a:rPr lang="tr-TR" dirty="0" smtClean="0"/>
              <a:t>lekeli</a:t>
            </a:r>
            <a:endParaRPr lang="tr-TR" dirty="0"/>
          </a:p>
          <a:p>
            <a:r>
              <a:rPr lang="tr-TR" dirty="0" smtClean="0"/>
              <a:t>C kalite olarak adlandırdığımız lekeli sınıf pençenin herhangi bir bölümünde leke olan pençeleri ayırır ve çöpe atılır.</a:t>
            </a:r>
          </a:p>
          <a:p>
            <a:r>
              <a:rPr lang="tr-TR" dirty="0" smtClean="0"/>
              <a:t>Burada bahsettiğimiz aslında bir ARGE projesidir ve aktif olarak bir firmada bu konu üzerinde çalışılmaktadır.</a:t>
            </a:r>
          </a:p>
          <a:p>
            <a:pPr marL="0" indent="0">
              <a:buNone/>
            </a:pPr>
            <a:endParaRPr lang="tr-TR" dirty="0"/>
          </a:p>
        </p:txBody>
      </p:sp>
      <p:sp>
        <p:nvSpPr>
          <p:cNvPr id="5" name="Unvan 1"/>
          <p:cNvSpPr>
            <a:spLocks noGrp="1"/>
          </p:cNvSpPr>
          <p:nvPr>
            <p:ph type="title"/>
          </p:nvPr>
        </p:nvSpPr>
        <p:spPr>
          <a:xfrm>
            <a:off x="1295402" y="982132"/>
            <a:ext cx="9601196" cy="1303867"/>
          </a:xfrm>
        </p:spPr>
        <p:txBody>
          <a:bodyPr/>
          <a:lstStyle/>
          <a:p>
            <a:r>
              <a:rPr lang="tr-TR" dirty="0" smtClean="0"/>
              <a:t>Tavuk Pençesi(Tavuk Ayağı)</a:t>
            </a:r>
            <a:endParaRPr lang="tr-TR" dirty="0"/>
          </a:p>
        </p:txBody>
      </p:sp>
    </p:spTree>
    <p:extLst>
      <p:ext uri="{BB962C8B-B14F-4D97-AF65-F5344CB8AC3E}">
        <p14:creationId xmlns:p14="http://schemas.microsoft.com/office/powerpoint/2010/main" val="3329297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Bu projede pençelerin gramajlarını alamadığımız için görüntüleri lekeli-lekesiz olmak üzere 2 çeşide ayıracağız.</a:t>
            </a:r>
          </a:p>
          <a:p>
            <a:endParaRPr lang="tr-TR" dirty="0"/>
          </a:p>
        </p:txBody>
      </p:sp>
      <p:sp>
        <p:nvSpPr>
          <p:cNvPr id="5" name="Unvan 1"/>
          <p:cNvSpPr>
            <a:spLocks noGrp="1"/>
          </p:cNvSpPr>
          <p:nvPr>
            <p:ph type="title"/>
          </p:nvPr>
        </p:nvSpPr>
        <p:spPr>
          <a:xfrm>
            <a:off x="1295402" y="982132"/>
            <a:ext cx="9601196" cy="1303867"/>
          </a:xfrm>
        </p:spPr>
        <p:txBody>
          <a:bodyPr/>
          <a:lstStyle/>
          <a:p>
            <a:r>
              <a:rPr lang="tr-TR" dirty="0" smtClean="0"/>
              <a:t>Tavuk Pençesi(Tavuk Ayağı)</a:t>
            </a:r>
            <a:endParaRPr lang="tr-TR" dirty="0"/>
          </a:p>
        </p:txBody>
      </p:sp>
      <p:pic>
        <p:nvPicPr>
          <p:cNvPr id="11" name="Resi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3445" y="3517752"/>
            <a:ext cx="1781378" cy="2743562"/>
          </a:xfrm>
          <a:prstGeom prst="rect">
            <a:avLst/>
          </a:prstGeom>
        </p:spPr>
      </p:pic>
      <p:pic>
        <p:nvPicPr>
          <p:cNvPr id="12" name="Resim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5903" y="3514691"/>
            <a:ext cx="1643049" cy="2746260"/>
          </a:xfrm>
          <a:prstGeom prst="rect">
            <a:avLst/>
          </a:prstGeom>
        </p:spPr>
      </p:pic>
      <p:pic>
        <p:nvPicPr>
          <p:cNvPr id="13" name="Resi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6153" y="3517751"/>
            <a:ext cx="1820823" cy="2743562"/>
          </a:xfrm>
          <a:prstGeom prst="rect">
            <a:avLst/>
          </a:prstGeom>
        </p:spPr>
      </p:pic>
      <p:pic>
        <p:nvPicPr>
          <p:cNvPr id="14" name="Resim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18607" y="3514692"/>
            <a:ext cx="1749192" cy="2746259"/>
          </a:xfrm>
          <a:prstGeom prst="rect">
            <a:avLst/>
          </a:prstGeom>
        </p:spPr>
      </p:pic>
      <p:pic>
        <p:nvPicPr>
          <p:cNvPr id="15" name="Resi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58679" y="3514691"/>
            <a:ext cx="1637918" cy="2746260"/>
          </a:xfrm>
          <a:prstGeom prst="rect">
            <a:avLst/>
          </a:prstGeom>
        </p:spPr>
      </p:pic>
    </p:spTree>
    <p:extLst>
      <p:ext uri="{BB962C8B-B14F-4D97-AF65-F5344CB8AC3E}">
        <p14:creationId xmlns:p14="http://schemas.microsoft.com/office/powerpoint/2010/main" val="2033919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5400" y="2345165"/>
            <a:ext cx="10301343" cy="4173966"/>
          </a:xfrm>
        </p:spPr>
        <p:txBody>
          <a:bodyPr>
            <a:normAutofit/>
          </a:bodyPr>
          <a:lstStyle/>
          <a:p>
            <a:r>
              <a:rPr lang="tr-TR" dirty="0" smtClean="0"/>
              <a:t>Toplamda 760 adet görüntü elimizde mevcuttur.</a:t>
            </a:r>
          </a:p>
          <a:p>
            <a:pPr lvl="1"/>
            <a:r>
              <a:rPr lang="tr-TR" dirty="0" smtClean="0"/>
              <a:t>Lekesiz 440 adet</a:t>
            </a:r>
          </a:p>
          <a:p>
            <a:pPr lvl="3"/>
            <a:r>
              <a:rPr lang="tr-TR" dirty="0" smtClean="0"/>
              <a:t>Eğitim 320</a:t>
            </a:r>
          </a:p>
          <a:p>
            <a:pPr lvl="3"/>
            <a:r>
              <a:rPr lang="tr-TR" dirty="0" smtClean="0"/>
              <a:t>Test 90</a:t>
            </a:r>
          </a:p>
          <a:p>
            <a:pPr lvl="3"/>
            <a:r>
              <a:rPr lang="tr-TR" dirty="0" smtClean="0"/>
              <a:t>Geçerleme 30</a:t>
            </a:r>
          </a:p>
          <a:p>
            <a:pPr lvl="1"/>
            <a:r>
              <a:rPr lang="tr-TR" dirty="0" smtClean="0"/>
              <a:t>Lekeli 320 adet</a:t>
            </a:r>
          </a:p>
          <a:p>
            <a:pPr lvl="3"/>
            <a:r>
              <a:rPr lang="tr-TR" dirty="0" smtClean="0"/>
              <a:t>Eğitim 240</a:t>
            </a:r>
          </a:p>
          <a:p>
            <a:pPr lvl="3"/>
            <a:r>
              <a:rPr lang="tr-TR" dirty="0" smtClean="0"/>
              <a:t>Test 50</a:t>
            </a:r>
          </a:p>
          <a:p>
            <a:pPr lvl="3"/>
            <a:r>
              <a:rPr lang="tr-TR" dirty="0" smtClean="0"/>
              <a:t>Geçerleme 30  	              </a:t>
            </a:r>
          </a:p>
          <a:p>
            <a:pPr marL="457200" lvl="1" indent="0">
              <a:buNone/>
            </a:pPr>
            <a:r>
              <a:rPr lang="tr-TR" dirty="0" smtClean="0"/>
              <a:t>olarak ayrılmıştır.</a:t>
            </a:r>
          </a:p>
          <a:p>
            <a:pPr marL="457200" lvl="1" indent="0">
              <a:buNone/>
            </a:pPr>
            <a:endParaRPr lang="tr-TR" dirty="0"/>
          </a:p>
          <a:p>
            <a:endParaRPr lang="tr-TR" dirty="0"/>
          </a:p>
        </p:txBody>
      </p:sp>
      <p:sp>
        <p:nvSpPr>
          <p:cNvPr id="5" name="Unvan 1"/>
          <p:cNvSpPr>
            <a:spLocks noGrp="1"/>
          </p:cNvSpPr>
          <p:nvPr>
            <p:ph type="title"/>
          </p:nvPr>
        </p:nvSpPr>
        <p:spPr>
          <a:xfrm>
            <a:off x="1295402" y="982132"/>
            <a:ext cx="9601196" cy="1303867"/>
          </a:xfrm>
        </p:spPr>
        <p:txBody>
          <a:bodyPr/>
          <a:lstStyle/>
          <a:p>
            <a:r>
              <a:rPr lang="tr-TR" dirty="0" smtClean="0"/>
              <a:t>Tavuk Pençesi(Tavuk Ayağı)</a:t>
            </a:r>
            <a:endParaRPr lang="tr-TR" dirty="0"/>
          </a:p>
        </p:txBody>
      </p:sp>
    </p:spTree>
    <p:extLst>
      <p:ext uri="{BB962C8B-B14F-4D97-AF65-F5344CB8AC3E}">
        <p14:creationId xmlns:p14="http://schemas.microsoft.com/office/powerpoint/2010/main" val="324045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Veri setini </a:t>
            </a:r>
            <a:r>
              <a:rPr lang="tr-TR" dirty="0" err="1" smtClean="0"/>
              <a:t>Tensowflow</a:t>
            </a:r>
            <a:r>
              <a:rPr lang="tr-TR" dirty="0" smtClean="0"/>
              <a:t> kütüphanesi ile eğittik.</a:t>
            </a:r>
          </a:p>
          <a:p>
            <a:r>
              <a:rPr lang="tr-TR" dirty="0" smtClean="0"/>
              <a:t>25 ve 50 </a:t>
            </a:r>
            <a:r>
              <a:rPr lang="tr-TR" dirty="0" err="1" smtClean="0"/>
              <a:t>epoch</a:t>
            </a:r>
            <a:r>
              <a:rPr lang="tr-TR" dirty="0" smtClean="0"/>
              <a:t> olmak üzere iki türde eğitime sabit tuttuk.</a:t>
            </a:r>
          </a:p>
          <a:p>
            <a:r>
              <a:rPr lang="tr-TR" dirty="0" smtClean="0"/>
              <a:t>Elimizdeki görüntüleri </a:t>
            </a:r>
            <a:r>
              <a:rPr lang="tr-TR" dirty="0" err="1" smtClean="0"/>
              <a:t>döndürme,aynalama</a:t>
            </a:r>
            <a:r>
              <a:rPr lang="tr-TR" dirty="0" smtClean="0"/>
              <a:t> işlemleri ile çoğalttığımız için bir süre sonra aşırı öğrenme olduğu verdiği çıktılar ile görüntülendi.</a:t>
            </a:r>
          </a:p>
          <a:p>
            <a:pPr marL="457200" lvl="1" indent="0">
              <a:buNone/>
            </a:pPr>
            <a:endParaRPr lang="tr-TR" dirty="0" smtClean="0"/>
          </a:p>
        </p:txBody>
      </p:sp>
      <p:sp>
        <p:nvSpPr>
          <p:cNvPr id="4" name="Unvan 1"/>
          <p:cNvSpPr>
            <a:spLocks noGrp="1"/>
          </p:cNvSpPr>
          <p:nvPr>
            <p:ph type="title"/>
          </p:nvPr>
        </p:nvSpPr>
        <p:spPr>
          <a:xfrm>
            <a:off x="1295402" y="982132"/>
            <a:ext cx="9601196" cy="1303867"/>
          </a:xfrm>
        </p:spPr>
        <p:txBody>
          <a:bodyPr/>
          <a:lstStyle/>
          <a:p>
            <a:r>
              <a:rPr lang="tr-TR" dirty="0" smtClean="0"/>
              <a:t>Tavuk Pençesi(Tavuk Ayağı)</a:t>
            </a:r>
            <a:endParaRPr lang="tr-TR" dirty="0"/>
          </a:p>
        </p:txBody>
      </p:sp>
    </p:spTree>
    <p:extLst>
      <p:ext uri="{BB962C8B-B14F-4D97-AF65-F5344CB8AC3E}">
        <p14:creationId xmlns:p14="http://schemas.microsoft.com/office/powerpoint/2010/main" val="2755958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284" y="1290916"/>
            <a:ext cx="5633656" cy="3646844"/>
          </a:xfrm>
          <a:prstGeom prst="rect">
            <a:avLst/>
          </a:prstGeom>
        </p:spPr>
      </p:pic>
      <p:sp>
        <p:nvSpPr>
          <p:cNvPr id="5" name="İçerik Yer Tutucusu 2"/>
          <p:cNvSpPr txBox="1">
            <a:spLocks/>
          </p:cNvSpPr>
          <p:nvPr/>
        </p:nvSpPr>
        <p:spPr>
          <a:xfrm>
            <a:off x="499330" y="1610436"/>
            <a:ext cx="5611009" cy="443536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smtClean="0"/>
              <a:t>Bu çıktı, 25 </a:t>
            </a:r>
            <a:r>
              <a:rPr lang="tr-TR" dirty="0" err="1" smtClean="0"/>
              <a:t>epoch</a:t>
            </a:r>
            <a:r>
              <a:rPr lang="tr-TR" dirty="0" smtClean="0"/>
              <a:t>(döngü) sonunda elde edilen sonuçları temsil eder. </a:t>
            </a:r>
          </a:p>
          <a:p>
            <a:r>
              <a:rPr lang="tr-TR" dirty="0" smtClean="0"/>
              <a:t>Burada eğitim doğruluğu oldukça yüksek ancak doğrulama doğruluğu düşük, bu da modelin aşırı uyum sorunu olduğunu ve yeni verilere genelleme yapmakta zorlandığını göstermektedir.</a:t>
            </a:r>
            <a:endParaRPr lang="tr-TR" dirty="0"/>
          </a:p>
        </p:txBody>
      </p:sp>
    </p:spTree>
    <p:extLst>
      <p:ext uri="{BB962C8B-B14F-4D97-AF65-F5344CB8AC3E}">
        <p14:creationId xmlns:p14="http://schemas.microsoft.com/office/powerpoint/2010/main" val="301489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2"/>
          <p:cNvSpPr txBox="1">
            <a:spLocks/>
          </p:cNvSpPr>
          <p:nvPr/>
        </p:nvSpPr>
        <p:spPr>
          <a:xfrm>
            <a:off x="735307" y="1642532"/>
            <a:ext cx="5374340" cy="319841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tr-TR" dirty="0" smtClean="0"/>
              <a:t>Bu çıktı, 50 </a:t>
            </a:r>
            <a:r>
              <a:rPr lang="tr-TR" dirty="0" err="1" smtClean="0"/>
              <a:t>epoch</a:t>
            </a:r>
            <a:r>
              <a:rPr lang="tr-TR" dirty="0" smtClean="0"/>
              <a:t>(döngü) sonunda elde edilen sonuçları temsil eder. </a:t>
            </a:r>
          </a:p>
          <a:p>
            <a:r>
              <a:rPr lang="tr-TR" dirty="0" smtClean="0"/>
              <a:t>Burada eğitim doğruluğu oldukça yüksek ancak doğrulama doğruluğu düşük, bu da modelin aşırı uyum sorunu olduğunu ve yeni verilere genelleme yapmakta zorlandığını göstermektedir.</a:t>
            </a:r>
            <a:endParaRPr lang="tr-TR" dirty="0"/>
          </a:p>
        </p:txBody>
      </p:sp>
      <p:pic>
        <p:nvPicPr>
          <p:cNvPr id="4" name="Resim 3"/>
          <p:cNvPicPr>
            <a:picLocks noChangeAspect="1"/>
          </p:cNvPicPr>
          <p:nvPr/>
        </p:nvPicPr>
        <p:blipFill>
          <a:blip r:embed="rId2"/>
          <a:stretch>
            <a:fillRect/>
          </a:stretch>
        </p:blipFill>
        <p:spPr>
          <a:xfrm>
            <a:off x="6109647" y="1314440"/>
            <a:ext cx="5540885" cy="3707445"/>
          </a:xfrm>
          <a:prstGeom prst="rect">
            <a:avLst/>
          </a:prstGeom>
        </p:spPr>
      </p:pic>
    </p:spTree>
    <p:extLst>
      <p:ext uri="{BB962C8B-B14F-4D97-AF65-F5344CB8AC3E}">
        <p14:creationId xmlns:p14="http://schemas.microsoft.com/office/powerpoint/2010/main" val="167393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471</TotalTime>
  <Words>665</Words>
  <Application>Microsoft Office PowerPoint</Application>
  <PresentationFormat>Geniş ekran</PresentationFormat>
  <Paragraphs>66</Paragraphs>
  <Slides>15</Slides>
  <Notes>7</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Garamond</vt:lpstr>
      <vt:lpstr>Organik</vt:lpstr>
      <vt:lpstr>Tavuk Pençelerindeki Yaralı Olanları Ayırt Etme</vt:lpstr>
      <vt:lpstr>Tavuk Parçaları</vt:lpstr>
      <vt:lpstr>Tavuk Pençesi(Tavuk Ayağı)</vt:lpstr>
      <vt:lpstr>Tavuk Pençesi(Tavuk Ayağı)</vt:lpstr>
      <vt:lpstr>Tavuk Pençesi(Tavuk Ayağı)</vt:lpstr>
      <vt:lpstr>Tavuk Pençesi(Tavuk Ayağı)</vt:lpstr>
      <vt:lpstr>Tavuk Pençesi(Tavuk Ayağı)</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AdemTrks</dc:creator>
  <cp:lastModifiedBy>AdemTrks</cp:lastModifiedBy>
  <cp:revision>44</cp:revision>
  <dcterms:created xsi:type="dcterms:W3CDTF">2024-05-26T08:15:58Z</dcterms:created>
  <dcterms:modified xsi:type="dcterms:W3CDTF">2024-06-09T09:45:06Z</dcterms:modified>
</cp:coreProperties>
</file>