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22" r:id="rId3"/>
    <p:sldId id="323" r:id="rId4"/>
    <p:sldId id="324" r:id="rId5"/>
    <p:sldId id="325" r:id="rId6"/>
    <p:sldId id="326" r:id="rId7"/>
    <p:sldId id="327" r:id="rId8"/>
    <p:sldId id="328" r:id="rId9"/>
    <p:sldId id="333" r:id="rId10"/>
    <p:sldId id="335" r:id="rId11"/>
    <p:sldId id="336" r:id="rId12"/>
    <p:sldId id="337" r:id="rId13"/>
    <p:sldId id="338" r:id="rId14"/>
    <p:sldId id="320" r:id="rId15"/>
    <p:sldId id="339" r:id="rId16"/>
    <p:sldId id="340"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59124" autoAdjust="0"/>
  </p:normalViewPr>
  <p:slideViewPr>
    <p:cSldViewPr snapToGrid="0" snapToObjects="1">
      <p:cViewPr varScale="1">
        <p:scale>
          <a:sx n="30" d="100"/>
          <a:sy n="30" d="100"/>
        </p:scale>
        <p:origin x="220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deze</a:t>
            </a:r>
            <a:r>
              <a:rPr lang="en-US" dirty="0"/>
              <a:t> sprint </a:t>
            </a:r>
            <a:r>
              <a:rPr lang="en-US" dirty="0" err="1"/>
              <a:t>gaan</a:t>
            </a:r>
            <a:r>
              <a:rPr lang="en-US" dirty="0"/>
              <a:t> we </a:t>
            </a:r>
            <a:r>
              <a:rPr lang="en-US" dirty="0" err="1"/>
              <a:t>veel</a:t>
            </a:r>
            <a:r>
              <a:rPr lang="en-US" dirty="0"/>
              <a:t> </a:t>
            </a:r>
            <a:r>
              <a:rPr lang="en-US" dirty="0" err="1"/>
              <a:t>testen</a:t>
            </a:r>
            <a:r>
              <a:rPr lang="en-US" dirty="0"/>
              <a:t>. </a:t>
            </a:r>
          </a:p>
        </p:txBody>
      </p:sp>
    </p:spTree>
    <p:extLst>
      <p:ext uri="{BB962C8B-B14F-4D97-AF65-F5344CB8AC3E}">
        <p14:creationId xmlns:p14="http://schemas.microsoft.com/office/powerpoint/2010/main" val="2852606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720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348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dirty="0"/>
              <a:t>we hebben nu verschillende methodes behandeld om inzicht in je gebruiker te krijgen:</a:t>
            </a:r>
          </a:p>
          <a:p>
            <a:pPr marL="321077" indent="-321077">
              <a:buSzPct val="75000"/>
              <a:buChar char="-"/>
            </a:pPr>
            <a:r>
              <a:rPr dirty="0"/>
              <a:t>interviewen, questionnaires</a:t>
            </a:r>
          </a:p>
          <a:p>
            <a:pPr marL="321077" indent="-321077">
              <a:buSzPct val="75000"/>
              <a:buChar char="-"/>
            </a:pPr>
            <a:r>
              <a:rPr dirty="0"/>
              <a:t>card </a:t>
            </a:r>
          </a:p>
          <a:p>
            <a:r>
              <a:rPr dirty="0"/>
              <a:t>stel dat je je eerste product het gemaakt, hoe ga je dat testen?</a:t>
            </a:r>
          </a:p>
        </p:txBody>
      </p:sp>
    </p:spTree>
    <p:extLst>
      <p:ext uri="{BB962C8B-B14F-4D97-AF65-F5344CB8AC3E}">
        <p14:creationId xmlns:p14="http://schemas.microsoft.com/office/powerpoint/2010/main" val="120156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dirty="0"/>
              <a:t>we hebben nu verschillende methodes behandeld om inzicht in je gebruiker te krijgen:</a:t>
            </a:r>
          </a:p>
          <a:p>
            <a:pPr marL="321077" indent="-321077">
              <a:buSzPct val="75000"/>
              <a:buChar char="-"/>
            </a:pPr>
            <a:r>
              <a:rPr dirty="0"/>
              <a:t>interviewen, questionnaires</a:t>
            </a:r>
          </a:p>
          <a:p>
            <a:pPr marL="321077" indent="-321077">
              <a:buSzPct val="75000"/>
              <a:buChar char="-"/>
            </a:pPr>
            <a:r>
              <a:rPr dirty="0"/>
              <a:t>card </a:t>
            </a:r>
          </a:p>
          <a:p>
            <a:r>
              <a:rPr dirty="0"/>
              <a:t>stel dat je je eerste product het gemaakt, hoe ga je dat testen?</a:t>
            </a:r>
          </a:p>
        </p:txBody>
      </p:sp>
    </p:spTree>
    <p:extLst>
      <p:ext uri="{BB962C8B-B14F-4D97-AF65-F5344CB8AC3E}">
        <p14:creationId xmlns:p14="http://schemas.microsoft.com/office/powerpoint/2010/main" val="10334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welke gebruiken wij vaak? =&gt; formatief</a:t>
            </a:r>
          </a:p>
        </p:txBody>
      </p:sp>
    </p:spTree>
    <p:extLst>
      <p:ext uri="{BB962C8B-B14F-4D97-AF65-F5344CB8AC3E}">
        <p14:creationId xmlns:p14="http://schemas.microsoft.com/office/powerpoint/2010/main" val="367784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summatief</a:t>
            </a:r>
            <a:r>
              <a:rPr lang="nl-NL" dirty="0" smtClean="0"/>
              <a:t> =&gt; meestal veel gebruikers, je wil ‘statistisch significante’ conclusies kunnen trekken</a:t>
            </a:r>
          </a:p>
          <a:p>
            <a:r>
              <a:rPr lang="nl-NL" dirty="0" smtClean="0"/>
              <a:t>formatief =&gt; kan met minder aangezien, zeker als je veel iteraties maakt</a:t>
            </a:r>
          </a:p>
          <a:p>
            <a:r>
              <a:rPr lang="nl-NL" dirty="0" smtClean="0"/>
              <a:t>Norman zegt: met 5 gebruikers haal je al 80% van je </a:t>
            </a:r>
            <a:r>
              <a:rPr lang="nl-NL" dirty="0" err="1" smtClean="0"/>
              <a:t>usability</a:t>
            </a:r>
            <a:r>
              <a:rPr lang="nl-NL" dirty="0" smtClean="0"/>
              <a:t> issues uit je product</a:t>
            </a:r>
          </a:p>
          <a:p>
            <a:endParaRPr lang="nl-NL" dirty="0"/>
          </a:p>
        </p:txBody>
      </p:sp>
    </p:spTree>
    <p:extLst>
      <p:ext uri="{BB962C8B-B14F-4D97-AF65-F5344CB8AC3E}">
        <p14:creationId xmlns:p14="http://schemas.microsoft.com/office/powerpoint/2010/main" val="396844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rPr lang="en-US" baseline="0" dirty="0"/>
              <a:t>Leg </a:t>
            </a:r>
            <a:r>
              <a:rPr lang="en-US" baseline="0" dirty="0" err="1"/>
              <a:t>uit</a:t>
            </a:r>
            <a:r>
              <a:rPr lang="en-US" baseline="0" dirty="0"/>
              <a:t> </a:t>
            </a:r>
            <a:r>
              <a:rPr lang="en-US" baseline="0" dirty="0" err="1"/>
              <a:t>dat</a:t>
            </a:r>
            <a:r>
              <a:rPr lang="en-US" baseline="0" dirty="0"/>
              <a:t> </a:t>
            </a:r>
            <a:r>
              <a:rPr lang="en-US" baseline="0" dirty="0" err="1"/>
              <a:t>gebruikers</a:t>
            </a:r>
            <a:r>
              <a:rPr lang="en-US" baseline="0" dirty="0"/>
              <a:t> in </a:t>
            </a:r>
            <a:r>
              <a:rPr lang="en-US" baseline="0" dirty="0" err="1"/>
              <a:t>doelen</a:t>
            </a:r>
            <a:r>
              <a:rPr lang="en-US" baseline="0" dirty="0"/>
              <a:t> </a:t>
            </a:r>
            <a:r>
              <a:rPr lang="en-US" baseline="0" dirty="0" err="1"/>
              <a:t>denken</a:t>
            </a:r>
            <a:r>
              <a:rPr lang="en-US" baseline="0" dirty="0"/>
              <a:t>. Wat </a:t>
            </a:r>
            <a:r>
              <a:rPr lang="en-US" baseline="0" dirty="0" err="1"/>
              <a:t>wil</a:t>
            </a:r>
            <a:r>
              <a:rPr lang="en-US" baseline="0" dirty="0"/>
              <a:t> de </a:t>
            </a:r>
            <a:r>
              <a:rPr lang="en-US" baseline="0" dirty="0" err="1"/>
              <a:t>gebruiker</a:t>
            </a:r>
            <a:r>
              <a:rPr lang="en-US" baseline="0" dirty="0"/>
              <a:t> </a:t>
            </a:r>
            <a:r>
              <a:rPr lang="en-US" baseline="0" dirty="0" err="1"/>
              <a:t>bereiken?</a:t>
            </a:r>
            <a:r>
              <a:rPr dirty="0" err="1"/>
              <a:t>Komt</a:t>
            </a:r>
            <a:r>
              <a:rPr dirty="0"/>
              <a:t> een student met een scenario ‘deel dit document’, dan vraag even door: wat is het doel van de gebruiker? </a:t>
            </a:r>
          </a:p>
        </p:txBody>
      </p:sp>
    </p:spTree>
    <p:extLst>
      <p:ext uri="{BB962C8B-B14F-4D97-AF65-F5344CB8AC3E}">
        <p14:creationId xmlns:p14="http://schemas.microsoft.com/office/powerpoint/2010/main" val="126495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watch?time_continue</a:t>
            </a:r>
            <a:r>
              <a:rPr lang="en-US" dirty="0"/>
              <a:t>=4&amp;v=</a:t>
            </a:r>
            <a:r>
              <a:rPr lang="en-US" dirty="0" err="1"/>
              <a:t>uAltJxROciIhttps</a:t>
            </a:r>
            <a:r>
              <a:rPr lang="en-US" dirty="0"/>
              <a:t>://</a:t>
            </a:r>
            <a:r>
              <a:rPr lang="en-US" dirty="0" err="1"/>
              <a:t>www.youtube.com</a:t>
            </a:r>
            <a:r>
              <a:rPr lang="en-US" dirty="0"/>
              <a:t>/</a:t>
            </a:r>
            <a:r>
              <a:rPr lang="en-US" dirty="0" err="1"/>
              <a:t>watch?time_continue</a:t>
            </a:r>
            <a:r>
              <a:rPr lang="en-US" dirty="0"/>
              <a:t>=4&amp;v=</a:t>
            </a:r>
            <a:r>
              <a:rPr lang="en-US" dirty="0" err="1"/>
              <a:t>uAltJxROciI</a:t>
            </a:r>
            <a:endParaRPr lang="en-US" dirty="0"/>
          </a:p>
          <a:p>
            <a:r>
              <a:rPr lang="en-US" dirty="0" err="1"/>
              <a:t>Dit</a:t>
            </a:r>
            <a:r>
              <a:rPr lang="en-US" dirty="0"/>
              <a:t> is </a:t>
            </a:r>
            <a:r>
              <a:rPr lang="en-US" dirty="0" err="1"/>
              <a:t>een</a:t>
            </a:r>
            <a:r>
              <a:rPr lang="en-US" dirty="0"/>
              <a:t> </a:t>
            </a:r>
            <a:r>
              <a:rPr lang="en-US" dirty="0" err="1"/>
              <a:t>filmpje</a:t>
            </a:r>
            <a:r>
              <a:rPr lang="en-US" baseline="0" dirty="0"/>
              <a:t> van </a:t>
            </a:r>
            <a:r>
              <a:rPr lang="en-US" baseline="0" dirty="0" err="1"/>
              <a:t>een</a:t>
            </a:r>
            <a:r>
              <a:rPr lang="en-US" baseline="0" dirty="0"/>
              <a:t> test die (Software) </a:t>
            </a:r>
            <a:r>
              <a:rPr lang="en-US" baseline="0" dirty="0" err="1"/>
              <a:t>studenten</a:t>
            </a:r>
            <a:r>
              <a:rPr lang="en-US" baseline="0" dirty="0"/>
              <a:t> </a:t>
            </a:r>
            <a:r>
              <a:rPr lang="en-US" baseline="0" dirty="0" err="1"/>
              <a:t>hebben</a:t>
            </a:r>
            <a:r>
              <a:rPr lang="en-US" baseline="0" dirty="0"/>
              <a:t> </a:t>
            </a:r>
            <a:r>
              <a:rPr lang="en-US" baseline="0" dirty="0" err="1"/>
              <a:t>uitgevoerd</a:t>
            </a:r>
            <a:r>
              <a:rPr lang="en-US" baseline="0" dirty="0"/>
              <a:t> </a:t>
            </a:r>
            <a:r>
              <a:rPr lang="en-US" baseline="0" dirty="0" err="1"/>
              <a:t>tijdens</a:t>
            </a:r>
            <a:r>
              <a:rPr lang="en-US" baseline="0" dirty="0"/>
              <a:t> het </a:t>
            </a:r>
            <a:r>
              <a:rPr lang="en-US" baseline="0" dirty="0" err="1"/>
              <a:t>redesignen</a:t>
            </a:r>
            <a:r>
              <a:rPr lang="en-US" baseline="0" dirty="0"/>
              <a:t> van </a:t>
            </a:r>
            <a:r>
              <a:rPr lang="en-US" baseline="0" dirty="0" err="1"/>
              <a:t>een</a:t>
            </a:r>
            <a:r>
              <a:rPr lang="en-US" baseline="0" dirty="0"/>
              <a:t> </a:t>
            </a:r>
            <a:r>
              <a:rPr lang="en-US" baseline="0" dirty="0" err="1"/>
              <a:t>applicatie</a:t>
            </a:r>
            <a:r>
              <a:rPr lang="en-US" baseline="0" dirty="0"/>
              <a:t> </a:t>
            </a:r>
            <a:r>
              <a:rPr lang="en-US" baseline="0" dirty="0" err="1"/>
              <a:t>voor</a:t>
            </a:r>
            <a:r>
              <a:rPr lang="en-US" baseline="0" dirty="0"/>
              <a:t> DUO. Het </a:t>
            </a:r>
            <a:r>
              <a:rPr lang="en-US" baseline="0" dirty="0" err="1"/>
              <a:t>gaat</a:t>
            </a:r>
            <a:r>
              <a:rPr lang="en-US" baseline="0" dirty="0"/>
              <a:t> om het </a:t>
            </a:r>
            <a:r>
              <a:rPr lang="en-US" baseline="0" dirty="0" err="1"/>
              <a:t>inkijken</a:t>
            </a:r>
            <a:r>
              <a:rPr lang="en-US" baseline="0" dirty="0"/>
              <a:t> van </a:t>
            </a:r>
            <a:r>
              <a:rPr lang="en-US" baseline="0" dirty="0" err="1"/>
              <a:t>schulden</a:t>
            </a:r>
            <a:r>
              <a:rPr lang="en-US" baseline="0" dirty="0"/>
              <a:t>, </a:t>
            </a:r>
            <a:r>
              <a:rPr lang="en-US" baseline="0" dirty="0" err="1"/>
              <a:t>afbetalen</a:t>
            </a:r>
            <a:r>
              <a:rPr lang="en-US" baseline="0" dirty="0"/>
              <a:t> van </a:t>
            </a:r>
            <a:r>
              <a:rPr lang="en-US" baseline="0" dirty="0" err="1"/>
              <a:t>schulden</a:t>
            </a:r>
            <a:r>
              <a:rPr lang="en-US" baseline="0" dirty="0"/>
              <a:t> </a:t>
            </a:r>
            <a:r>
              <a:rPr lang="en-US" baseline="0" dirty="0" err="1"/>
              <a:t>en</a:t>
            </a:r>
            <a:r>
              <a:rPr lang="en-US" baseline="0" dirty="0"/>
              <a:t> </a:t>
            </a:r>
            <a:r>
              <a:rPr lang="en-US" baseline="0" dirty="0" err="1"/>
              <a:t>wijzigen</a:t>
            </a:r>
            <a:r>
              <a:rPr lang="en-US" baseline="0" dirty="0"/>
              <a:t> van </a:t>
            </a:r>
            <a:r>
              <a:rPr lang="en-US" baseline="0" dirty="0" err="1"/>
              <a:t>contactgevens</a:t>
            </a:r>
            <a:r>
              <a:rPr lang="en-US" baseline="0" dirty="0"/>
              <a:t>. </a:t>
            </a:r>
          </a:p>
          <a:p>
            <a:endParaRPr lang="en-US" dirty="0"/>
          </a:p>
          <a:p>
            <a:r>
              <a:rPr lang="en-US" dirty="0"/>
              <a:t>Zou </a:t>
            </a:r>
            <a:r>
              <a:rPr lang="en-US" dirty="0" err="1"/>
              <a:t>jij</a:t>
            </a:r>
            <a:r>
              <a:rPr lang="en-US" dirty="0"/>
              <a:t> </a:t>
            </a:r>
            <a:r>
              <a:rPr lang="en-US" dirty="0" err="1"/>
              <a:t>onder</a:t>
            </a:r>
            <a:r>
              <a:rPr lang="en-US" dirty="0"/>
              <a:t> “</a:t>
            </a:r>
            <a:r>
              <a:rPr lang="en-US" dirty="0" err="1"/>
              <a:t>mijn</a:t>
            </a:r>
            <a:r>
              <a:rPr lang="en-US" baseline="0" dirty="0"/>
              <a:t> account”  </a:t>
            </a:r>
            <a:r>
              <a:rPr lang="en-US" baseline="0" dirty="0" err="1"/>
              <a:t>naar</a:t>
            </a:r>
            <a:r>
              <a:rPr lang="en-US" baseline="0" dirty="0"/>
              <a:t> “</a:t>
            </a:r>
            <a:r>
              <a:rPr lang="en-US" baseline="0" dirty="0" err="1"/>
              <a:t>mijn</a:t>
            </a:r>
            <a:r>
              <a:rPr lang="en-US" baseline="0" dirty="0"/>
              <a:t> contact” </a:t>
            </a:r>
            <a:r>
              <a:rPr lang="en-US" baseline="0" dirty="0" err="1"/>
              <a:t>willen</a:t>
            </a:r>
            <a:r>
              <a:rPr lang="en-US" baseline="0" dirty="0"/>
              <a:t> </a:t>
            </a:r>
            <a:r>
              <a:rPr lang="en-US" baseline="0" dirty="0" err="1"/>
              <a:t>gaan</a:t>
            </a:r>
            <a:r>
              <a:rPr lang="en-US" baseline="0" dirty="0"/>
              <a:t>? Wat test je </a:t>
            </a:r>
            <a:r>
              <a:rPr lang="en-US" baseline="0" dirty="0" err="1"/>
              <a:t>dan</a:t>
            </a:r>
            <a:r>
              <a:rPr lang="en-US" baseline="0" dirty="0"/>
              <a:t>?</a:t>
            </a:r>
          </a:p>
          <a:p>
            <a:endParaRPr lang="en-US" dirty="0"/>
          </a:p>
        </p:txBody>
      </p:sp>
    </p:spTree>
    <p:extLst>
      <p:ext uri="{BB962C8B-B14F-4D97-AF65-F5344CB8AC3E}">
        <p14:creationId xmlns:p14="http://schemas.microsoft.com/office/powerpoint/2010/main" val="272135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rPr dirty="0"/>
              <a:t>Let op: studenten geven vaak een concrete opdracht, zoals: ‘deel dit document met je vriend.’ </a:t>
            </a:r>
          </a:p>
          <a:p>
            <a:r>
              <a:rPr dirty="0"/>
              <a:t>Zo’n opdracht is niet geformuleerd in de context van de gebruiker (voor de gebruiker is dropbox een middel, geen doel) en vaak zijn zulke vragen geformuleerd met termen die ook in de interface gebruikt worden, waardoor gebruikers gewoonweg gaan “termen-matchen” en zich niet gedragen zoals ze zich IRL gedragen. </a:t>
            </a:r>
          </a:p>
          <a:p>
            <a:r>
              <a:rPr dirty="0"/>
              <a:t>Komt een student met een scenario ‘deel dit document’, dan vraag even door: wat is het doel van de gebruiker? </a:t>
            </a:r>
          </a:p>
        </p:txBody>
      </p:sp>
    </p:spTree>
    <p:extLst>
      <p:ext uri="{BB962C8B-B14F-4D97-AF65-F5344CB8AC3E}">
        <p14:creationId xmlns:p14="http://schemas.microsoft.com/office/powerpoint/2010/main" val="147040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95376">
              <a:defRPr/>
            </a:pPr>
            <a:r>
              <a:rPr lang="en-US" dirty="0"/>
              <a:t>https://</a:t>
            </a:r>
            <a:r>
              <a:rPr lang="en-US" dirty="0" err="1"/>
              <a:t>www.youtube.com</a:t>
            </a:r>
            <a:r>
              <a:rPr lang="en-US" dirty="0"/>
              <a:t>/</a:t>
            </a:r>
            <a:r>
              <a:rPr lang="en-US" dirty="0" err="1"/>
              <a:t>watch?time_continue</a:t>
            </a:r>
            <a:r>
              <a:rPr lang="en-US" dirty="0"/>
              <a:t>=2&amp;v=chO3f-CjUzA</a:t>
            </a:r>
          </a:p>
          <a:p>
            <a:r>
              <a:rPr lang="en-US" dirty="0" err="1"/>
              <a:t>Hier</a:t>
            </a:r>
            <a:r>
              <a:rPr lang="en-US" dirty="0"/>
              <a:t> </a:t>
            </a:r>
            <a:r>
              <a:rPr lang="en-US" dirty="0" err="1"/>
              <a:t>heeft</a:t>
            </a:r>
            <a:r>
              <a:rPr lang="en-US" dirty="0"/>
              <a:t> de </a:t>
            </a:r>
            <a:r>
              <a:rPr lang="en-US" dirty="0" err="1"/>
              <a:t>groep</a:t>
            </a:r>
            <a:r>
              <a:rPr lang="en-US" dirty="0"/>
              <a:t> </a:t>
            </a:r>
            <a:r>
              <a:rPr lang="en-US" dirty="0" err="1"/>
              <a:t>hetzelfde</a:t>
            </a:r>
            <a:r>
              <a:rPr lang="en-US" dirty="0"/>
              <a:t> </a:t>
            </a:r>
            <a:r>
              <a:rPr lang="en-US" dirty="0" err="1"/>
              <a:t>testmateriaal</a:t>
            </a:r>
            <a:r>
              <a:rPr lang="en-US" dirty="0"/>
              <a:t> nog </a:t>
            </a:r>
            <a:r>
              <a:rPr lang="en-US" dirty="0" err="1"/>
              <a:t>eens</a:t>
            </a:r>
            <a:r>
              <a:rPr lang="en-US" dirty="0"/>
              <a:t> </a:t>
            </a:r>
            <a:r>
              <a:rPr lang="en-US" dirty="0" err="1"/>
              <a:t>getest</a:t>
            </a:r>
            <a:r>
              <a:rPr lang="en-US" dirty="0"/>
              <a:t>, maar </a:t>
            </a:r>
            <a:r>
              <a:rPr lang="en-US" dirty="0" err="1"/>
              <a:t>dan</a:t>
            </a:r>
            <a:r>
              <a:rPr lang="en-US" dirty="0"/>
              <a:t> met </a:t>
            </a:r>
            <a:r>
              <a:rPr lang="en-US" dirty="0" err="1"/>
              <a:t>een</a:t>
            </a:r>
            <a:r>
              <a:rPr lang="en-US" dirty="0"/>
              <a:t> </a:t>
            </a:r>
            <a:r>
              <a:rPr lang="en-US" dirty="0" err="1"/>
              <a:t>meer</a:t>
            </a:r>
            <a:r>
              <a:rPr lang="en-US" dirty="0"/>
              <a:t> </a:t>
            </a:r>
            <a:r>
              <a:rPr lang="en-US" dirty="0" err="1"/>
              <a:t>gebruikersgericht</a:t>
            </a:r>
            <a:r>
              <a:rPr lang="en-US" dirty="0"/>
              <a:t> scenario. </a:t>
            </a:r>
          </a:p>
        </p:txBody>
      </p:sp>
    </p:spTree>
    <p:extLst>
      <p:ext uri="{BB962C8B-B14F-4D97-AF65-F5344CB8AC3E}">
        <p14:creationId xmlns:p14="http://schemas.microsoft.com/office/powerpoint/2010/main" val="248151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
        <p:nvSpPr>
          <p:cNvPr id="5" name="SCO2 najaar 2017 uitvoering Tilburg"/>
          <p:cNvSpPr txBox="1"/>
          <p:nvPr userDrawn="1"/>
        </p:nvSpPr>
        <p:spPr>
          <a:xfrm>
            <a:off x="1587500" y="8830106"/>
            <a:ext cx="10464800" cy="691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a:defRPr sz="1200" b="0">
                <a:latin typeface="Arial"/>
                <a:ea typeface="Arial"/>
                <a:cs typeface="Arial"/>
                <a:sym typeface="Arial"/>
              </a:defRPr>
            </a:lvl1pPr>
          </a:lstStyle>
          <a:p>
            <a:r>
              <a:rPr lang="nl-NL" dirty="0" smtClean="0"/>
              <a:t>UEX </a:t>
            </a:r>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31602" y="1013736"/>
            <a:ext cx="9022111" cy="1009586"/>
          </a:xfrm>
        </p:spPr>
        <p:txBody>
          <a:bodyPr anchor="ctr"/>
          <a:lstStyle>
            <a:lvl1pPr>
              <a:defRPr sz="4551">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a:xfrm>
            <a:off x="1229343" y="2964873"/>
            <a:ext cx="10746348" cy="5596620"/>
          </a:xfrm>
        </p:spPr>
        <p:txBody>
          <a:bodyPr/>
          <a:lstStyle>
            <a:lvl1pPr marL="487672" indent="-487672">
              <a:buFont typeface="Arial" charset="0"/>
              <a:buChar char="•"/>
              <a:defRPr>
                <a:latin typeface="Calibri" charset="0"/>
                <a:ea typeface="Calibri" charset="0"/>
                <a:cs typeface="Calibri" charset="0"/>
              </a:defRPr>
            </a:lvl1pPr>
            <a:lvl2pPr marL="975345" indent="-403143">
              <a:buFont typeface="Arial" charset="0"/>
              <a:buChar char="•"/>
              <a:defRPr>
                <a:latin typeface="Calibri" charset="0"/>
                <a:ea typeface="Calibri" charset="0"/>
                <a:cs typeface="Calibri" charset="0"/>
              </a:defRPr>
            </a:lvl2pPr>
            <a:lvl3pPr marL="1365483" indent="-325115">
              <a:buFont typeface="Arial" charset="0"/>
              <a:buChar char="•"/>
              <a:defRPr>
                <a:latin typeface="Calibri" charset="0"/>
                <a:ea typeface="Calibri" charset="0"/>
                <a:cs typeface="Calibri" charset="0"/>
              </a:defRPr>
            </a:lvl3pPr>
            <a:lvl4pPr marL="1755621" indent="-325115">
              <a:buFont typeface="Arial" charset="0"/>
              <a:buChar char="•"/>
              <a:defRPr>
                <a:latin typeface="Calibri" charset="0"/>
                <a:ea typeface="Calibri" charset="0"/>
                <a:cs typeface="Calibri" charset="0"/>
              </a:defRPr>
            </a:lvl4pPr>
            <a:lvl5pPr marL="2145758" indent="-325115">
              <a:buFont typeface="Arial" charset="0"/>
              <a:buChar char="•"/>
              <a:defRPr>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alibri" charset="0"/>
                <a:ea typeface="Calibri" charset="0"/>
                <a:cs typeface="Calibri" charset="0"/>
              </a:defRPr>
            </a:lvl1pPr>
          </a:lstStyle>
          <a:p>
            <a:fld id="{96DFF08F-DC6B-4601-B491-B0F83F6DD2DA}" type="datetimeFigureOut">
              <a:rPr lang="en-US" smtClean="0"/>
              <a:pPr/>
              <a:t>4/18/2019</a:t>
            </a:fld>
            <a:endParaRPr lang="en-US" dirty="0"/>
          </a:p>
        </p:txBody>
      </p:sp>
      <p:sp>
        <p:nvSpPr>
          <p:cNvPr id="5" name="Footer Placeholder 4"/>
          <p:cNvSpPr>
            <a:spLocks noGrp="1"/>
          </p:cNvSpPr>
          <p:nvPr>
            <p:ph type="ftr" sz="quarter" idx="11"/>
          </p:nvPr>
        </p:nvSpPr>
        <p:spPr/>
        <p:txBody>
          <a:bodyPr/>
          <a:lstStyle>
            <a:lvl1pPr>
              <a:defRPr>
                <a:latin typeface="Calibri" charset="0"/>
                <a:ea typeface="Calibri" charset="0"/>
                <a:cs typeface="Calibri" charset="0"/>
              </a:defRPr>
            </a:lvl1pPr>
          </a:lstStyle>
          <a:p>
            <a:endParaRPr lang="en-US" dirty="0"/>
          </a:p>
        </p:txBody>
      </p:sp>
      <p:sp>
        <p:nvSpPr>
          <p:cNvPr id="7" name="Rectangle 6"/>
          <p:cNvSpPr/>
          <p:nvPr userDrawn="1"/>
        </p:nvSpPr>
        <p:spPr>
          <a:xfrm>
            <a:off x="737420" y="722671"/>
            <a:ext cx="11577483" cy="1605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ep 7"/>
          <p:cNvGrpSpPr/>
          <p:nvPr userDrawn="1"/>
        </p:nvGrpSpPr>
        <p:grpSpPr>
          <a:xfrm>
            <a:off x="292100" y="8613189"/>
            <a:ext cx="1134828" cy="1158222"/>
            <a:chOff x="292100" y="8613189"/>
            <a:chExt cx="1134828" cy="1158222"/>
          </a:xfrm>
        </p:grpSpPr>
        <p:sp>
          <p:nvSpPr>
            <p:cNvPr id="9" name="Rectangle"/>
            <p:cNvSpPr/>
            <p:nvPr/>
          </p:nvSpPr>
          <p:spPr>
            <a:xfrm>
              <a:off x="292100" y="8613189"/>
              <a:ext cx="1134828" cy="1158222"/>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10" name="Image" descr="Image"/>
            <p:cNvPicPr>
              <a:picLocks noChangeAspect="1"/>
            </p:cNvPicPr>
            <p:nvPr/>
          </p:nvPicPr>
          <p:blipFill>
            <a:blip r:embed="rId2">
              <a:extLst/>
            </a:blip>
            <a:stretch>
              <a:fillRect/>
            </a:stretch>
          </p:blipFill>
          <p:spPr>
            <a:xfrm>
              <a:off x="451040" y="8869182"/>
              <a:ext cx="816948" cy="613106"/>
            </a:xfrm>
            <a:prstGeom prst="rect">
              <a:avLst/>
            </a:prstGeom>
            <a:ln w="12700">
              <a:miter lim="400000"/>
            </a:ln>
          </p:spPr>
        </p:pic>
      </p:grpSp>
    </p:spTree>
    <p:extLst>
      <p:ext uri="{BB962C8B-B14F-4D97-AF65-F5344CB8AC3E}">
        <p14:creationId xmlns:p14="http://schemas.microsoft.com/office/powerpoint/2010/main" val="358050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76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hasCustomPrompt="1"/>
          </p:nvPr>
        </p:nvSpPr>
        <p:spPr>
          <a:xfrm>
            <a:off x="952500" y="2590800"/>
            <a:ext cx="5334000" cy="6286500"/>
          </a:xfrm>
          <a:prstGeom prst="rect">
            <a:avLst/>
          </a:prstGeom>
        </p:spPr>
        <p:txBody>
          <a:bodyPr anchor="t"/>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rPr dirty="0"/>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grpSp>
        <p:nvGrpSpPr>
          <p:cNvPr id="5" name="Groep 4"/>
          <p:cNvGrpSpPr/>
          <p:nvPr userDrawn="1"/>
        </p:nvGrpSpPr>
        <p:grpSpPr>
          <a:xfrm>
            <a:off x="292100" y="8613189"/>
            <a:ext cx="1134828" cy="1158222"/>
            <a:chOff x="292100" y="8613189"/>
            <a:chExt cx="1134828" cy="1158222"/>
          </a:xfrm>
        </p:grpSpPr>
        <p:sp>
          <p:nvSpPr>
            <p:cNvPr id="6" name="Rectangle"/>
            <p:cNvSpPr/>
            <p:nvPr/>
          </p:nvSpPr>
          <p:spPr>
            <a:xfrm>
              <a:off x="292100" y="8613189"/>
              <a:ext cx="1134828" cy="1158222"/>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7" name="Image" descr="Image"/>
            <p:cNvPicPr>
              <a:picLocks noChangeAspect="1"/>
            </p:cNvPicPr>
            <p:nvPr/>
          </p:nvPicPr>
          <p:blipFill>
            <a:blip r:embed="rId13">
              <a:extLst/>
            </a:blip>
            <a:stretch>
              <a:fillRect/>
            </a:stretch>
          </p:blipFill>
          <p:spPr>
            <a:xfrm>
              <a:off x="451040" y="8869182"/>
              <a:ext cx="816948" cy="613106"/>
            </a:xfrm>
            <a:prstGeom prst="rect">
              <a:avLst/>
            </a:prstGeom>
            <a:ln w="12700">
              <a:miter lim="400000"/>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 id="2147483658" r:id="rId8"/>
    <p:sldLayoutId id="2147483659" r:id="rId9"/>
    <p:sldLayoutId id="2147483661" r:id="rId10"/>
    <p:sldLayoutId id="2147483662"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time_continue=4&amp;v=uAltJxROciIhttps://www.youtube.com/watch?time_continue=4&amp;v=uAltJxROciI"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time_continue=2&amp;v=chO3f-CjUzA"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usability.gov/how-to-and-tools/resources/templates/usability-test-plan-template.html" TargetMode="External"/><Relationship Id="rId2" Type="http://schemas.openxmlformats.org/officeDocument/2006/relationships/hyperlink" Target="http://www.userfocus.co.uk/articles/usability_test_plan_dashboard.html"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www.bugbash.net/archives/comic/2005/07/usability-test-2.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bugbash.net/archives/comic/2005/07/usability-test-2.htm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9wQkLthhHKA"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www.slideshare.net/willevans/introduction-to-ux-fundamentals-of-usability-test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cNvSpPr txBox="1">
            <a:spLocks noGrp="1"/>
          </p:cNvSpPr>
          <p:nvPr>
            <p:ph type="sldNum" sz="quarter" idx="4294967295"/>
          </p:nvPr>
        </p:nvSpPr>
        <p:spPr>
          <a:xfrm>
            <a:off x="12212872" y="9013582"/>
            <a:ext cx="489855" cy="3235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r">
              <a:defRPr>
                <a:latin typeface="Arial"/>
                <a:ea typeface="Arial"/>
                <a:cs typeface="Arial"/>
                <a:sym typeface="Arial"/>
              </a:defRPr>
            </a:lvl1pPr>
          </a:lstStyle>
          <a:p>
            <a:fld id="{86CB4B4D-7CA3-9044-876B-883B54F8677D}" type="slidenum">
              <a:t>1</a:t>
            </a:fld>
            <a:endParaRPr/>
          </a:p>
        </p:txBody>
      </p:sp>
      <p:grpSp>
        <p:nvGrpSpPr>
          <p:cNvPr id="2" name="Groep 1"/>
          <p:cNvGrpSpPr/>
          <p:nvPr/>
        </p:nvGrpSpPr>
        <p:grpSpPr>
          <a:xfrm>
            <a:off x="292100" y="8613189"/>
            <a:ext cx="1134828" cy="1158222"/>
            <a:chOff x="292100" y="8613189"/>
            <a:chExt cx="1134828" cy="1158222"/>
          </a:xfrm>
        </p:grpSpPr>
        <p:sp>
          <p:nvSpPr>
            <p:cNvPr id="120" name="Rectangle"/>
            <p:cNvSpPr/>
            <p:nvPr/>
          </p:nvSpPr>
          <p:spPr>
            <a:xfrm>
              <a:off x="292100" y="8613189"/>
              <a:ext cx="1134828" cy="1158222"/>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121" name="Image" descr="Image"/>
            <p:cNvPicPr>
              <a:picLocks noChangeAspect="1"/>
            </p:cNvPicPr>
            <p:nvPr/>
          </p:nvPicPr>
          <p:blipFill>
            <a:blip r:embed="rId2">
              <a:extLst/>
            </a:blip>
            <a:stretch>
              <a:fillRect/>
            </a:stretch>
          </p:blipFill>
          <p:spPr>
            <a:xfrm>
              <a:off x="451040" y="8869182"/>
              <a:ext cx="816948" cy="613106"/>
            </a:xfrm>
            <a:prstGeom prst="rect">
              <a:avLst/>
            </a:prstGeom>
            <a:ln w="12700">
              <a:miter lim="400000"/>
            </a:ln>
          </p:spPr>
        </p:pic>
      </p:grpSp>
      <p:sp>
        <p:nvSpPr>
          <p:cNvPr id="122" name="SCO2 najaar 2017 uitvoering Tilburg"/>
          <p:cNvSpPr txBox="1"/>
          <p:nvPr/>
        </p:nvSpPr>
        <p:spPr>
          <a:xfrm>
            <a:off x="1587500" y="8830106"/>
            <a:ext cx="10464800" cy="6912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l">
              <a:defRPr sz="1200" b="0">
                <a:latin typeface="Arial"/>
                <a:ea typeface="Arial"/>
                <a:cs typeface="Arial"/>
                <a:sym typeface="Arial"/>
              </a:defRPr>
            </a:lvl1pPr>
          </a:lstStyle>
          <a:p>
            <a:r>
              <a:rPr lang="nl-NL" dirty="0" smtClean="0"/>
              <a:t>UEX </a:t>
            </a:r>
            <a:endParaRPr dirty="0"/>
          </a:p>
        </p:txBody>
      </p:sp>
      <p:sp>
        <p:nvSpPr>
          <p:cNvPr id="123" name="Merk-markt en concurrentie…"/>
          <p:cNvSpPr txBox="1"/>
          <p:nvPr/>
        </p:nvSpPr>
        <p:spPr>
          <a:xfrm>
            <a:off x="1270000" y="3530600"/>
            <a:ext cx="10464800" cy="1588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defRPr sz="4000" b="0" cap="all">
                <a:latin typeface="Arial"/>
                <a:ea typeface="Arial"/>
                <a:cs typeface="Arial"/>
                <a:sym typeface="Arial"/>
              </a:defRPr>
            </a:pPr>
            <a:r>
              <a:rPr lang="nl-NL" dirty="0" smtClean="0"/>
              <a:t>User test </a:t>
            </a:r>
            <a:r>
              <a:rPr lang="nl-NL" dirty="0" err="1" smtClean="0"/>
              <a:t>preparation</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r>
              <a:rPr lang="nl-NL" dirty="0"/>
              <a:t>Product</a:t>
            </a:r>
            <a:r>
              <a:rPr dirty="0"/>
              <a:t>gericht scenario</a:t>
            </a:r>
          </a:p>
        </p:txBody>
      </p:sp>
      <p:sp>
        <p:nvSpPr>
          <p:cNvPr id="162" name="Shape 162"/>
          <p:cNvSpPr>
            <a:spLocks noGrp="1"/>
          </p:cNvSpPr>
          <p:nvPr>
            <p:ph idx="1"/>
          </p:nvPr>
        </p:nvSpPr>
        <p:spPr>
          <a:prstGeom prst="rect">
            <a:avLst/>
          </a:prstGeom>
        </p:spPr>
        <p:txBody>
          <a:bodyPr/>
          <a:lstStyle>
            <a:lvl1pPr marL="0" indent="0">
              <a:buSzTx/>
              <a:buNone/>
            </a:lvl1pPr>
          </a:lstStyle>
          <a:p>
            <a:pPr algn="ctr"/>
            <a:r>
              <a:rPr lang="nl-NL" dirty="0"/>
              <a:t>“Klik op de kalender en selecteer kroegen in Tilburg” </a:t>
            </a:r>
            <a:endParaRPr dirty="0"/>
          </a:p>
        </p:txBody>
      </p:sp>
    </p:spTree>
    <p:extLst>
      <p:ext uri="{BB962C8B-B14F-4D97-AF65-F5344CB8AC3E}">
        <p14:creationId xmlns:p14="http://schemas.microsoft.com/office/powerpoint/2010/main" val="352387127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3251200" y="3999637"/>
            <a:ext cx="6502400" cy="1754326"/>
          </a:xfrm>
          <a:prstGeom prst="rect">
            <a:avLst/>
          </a:prstGeom>
        </p:spPr>
        <p:txBody>
          <a:bodyPr>
            <a:spAutoFit/>
          </a:bodyPr>
          <a:lstStyle/>
          <a:p>
            <a:r>
              <a:rPr lang="en-US" dirty="0"/>
              <a:t>https://</a:t>
            </a:r>
            <a:r>
              <a:rPr lang="en-US" dirty="0" err="1"/>
              <a:t>www.youtube.com</a:t>
            </a:r>
            <a:r>
              <a:rPr lang="en-US" dirty="0"/>
              <a:t>/</a:t>
            </a:r>
            <a:r>
              <a:rPr lang="en-US" dirty="0" err="1"/>
              <a:t>watch?time_continue</a:t>
            </a:r>
            <a:r>
              <a:rPr lang="en-US" dirty="0"/>
              <a:t>=4&amp;v=</a:t>
            </a:r>
            <a:r>
              <a:rPr lang="en-US" dirty="0" err="1"/>
              <a:t>uAltJxROciI</a:t>
            </a:r>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 y="1803400"/>
            <a:ext cx="10845800" cy="6134100"/>
          </a:xfrm>
          <a:prstGeom prst="rect">
            <a:avLst/>
          </a:prstGeom>
        </p:spPr>
      </p:pic>
    </p:spTree>
    <p:extLst>
      <p:ext uri="{BB962C8B-B14F-4D97-AF65-F5344CB8AC3E}">
        <p14:creationId xmlns:p14="http://schemas.microsoft.com/office/powerpoint/2010/main" val="31703031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r>
              <a:rPr lang="nl-NL" dirty="0"/>
              <a:t>D</a:t>
            </a:r>
            <a:r>
              <a:rPr dirty="0"/>
              <a:t>oel gericht scenario</a:t>
            </a:r>
          </a:p>
        </p:txBody>
      </p:sp>
      <p:sp>
        <p:nvSpPr>
          <p:cNvPr id="162" name="Shape 162"/>
          <p:cNvSpPr>
            <a:spLocks noGrp="1"/>
          </p:cNvSpPr>
          <p:nvPr>
            <p:ph idx="1"/>
          </p:nvPr>
        </p:nvSpPr>
        <p:spPr>
          <a:prstGeom prst="rect">
            <a:avLst/>
          </a:prstGeom>
        </p:spPr>
        <p:txBody>
          <a:bodyPr>
            <a:normAutofit/>
          </a:bodyPr>
          <a:lstStyle>
            <a:lvl1pPr marL="0" indent="0">
              <a:buSzTx/>
              <a:buNone/>
            </a:lvl1pPr>
          </a:lstStyle>
          <a:p>
            <a:r>
              <a:rPr lang="nl-NL" dirty="0"/>
              <a:t>“Je wilt aanstaande vrijdag met een groep vrienden iets gaan drinken in Tilburg. Kijk in welk café er vrijdag Happy </a:t>
            </a:r>
            <a:r>
              <a:rPr lang="nl-NL" dirty="0" err="1"/>
              <a:t>Hour</a:t>
            </a:r>
            <a:r>
              <a:rPr lang="nl-NL" dirty="0"/>
              <a:t> is.”</a:t>
            </a:r>
          </a:p>
          <a:p>
            <a:endParaRPr lang="nl-NL" dirty="0"/>
          </a:p>
          <a:p>
            <a:r>
              <a:rPr lang="nl-NL" dirty="0"/>
              <a:t>(Als student wil ik weten in welk café er op een bepaalde dag happy </a:t>
            </a:r>
            <a:r>
              <a:rPr lang="nl-NL" dirty="0" err="1"/>
              <a:t>hour</a:t>
            </a:r>
            <a:r>
              <a:rPr lang="nl-NL" dirty="0"/>
              <a:t> is, zodat ik weet waar ik naartoe moet voor goedkoop bier)</a:t>
            </a:r>
          </a:p>
          <a:p>
            <a:endParaRPr dirty="0"/>
          </a:p>
        </p:txBody>
      </p:sp>
    </p:spTree>
    <p:extLst>
      <p:ext uri="{BB962C8B-B14F-4D97-AF65-F5344CB8AC3E}">
        <p14:creationId xmlns:p14="http://schemas.microsoft.com/office/powerpoint/2010/main" val="30964085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828800"/>
            <a:ext cx="10858500" cy="6096000"/>
          </a:xfrm>
          <a:prstGeom prst="rect">
            <a:avLst/>
          </a:prstGeom>
        </p:spPr>
      </p:pic>
    </p:spTree>
    <p:extLst>
      <p:ext uri="{BB962C8B-B14F-4D97-AF65-F5344CB8AC3E}">
        <p14:creationId xmlns:p14="http://schemas.microsoft.com/office/powerpoint/2010/main" val="15143116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a:t>
            </a:r>
            <a:r>
              <a:rPr lang="en-US" dirty="0" smtClean="0"/>
              <a:t>plan: </a:t>
            </a:r>
            <a:r>
              <a:rPr lang="en-US" dirty="0" smtClean="0"/>
              <a:t>ingredients</a:t>
            </a:r>
            <a:endParaRPr lang="en-US" dirty="0"/>
          </a:p>
        </p:txBody>
      </p:sp>
      <p:sp>
        <p:nvSpPr>
          <p:cNvPr id="3" name="Text Placeholder 2"/>
          <p:cNvSpPr>
            <a:spLocks noGrp="1"/>
          </p:cNvSpPr>
          <p:nvPr>
            <p:ph idx="1"/>
          </p:nvPr>
        </p:nvSpPr>
        <p:spPr>
          <a:xfrm>
            <a:off x="1017594" y="2023322"/>
            <a:ext cx="10746348" cy="5596620"/>
          </a:xfrm>
        </p:spPr>
        <p:txBody>
          <a:bodyPr>
            <a:normAutofit fontScale="92500" lnSpcReduction="20000"/>
          </a:bodyPr>
          <a:lstStyle/>
          <a:p>
            <a:pPr marL="360000" indent="-360000">
              <a:spcBef>
                <a:spcPts val="0"/>
              </a:spcBef>
            </a:pPr>
            <a:r>
              <a:rPr lang="en-US" dirty="0" smtClean="0"/>
              <a:t>the </a:t>
            </a:r>
            <a:r>
              <a:rPr lang="en-US" dirty="0"/>
              <a:t>products or designs you want to </a:t>
            </a:r>
            <a:r>
              <a:rPr lang="en-US" dirty="0" smtClean="0"/>
              <a:t>test (If the product (e.g. website) is in development: use an appropriate version number)</a:t>
            </a:r>
          </a:p>
          <a:p>
            <a:pPr marL="360000" indent="-360000">
              <a:spcBef>
                <a:spcPts val="0"/>
              </a:spcBef>
            </a:pPr>
            <a:r>
              <a:rPr lang="en-US" dirty="0" smtClean="0"/>
              <a:t>the goals </a:t>
            </a:r>
            <a:r>
              <a:rPr lang="en-US" dirty="0"/>
              <a:t>of your </a:t>
            </a:r>
            <a:r>
              <a:rPr lang="en-US" dirty="0" smtClean="0"/>
              <a:t>test (UI / UX)</a:t>
            </a:r>
            <a:endParaRPr lang="en-US" dirty="0"/>
          </a:p>
          <a:p>
            <a:pPr marL="360000" indent="-360000">
              <a:spcBef>
                <a:spcPts val="0"/>
              </a:spcBef>
            </a:pPr>
            <a:r>
              <a:rPr lang="en-US" dirty="0" smtClean="0"/>
              <a:t>your </a:t>
            </a:r>
            <a:r>
              <a:rPr lang="en-US" dirty="0"/>
              <a:t>test users</a:t>
            </a:r>
          </a:p>
          <a:p>
            <a:pPr marL="360000" indent="-360000">
              <a:spcBef>
                <a:spcPts val="0"/>
              </a:spcBef>
            </a:pPr>
            <a:r>
              <a:rPr lang="en-US" dirty="0" smtClean="0"/>
              <a:t>your </a:t>
            </a:r>
            <a:r>
              <a:rPr lang="en-US" dirty="0"/>
              <a:t>test </a:t>
            </a:r>
            <a:r>
              <a:rPr lang="en-US" dirty="0" smtClean="0"/>
              <a:t>methods</a:t>
            </a:r>
            <a:endParaRPr lang="en-US" dirty="0"/>
          </a:p>
          <a:p>
            <a:pPr marL="847673" lvl="1" indent="-360000">
              <a:spcBef>
                <a:spcPts val="0"/>
              </a:spcBef>
            </a:pPr>
            <a:r>
              <a:rPr lang="en-US" dirty="0" smtClean="0"/>
              <a:t>Make an appropriate selection and combination of the methods that are discussed in class</a:t>
            </a:r>
            <a:r>
              <a:rPr lang="en-US" dirty="0"/>
              <a:t>. Make sure to include:</a:t>
            </a:r>
          </a:p>
          <a:p>
            <a:pPr marL="1237811" lvl="2" indent="-360000">
              <a:spcBef>
                <a:spcPts val="0"/>
              </a:spcBef>
            </a:pPr>
            <a:r>
              <a:rPr lang="en-US" dirty="0"/>
              <a:t>A description of the methods that you use (for example: test scenario's, open questions, semantic differentials).</a:t>
            </a:r>
          </a:p>
          <a:p>
            <a:pPr marL="1237811" lvl="2" indent="-360000">
              <a:spcBef>
                <a:spcPts val="0"/>
              </a:spcBef>
            </a:pPr>
            <a:r>
              <a:rPr lang="en-US" dirty="0"/>
              <a:t>A description of the test materials (e.g. the designs or screens for your test)</a:t>
            </a:r>
          </a:p>
          <a:p>
            <a:pPr marL="1237811" lvl="2" indent="-360000">
              <a:spcBef>
                <a:spcPts val="0"/>
              </a:spcBef>
            </a:pPr>
            <a:r>
              <a:rPr lang="en-US" dirty="0"/>
              <a:t>A script for your test scenario's and/or </a:t>
            </a:r>
            <a:r>
              <a:rPr lang="en-US" dirty="0" smtClean="0"/>
              <a:t>questions</a:t>
            </a:r>
          </a:p>
          <a:p>
            <a:pPr marL="1237811" lvl="2" indent="-360000">
              <a:spcBef>
                <a:spcPts val="0"/>
              </a:spcBef>
            </a:pPr>
            <a:r>
              <a:rPr lang="en-US" dirty="0" smtClean="0"/>
              <a:t>How  you are </a:t>
            </a:r>
            <a:r>
              <a:rPr lang="en-US" dirty="0" smtClean="0"/>
              <a:t>you going to measure </a:t>
            </a:r>
            <a:r>
              <a:rPr lang="en-US" dirty="0" smtClean="0"/>
              <a:t>what</a:t>
            </a:r>
            <a:endParaRPr lang="en-US" dirty="0"/>
          </a:p>
          <a:p>
            <a:pPr marL="360000" indent="-360000">
              <a:spcBef>
                <a:spcPts val="0"/>
              </a:spcBef>
            </a:pPr>
            <a:r>
              <a:rPr lang="nl-NL" dirty="0" err="1"/>
              <a:t>w</a:t>
            </a:r>
            <a:r>
              <a:rPr lang="nl-NL" dirty="0" err="1" smtClean="0"/>
              <a:t>here</a:t>
            </a:r>
            <a:r>
              <a:rPr lang="nl-NL" dirty="0" smtClean="0"/>
              <a:t>, </a:t>
            </a:r>
            <a:r>
              <a:rPr lang="nl-NL" dirty="0" err="1" smtClean="0"/>
              <a:t>when</a:t>
            </a:r>
            <a:r>
              <a:rPr lang="nl-NL" dirty="0" smtClean="0"/>
              <a:t>, </a:t>
            </a:r>
            <a:r>
              <a:rPr lang="nl-NL" dirty="0" err="1" smtClean="0"/>
              <a:t>who</a:t>
            </a:r>
            <a:r>
              <a:rPr lang="nl-NL" dirty="0" smtClean="0"/>
              <a:t>, </a:t>
            </a:r>
            <a:r>
              <a:rPr lang="nl-NL" dirty="0" err="1" smtClean="0"/>
              <a:t>roles</a:t>
            </a:r>
            <a:r>
              <a:rPr lang="nl-NL" dirty="0" smtClean="0"/>
              <a:t> </a:t>
            </a:r>
            <a:r>
              <a:rPr lang="nl-NL" dirty="0" err="1" smtClean="0"/>
              <a:t>and</a:t>
            </a:r>
            <a:r>
              <a:rPr lang="nl-NL" dirty="0" smtClean="0"/>
              <a:t> </a:t>
            </a:r>
            <a:r>
              <a:rPr lang="nl-NL" dirty="0" err="1" smtClean="0"/>
              <a:t>tooling</a:t>
            </a:r>
            <a:endParaRPr lang="nl-NL" dirty="0" smtClean="0"/>
          </a:p>
        </p:txBody>
      </p:sp>
      <p:sp>
        <p:nvSpPr>
          <p:cNvPr id="4" name="TextBox 1"/>
          <p:cNvSpPr txBox="1"/>
          <p:nvPr/>
        </p:nvSpPr>
        <p:spPr>
          <a:xfrm>
            <a:off x="5742657" y="7619942"/>
            <a:ext cx="6951244" cy="1477328"/>
          </a:xfrm>
          <a:prstGeom prst="rect">
            <a:avLst/>
          </a:prstGeom>
          <a:solidFill>
            <a:schemeClr val="bg1">
              <a:lumMod val="85000"/>
            </a:schemeClr>
          </a:solidFill>
          <a:ln>
            <a:solidFill>
              <a:schemeClr val="bg1">
                <a:lumMod val="65000"/>
              </a:schemeClr>
            </a:solidFill>
          </a:ln>
        </p:spPr>
        <p:txBody>
          <a:bodyPr wrap="square" rtlCol="0">
            <a:spAutoFit/>
          </a:bodyPr>
          <a:lstStyle/>
          <a:p>
            <a:pPr algn="l"/>
            <a:r>
              <a:rPr lang="en-US" sz="1800" i="1" dirty="0" smtClean="0">
                <a:latin typeface="Calibri" charset="0"/>
                <a:ea typeface="Calibri" charset="0"/>
                <a:cs typeface="Calibri" charset="0"/>
              </a:rPr>
              <a:t>For i</a:t>
            </a:r>
            <a:r>
              <a:rPr lang="en-US" sz="1800" i="1" dirty="0" smtClean="0">
                <a:latin typeface="Calibri" charset="0"/>
                <a:ea typeface="Calibri" charset="0"/>
                <a:cs typeface="Calibri" charset="0"/>
              </a:rPr>
              <a:t>nspiration check</a:t>
            </a:r>
            <a:r>
              <a:rPr lang="en-US" sz="1800" i="1" dirty="0">
                <a:latin typeface="Calibri" charset="0"/>
                <a:ea typeface="Calibri" charset="0"/>
                <a:cs typeface="Calibri" charset="0"/>
              </a:rPr>
              <a:t>:</a:t>
            </a:r>
            <a:endParaRPr lang="en-US" sz="1800" dirty="0">
              <a:latin typeface="Calibri" charset="0"/>
              <a:ea typeface="Calibri" charset="0"/>
              <a:cs typeface="Calibri" charset="0"/>
            </a:endParaRPr>
          </a:p>
          <a:p>
            <a:pPr algn="l"/>
            <a:r>
              <a:rPr lang="en-US" sz="1800" b="1" dirty="0">
                <a:latin typeface="Calibri" charset="0"/>
                <a:ea typeface="Calibri" charset="0"/>
                <a:cs typeface="Calibri" charset="0"/>
              </a:rPr>
              <a:t>Design method toolkit</a:t>
            </a:r>
          </a:p>
          <a:p>
            <a:pPr algn="l"/>
            <a:r>
              <a:rPr lang="en-US" sz="1800" dirty="0">
                <a:latin typeface="Calibri" charset="0"/>
                <a:ea typeface="Calibri" charset="0"/>
                <a:cs typeface="Calibri" charset="0"/>
              </a:rPr>
              <a:t>http://</a:t>
            </a:r>
            <a:r>
              <a:rPr lang="en-US" sz="1800" dirty="0" err="1">
                <a:latin typeface="Calibri" charset="0"/>
                <a:ea typeface="Calibri" charset="0"/>
                <a:cs typeface="Calibri" charset="0"/>
              </a:rPr>
              <a:t>medialabamsterdam.com</a:t>
            </a:r>
            <a:r>
              <a:rPr lang="en-US" sz="1800" dirty="0">
                <a:latin typeface="Calibri" charset="0"/>
                <a:ea typeface="Calibri" charset="0"/>
                <a:cs typeface="Calibri" charset="0"/>
              </a:rPr>
              <a:t>/toolkit/ </a:t>
            </a:r>
          </a:p>
          <a:p>
            <a:pPr algn="l"/>
            <a:r>
              <a:rPr lang="en-US" sz="1800" b="1" dirty="0" err="1">
                <a:latin typeface="Calibri" charset="0"/>
                <a:ea typeface="Calibri" charset="0"/>
                <a:cs typeface="Calibri" charset="0"/>
              </a:rPr>
              <a:t>usability.gov</a:t>
            </a:r>
            <a:r>
              <a:rPr lang="en-US" sz="1800" b="1" dirty="0">
                <a:latin typeface="Calibri" charset="0"/>
                <a:ea typeface="Calibri" charset="0"/>
                <a:cs typeface="Calibri" charset="0"/>
              </a:rPr>
              <a:t>: </a:t>
            </a:r>
          </a:p>
          <a:p>
            <a:pPr algn="l"/>
            <a:r>
              <a:rPr lang="en-US" sz="1800" dirty="0">
                <a:latin typeface="Calibri" charset="0"/>
                <a:ea typeface="Calibri" charset="0"/>
                <a:cs typeface="Calibri" charset="0"/>
              </a:rPr>
              <a:t>https://</a:t>
            </a:r>
            <a:r>
              <a:rPr lang="en-US" sz="1800" dirty="0" err="1">
                <a:latin typeface="Calibri" charset="0"/>
                <a:ea typeface="Calibri" charset="0"/>
                <a:cs typeface="Calibri" charset="0"/>
              </a:rPr>
              <a:t>www.usability.gov</a:t>
            </a:r>
            <a:r>
              <a:rPr lang="en-US" sz="1800" dirty="0">
                <a:latin typeface="Calibri" charset="0"/>
                <a:ea typeface="Calibri" charset="0"/>
                <a:cs typeface="Calibri" charset="0"/>
              </a:rPr>
              <a:t>/how-to-and-tools/methods/</a:t>
            </a:r>
            <a:r>
              <a:rPr lang="en-US" sz="1800" dirty="0" err="1">
                <a:latin typeface="Calibri" charset="0"/>
                <a:ea typeface="Calibri" charset="0"/>
                <a:cs typeface="Calibri" charset="0"/>
              </a:rPr>
              <a:t>index.html</a:t>
            </a:r>
            <a:r>
              <a:rPr lang="en-US" sz="1800" dirty="0"/>
              <a:t> </a:t>
            </a:r>
          </a:p>
        </p:txBody>
      </p:sp>
    </p:spTree>
    <p:extLst>
      <p:ext uri="{BB962C8B-B14F-4D97-AF65-F5344CB8AC3E}">
        <p14:creationId xmlns:p14="http://schemas.microsoft.com/office/powerpoint/2010/main" val="19192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for </a:t>
            </a:r>
            <a:r>
              <a:rPr lang="en-US" dirty="0" err="1" smtClean="0"/>
              <a:t>testplans</a:t>
            </a:r>
            <a:endParaRPr lang="en-US" dirty="0"/>
          </a:p>
        </p:txBody>
      </p:sp>
      <p:sp>
        <p:nvSpPr>
          <p:cNvPr id="3" name="Content Placeholder 2"/>
          <p:cNvSpPr>
            <a:spLocks noGrp="1"/>
          </p:cNvSpPr>
          <p:nvPr>
            <p:ph idx="1"/>
          </p:nvPr>
        </p:nvSpPr>
        <p:spPr>
          <a:xfrm>
            <a:off x="1229343" y="2459035"/>
            <a:ext cx="10746348" cy="5596620"/>
          </a:xfrm>
        </p:spPr>
        <p:txBody>
          <a:bodyPr/>
          <a:lstStyle/>
          <a:p>
            <a:r>
              <a:rPr lang="en-US" dirty="0" smtClean="0"/>
              <a:t>minimal</a:t>
            </a:r>
            <a:r>
              <a:rPr lang="en-US" dirty="0"/>
              <a:t>: the 1-page usability </a:t>
            </a:r>
            <a:r>
              <a:rPr lang="en-US" dirty="0" err="1"/>
              <a:t>testplan</a:t>
            </a:r>
            <a:r>
              <a:rPr lang="en-US" dirty="0"/>
              <a:t> dashboard </a:t>
            </a:r>
            <a:r>
              <a:rPr lang="en-US" dirty="0">
                <a:hlinkClick r:id="rId2"/>
              </a:rPr>
              <a:t>http://www.userfocus.co.uk/articles/usability_test_plan_dashboard.html</a:t>
            </a:r>
            <a:endParaRPr lang="en-US" dirty="0"/>
          </a:p>
          <a:p>
            <a:endParaRPr lang="en-US" dirty="0"/>
          </a:p>
          <a:p>
            <a:r>
              <a:rPr lang="en-US" dirty="0" err="1"/>
              <a:t>usability.gov</a:t>
            </a:r>
            <a:r>
              <a:rPr lang="en-US" dirty="0"/>
              <a:t> template: </a:t>
            </a:r>
            <a:br>
              <a:rPr lang="en-US" dirty="0"/>
            </a:br>
            <a:r>
              <a:rPr lang="en-US" dirty="0">
                <a:hlinkClick r:id="rId3"/>
              </a:rPr>
              <a:t>https://</a:t>
            </a:r>
            <a:r>
              <a:rPr lang="en-US" dirty="0" err="1">
                <a:hlinkClick r:id="rId3"/>
              </a:rPr>
              <a:t>www.usability.gov</a:t>
            </a:r>
            <a:r>
              <a:rPr lang="en-US" dirty="0">
                <a:hlinkClick r:id="rId3"/>
              </a:rPr>
              <a:t>/how-to-and-tools/resources/templates/usability-test-plan-</a:t>
            </a:r>
            <a:r>
              <a:rPr lang="en-US" dirty="0" err="1">
                <a:hlinkClick r:id="rId3"/>
              </a:rPr>
              <a:t>template.html</a:t>
            </a:r>
            <a:endParaRPr lang="en-US" dirty="0"/>
          </a:p>
        </p:txBody>
      </p:sp>
    </p:spTree>
    <p:extLst>
      <p:ext uri="{BB962C8B-B14F-4D97-AF65-F5344CB8AC3E}">
        <p14:creationId xmlns:p14="http://schemas.microsoft.com/office/powerpoint/2010/main" val="2005611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canvas</a:t>
            </a:r>
            <a:endParaRPr lang="en-US" dirty="0"/>
          </a:p>
        </p:txBody>
      </p:sp>
      <p:sp>
        <p:nvSpPr>
          <p:cNvPr id="3" name="Text Placeholder 2"/>
          <p:cNvSpPr>
            <a:spLocks noGrp="1"/>
          </p:cNvSpPr>
          <p:nvPr>
            <p:ph idx="1"/>
          </p:nvPr>
        </p:nvSpPr>
        <p:spPr>
          <a:xfrm>
            <a:off x="1231602" y="2964873"/>
            <a:ext cx="10746348" cy="5596620"/>
          </a:xfrm>
        </p:spPr>
        <p:txBody>
          <a:bodyPr>
            <a:normAutofit fontScale="77500" lnSpcReduction="20000"/>
          </a:bodyPr>
          <a:lstStyle/>
          <a:p>
            <a:pPr marL="360000" indent="-360000">
              <a:spcBef>
                <a:spcPts val="0"/>
              </a:spcBef>
            </a:pPr>
            <a:r>
              <a:rPr lang="en-US" dirty="0" smtClean="0"/>
              <a:t>Prepare </a:t>
            </a:r>
            <a:r>
              <a:rPr lang="en-US" dirty="0"/>
              <a:t>a user test for one of the products of your project team. Write a test plan that contains:</a:t>
            </a:r>
          </a:p>
          <a:p>
            <a:pPr marL="360000" indent="-360000">
              <a:spcBef>
                <a:spcPts val="0"/>
              </a:spcBef>
            </a:pPr>
            <a:endParaRPr lang="en-US" dirty="0"/>
          </a:p>
          <a:p>
            <a:pPr marL="360000" indent="-360000">
              <a:spcBef>
                <a:spcPts val="0"/>
              </a:spcBef>
            </a:pPr>
            <a:r>
              <a:rPr lang="en-US" dirty="0"/>
              <a:t>The goal of your test</a:t>
            </a:r>
          </a:p>
          <a:p>
            <a:pPr marL="360000" indent="-360000">
              <a:spcBef>
                <a:spcPts val="0"/>
              </a:spcBef>
            </a:pPr>
            <a:r>
              <a:rPr lang="en-US" dirty="0"/>
              <a:t>The target group of your test</a:t>
            </a:r>
          </a:p>
          <a:p>
            <a:pPr marL="360000" indent="-360000">
              <a:spcBef>
                <a:spcPts val="0"/>
              </a:spcBef>
            </a:pPr>
            <a:r>
              <a:rPr lang="en-US" dirty="0"/>
              <a:t>Your test method. Make sure to include:</a:t>
            </a:r>
          </a:p>
          <a:p>
            <a:pPr marL="360000" indent="-360000">
              <a:spcBef>
                <a:spcPts val="0"/>
              </a:spcBef>
            </a:pPr>
            <a:r>
              <a:rPr lang="en-US" dirty="0"/>
              <a:t>A description of the methods that you use (for example: test scenario's, open questions, semantic differentials).</a:t>
            </a:r>
          </a:p>
          <a:p>
            <a:pPr marL="360000" indent="-360000">
              <a:spcBef>
                <a:spcPts val="0"/>
              </a:spcBef>
            </a:pPr>
            <a:r>
              <a:rPr lang="en-US" dirty="0"/>
              <a:t>A description of the test materials (e.g. the designs or screens for your test)</a:t>
            </a:r>
          </a:p>
          <a:p>
            <a:pPr marL="360000" indent="-360000">
              <a:spcBef>
                <a:spcPts val="0"/>
              </a:spcBef>
            </a:pPr>
            <a:r>
              <a:rPr lang="en-US" dirty="0"/>
              <a:t>A script for your test scenario's and/or questions</a:t>
            </a:r>
          </a:p>
          <a:p>
            <a:pPr marL="360000" indent="-360000">
              <a:spcBef>
                <a:spcPts val="0"/>
              </a:spcBef>
            </a:pPr>
            <a:r>
              <a:rPr lang="en-US" dirty="0"/>
              <a:t>Compare your test plan with that of your group members. Merge ideas into 1 test plan that will be followed by all members of the group. </a:t>
            </a:r>
          </a:p>
          <a:p>
            <a:pPr marL="360000" indent="-360000">
              <a:spcBef>
                <a:spcPts val="0"/>
              </a:spcBef>
            </a:pPr>
            <a:endParaRPr lang="en-US" dirty="0"/>
          </a:p>
          <a:p>
            <a:pPr marL="360000" indent="-360000">
              <a:spcBef>
                <a:spcPts val="0"/>
              </a:spcBef>
            </a:pPr>
            <a:r>
              <a:rPr lang="en-US" dirty="0"/>
              <a:t>Hand in your own test plan as well as that of your group an describe the differences. </a:t>
            </a:r>
          </a:p>
          <a:p>
            <a:pPr marL="360000" indent="-360000">
              <a:spcBef>
                <a:spcPts val="0"/>
              </a:spcBef>
            </a:pPr>
            <a:endParaRPr lang="en-US" dirty="0"/>
          </a:p>
          <a:p>
            <a:pPr marL="360000" indent="-360000">
              <a:spcBef>
                <a:spcPts val="0"/>
              </a:spcBef>
            </a:pPr>
            <a:r>
              <a:rPr lang="en-US" dirty="0"/>
              <a:t>Conduct the test with at </a:t>
            </a:r>
            <a:r>
              <a:rPr lang="en-US" dirty="0" err="1"/>
              <a:t>leat</a:t>
            </a:r>
            <a:r>
              <a:rPr lang="en-US" dirty="0"/>
              <a:t> 2 subject per group member.</a:t>
            </a:r>
            <a:endParaRPr lang="en-US" dirty="0" smtClean="0"/>
          </a:p>
        </p:txBody>
      </p:sp>
    </p:spTree>
    <p:extLst>
      <p:ext uri="{BB962C8B-B14F-4D97-AF65-F5344CB8AC3E}">
        <p14:creationId xmlns:p14="http://schemas.microsoft.com/office/powerpoint/2010/main" val="307480530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rPr lang="nl-NL" dirty="0" smtClean="0"/>
              <a:t>Learning </a:t>
            </a:r>
            <a:r>
              <a:rPr lang="nl-NL" dirty="0" err="1" smtClean="0"/>
              <a:t>objectives</a:t>
            </a:r>
            <a:endParaRPr dirty="0"/>
          </a:p>
        </p:txBody>
      </p:sp>
      <p:sp>
        <p:nvSpPr>
          <p:cNvPr id="132" name="Shape 132"/>
          <p:cNvSpPr>
            <a:spLocks noGrp="1"/>
          </p:cNvSpPr>
          <p:nvPr>
            <p:ph idx="1"/>
          </p:nvPr>
        </p:nvSpPr>
        <p:spPr>
          <a:xfrm>
            <a:off x="1231602" y="2016395"/>
            <a:ext cx="10746348" cy="5596620"/>
          </a:xfrm>
          <a:prstGeom prst="rect">
            <a:avLst/>
          </a:prstGeom>
        </p:spPr>
        <p:txBody>
          <a:bodyPr/>
          <a:lstStyle/>
          <a:p>
            <a:r>
              <a:rPr lang="en-GB" dirty="0"/>
              <a:t>H</a:t>
            </a:r>
            <a:r>
              <a:rPr lang="en-GB" dirty="0" smtClean="0"/>
              <a:t>ow to test a product methodologically</a:t>
            </a:r>
          </a:p>
          <a:p>
            <a:r>
              <a:rPr lang="en-GB" dirty="0" smtClean="0"/>
              <a:t>Discuss test scenario’s</a:t>
            </a:r>
          </a:p>
          <a:p>
            <a:r>
              <a:rPr lang="en-GB" dirty="0"/>
              <a:t>H</a:t>
            </a:r>
            <a:r>
              <a:rPr lang="en-GB" dirty="0" smtClean="0"/>
              <a:t>ow to write a </a:t>
            </a:r>
            <a:r>
              <a:rPr lang="en-GB" dirty="0" err="1" smtClean="0"/>
              <a:t>testplan</a:t>
            </a:r>
            <a:r>
              <a:rPr lang="en-GB" dirty="0" smtClean="0"/>
              <a:t> </a:t>
            </a:r>
            <a:endParaRPr lang="en-GB" dirty="0"/>
          </a:p>
        </p:txBody>
      </p:sp>
    </p:spTree>
    <p:extLst>
      <p:ext uri="{BB962C8B-B14F-4D97-AF65-F5344CB8AC3E}">
        <p14:creationId xmlns:p14="http://schemas.microsoft.com/office/powerpoint/2010/main" val="138929935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4215FE-0E59-3C4A-AACE-94ABBC0C8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97" y="1942094"/>
            <a:ext cx="11567329" cy="6506623"/>
          </a:xfrm>
          <a:prstGeom prst="rect">
            <a:avLst/>
          </a:prstGeom>
        </p:spPr>
      </p:pic>
      <p:sp>
        <p:nvSpPr>
          <p:cNvPr id="3" name="Oval 2">
            <a:extLst>
              <a:ext uri="{FF2B5EF4-FFF2-40B4-BE49-F238E27FC236}">
                <a16:creationId xmlns:a16="http://schemas.microsoft.com/office/drawing/2014/main" id="{DF21FDA1-5B83-1346-B847-CA195AC110D7}"/>
              </a:ext>
            </a:extLst>
          </p:cNvPr>
          <p:cNvSpPr/>
          <p:nvPr/>
        </p:nvSpPr>
        <p:spPr>
          <a:xfrm>
            <a:off x="9868208" y="3874605"/>
            <a:ext cx="1583474" cy="156117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895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rPr dirty="0"/>
              <a:t>Usability test</a:t>
            </a:r>
            <a:r>
              <a:rPr lang="nl-NL" dirty="0"/>
              <a:t>en</a:t>
            </a:r>
            <a:endParaRPr dirty="0"/>
          </a:p>
        </p:txBody>
      </p:sp>
      <p:pic>
        <p:nvPicPr>
          <p:cNvPr id="124" name="pasted-image.tiff"/>
          <p:cNvPicPr>
            <a:picLocks noChangeAspect="1"/>
          </p:cNvPicPr>
          <p:nvPr/>
        </p:nvPicPr>
        <p:blipFill>
          <a:blip r:embed="rId3">
            <a:extLst/>
          </a:blip>
          <a:stretch>
            <a:fillRect/>
          </a:stretch>
        </p:blipFill>
        <p:spPr>
          <a:xfrm>
            <a:off x="1566" y="3289300"/>
            <a:ext cx="13001668" cy="4452626"/>
          </a:xfrm>
          <a:prstGeom prst="rect">
            <a:avLst/>
          </a:prstGeom>
          <a:ln w="12700">
            <a:miter lim="400000"/>
          </a:ln>
        </p:spPr>
      </p:pic>
      <p:sp>
        <p:nvSpPr>
          <p:cNvPr id="125" name="Shape 125"/>
          <p:cNvSpPr/>
          <p:nvPr/>
        </p:nvSpPr>
        <p:spPr>
          <a:xfrm>
            <a:off x="2062544" y="9007904"/>
            <a:ext cx="1019921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rPr dirty="0" err="1"/>
              <a:t>bron</a:t>
            </a:r>
            <a:r>
              <a:rPr dirty="0"/>
              <a:t>: </a:t>
            </a:r>
            <a:r>
              <a:rPr u="sng" dirty="0">
                <a:hlinkClick r:id="rId4"/>
              </a:rPr>
              <a:t>http://www.bugbash.net/archives/comic/2005/07/usability-test-2.html</a:t>
            </a:r>
          </a:p>
        </p:txBody>
      </p:sp>
    </p:spTree>
    <p:extLst>
      <p:ext uri="{BB962C8B-B14F-4D97-AF65-F5344CB8AC3E}">
        <p14:creationId xmlns:p14="http://schemas.microsoft.com/office/powerpoint/2010/main" val="294263574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rPr lang="nl-NL" dirty="0"/>
              <a:t>User test </a:t>
            </a:r>
            <a:r>
              <a:rPr lang="nl-NL" dirty="0" err="1"/>
              <a:t>vs</a:t>
            </a:r>
            <a:r>
              <a:rPr lang="nl-NL" dirty="0"/>
              <a:t> </a:t>
            </a:r>
            <a:r>
              <a:rPr lang="nl-NL" dirty="0" err="1"/>
              <a:t>usability</a:t>
            </a:r>
            <a:r>
              <a:rPr lang="nl-NL" dirty="0"/>
              <a:t> test</a:t>
            </a:r>
            <a:endParaRPr dirty="0"/>
          </a:p>
        </p:txBody>
      </p:sp>
      <p:sp>
        <p:nvSpPr>
          <p:cNvPr id="125" name="Shape 125"/>
          <p:cNvSpPr/>
          <p:nvPr/>
        </p:nvSpPr>
        <p:spPr>
          <a:xfrm>
            <a:off x="2127858" y="9016187"/>
            <a:ext cx="10199219"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400"/>
            </a:pPr>
            <a:r>
              <a:rPr dirty="0" err="1"/>
              <a:t>bron</a:t>
            </a:r>
            <a:r>
              <a:rPr dirty="0"/>
              <a:t>: </a:t>
            </a:r>
            <a:r>
              <a:rPr u="sng" dirty="0">
                <a:hlinkClick r:id="rId3"/>
              </a:rPr>
              <a:t>http://www.bugbash.net/archives/comic/2005/07/usability-test-2.html</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312" y="2023322"/>
            <a:ext cx="10928195" cy="6418694"/>
          </a:xfrm>
          <a:prstGeom prst="rect">
            <a:avLst/>
          </a:prstGeom>
        </p:spPr>
      </p:pic>
    </p:spTree>
    <p:extLst>
      <p:ext uri="{BB962C8B-B14F-4D97-AF65-F5344CB8AC3E}">
        <p14:creationId xmlns:p14="http://schemas.microsoft.com/office/powerpoint/2010/main" val="50730401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dirty="0"/>
              <a:t>Usability test</a:t>
            </a:r>
            <a:r>
              <a:rPr lang="nl-NL" dirty="0"/>
              <a:t>?</a:t>
            </a:r>
            <a:endParaRPr dirty="0"/>
          </a:p>
        </p:txBody>
      </p:sp>
      <p:sp>
        <p:nvSpPr>
          <p:cNvPr id="130" name="Shape 130"/>
          <p:cNvSpPr>
            <a:spLocks noGrp="1"/>
          </p:cNvSpPr>
          <p:nvPr>
            <p:ph idx="1"/>
          </p:nvPr>
        </p:nvSpPr>
        <p:spPr>
          <a:xfrm>
            <a:off x="1229343" y="2478490"/>
            <a:ext cx="10746348" cy="2004919"/>
          </a:xfrm>
          <a:prstGeom prst="rect">
            <a:avLst/>
          </a:prstGeom>
        </p:spPr>
        <p:txBody>
          <a:bodyPr>
            <a:normAutofit/>
          </a:bodyPr>
          <a:lstStyle/>
          <a:p>
            <a:r>
              <a:rPr lang="nl-NL" dirty="0" err="1" smtClean="0"/>
              <a:t>Should</a:t>
            </a:r>
            <a:r>
              <a:rPr lang="nl-NL" dirty="0" smtClean="0"/>
              <a:t> </a:t>
            </a:r>
            <a:r>
              <a:rPr lang="nl-NL" dirty="0" err="1" smtClean="0"/>
              <a:t>my</a:t>
            </a:r>
            <a:r>
              <a:rPr lang="nl-NL" dirty="0" smtClean="0"/>
              <a:t> product </a:t>
            </a:r>
            <a:r>
              <a:rPr lang="nl-NL" dirty="0" err="1" smtClean="0"/>
              <a:t>be</a:t>
            </a:r>
            <a:r>
              <a:rPr lang="nl-NL" dirty="0" smtClean="0"/>
              <a:t> </a:t>
            </a:r>
            <a:r>
              <a:rPr lang="nl-NL" dirty="0" err="1" smtClean="0"/>
              <a:t>functionally</a:t>
            </a:r>
            <a:r>
              <a:rPr lang="nl-NL" dirty="0" smtClean="0"/>
              <a:t> sound </a:t>
            </a:r>
            <a:r>
              <a:rPr lang="nl-NL" dirty="0" err="1" smtClean="0"/>
              <a:t>before</a:t>
            </a:r>
            <a:r>
              <a:rPr lang="nl-NL" dirty="0" smtClean="0"/>
              <a:t> </a:t>
            </a:r>
            <a:r>
              <a:rPr lang="nl-NL" dirty="0" err="1" smtClean="0"/>
              <a:t>testing</a:t>
            </a:r>
            <a:r>
              <a:rPr lang="nl-NL" dirty="0" smtClean="0"/>
              <a:t>?</a:t>
            </a:r>
            <a:endParaRPr lang="nl-NL" dirty="0"/>
          </a:p>
          <a:p>
            <a:pPr lvl="1"/>
            <a:r>
              <a:rPr lang="nl-NL" dirty="0" smtClean="0"/>
              <a:t>No! (on </a:t>
            </a:r>
            <a:r>
              <a:rPr lang="nl-NL" dirty="0" err="1" smtClean="0"/>
              <a:t>the</a:t>
            </a:r>
            <a:r>
              <a:rPr lang="nl-NL" dirty="0" smtClean="0"/>
              <a:t> </a:t>
            </a:r>
            <a:r>
              <a:rPr lang="nl-NL" dirty="0" err="1" smtClean="0"/>
              <a:t>contrary</a:t>
            </a:r>
            <a:r>
              <a:rPr lang="nl-NL" dirty="0" smtClean="0"/>
              <a:t>)</a:t>
            </a:r>
            <a:endParaRPr lang="nl-NL" dirty="0"/>
          </a:p>
        </p:txBody>
      </p:sp>
      <p:pic>
        <p:nvPicPr>
          <p:cNvPr id="2" name="Picture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732" y="4483409"/>
            <a:ext cx="8153400" cy="4610100"/>
          </a:xfrm>
          <a:prstGeom prst="rect">
            <a:avLst/>
          </a:prstGeom>
        </p:spPr>
      </p:pic>
    </p:spTree>
    <p:extLst>
      <p:ext uri="{BB962C8B-B14F-4D97-AF65-F5344CB8AC3E}">
        <p14:creationId xmlns:p14="http://schemas.microsoft.com/office/powerpoint/2010/main" val="420211333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4" name="pasted-image.tiff"/>
          <p:cNvPicPr>
            <a:picLocks noChangeAspect="1"/>
          </p:cNvPicPr>
          <p:nvPr/>
        </p:nvPicPr>
        <p:blipFill>
          <a:blip r:embed="rId3">
            <a:extLst/>
          </a:blip>
          <a:stretch>
            <a:fillRect/>
          </a:stretch>
        </p:blipFill>
        <p:spPr>
          <a:xfrm>
            <a:off x="-114686" y="-86015"/>
            <a:ext cx="13234172" cy="9925630"/>
          </a:xfrm>
          <a:prstGeom prst="rect">
            <a:avLst/>
          </a:prstGeom>
          <a:ln w="12700">
            <a:miter lim="400000"/>
          </a:ln>
        </p:spPr>
      </p:pic>
      <p:sp>
        <p:nvSpPr>
          <p:cNvPr id="135" name="Shape 135"/>
          <p:cNvSpPr/>
          <p:nvPr/>
        </p:nvSpPr>
        <p:spPr>
          <a:xfrm>
            <a:off x="0" y="9320545"/>
            <a:ext cx="13004800" cy="410369"/>
          </a:xfrm>
          <a:prstGeom prst="rect">
            <a:avLst/>
          </a:prstGeom>
          <a:solidFill>
            <a:srgbClr val="F3F3F3"/>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2400"/>
            </a:pPr>
            <a:r>
              <a:rPr sz="2000" dirty="0"/>
              <a:t>bron: </a:t>
            </a:r>
            <a:r>
              <a:rPr sz="2000" u="sng" dirty="0">
                <a:hlinkClick r:id="rId4"/>
              </a:rPr>
              <a:t>http://www.slideshare.net/willevans/introduction-to-ux-fundamentals-of-usability-testing</a:t>
            </a:r>
          </a:p>
        </p:txBody>
      </p:sp>
    </p:spTree>
    <p:extLst>
      <p:ext uri="{BB962C8B-B14F-4D97-AF65-F5344CB8AC3E}">
        <p14:creationId xmlns:p14="http://schemas.microsoft.com/office/powerpoint/2010/main" val="63538139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rPr lang="nl-NL" dirty="0" smtClean="0"/>
              <a:t>T</a:t>
            </a:r>
            <a:r>
              <a:rPr dirty="0" err="1" smtClean="0"/>
              <a:t>est</a:t>
            </a:r>
            <a:r>
              <a:rPr lang="nl-NL" dirty="0" smtClean="0"/>
              <a:t> </a:t>
            </a:r>
            <a:r>
              <a:rPr lang="nl-NL" dirty="0" err="1" smtClean="0"/>
              <a:t>preparation</a:t>
            </a:r>
            <a:endParaRPr dirty="0"/>
          </a:p>
        </p:txBody>
      </p:sp>
      <p:sp>
        <p:nvSpPr>
          <p:cNvPr id="140" name="Shape 140"/>
          <p:cNvSpPr>
            <a:spLocks noGrp="1"/>
          </p:cNvSpPr>
          <p:nvPr>
            <p:ph idx="1"/>
          </p:nvPr>
        </p:nvSpPr>
        <p:spPr>
          <a:xfrm>
            <a:off x="1229343" y="2217906"/>
            <a:ext cx="10746348" cy="6343587"/>
          </a:xfrm>
          <a:prstGeom prst="rect">
            <a:avLst/>
          </a:prstGeom>
        </p:spPr>
        <p:txBody>
          <a:bodyPr anchor="t">
            <a:normAutofit/>
          </a:bodyPr>
          <a:lstStyle/>
          <a:p>
            <a:pPr>
              <a:lnSpc>
                <a:spcPct val="120000"/>
              </a:lnSpc>
              <a:spcBef>
                <a:spcPts val="0"/>
              </a:spcBef>
            </a:pPr>
            <a:r>
              <a:rPr lang="en-GB" dirty="0" smtClean="0"/>
              <a:t>Formulate test-goals: </a:t>
            </a:r>
            <a:r>
              <a:rPr lang="en-GB" b="1" dirty="0" smtClean="0"/>
              <a:t>What </a:t>
            </a:r>
            <a:r>
              <a:rPr lang="en-GB" dirty="0" smtClean="0"/>
              <a:t>do you want to know about the </a:t>
            </a:r>
            <a:r>
              <a:rPr lang="en-GB" dirty="0" err="1" smtClean="0"/>
              <a:t>ui</a:t>
            </a:r>
            <a:r>
              <a:rPr lang="en-GB" dirty="0" smtClean="0"/>
              <a:t> and/or UX of your product? Consult your client or product owner. Check your brand guide.</a:t>
            </a:r>
          </a:p>
          <a:p>
            <a:pPr>
              <a:lnSpc>
                <a:spcPct val="120000"/>
              </a:lnSpc>
              <a:spcBef>
                <a:spcPts val="0"/>
              </a:spcBef>
            </a:pPr>
            <a:r>
              <a:rPr lang="en-GB" dirty="0" smtClean="0"/>
              <a:t>Define your users profile:  </a:t>
            </a:r>
            <a:r>
              <a:rPr lang="en-GB" b="1" dirty="0"/>
              <a:t>W</a:t>
            </a:r>
            <a:r>
              <a:rPr lang="en-GB" b="1" dirty="0" smtClean="0"/>
              <a:t>ho </a:t>
            </a:r>
            <a:r>
              <a:rPr lang="en-GB" dirty="0" smtClean="0"/>
              <a:t>are your users?</a:t>
            </a:r>
          </a:p>
          <a:p>
            <a:pPr>
              <a:lnSpc>
                <a:spcPct val="120000"/>
              </a:lnSpc>
              <a:spcBef>
                <a:spcPts val="0"/>
              </a:spcBef>
            </a:pPr>
            <a:r>
              <a:rPr lang="en-GB" dirty="0" smtClean="0"/>
              <a:t>How many users do you need? (formative/ summative?)</a:t>
            </a:r>
            <a:endParaRPr lang="en-GB" dirty="0" smtClean="0"/>
          </a:p>
          <a:p>
            <a:pPr>
              <a:lnSpc>
                <a:spcPct val="120000"/>
              </a:lnSpc>
              <a:spcBef>
                <a:spcPts val="0"/>
              </a:spcBef>
            </a:pPr>
            <a:r>
              <a:rPr lang="en-GB" dirty="0" smtClean="0"/>
              <a:t>Chose a</a:t>
            </a:r>
            <a:r>
              <a:rPr lang="en-GB" dirty="0" smtClean="0"/>
              <a:t> </a:t>
            </a:r>
            <a:r>
              <a:rPr lang="en-GB" dirty="0" err="1" smtClean="0"/>
              <a:t>testmethod</a:t>
            </a:r>
            <a:r>
              <a:rPr lang="en-GB" dirty="0" smtClean="0"/>
              <a:t>: </a:t>
            </a:r>
            <a:r>
              <a:rPr lang="en-GB" b="1" dirty="0"/>
              <a:t>H</a:t>
            </a:r>
            <a:r>
              <a:rPr lang="en-GB" b="1" dirty="0" smtClean="0"/>
              <a:t>ow</a:t>
            </a:r>
            <a:r>
              <a:rPr lang="en-GB" dirty="0" smtClean="0"/>
              <a:t> are you going to </a:t>
            </a:r>
            <a:r>
              <a:rPr lang="en-GB" dirty="0"/>
              <a:t>test?(Test scenario’s </a:t>
            </a:r>
            <a:r>
              <a:rPr lang="en-GB" dirty="0" smtClean="0"/>
              <a:t>, </a:t>
            </a:r>
            <a:r>
              <a:rPr lang="en-GB" dirty="0" smtClean="0"/>
              <a:t>Interviews</a:t>
            </a:r>
            <a:r>
              <a:rPr lang="en-GB" dirty="0" smtClean="0"/>
              <a:t>, </a:t>
            </a:r>
            <a:r>
              <a:rPr lang="en-GB" dirty="0" smtClean="0"/>
              <a:t>Card sorting, Wizard of </a:t>
            </a:r>
            <a:r>
              <a:rPr lang="en-GB" dirty="0" err="1" smtClean="0"/>
              <a:t>oz</a:t>
            </a:r>
            <a:r>
              <a:rPr lang="en-GB" dirty="0" smtClean="0"/>
              <a:t>, etc.</a:t>
            </a:r>
          </a:p>
          <a:p>
            <a:pPr>
              <a:lnSpc>
                <a:spcPct val="120000"/>
              </a:lnSpc>
              <a:spcBef>
                <a:spcPts val="0"/>
              </a:spcBef>
            </a:pPr>
            <a:r>
              <a:rPr lang="en-GB" dirty="0" smtClean="0"/>
              <a:t>Anticipate on how you are going to analyse the data</a:t>
            </a:r>
            <a:endParaRPr lang="en-GB" dirty="0"/>
          </a:p>
        </p:txBody>
      </p:sp>
    </p:spTree>
    <p:extLst>
      <p:ext uri="{BB962C8B-B14F-4D97-AF65-F5344CB8AC3E}">
        <p14:creationId xmlns:p14="http://schemas.microsoft.com/office/powerpoint/2010/main" val="11980090"/>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r>
              <a:rPr lang="nl-NL" dirty="0" smtClean="0"/>
              <a:t>Method: </a:t>
            </a:r>
            <a:r>
              <a:rPr dirty="0"/>
              <a:t>scenario’s</a:t>
            </a:r>
          </a:p>
        </p:txBody>
      </p:sp>
      <p:sp>
        <p:nvSpPr>
          <p:cNvPr id="156" name="Shape 156"/>
          <p:cNvSpPr>
            <a:spLocks noGrp="1"/>
          </p:cNvSpPr>
          <p:nvPr>
            <p:ph idx="1"/>
          </p:nvPr>
        </p:nvSpPr>
        <p:spPr>
          <a:prstGeom prst="rect">
            <a:avLst/>
          </a:prstGeom>
        </p:spPr>
        <p:txBody>
          <a:bodyPr>
            <a:normAutofit/>
          </a:bodyPr>
          <a:lstStyle/>
          <a:p>
            <a:r>
              <a:rPr dirty="0"/>
              <a:t>scenario = </a:t>
            </a:r>
            <a:r>
              <a:rPr lang="nl-NL" dirty="0" smtClean="0"/>
              <a:t>goal </a:t>
            </a:r>
            <a:r>
              <a:rPr lang="nl-NL" dirty="0" err="1" smtClean="0"/>
              <a:t>oriented</a:t>
            </a:r>
            <a:r>
              <a:rPr lang="nl-NL" dirty="0" smtClean="0"/>
              <a:t> </a:t>
            </a:r>
            <a:r>
              <a:rPr lang="nl-NL" dirty="0" err="1" smtClean="0"/>
              <a:t>tasks</a:t>
            </a:r>
            <a:r>
              <a:rPr lang="nl-NL" dirty="0" smtClean="0"/>
              <a:t> </a:t>
            </a:r>
            <a:r>
              <a:rPr lang="nl-NL" dirty="0" err="1" smtClean="0"/>
              <a:t>that</a:t>
            </a:r>
            <a:r>
              <a:rPr lang="nl-NL" dirty="0" smtClean="0"/>
              <a:t> a user wants </a:t>
            </a:r>
            <a:r>
              <a:rPr lang="nl-NL" dirty="0" err="1" smtClean="0"/>
              <a:t>to</a:t>
            </a:r>
            <a:r>
              <a:rPr lang="nl-NL" dirty="0" smtClean="0"/>
              <a:t> </a:t>
            </a:r>
            <a:r>
              <a:rPr lang="nl-NL" dirty="0" err="1" smtClean="0"/>
              <a:t>accomplish</a:t>
            </a:r>
            <a:r>
              <a:rPr lang="nl-NL" dirty="0" smtClean="0"/>
              <a:t> </a:t>
            </a:r>
            <a:r>
              <a:rPr lang="nl-NL" dirty="0" err="1" smtClean="0"/>
              <a:t>when</a:t>
            </a:r>
            <a:r>
              <a:rPr lang="nl-NL" dirty="0" smtClean="0"/>
              <a:t> </a:t>
            </a:r>
            <a:r>
              <a:rPr lang="nl-NL" dirty="0" err="1" smtClean="0"/>
              <a:t>using</a:t>
            </a:r>
            <a:r>
              <a:rPr lang="nl-NL" dirty="0" smtClean="0"/>
              <a:t> a product</a:t>
            </a:r>
            <a:endParaRPr dirty="0"/>
          </a:p>
          <a:p>
            <a:r>
              <a:rPr lang="nl-NL" dirty="0" err="1" smtClean="0"/>
              <a:t>Employ</a:t>
            </a:r>
            <a:r>
              <a:rPr lang="nl-NL" dirty="0" smtClean="0"/>
              <a:t> </a:t>
            </a:r>
            <a:r>
              <a:rPr lang="nl-NL" dirty="0" err="1" smtClean="0"/>
              <a:t>the</a:t>
            </a:r>
            <a:r>
              <a:rPr lang="nl-NL" dirty="0" smtClean="0"/>
              <a:t> </a:t>
            </a:r>
            <a:r>
              <a:rPr lang="nl-NL" dirty="0" err="1" smtClean="0"/>
              <a:t>language</a:t>
            </a:r>
            <a:r>
              <a:rPr lang="nl-NL" dirty="0" smtClean="0"/>
              <a:t> of </a:t>
            </a:r>
            <a:r>
              <a:rPr lang="nl-NL" dirty="0" err="1" smtClean="0"/>
              <a:t>your</a:t>
            </a:r>
            <a:r>
              <a:rPr lang="nl-NL" dirty="0" smtClean="0"/>
              <a:t> user</a:t>
            </a:r>
            <a:endParaRPr lang="nl-NL" dirty="0"/>
          </a:p>
          <a:p>
            <a:pPr lvl="1"/>
            <a:r>
              <a:rPr lang="nl-NL" dirty="0" err="1" smtClean="0"/>
              <a:t>Tasks</a:t>
            </a:r>
            <a:r>
              <a:rPr lang="nl-NL" dirty="0" smtClean="0"/>
              <a:t> </a:t>
            </a:r>
            <a:r>
              <a:rPr lang="nl-NL" dirty="0" err="1" smtClean="0"/>
              <a:t>and</a:t>
            </a:r>
            <a:r>
              <a:rPr lang="nl-NL" dirty="0" smtClean="0"/>
              <a:t> goals, no labels or links</a:t>
            </a:r>
            <a:endParaRPr dirty="0"/>
          </a:p>
          <a:p>
            <a:r>
              <a:rPr lang="nl-NL" dirty="0" smtClean="0"/>
              <a:t>A </a:t>
            </a:r>
            <a:r>
              <a:rPr lang="nl-NL" dirty="0" err="1" smtClean="0"/>
              <a:t>good</a:t>
            </a:r>
            <a:r>
              <a:rPr lang="nl-NL" dirty="0" smtClean="0"/>
              <a:t> scenario is short </a:t>
            </a:r>
            <a:r>
              <a:rPr lang="nl-NL" dirty="0" err="1" smtClean="0"/>
              <a:t>and</a:t>
            </a:r>
            <a:r>
              <a:rPr lang="nl-NL" dirty="0" smtClean="0"/>
              <a:t> </a:t>
            </a:r>
            <a:r>
              <a:rPr lang="nl-NL" dirty="0" err="1" smtClean="0"/>
              <a:t>clear</a:t>
            </a:r>
            <a:endParaRPr dirty="0"/>
          </a:p>
          <a:p>
            <a:r>
              <a:rPr lang="nl-NL" dirty="0" smtClean="0"/>
              <a:t>The </a:t>
            </a:r>
            <a:r>
              <a:rPr lang="nl-NL" dirty="0" err="1" smtClean="0"/>
              <a:t>number</a:t>
            </a:r>
            <a:r>
              <a:rPr lang="nl-NL" dirty="0" smtClean="0"/>
              <a:t> of scenario’s </a:t>
            </a:r>
            <a:r>
              <a:rPr lang="nl-NL" dirty="0" err="1" smtClean="0"/>
              <a:t>depends</a:t>
            </a:r>
            <a:r>
              <a:rPr lang="nl-NL" dirty="0" smtClean="0"/>
              <a:t> on </a:t>
            </a:r>
            <a:r>
              <a:rPr lang="nl-NL" dirty="0" err="1" smtClean="0"/>
              <a:t>your</a:t>
            </a:r>
            <a:r>
              <a:rPr lang="nl-NL" dirty="0" smtClean="0"/>
              <a:t> </a:t>
            </a:r>
            <a:r>
              <a:rPr lang="nl-NL" dirty="0" err="1" smtClean="0"/>
              <a:t>tasks</a:t>
            </a:r>
            <a:endParaRPr dirty="0"/>
          </a:p>
        </p:txBody>
      </p:sp>
    </p:spTree>
    <p:extLst>
      <p:ext uri="{BB962C8B-B14F-4D97-AF65-F5344CB8AC3E}">
        <p14:creationId xmlns:p14="http://schemas.microsoft.com/office/powerpoint/2010/main" val="5130616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Aangepast</PresentationFormat>
  <Paragraphs>91</Paragraphs>
  <Slides>16</Slides>
  <Notes>11</Notes>
  <HiddenSlides>7</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16</vt:i4>
      </vt:variant>
    </vt:vector>
  </HeadingPairs>
  <TitlesOfParts>
    <vt:vector size="24" baseType="lpstr">
      <vt:lpstr>Arial</vt:lpstr>
      <vt:lpstr>Calibri</vt:lpstr>
      <vt:lpstr>Helvetica Light</vt:lpstr>
      <vt:lpstr>Helvetica Neue</vt:lpstr>
      <vt:lpstr>Helvetica Neue Light</vt:lpstr>
      <vt:lpstr>Helvetica Neue Medium</vt:lpstr>
      <vt:lpstr>Helvetica Neue Thin</vt:lpstr>
      <vt:lpstr>White</vt:lpstr>
      <vt:lpstr>PowerPoint-presentatie</vt:lpstr>
      <vt:lpstr>Learning objectives</vt:lpstr>
      <vt:lpstr>PowerPoint-presentatie</vt:lpstr>
      <vt:lpstr>Usability testen</vt:lpstr>
      <vt:lpstr>User test vs usability test</vt:lpstr>
      <vt:lpstr>Usability test?</vt:lpstr>
      <vt:lpstr>PowerPoint-presentatie</vt:lpstr>
      <vt:lpstr>Test preparation</vt:lpstr>
      <vt:lpstr>Method: scenario’s</vt:lpstr>
      <vt:lpstr>Productgericht scenario</vt:lpstr>
      <vt:lpstr>PowerPoint-presentatie</vt:lpstr>
      <vt:lpstr>Doel gericht scenario</vt:lpstr>
      <vt:lpstr>PowerPoint-presentatie</vt:lpstr>
      <vt:lpstr>test plan: ingredients</vt:lpstr>
      <vt:lpstr>Templates for testplans</vt:lpstr>
      <vt:lpstr>Assignment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Prüst,Huub H.H.A.M.</dc:creator>
  <cp:lastModifiedBy>Prüst,Huub H.H.A.M.</cp:lastModifiedBy>
  <cp:revision>33</cp:revision>
  <dcterms:modified xsi:type="dcterms:W3CDTF">2019-04-18T13:39:34Z</dcterms:modified>
</cp:coreProperties>
</file>