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hang" userId="ac75266e113648b9" providerId="LiveId" clId="{DAB07AFF-DB20-4D1F-AA3C-75028052C492}"/>
    <pc:docChg chg="modSld">
      <pc:chgData name="Adam Chang" userId="ac75266e113648b9" providerId="LiveId" clId="{DAB07AFF-DB20-4D1F-AA3C-75028052C492}" dt="2019-05-15T05:33:55.737" v="2" actId="1036"/>
      <pc:docMkLst>
        <pc:docMk/>
      </pc:docMkLst>
      <pc:sldChg chg="modSp">
        <pc:chgData name="Adam Chang" userId="ac75266e113648b9" providerId="LiveId" clId="{DAB07AFF-DB20-4D1F-AA3C-75028052C492}" dt="2019-05-15T05:33:55.737" v="2" actId="1036"/>
        <pc:sldMkLst>
          <pc:docMk/>
          <pc:sldMk cId="4281982624" sldId="256"/>
        </pc:sldMkLst>
        <pc:spChg chg="mod">
          <ac:chgData name="Adam Chang" userId="ac75266e113648b9" providerId="LiveId" clId="{DAB07AFF-DB20-4D1F-AA3C-75028052C492}" dt="2019-05-15T05:33:55.737" v="2" actId="1036"/>
          <ac:spMkLst>
            <pc:docMk/>
            <pc:sldMk cId="4281982624" sldId="256"/>
            <ac:spMk id="3" creationId="{E052DDFD-5117-4C22-850E-3556D57B08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06F-612D-49CE-A728-05B85A926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648A7-4657-49ED-B779-AAB1A4A4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81D5-51AA-4A5C-8E0E-5F050161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1D8E-B74F-4A4B-B54E-BEE2C5CA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BAB2-B949-4E8A-ABD9-D19B3B09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9A54-29B8-4D50-9B11-027B1CDE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2444-3C31-490A-B3AB-E9E029E1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3FD6-B343-4A6A-A99F-92DB463C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C3FE-67CF-4658-A120-FAA9B9D4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3D0-E1D1-4B3A-8BCD-4FA6992D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FE86B-C142-49DA-93D8-8972E5C5C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17F8-CF0D-4697-A373-6E1EDC236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3948-4F86-42C3-B6EB-D7D0A4B1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9E6B-8752-4020-8B6B-2C0D43C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6177-8EF8-4CF8-A572-1827B62A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7A2F-F2D8-4E4C-B772-0DF58FBA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0FA5-B220-48AC-ACCD-71E92042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13CD-9C3B-499D-A29D-2D0D6A53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EE4E-D141-40BE-B421-3E608F93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E23F-9D42-46AD-9DC9-A0859B0C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3887-09EB-4E36-8DEE-0E5FB066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80E6-D4AD-4721-B5D6-ACEF7B85A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A72E-7035-4826-9D01-AB38C98E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A02D-FF46-4D72-88CF-710948CE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3A92-9B29-4393-AE1C-E173389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E18-EC76-4A55-983A-797669A1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B301-E05A-42BE-85F6-50CE360D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81B0-A2B7-4588-939A-595504DC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51C9-D396-48CE-A442-C3E3C932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17D7-FB07-4052-B86E-EAAAEFD2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3A5D-8351-4F46-847B-C13734A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D2B0-16DE-4F3C-9E22-EDDBE550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80F8-E402-48A9-965C-E613A5D6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E4FD-24F4-4111-AA64-E78216A1B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8DBC9-D9E1-4112-BB6B-EC76AD951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98713-AE33-42FF-8412-F1B1E314D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4AD12-A130-4739-9D43-B7F67214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439B2-1B8A-4D3A-AA38-3C76B6A7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6D836-E720-4130-BF24-CC5D4C17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5439-E1D0-4F53-A19A-D8DFB880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74D27-F497-499A-A5EE-38683DB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223ED-B5F0-4B5B-95D0-F2E78EBB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4784-06F2-4B6B-8F9A-E07C1D92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8D062-F1C2-4D09-B9AF-F914011A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22C49-7CD9-4EDA-88E7-F019D659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1E739-10EA-4796-B5E8-19FB144D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0E0C-A0B5-45AF-B458-9D328B9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6753-BEF5-4D34-8B59-290C1D6D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B93E-A4B1-45F0-A33F-282F7CE2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B4ED-4E24-4409-B0F8-617FA965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9963-E159-4597-BA4D-F10BFF05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F2DE-4D85-478D-8941-A7B5F28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09EF-D2A9-464E-88D3-3194CBAD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82E33-F22F-43F5-8E28-B290DAEE9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8BC0-6D14-4BD4-BF3C-0A045953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1A0B-8EF1-4CC7-B66D-AA5C37EB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9D9F-5CD3-485A-8BB3-73ECBC99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84177-EA19-49A3-8D90-81FFA4F0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20D0B-385E-4B33-85FF-9F892A71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08CC-1AD4-4E07-8972-3151ADEBE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1F9B-960D-48D6-917F-0EB90628D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0A2-7D2D-4C7E-B8B9-2A5EA231E31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B672-6DB4-45BA-9BE1-7B3B7C833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161D-5E4B-4DBB-90C0-FD86F8CC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DF07-B5CA-4FBB-964F-B4AF45A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8E82-E497-436E-A3C8-5D34D2E52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4776"/>
            <a:ext cx="9144000" cy="7988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Kings County Housing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2DDFD-5117-4C22-850E-3556D57B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264" y="4735033"/>
            <a:ext cx="7796464" cy="1655762"/>
          </a:xfrm>
        </p:spPr>
        <p:txBody>
          <a:bodyPr/>
          <a:lstStyle/>
          <a:p>
            <a:pPr algn="l"/>
            <a:r>
              <a:rPr lang="en-US" dirty="0"/>
              <a:t>Presented by: Adam Chang</a:t>
            </a:r>
          </a:p>
        </p:txBody>
      </p:sp>
    </p:spTree>
    <p:extLst>
      <p:ext uri="{BB962C8B-B14F-4D97-AF65-F5344CB8AC3E}">
        <p14:creationId xmlns:p14="http://schemas.microsoft.com/office/powerpoint/2010/main" val="428198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6AC1-AF0C-4AD3-A7FD-EA75AC79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1E01-EE5A-4489-BCD2-98A770A6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5021932"/>
          </a:xfrm>
        </p:spPr>
        <p:txBody>
          <a:bodyPr/>
          <a:lstStyle/>
          <a:p>
            <a:r>
              <a:rPr lang="en-US" dirty="0"/>
              <a:t>I was asked to build a model that is able to predict house prices given a set of data.</a:t>
            </a:r>
          </a:p>
          <a:p>
            <a:r>
              <a:rPr lang="en-US" dirty="0"/>
              <a:t>Data included</a:t>
            </a:r>
          </a:p>
          <a:p>
            <a:pPr lvl="1">
              <a:buFontTx/>
              <a:buChar char="-"/>
            </a:pPr>
            <a:r>
              <a:rPr lang="en-US" dirty="0"/>
              <a:t>19 independent variables, or predictors</a:t>
            </a:r>
          </a:p>
          <a:p>
            <a:pPr lvl="1">
              <a:buFontTx/>
              <a:buChar char="-"/>
            </a:pPr>
            <a:r>
              <a:rPr lang="en-US" dirty="0"/>
              <a:t>1 dependent variable, or the target. The house price</a:t>
            </a:r>
          </a:p>
          <a:p>
            <a:r>
              <a:rPr lang="en-US" dirty="0"/>
              <a:t>The predictors have various levels of impact on the house price</a:t>
            </a:r>
          </a:p>
          <a:p>
            <a:r>
              <a:rPr lang="en-US" dirty="0"/>
              <a:t>The goal here is to be able to accurately assess house prices to sell at max value</a:t>
            </a:r>
          </a:p>
        </p:txBody>
      </p:sp>
    </p:spTree>
    <p:extLst>
      <p:ext uri="{BB962C8B-B14F-4D97-AF65-F5344CB8AC3E}">
        <p14:creationId xmlns:p14="http://schemas.microsoft.com/office/powerpoint/2010/main" val="29020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7062-8BC1-4169-949C-134A3B5C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B109-4C1F-4909-8997-9B34953A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582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missing data is replaced in a logical fashion</a:t>
            </a:r>
          </a:p>
          <a:p>
            <a:pPr>
              <a:buFontTx/>
              <a:buChar char="-"/>
            </a:pPr>
            <a:r>
              <a:rPr lang="en-US" dirty="0" err="1"/>
              <a:t>Sqft_basement</a:t>
            </a:r>
            <a:r>
              <a:rPr lang="en-US" dirty="0"/>
              <a:t>: Missing data is </a:t>
            </a:r>
            <a:r>
              <a:rPr lang="en-US" dirty="0" err="1"/>
              <a:t>sqft_living</a:t>
            </a:r>
            <a:r>
              <a:rPr lang="en-US" dirty="0"/>
              <a:t> – </a:t>
            </a:r>
            <a:r>
              <a:rPr lang="en-US" dirty="0" err="1"/>
              <a:t>sqft_above</a:t>
            </a:r>
            <a:r>
              <a:rPr lang="en-US" dirty="0"/>
              <a:t> (verified)</a:t>
            </a:r>
          </a:p>
          <a:p>
            <a:pPr>
              <a:buFontTx/>
              <a:buChar char="-"/>
            </a:pPr>
            <a:r>
              <a:rPr lang="en-US" dirty="0"/>
              <a:t>Waterfront: Missing data is considered a ‘maybe’</a:t>
            </a:r>
          </a:p>
          <a:p>
            <a:pPr>
              <a:buFontTx/>
              <a:buChar char="-"/>
            </a:pPr>
            <a:r>
              <a:rPr lang="en-US" dirty="0"/>
              <a:t>View: Missing data is replaced by never viewed</a:t>
            </a:r>
          </a:p>
          <a:p>
            <a:pPr>
              <a:buFontTx/>
              <a:buChar char="-"/>
            </a:pPr>
            <a:r>
              <a:rPr lang="en-US" dirty="0" err="1"/>
              <a:t>Yr_renovated</a:t>
            </a:r>
            <a:r>
              <a:rPr lang="en-US" dirty="0"/>
              <a:t>: Missing data is assumed to never have been renovated</a:t>
            </a:r>
          </a:p>
          <a:p>
            <a:pPr marL="0" indent="0">
              <a:buNone/>
            </a:pPr>
            <a:r>
              <a:rPr lang="en-US" b="1" dirty="0"/>
              <a:t>It is imperative that there is no missing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Sqft_living</a:t>
            </a:r>
            <a:r>
              <a:rPr lang="en-US" dirty="0"/>
              <a:t> is removed due to multicollinearity</a:t>
            </a:r>
          </a:p>
          <a:p>
            <a:pPr marL="0" indent="0">
              <a:buNone/>
            </a:pPr>
            <a:r>
              <a:rPr lang="en-US" dirty="0"/>
              <a:t>- Problem in assessing price because it overlaps details in other predictors</a:t>
            </a:r>
          </a:p>
        </p:txBody>
      </p:sp>
    </p:spTree>
    <p:extLst>
      <p:ext uri="{BB962C8B-B14F-4D97-AF65-F5344CB8AC3E}">
        <p14:creationId xmlns:p14="http://schemas.microsoft.com/office/powerpoint/2010/main" val="32853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4FFF-149E-4478-B992-E9A83399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pPr algn="ctr"/>
            <a:r>
              <a:rPr lang="en-US" dirty="0"/>
              <a:t>Predictor’s Level of Impact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7CEC61-82AC-40C3-A67B-9729AB54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524"/>
            <a:ext cx="10515600" cy="902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 mentioned previously, different predictors have different levels of impact on the target price of the house. A way we can visualize this is by using joint plots.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2A7C93-CC18-4728-8549-72010E8E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16" y="2123560"/>
            <a:ext cx="2856102" cy="285610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C733983-6B6B-4E8F-A93C-8CCF3FAE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4" y="2123560"/>
            <a:ext cx="2856103" cy="2856102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D8D4D19-81C7-46D5-938B-2C2FC7BFAEE9}"/>
              </a:ext>
            </a:extLst>
          </p:cNvPr>
          <p:cNvSpPr txBox="1">
            <a:spLocks/>
          </p:cNvSpPr>
          <p:nvPr/>
        </p:nvSpPr>
        <p:spPr>
          <a:xfrm>
            <a:off x="576606" y="5328746"/>
            <a:ext cx="10515600" cy="90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80325-CD58-4F4F-B752-436A65992F24}"/>
              </a:ext>
            </a:extLst>
          </p:cNvPr>
          <p:cNvSpPr txBox="1"/>
          <p:nvPr/>
        </p:nvSpPr>
        <p:spPr>
          <a:xfrm>
            <a:off x="673768" y="2518611"/>
            <a:ext cx="203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 = Grade</a:t>
            </a:r>
          </a:p>
          <a:p>
            <a:r>
              <a:rPr lang="en-US" dirty="0"/>
              <a:t>- highly correlated to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96318-5F4C-44C3-851E-581933FF1E5A}"/>
              </a:ext>
            </a:extLst>
          </p:cNvPr>
          <p:cNvSpPr txBox="1"/>
          <p:nvPr/>
        </p:nvSpPr>
        <p:spPr>
          <a:xfrm>
            <a:off x="9316451" y="2552766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 = Sqft_lot15</a:t>
            </a:r>
          </a:p>
          <a:p>
            <a:r>
              <a:rPr lang="en-US" dirty="0"/>
              <a:t>- Slightly correlated to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C653B-5E82-4D16-9EDF-0CD7ACE7C886}"/>
              </a:ext>
            </a:extLst>
          </p:cNvPr>
          <p:cNvSpPr txBox="1"/>
          <p:nvPr/>
        </p:nvSpPr>
        <p:spPr>
          <a:xfrm>
            <a:off x="838200" y="49796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green line in the joint plots tell us the correlation between the predictor and target</a:t>
            </a:r>
          </a:p>
          <a:p>
            <a:r>
              <a:rPr lang="en-US" dirty="0"/>
              <a:t>- The steeper the slope, the higher the correlation</a:t>
            </a:r>
          </a:p>
        </p:txBody>
      </p:sp>
    </p:spTree>
    <p:extLst>
      <p:ext uri="{BB962C8B-B14F-4D97-AF65-F5344CB8AC3E}">
        <p14:creationId xmlns:p14="http://schemas.microsoft.com/office/powerpoint/2010/main" val="246470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2B6B5-6FBA-48F6-A129-8C1E52E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91878"/>
            <a:ext cx="3363974" cy="102491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Ranking the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8764-23F6-4D27-B68E-3EE8C3DA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08668"/>
            <a:ext cx="3363974" cy="4808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significant step in valuing a house’s price is determining which predictors are the important factors.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can tell us which detail of a house should be improved to maximize the house’s valuation.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bar graph on the right tells us which predictor has the largest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32AC9-8799-450E-94AE-068F4C90D0FF}"/>
              </a:ext>
            </a:extLst>
          </p:cNvPr>
          <p:cNvSpPr txBox="1"/>
          <p:nvPr/>
        </p:nvSpPr>
        <p:spPr>
          <a:xfrm>
            <a:off x="5582653" y="5566611"/>
            <a:ext cx="596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features aka predictors are in rank order from left to right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9402D4-0170-4DE4-9BCC-BCA4F73B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44" y="693337"/>
            <a:ext cx="6715912" cy="47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7C7C4-A9D2-4372-9C57-1F50C09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91" y="381837"/>
            <a:ext cx="3634489" cy="67323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Coefficients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EC5DB-F02E-473B-811D-587EA67C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235895"/>
              </p:ext>
            </p:extLst>
          </p:nvPr>
        </p:nvGraphicFramePr>
        <p:xfrm>
          <a:off x="6096000" y="381837"/>
          <a:ext cx="3281656" cy="5704859"/>
        </p:xfrm>
        <a:graphic>
          <a:graphicData uri="http://schemas.openxmlformats.org/drawingml/2006/table">
            <a:tbl>
              <a:tblPr/>
              <a:tblGrid>
                <a:gridCol w="1312056">
                  <a:extLst>
                    <a:ext uri="{9D8B030D-6E8A-4147-A177-3AD203B41FA5}">
                      <a16:colId xmlns:a16="http://schemas.microsoft.com/office/drawing/2014/main" val="2678298208"/>
                    </a:ext>
                  </a:extLst>
                </a:gridCol>
                <a:gridCol w="1033465">
                  <a:extLst>
                    <a:ext uri="{9D8B030D-6E8A-4147-A177-3AD203B41FA5}">
                      <a16:colId xmlns:a16="http://schemas.microsoft.com/office/drawing/2014/main" val="897661398"/>
                    </a:ext>
                  </a:extLst>
                </a:gridCol>
                <a:gridCol w="936135">
                  <a:extLst>
                    <a:ext uri="{9D8B030D-6E8A-4147-A177-3AD203B41FA5}">
                      <a16:colId xmlns:a16="http://schemas.microsoft.com/office/drawing/2014/main" val="3757606210"/>
                    </a:ext>
                  </a:extLst>
                </a:gridCol>
              </a:tblGrid>
              <a:tr h="225158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Predictor</a:t>
                      </a:r>
                      <a:endParaRPr lang="en-US" sz="1200" dirty="0"/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Ranking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Coefficient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3929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1.352032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1824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sqft_living15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0.579779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44964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waterfront_yes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0.416853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3825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lat_0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-0.509829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1705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sqft_above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1.255040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8561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lat_1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-0.455841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124846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lat_2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-0.280773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42104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sqft_lot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0.528000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635682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lat_4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0.253796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4810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sqft_basement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0.155366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54903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view_0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-0.325886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65523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condition_1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-0.370144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0121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condition_2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-0.274079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56688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yr_built_0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0.072532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70909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yr_built_1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0.062410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72962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view_2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-0.211780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558512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view_1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-0.186598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36277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view_3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-0.147890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856828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bathrooms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0.206214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95470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sqft_lot15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-0.071530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04643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long_0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0.227078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867610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yr_renovated_2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-0.251314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50066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yr_renovated_1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-0.184774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0704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yr_renovated_0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-0.172185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225668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yr_renovated_3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-0.109265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8754"/>
                  </a:ext>
                </a:extLst>
              </a:tr>
              <a:tr h="20949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bedrooms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-0.091816</a:t>
                      </a:r>
                    </a:p>
                  </a:txBody>
                  <a:tcPr marL="47612" marR="47612" marT="23806" marB="23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2696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A0255A-D8A6-4F20-A91E-EAD949E6E907}"/>
              </a:ext>
            </a:extLst>
          </p:cNvPr>
          <p:cNvSpPr txBox="1"/>
          <p:nvPr/>
        </p:nvSpPr>
        <p:spPr>
          <a:xfrm>
            <a:off x="663191" y="1205802"/>
            <a:ext cx="3506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list of predictors in ranking order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Coefficients are the multipliers for the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predictors are ranked based on a number of factors including coefficients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84% of the variations in Price can be explained by the predictors in our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304E1-CE91-4790-A64F-EB678E58260F}"/>
              </a:ext>
            </a:extLst>
          </p:cNvPr>
          <p:cNvSpPr txBox="1"/>
          <p:nvPr/>
        </p:nvSpPr>
        <p:spPr>
          <a:xfrm>
            <a:off x="10118690" y="381837"/>
            <a:ext cx="170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R-Squared: 0.84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072DE-C0DB-41C9-AD5D-870DA8978858}"/>
              </a:ext>
            </a:extLst>
          </p:cNvPr>
          <p:cNvSpPr txBox="1"/>
          <p:nvPr/>
        </p:nvSpPr>
        <p:spPr>
          <a:xfrm>
            <a:off x="10118690" y="836470"/>
            <a:ext cx="170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Constant: 11.54</a:t>
            </a:r>
          </a:p>
        </p:txBody>
      </p:sp>
    </p:spTree>
    <p:extLst>
      <p:ext uri="{BB962C8B-B14F-4D97-AF65-F5344CB8AC3E}">
        <p14:creationId xmlns:p14="http://schemas.microsoft.com/office/powerpoint/2010/main" val="28859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5948-E3E5-49C2-AD98-B51B5D63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1390-633D-4167-BF7E-132321E6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54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equation of our model is as follows</a:t>
            </a:r>
          </a:p>
          <a:p>
            <a:pPr marL="0" indent="0">
              <a:buNone/>
            </a:pPr>
            <a:r>
              <a:rPr lang="en-US" dirty="0"/>
              <a:t>Price = Constant + Coefficient</a:t>
            </a:r>
            <a:r>
              <a:rPr lang="en-US" sz="1400" dirty="0"/>
              <a:t>1</a:t>
            </a:r>
            <a:r>
              <a:rPr lang="en-US" dirty="0"/>
              <a:t>*Predictor</a:t>
            </a:r>
            <a:r>
              <a:rPr lang="en-US" sz="1400" dirty="0"/>
              <a:t>1 </a:t>
            </a:r>
            <a:r>
              <a:rPr lang="en-US" dirty="0"/>
              <a:t>+ Coefficient</a:t>
            </a:r>
            <a:r>
              <a:rPr lang="en-US" sz="1400" dirty="0"/>
              <a:t>2</a:t>
            </a:r>
            <a:r>
              <a:rPr lang="en-US" dirty="0"/>
              <a:t>*Predictor</a:t>
            </a:r>
            <a:r>
              <a:rPr lang="en-US" sz="1400" dirty="0"/>
              <a:t>2…</a:t>
            </a:r>
          </a:p>
          <a:p>
            <a:pPr marL="0" indent="0">
              <a:buNone/>
            </a:pPr>
            <a:r>
              <a:rPr lang="en-US" dirty="0"/>
              <a:t>More details on the operation of the model will be explained in the demonstration</a:t>
            </a:r>
          </a:p>
          <a:p>
            <a:pPr marL="0" indent="0">
              <a:buNone/>
            </a:pPr>
            <a:r>
              <a:rPr lang="en-US" dirty="0"/>
              <a:t>Key points:</a:t>
            </a:r>
          </a:p>
          <a:p>
            <a:pPr marL="0" indent="0">
              <a:buNone/>
            </a:pPr>
            <a:r>
              <a:rPr lang="en-US" dirty="0"/>
              <a:t>- Negative factors vs Positive factors</a:t>
            </a:r>
          </a:p>
          <a:p>
            <a:pPr>
              <a:buFontTx/>
              <a:buChar char="-"/>
            </a:pPr>
            <a:r>
              <a:rPr lang="en-US" dirty="0"/>
              <a:t>Grade, house’s </a:t>
            </a:r>
            <a:r>
              <a:rPr lang="en-US" dirty="0" err="1"/>
              <a:t>sqft</a:t>
            </a:r>
            <a:r>
              <a:rPr lang="en-US" dirty="0"/>
              <a:t>, waterfront, location, and neighbors living space are important predictors</a:t>
            </a:r>
          </a:p>
          <a:p>
            <a:pPr>
              <a:buFontTx/>
              <a:buChar char="-"/>
            </a:pPr>
            <a:r>
              <a:rPr lang="en-US" dirty="0"/>
              <a:t>With the current dataset, the model can explain 84% of the variations in Price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Kings County Housing Forecast</vt:lpstr>
      <vt:lpstr>Background</vt:lpstr>
      <vt:lpstr>Data Cleaning</vt:lpstr>
      <vt:lpstr>Predictor’s Level of Impact</vt:lpstr>
      <vt:lpstr>Ranking the Predictors</vt:lpstr>
      <vt:lpstr>Coefficients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Forecast</dc:title>
  <dc:creator>Adam Chang</dc:creator>
  <cp:lastModifiedBy>Adam Chang</cp:lastModifiedBy>
  <cp:revision>5</cp:revision>
  <dcterms:created xsi:type="dcterms:W3CDTF">2019-05-15T04:51:55Z</dcterms:created>
  <dcterms:modified xsi:type="dcterms:W3CDTF">2019-05-15T05:55:15Z</dcterms:modified>
</cp:coreProperties>
</file>