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6" r:id="rId6"/>
    <p:sldId id="288" r:id="rId7"/>
    <p:sldId id="277" r:id="rId8"/>
    <p:sldId id="279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52" autoAdjust="0"/>
  </p:normalViewPr>
  <p:slideViewPr>
    <p:cSldViewPr snapToGrid="0" showGuides="1">
      <p:cViewPr varScale="1">
        <p:scale>
          <a:sx n="110" d="100"/>
          <a:sy n="110" d="100"/>
        </p:scale>
        <p:origin x="114" y="18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25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Northwind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Data Analysis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3A0382-82C3-4280-BFA0-06715ADFE288}"/>
              </a:ext>
            </a:extLst>
          </p:cNvPr>
          <p:cNvSpPr txBox="1"/>
          <p:nvPr/>
        </p:nvSpPr>
        <p:spPr>
          <a:xfrm>
            <a:off x="9222379" y="6270171"/>
            <a:ext cx="2682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Presenter: Adam Chang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9694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Goal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177EB06-1A8C-453F-9658-1C14977AC0D3}"/>
              </a:ext>
            </a:extLst>
          </p:cNvPr>
          <p:cNvSpPr txBox="1"/>
          <p:nvPr/>
        </p:nvSpPr>
        <p:spPr>
          <a:xfrm>
            <a:off x="574766" y="1159996"/>
            <a:ext cx="11042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Uncover details that affect sales</a:t>
            </a:r>
          </a:p>
          <a:p>
            <a:r>
              <a:rPr lang="en-US" sz="3600" dirty="0"/>
              <a:t>Draw conclusions that will generate more profit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EA47F0B-F2BB-435D-8422-7081AADC6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510764"/>
            <a:ext cx="6061167" cy="373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5816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Approach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2778" y="2826275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27757" y="2826275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10707" y="2826275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67068" y="2826275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>
            <a:off x="5315257" y="3620025"/>
            <a:ext cx="1695450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8598207" y="3620025"/>
            <a:ext cx="968861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935490" y="3345500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Gather Historical Data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618854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Objectives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9679780" y="349691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Implementation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9C469A1-D65E-4689-84D4-214F922C3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1" idx="2"/>
          </p:cNvCxnSpPr>
          <p:nvPr/>
        </p:nvCxnSpPr>
        <p:spPr>
          <a:xfrm>
            <a:off x="2426152" y="3620025"/>
            <a:ext cx="1301605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06FC30AC-8A09-4F68-9B00-F207A051A9C4}"/>
              </a:ext>
            </a:extLst>
          </p:cNvPr>
          <p:cNvSpPr/>
          <p:nvPr/>
        </p:nvSpPr>
        <p:spPr>
          <a:xfrm>
            <a:off x="3824595" y="3373804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Conduct experiment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9F7FF65-1589-42B8-A7A4-786CCFF6B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27757" y="1005394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6707F1B-2D35-45A3-8882-39453BEF8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1883" y="4647156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52748E6-F193-4E4B-BA8F-8030C0235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1602694" y="1799144"/>
            <a:ext cx="2125063" cy="1027132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037515E-16C6-4C5A-99B9-23759A09F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1594757" y="4416192"/>
            <a:ext cx="2117126" cy="1024714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43FA3464-2027-4065-BD68-E280303191EA}"/>
              </a:ext>
            </a:extLst>
          </p:cNvPr>
          <p:cNvSpPr/>
          <p:nvPr/>
        </p:nvSpPr>
        <p:spPr>
          <a:xfrm>
            <a:off x="3819833" y="519468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Conduct experiment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85B8994-ED6E-4A07-B5E8-5B76B10B2F00}"/>
              </a:ext>
            </a:extLst>
          </p:cNvPr>
          <p:cNvSpPr/>
          <p:nvPr/>
        </p:nvSpPr>
        <p:spPr>
          <a:xfrm>
            <a:off x="3835707" y="1548429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Conduct experiment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F55A821-3BD0-4BA8-AC3D-1FEC7470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5315257" y="1799144"/>
            <a:ext cx="2489200" cy="1027131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F29235B-416E-4A29-8CBE-D24F2DCA0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2" idx="4"/>
          </p:cNvCxnSpPr>
          <p:nvPr/>
        </p:nvCxnSpPr>
        <p:spPr>
          <a:xfrm flipV="1">
            <a:off x="5333405" y="4413775"/>
            <a:ext cx="2471052" cy="102713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3DD43475-271E-45A2-9645-385F00772331}"/>
              </a:ext>
            </a:extLst>
          </p:cNvPr>
          <p:cNvSpPr/>
          <p:nvPr/>
        </p:nvSpPr>
        <p:spPr>
          <a:xfrm>
            <a:off x="7108071" y="330811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Draw conclusions</a:t>
            </a:r>
          </a:p>
        </p:txBody>
      </p:sp>
    </p:spTree>
    <p:extLst>
      <p:ext uri="{BB962C8B-B14F-4D97-AF65-F5344CB8AC3E}">
        <p14:creationId xmlns:p14="http://schemas.microsoft.com/office/powerpoint/2010/main" val="2942881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5816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</a:t>
            </a:r>
            <a:endParaRPr lang="en-US" sz="4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8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95362" y="3264307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Observation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2323" y="3258169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Research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09122" y="3255984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Hypothesis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8078" y="3255984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Experiment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74041" y="3259769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5304" y="4151047"/>
            <a:ext cx="1752042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What should we test?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897259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Historically, has this been a factor? How about for other companies?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8901" y="4019087"/>
            <a:ext cx="175204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What do we think the outcome is going to be?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418310" y="4154369"/>
            <a:ext cx="175204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Is the hypothesis true? More importantly, will it always be true?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4192325"/>
            <a:ext cx="175204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What changes can we make? Will it increase revenue?</a:t>
            </a: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10269675" y="237445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8" name="Freeform 3886" descr="Icon of magnifying glass to represent search. ">
            <a:extLst>
              <a:ext uri="{FF2B5EF4-FFF2-40B4-BE49-F238E27FC236}">
                <a16:creationId xmlns:a16="http://schemas.microsoft.com/office/drawing/2014/main" id="{CCC80FBB-B5B6-44F8-AB89-9333581B80D1}"/>
              </a:ext>
            </a:extLst>
          </p:cNvPr>
          <p:cNvSpPr>
            <a:spLocks noEditPoints="1"/>
          </p:cNvSpPr>
          <p:nvPr/>
        </p:nvSpPr>
        <p:spPr bwMode="auto">
          <a:xfrm>
            <a:off x="1570102" y="2243454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9" name="Group 38" descr="Icon of human being and speech bubble. ">
            <a:extLst>
              <a:ext uri="{FF2B5EF4-FFF2-40B4-BE49-F238E27FC236}">
                <a16:creationId xmlns:a16="http://schemas.microsoft.com/office/drawing/2014/main" id="{E155F920-551A-47FE-B588-4C2305F8A7D0}"/>
              </a:ext>
            </a:extLst>
          </p:cNvPr>
          <p:cNvGrpSpPr/>
          <p:nvPr/>
        </p:nvGrpSpPr>
        <p:grpSpPr>
          <a:xfrm>
            <a:off x="6023720" y="2243454"/>
            <a:ext cx="378221" cy="380335"/>
            <a:chOff x="3171788" y="779462"/>
            <a:chExt cx="284163" cy="285751"/>
          </a:xfrm>
          <a:solidFill>
            <a:schemeClr val="bg1"/>
          </a:solidFill>
        </p:grpSpPr>
        <p:sp>
          <p:nvSpPr>
            <p:cNvPr id="40" name="Freeform 2993">
              <a:extLst>
                <a:ext uri="{FF2B5EF4-FFF2-40B4-BE49-F238E27FC236}">
                  <a16:creationId xmlns:a16="http://schemas.microsoft.com/office/drawing/2014/main" id="{B8C25977-135D-4CC1-B499-544A318D63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2994">
              <a:extLst>
                <a:ext uri="{FF2B5EF4-FFF2-40B4-BE49-F238E27FC236}">
                  <a16:creationId xmlns:a16="http://schemas.microsoft.com/office/drawing/2014/main" id="{7C650FB1-C3DE-40F0-B42A-68EC1ADDC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9694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Findings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784EAD-3757-466F-BD17-BD48A29CE8A5}"/>
              </a:ext>
            </a:extLst>
          </p:cNvPr>
          <p:cNvSpPr txBox="1"/>
          <p:nvPr/>
        </p:nvSpPr>
        <p:spPr>
          <a:xfrm>
            <a:off x="304800" y="1272925"/>
            <a:ext cx="10859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Discounted products = Higher quantity of sales BUT higher discount ≠ higher quantity of sales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Eastern Region is generating the most sales every quarter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All product prices increase April 5</a:t>
            </a:r>
            <a:r>
              <a:rPr lang="en-US" baseline="30000" dirty="0"/>
              <a:t>th</a:t>
            </a:r>
            <a:r>
              <a:rPr lang="en-US" dirty="0"/>
              <a:t>, 2013 but it had no effect on quantity of sales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9296F6D-9920-4B15-BC74-4F9F6F068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574" y="2961165"/>
            <a:ext cx="6226628" cy="34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CD6713E-F9DA-4164-B0CE-A62B46E80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61466"/>
            <a:ext cx="4978854" cy="323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16c05727-aa75-4e4a-9b5f-8a80a1165891"/>
    <ds:schemaRef ds:uri="71af3243-3dd4-4a8d-8c0d-dd76da1f02a5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160</Words>
  <Application>Microsoft Office PowerPoint</Application>
  <PresentationFormat>Widescreen</PresentationFormat>
  <Paragraphs>41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Segoe UI Light</vt:lpstr>
      <vt:lpstr>Office Theme</vt:lpstr>
      <vt:lpstr>Northwind Data Analysis</vt:lpstr>
      <vt:lpstr>Project analysis slide 2</vt:lpstr>
      <vt:lpstr>Project analysis slide 4</vt:lpstr>
      <vt:lpstr>Project analysis slide 3</vt:lpstr>
      <vt:lpstr>Project analysis slide 5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2019-07-19T01:49:18Z</dcterms:created>
  <dcterms:modified xsi:type="dcterms:W3CDTF">2019-07-19T04:31:56Z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