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60" r:id="rId4"/>
    <p:sldId id="258" r:id="rId5"/>
    <p:sldId id="259" r:id="rId6"/>
    <p:sldId id="267" r:id="rId7"/>
    <p:sldId id="268"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706" autoAdjust="0"/>
  </p:normalViewPr>
  <p:slideViewPr>
    <p:cSldViewPr>
      <p:cViewPr varScale="1">
        <p:scale>
          <a:sx n="114" d="100"/>
          <a:sy n="114" d="100"/>
        </p:scale>
        <p:origin x="186" y="102"/>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Country: USA</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State: New York</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City: New York City</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County: Manhattan</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08781890-10BE-40ED-B600-489C04C23249}">
      <dgm:prSet phldrT="[Text]"/>
      <dgm:spPr/>
      <dgm:t>
        <a:bodyPr/>
        <a:lstStyle/>
        <a:p>
          <a:r>
            <a:rPr lang="en-US" dirty="0"/>
            <a:t>Zip Code: 10021</a:t>
          </a:r>
        </a:p>
      </dgm:t>
    </dgm:pt>
    <dgm:pt modelId="{808BC74F-0473-42F5-8F22-C573CF9CC1C0}" type="parTrans" cxnId="{DA45638B-1B92-4608-90CF-87EA0B9B112C}">
      <dgm:prSet/>
      <dgm:spPr/>
      <dgm:t>
        <a:bodyPr/>
        <a:lstStyle/>
        <a:p>
          <a:endParaRPr lang="en-US"/>
        </a:p>
      </dgm:t>
    </dgm:pt>
    <dgm:pt modelId="{28F249F4-7979-47FE-BB83-E5FF741D2331}" type="sibTrans" cxnId="{DA45638B-1B92-4608-90CF-87EA0B9B112C}">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97713E13-0029-4EFD-B39D-1F86A69B10D2}" type="pres">
      <dgm:prSet presAssocID="{08781890-10BE-40ED-B600-489C04C23249}" presName="boxAndChildren" presStyleCnt="0"/>
      <dgm:spPr/>
    </dgm:pt>
    <dgm:pt modelId="{7DBE037A-FB30-482F-90F4-D4214FBFCA97}" type="pres">
      <dgm:prSet presAssocID="{08781890-10BE-40ED-B600-489C04C23249}" presName="parentTextBox" presStyleLbl="node1" presStyleIdx="0" presStyleCnt="5"/>
      <dgm:spPr/>
    </dgm:pt>
    <dgm:pt modelId="{043EB95E-9B93-4C37-A205-8C7A718B0F52}" type="pres">
      <dgm:prSet presAssocID="{67B503AA-82FD-4AA4-8357-3D8B59D6160B}" presName="sp" presStyleCnt="0"/>
      <dgm:spPr/>
    </dgm:pt>
    <dgm:pt modelId="{914C3F11-4F2E-4F17-8596-4FB34046C001}" type="pres">
      <dgm:prSet presAssocID="{640CA9BD-09C1-4472-8DAC-0F150EC5E678}" presName="arrowAndChildren" presStyleCnt="0"/>
      <dgm:spPr/>
    </dgm:pt>
    <dgm:pt modelId="{4D6E54FF-A69C-4920-BD31-3E5D03DE9AC0}" type="pres">
      <dgm:prSet presAssocID="{640CA9BD-09C1-4472-8DAC-0F150EC5E678}" presName="parentTextArrow" presStyleLbl="node1" presStyleIdx="1" presStyleCnt="5"/>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2" presStyleCnt="5"/>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3" presStyleCnt="5"/>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4" presStyleCnt="5" custLinFactNeighborX="-389" custLinFactNeighborY="-123"/>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DA45638B-1B92-4608-90CF-87EA0B9B112C}" srcId="{2EFB202A-8611-4DDC-831D-D12EB67B6CF7}" destId="{08781890-10BE-40ED-B600-489C04C23249}" srcOrd="4" destOrd="0" parTransId="{808BC74F-0473-42F5-8F22-C573CF9CC1C0}" sibTransId="{28F249F4-7979-47FE-BB83-E5FF741D2331}"/>
    <dgm:cxn modelId="{5376348D-4465-4E2E-9DB8-EA1F5276717B}" srcId="{2EFB202A-8611-4DDC-831D-D12EB67B6CF7}" destId="{11888A7B-1E89-45E6-84F4-EF92B26189CD}" srcOrd="0" destOrd="0" parTransId="{6043087E-917B-44BC-97F8-41385FD50DC3}" sibTransId="{438F37F5-E676-4BB5-A241-95D895E1B43F}"/>
    <dgm:cxn modelId="{1FCD769E-2E32-4ACC-A5FF-FA33DE01CB08}" type="presOf" srcId="{08781890-10BE-40ED-B600-489C04C23249}" destId="{7DBE037A-FB30-482F-90F4-D4214FBFCA97}"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979037F9-E622-4508-A0E9-DFF30A33CD08}" type="presOf" srcId="{640CA9BD-09C1-4472-8DAC-0F150EC5E678}" destId="{4D6E54FF-A69C-4920-BD31-3E5D03DE9AC0}" srcOrd="0" destOrd="0" presId="urn:microsoft.com/office/officeart/2005/8/layout/process4"/>
    <dgm:cxn modelId="{5F0763F3-6BF5-41A8-94D7-61D71D09ACEA}" type="presParOf" srcId="{812F39FC-2D1E-4DD1-A1A6-C7F9287A4AAB}" destId="{97713E13-0029-4EFD-B39D-1F86A69B10D2}" srcOrd="0" destOrd="0" presId="urn:microsoft.com/office/officeart/2005/8/layout/process4"/>
    <dgm:cxn modelId="{81CE8E61-4EC8-4853-ADE0-124E5C5BC83C}" type="presParOf" srcId="{97713E13-0029-4EFD-B39D-1F86A69B10D2}" destId="{7DBE037A-FB30-482F-90F4-D4214FBFCA97}" srcOrd="0" destOrd="0" presId="urn:microsoft.com/office/officeart/2005/8/layout/process4"/>
    <dgm:cxn modelId="{94C672C5-1D4A-40D2-8A0E-9BFD4D97333F}" type="presParOf" srcId="{812F39FC-2D1E-4DD1-A1A6-C7F9287A4AAB}" destId="{043EB95E-9B93-4C37-A205-8C7A718B0F52}" srcOrd="1" destOrd="0" presId="urn:microsoft.com/office/officeart/2005/8/layout/process4"/>
    <dgm:cxn modelId="{D14AAB6C-C65D-4FCD-87B7-3D23AC37EAC3}" type="presParOf" srcId="{812F39FC-2D1E-4DD1-A1A6-C7F9287A4AAB}" destId="{914C3F11-4F2E-4F17-8596-4FB34046C001}" srcOrd="2" destOrd="0" presId="urn:microsoft.com/office/officeart/2005/8/layout/process4"/>
    <dgm:cxn modelId="{0313723F-A081-4BD4-AB29-9110A8272660}" type="presParOf" srcId="{914C3F11-4F2E-4F17-8596-4FB34046C001}" destId="{4D6E54FF-A69C-4920-BD31-3E5D03DE9AC0}" srcOrd="0" destOrd="0" presId="urn:microsoft.com/office/officeart/2005/8/layout/process4"/>
    <dgm:cxn modelId="{6FA0FB88-FED5-4DA9-8FB7-49F6DEA20B1D}" type="presParOf" srcId="{812F39FC-2D1E-4DD1-A1A6-C7F9287A4AAB}" destId="{2AB5853F-AA77-4431-82DF-105CEB2E1424}" srcOrd="3" destOrd="0" presId="urn:microsoft.com/office/officeart/2005/8/layout/process4"/>
    <dgm:cxn modelId="{52F7A226-0BC5-4418-B1BB-E2FD5547F031}" type="presParOf" srcId="{812F39FC-2D1E-4DD1-A1A6-C7F9287A4AAB}" destId="{EC667030-4855-4843-9717-7DF08446AEB5}" srcOrd="4"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5" destOrd="0" presId="urn:microsoft.com/office/officeart/2005/8/layout/process4"/>
    <dgm:cxn modelId="{8AA3D574-35B2-4F26-9753-43647056D5BB}" type="presParOf" srcId="{812F39FC-2D1E-4DD1-A1A6-C7F9287A4AAB}" destId="{C4866045-B43B-429F-851C-E58098BA6DB8}" srcOrd="6"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7" destOrd="0" presId="urn:microsoft.com/office/officeart/2005/8/layout/process4"/>
    <dgm:cxn modelId="{D11F7181-D05C-4ACC-A34B-6E9511FBE167}" type="presParOf" srcId="{812F39FC-2D1E-4DD1-A1A6-C7F9287A4AAB}" destId="{1C274FFF-1754-4900-887F-DFF5156E0B8D}" srcOrd="8"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037A-FB30-482F-90F4-D4214FBFCA97}">
      <dsp:nvSpPr>
        <dsp:cNvPr id="0" name=""/>
        <dsp:cNvSpPr/>
      </dsp:nvSpPr>
      <dsp:spPr>
        <a:xfrm>
          <a:off x="0" y="3736288"/>
          <a:ext cx="5029199" cy="61296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Zip Code: 10021</a:t>
          </a:r>
        </a:p>
      </dsp:txBody>
      <dsp:txXfrm>
        <a:off x="0" y="3736288"/>
        <a:ext cx="5029199" cy="612969"/>
      </dsp:txXfrm>
    </dsp:sp>
    <dsp:sp modelId="{4D6E54FF-A69C-4920-BD31-3E5D03DE9AC0}">
      <dsp:nvSpPr>
        <dsp:cNvPr id="0" name=""/>
        <dsp:cNvSpPr/>
      </dsp:nvSpPr>
      <dsp:spPr>
        <a:xfrm rot="10800000">
          <a:off x="0" y="2802736"/>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County: Manhattan</a:t>
          </a:r>
        </a:p>
      </dsp:txBody>
      <dsp:txXfrm rot="10800000">
        <a:off x="0" y="2802736"/>
        <a:ext cx="5029199" cy="612568"/>
      </dsp:txXfrm>
    </dsp:sp>
    <dsp:sp modelId="{C830B7C4-5210-41AC-A88B-BECF7607C1E5}">
      <dsp:nvSpPr>
        <dsp:cNvPr id="0" name=""/>
        <dsp:cNvSpPr/>
      </dsp:nvSpPr>
      <dsp:spPr>
        <a:xfrm rot="10800000">
          <a:off x="0" y="1869184"/>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City: New York City</a:t>
          </a:r>
        </a:p>
      </dsp:txBody>
      <dsp:txXfrm rot="10800000">
        <a:off x="0" y="1869184"/>
        <a:ext cx="5029199" cy="612568"/>
      </dsp:txXfrm>
    </dsp:sp>
    <dsp:sp modelId="{D5473CBC-EEC3-408A-B4A6-07882F253A8B}">
      <dsp:nvSpPr>
        <dsp:cNvPr id="0" name=""/>
        <dsp:cNvSpPr/>
      </dsp:nvSpPr>
      <dsp:spPr>
        <a:xfrm rot="10800000">
          <a:off x="0" y="935632"/>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State: New York</a:t>
          </a:r>
        </a:p>
      </dsp:txBody>
      <dsp:txXfrm rot="10800000">
        <a:off x="0" y="935632"/>
        <a:ext cx="5029199" cy="612568"/>
      </dsp:txXfrm>
    </dsp:sp>
    <dsp:sp modelId="{32FA43B7-34B4-4881-9A79-E3EDEC9D4CBF}">
      <dsp:nvSpPr>
        <dsp:cNvPr id="0" name=""/>
        <dsp:cNvSpPr/>
      </dsp:nvSpPr>
      <dsp:spPr>
        <a:xfrm rot="10800000">
          <a:off x="0" y="920"/>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Country: USA</a:t>
          </a:r>
        </a:p>
      </dsp:txBody>
      <dsp:txXfrm rot="10800000">
        <a:off x="0" y="920"/>
        <a:ext cx="5029199" cy="612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8/25/2019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8/25/2019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8/25/2019</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8/25/2019</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8/25/2019</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8/25/2019</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8/25/2019</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8/25/2019</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8/25/2019</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8/25/2019</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8/25/2019</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8/25/2019</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NYC Real Estate Agency</a:t>
            </a:r>
          </a:p>
        </p:txBody>
      </p:sp>
      <p:sp>
        <p:nvSpPr>
          <p:cNvPr id="3" name="Subtitle 2"/>
          <p:cNvSpPr>
            <a:spLocks noGrp="1"/>
          </p:cNvSpPr>
          <p:nvPr>
            <p:ph type="subTitle" idx="1"/>
          </p:nvPr>
        </p:nvSpPr>
        <p:spPr>
          <a:xfrm>
            <a:off x="838201" y="5338170"/>
            <a:ext cx="2438399" cy="474836"/>
          </a:xfrm>
        </p:spPr>
        <p:txBody>
          <a:bodyPr/>
          <a:lstStyle/>
          <a:p>
            <a:r>
              <a:rPr lang="en-US" dirty="0"/>
              <a:t>Zillow Data</a:t>
            </a:r>
          </a:p>
        </p:txBody>
      </p:sp>
      <p:sp>
        <p:nvSpPr>
          <p:cNvPr id="4" name="Subtitle 2">
            <a:extLst>
              <a:ext uri="{FF2B5EF4-FFF2-40B4-BE49-F238E27FC236}">
                <a16:creationId xmlns:a16="http://schemas.microsoft.com/office/drawing/2014/main" id="{46127E2D-1684-43D9-8DFF-B0DD13FFA032}"/>
              </a:ext>
            </a:extLst>
          </p:cNvPr>
          <p:cNvSpPr txBox="1">
            <a:spLocks/>
          </p:cNvSpPr>
          <p:nvPr/>
        </p:nvSpPr>
        <p:spPr>
          <a:xfrm>
            <a:off x="9982199" y="5687803"/>
            <a:ext cx="2209801" cy="250406"/>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anose="020B0604020202020204" pitchFamily="34" charset="0"/>
              <a:buNone/>
              <a:defRPr sz="2400" kern="1200">
                <a:solidFill>
                  <a:schemeClr val="accent1"/>
                </a:solidFill>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solidFill>
              </a:rPr>
              <a:t>Presenter: Adam Chang</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lstStyle/>
          <a:p>
            <a:pPr marL="0" indent="0">
              <a:buNone/>
            </a:pPr>
            <a:r>
              <a:rPr lang="en-US" sz="3200" dirty="0"/>
              <a:t>What are the best zip codes in New York City?</a:t>
            </a:r>
          </a:p>
          <a:p>
            <a:r>
              <a:rPr lang="en-US" dirty="0"/>
              <a:t>Largest Return on Investment</a:t>
            </a:r>
          </a:p>
          <a:p>
            <a:r>
              <a:rPr lang="en-US" dirty="0"/>
              <a:t>Minimal Risk</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a:t>Approach</a:t>
            </a:r>
          </a:p>
        </p:txBody>
      </p:sp>
      <p:sp>
        <p:nvSpPr>
          <p:cNvPr id="5" name="Content Placeholder 3"/>
          <p:cNvSpPr>
            <a:spLocks noGrp="1"/>
          </p:cNvSpPr>
          <p:nvPr>
            <p:ph sz="half" idx="1"/>
          </p:nvPr>
        </p:nvSpPr>
        <p:spPr>
          <a:xfrm>
            <a:off x="838200" y="1506360"/>
            <a:ext cx="5029200" cy="4351338"/>
          </a:xfrm>
        </p:spPr>
        <p:txBody>
          <a:bodyPr/>
          <a:lstStyle/>
          <a:p>
            <a:r>
              <a:rPr lang="en-US" dirty="0"/>
              <a:t>Compare each level of area</a:t>
            </a:r>
          </a:p>
          <a:p>
            <a:r>
              <a:rPr lang="en-US" dirty="0"/>
              <a:t>Primary focus is within New York City</a:t>
            </a:r>
          </a:p>
          <a:p>
            <a:r>
              <a:rPr lang="en-US" dirty="0"/>
              <a:t>Find top 3 counties in New York City</a:t>
            </a:r>
          </a:p>
          <a:p>
            <a:r>
              <a:rPr lang="en-US" dirty="0"/>
              <a:t>Find top 3 zip codes in each county</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601598402"/>
              </p:ext>
            </p:extLst>
          </p:nvPr>
        </p:nvGraphicFramePr>
        <p:xfrm>
          <a:off x="6477000" y="1506360"/>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6732"/>
          </a:xfrm>
          <a:prstGeom prst="rect">
            <a:avLst/>
          </a:prstGeom>
        </p:spPr>
        <p:txBody>
          <a:bodyPr anchor="b">
            <a:normAutofit/>
          </a:bodyPr>
          <a:lstStyle/>
          <a:p>
            <a:r>
              <a:rPr lang="en-US" dirty="0"/>
              <a:t>Forecast</a:t>
            </a:r>
          </a:p>
        </p:txBody>
      </p:sp>
      <p:pic>
        <p:nvPicPr>
          <p:cNvPr id="2053" name="Picture 5">
            <a:extLst>
              <a:ext uri="{FF2B5EF4-FFF2-40B4-BE49-F238E27FC236}">
                <a16:creationId xmlns:a16="http://schemas.microsoft.com/office/drawing/2014/main" id="{CBE8188B-BC26-4918-9D8A-56A6FCE74A8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163351" y="254014"/>
            <a:ext cx="4152900" cy="2548901"/>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60319E59-86D8-483A-9EA0-0C3C3ABC1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429000"/>
            <a:ext cx="4152900" cy="25489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3479E9E-1305-4898-94A5-AACC9A4367B4}"/>
              </a:ext>
            </a:extLst>
          </p:cNvPr>
          <p:cNvSpPr txBox="1"/>
          <p:nvPr/>
        </p:nvSpPr>
        <p:spPr>
          <a:xfrm>
            <a:off x="609600" y="1066800"/>
            <a:ext cx="4038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Uncertainty Value – 80%</a:t>
            </a:r>
          </a:p>
          <a:p>
            <a:pPr marL="285750" indent="-285750">
              <a:buFont typeface="Arial" panose="020B0604020202020204" pitchFamily="34" charset="0"/>
              <a:buChar char="•"/>
            </a:pPr>
            <a:r>
              <a:rPr lang="en-US" dirty="0"/>
              <a:t>Periods – 36</a:t>
            </a:r>
          </a:p>
          <a:p>
            <a:pPr marL="285750" indent="-285750">
              <a:buFont typeface="Arial" panose="020B0604020202020204" pitchFamily="34" charset="0"/>
              <a:buChar char="•"/>
            </a:pPr>
            <a:r>
              <a:rPr lang="en-US" dirty="0"/>
              <a:t>Frequency – Monthly</a:t>
            </a:r>
          </a:p>
        </p:txBody>
      </p:sp>
      <p:sp>
        <p:nvSpPr>
          <p:cNvPr id="8" name="TextBox 7">
            <a:extLst>
              <a:ext uri="{FF2B5EF4-FFF2-40B4-BE49-F238E27FC236}">
                <a16:creationId xmlns:a16="http://schemas.microsoft.com/office/drawing/2014/main" id="{C37D27E6-1FBF-4ECF-8E0F-DECA99650D4C}"/>
              </a:ext>
            </a:extLst>
          </p:cNvPr>
          <p:cNvSpPr txBox="1"/>
          <p:nvPr/>
        </p:nvSpPr>
        <p:spPr>
          <a:xfrm>
            <a:off x="6906301" y="2932308"/>
            <a:ext cx="2667000" cy="276999"/>
          </a:xfrm>
          <a:prstGeom prst="rect">
            <a:avLst/>
          </a:prstGeom>
          <a:noFill/>
        </p:spPr>
        <p:txBody>
          <a:bodyPr wrap="square" rtlCol="0">
            <a:spAutoFit/>
          </a:bodyPr>
          <a:lstStyle/>
          <a:p>
            <a:r>
              <a:rPr lang="en-US" sz="1200" dirty="0"/>
              <a:t>13.8% increase from 2018 to 2021</a:t>
            </a:r>
          </a:p>
        </p:txBody>
      </p:sp>
      <p:sp>
        <p:nvSpPr>
          <p:cNvPr id="13" name="TextBox 12">
            <a:extLst>
              <a:ext uri="{FF2B5EF4-FFF2-40B4-BE49-F238E27FC236}">
                <a16:creationId xmlns:a16="http://schemas.microsoft.com/office/drawing/2014/main" id="{ADCE23D6-AE60-4239-98FB-5C7B65978C2F}"/>
              </a:ext>
            </a:extLst>
          </p:cNvPr>
          <p:cNvSpPr txBox="1"/>
          <p:nvPr/>
        </p:nvSpPr>
        <p:spPr>
          <a:xfrm>
            <a:off x="6906300" y="6109900"/>
            <a:ext cx="2667000" cy="276999"/>
          </a:xfrm>
          <a:prstGeom prst="rect">
            <a:avLst/>
          </a:prstGeom>
          <a:noFill/>
        </p:spPr>
        <p:txBody>
          <a:bodyPr wrap="square" rtlCol="0">
            <a:spAutoFit/>
          </a:bodyPr>
          <a:lstStyle/>
          <a:p>
            <a:r>
              <a:rPr lang="en-US" sz="1200" dirty="0"/>
              <a:t>16.9% increase from 2018 to 2021</a:t>
            </a:r>
          </a:p>
        </p:txBody>
      </p:sp>
      <p:pic>
        <p:nvPicPr>
          <p:cNvPr id="2057" name="Picture 9">
            <a:extLst>
              <a:ext uri="{FF2B5EF4-FFF2-40B4-BE49-F238E27FC236}">
                <a16:creationId xmlns:a16="http://schemas.microsoft.com/office/drawing/2014/main" id="{AC595AEF-A0E6-4B10-B1E5-25912686A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3349" y="3428999"/>
            <a:ext cx="4152902" cy="254890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FDFB16A-74D3-4B93-BF09-CEA66B5470F8}"/>
              </a:ext>
            </a:extLst>
          </p:cNvPr>
          <p:cNvSpPr txBox="1"/>
          <p:nvPr/>
        </p:nvSpPr>
        <p:spPr>
          <a:xfrm>
            <a:off x="1352550" y="6109899"/>
            <a:ext cx="2667000" cy="276999"/>
          </a:xfrm>
          <a:prstGeom prst="rect">
            <a:avLst/>
          </a:prstGeom>
          <a:noFill/>
        </p:spPr>
        <p:txBody>
          <a:bodyPr wrap="square" rtlCol="0">
            <a:spAutoFit/>
          </a:bodyPr>
          <a:lstStyle/>
          <a:p>
            <a:r>
              <a:rPr lang="en-US" sz="1200" dirty="0"/>
              <a:t>14.3% increase from 2018 to 2021</a:t>
            </a:r>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515600" cy="739774"/>
          </a:xfrm>
        </p:spPr>
        <p:txBody>
          <a:bodyPr/>
          <a:lstStyle/>
          <a:p>
            <a:r>
              <a:rPr lang="en-US" dirty="0"/>
              <a:t>Findings</a:t>
            </a:r>
          </a:p>
        </p:txBody>
      </p:sp>
      <p:sp>
        <p:nvSpPr>
          <p:cNvPr id="3" name="Content Placeholder 2"/>
          <p:cNvSpPr>
            <a:spLocks noGrp="1"/>
          </p:cNvSpPr>
          <p:nvPr>
            <p:ph sz="half" idx="1"/>
          </p:nvPr>
        </p:nvSpPr>
        <p:spPr>
          <a:xfrm>
            <a:off x="2743200" y="1676400"/>
            <a:ext cx="3676282" cy="381000"/>
          </a:xfrm>
        </p:spPr>
        <p:txBody>
          <a:bodyPr/>
          <a:lstStyle/>
          <a:p>
            <a:pPr marL="0" indent="0">
              <a:buNone/>
            </a:pPr>
            <a:r>
              <a:rPr lang="en-US" dirty="0"/>
              <a:t>Top 3 NYC Counties are…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2535314187"/>
              </p:ext>
            </p:extLst>
          </p:nvPr>
        </p:nvGraphicFramePr>
        <p:xfrm>
          <a:off x="2667000" y="2155826"/>
          <a:ext cx="5943600" cy="2707591"/>
        </p:xfrm>
        <a:graphic>
          <a:graphicData uri="http://schemas.openxmlformats.org/drawingml/2006/table">
            <a:tbl>
              <a:tblPr firstRow="1" bandRow="1">
                <a:tableStyleId>{3B4B98B0-60AC-42C2-AFA5-B58CD77FA1E5}</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85900">
                  <a:extLst>
                    <a:ext uri="{9D8B030D-6E8A-4147-A177-3AD203B41FA5}">
                      <a16:colId xmlns:a16="http://schemas.microsoft.com/office/drawing/2014/main" val="1910483102"/>
                    </a:ext>
                  </a:extLst>
                </a:gridCol>
                <a:gridCol w="1485900">
                  <a:extLst>
                    <a:ext uri="{9D8B030D-6E8A-4147-A177-3AD203B41FA5}">
                      <a16:colId xmlns:a16="http://schemas.microsoft.com/office/drawing/2014/main" val="1254854231"/>
                    </a:ext>
                  </a:extLst>
                </a:gridCol>
              </a:tblGrid>
              <a:tr h="1298338">
                <a:tc>
                  <a:txBody>
                    <a:bodyPr/>
                    <a:lstStyle/>
                    <a:p>
                      <a:pPr algn="ctr"/>
                      <a:r>
                        <a:rPr lang="en-US" dirty="0"/>
                        <a:t>County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Increase by 2021</a:t>
                      </a:r>
                    </a:p>
                  </a:txBody>
                  <a:tcPr anchor="ctr"/>
                </a:tc>
                <a:tc>
                  <a:txBody>
                    <a:bodyPr/>
                    <a:lstStyle/>
                    <a:p>
                      <a:pPr algn="ctr"/>
                      <a:r>
                        <a:rPr lang="en-US" dirty="0"/>
                        <a:t>Top Zip Code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Increase by 2021</a:t>
                      </a:r>
                    </a:p>
                  </a:txBody>
                  <a:tcPr anchor="ctr"/>
                </a:tc>
                <a:extLst>
                  <a:ext uri="{0D108BD9-81ED-4DB2-BD59-A6C34878D82A}">
                    <a16:rowId xmlns:a16="http://schemas.microsoft.com/office/drawing/2014/main" val="10000"/>
                  </a:ext>
                </a:extLst>
              </a:tr>
              <a:tr h="469751">
                <a:tc>
                  <a:txBody>
                    <a:bodyPr/>
                    <a:lstStyle/>
                    <a:p>
                      <a:pPr algn="ctr"/>
                      <a:r>
                        <a:rPr lang="en-US" dirty="0"/>
                        <a:t>Manhattan</a:t>
                      </a:r>
                    </a:p>
                  </a:txBody>
                  <a:tcPr anchor="ctr"/>
                </a:tc>
                <a:tc>
                  <a:txBody>
                    <a:bodyPr/>
                    <a:lstStyle/>
                    <a:p>
                      <a:pPr algn="ctr"/>
                      <a:r>
                        <a:rPr lang="en-US" dirty="0"/>
                        <a:t>31.1%</a:t>
                      </a:r>
                    </a:p>
                  </a:txBody>
                  <a:tcPr anchor="ctr"/>
                </a:tc>
                <a:tc>
                  <a:txBody>
                    <a:bodyPr/>
                    <a:lstStyle/>
                    <a:p>
                      <a:pPr algn="ctr"/>
                      <a:r>
                        <a:rPr lang="en-US" dirty="0"/>
                        <a:t>10021</a:t>
                      </a:r>
                    </a:p>
                  </a:txBody>
                  <a:tcPr anchor="ctr"/>
                </a:tc>
                <a:tc>
                  <a:txBody>
                    <a:bodyPr/>
                    <a:lstStyle/>
                    <a:p>
                      <a:pPr algn="ctr"/>
                      <a:r>
                        <a:rPr lang="en-US" dirty="0"/>
                        <a:t>38.5%</a:t>
                      </a:r>
                    </a:p>
                  </a:txBody>
                  <a:tcPr anchor="ctr"/>
                </a:tc>
                <a:extLst>
                  <a:ext uri="{0D108BD9-81ED-4DB2-BD59-A6C34878D82A}">
                    <a16:rowId xmlns:a16="http://schemas.microsoft.com/office/drawing/2014/main" val="10001"/>
                  </a:ext>
                </a:extLst>
              </a:tr>
              <a:tr h="469751">
                <a:tc>
                  <a:txBody>
                    <a:bodyPr/>
                    <a:lstStyle/>
                    <a:p>
                      <a:pPr algn="ctr"/>
                      <a:r>
                        <a:rPr lang="en-US" dirty="0"/>
                        <a:t>Brooklyn</a:t>
                      </a:r>
                    </a:p>
                  </a:txBody>
                  <a:tcPr anchor="ctr"/>
                </a:tc>
                <a:tc>
                  <a:txBody>
                    <a:bodyPr/>
                    <a:lstStyle/>
                    <a:p>
                      <a:pPr algn="ctr"/>
                      <a:r>
                        <a:rPr lang="en-US" dirty="0"/>
                        <a:t>26.6%</a:t>
                      </a:r>
                    </a:p>
                  </a:txBody>
                  <a:tcPr anchor="ctr"/>
                </a:tc>
                <a:tc>
                  <a:txBody>
                    <a:bodyPr/>
                    <a:lstStyle/>
                    <a:p>
                      <a:pPr algn="ctr"/>
                      <a:r>
                        <a:rPr lang="en-US" dirty="0"/>
                        <a:t>11222</a:t>
                      </a:r>
                    </a:p>
                  </a:txBody>
                  <a:tcPr anchor="ctr"/>
                </a:tc>
                <a:tc>
                  <a:txBody>
                    <a:bodyPr/>
                    <a:lstStyle/>
                    <a:p>
                      <a:pPr algn="ctr"/>
                      <a:r>
                        <a:rPr lang="en-US" dirty="0"/>
                        <a:t>40.8%</a:t>
                      </a:r>
                    </a:p>
                  </a:txBody>
                  <a:tcPr anchor="ctr"/>
                </a:tc>
                <a:extLst>
                  <a:ext uri="{0D108BD9-81ED-4DB2-BD59-A6C34878D82A}">
                    <a16:rowId xmlns:a16="http://schemas.microsoft.com/office/drawing/2014/main" val="10002"/>
                  </a:ext>
                </a:extLst>
              </a:tr>
              <a:tr h="469751">
                <a:tc>
                  <a:txBody>
                    <a:bodyPr/>
                    <a:lstStyle/>
                    <a:p>
                      <a:pPr algn="ctr"/>
                      <a:r>
                        <a:rPr lang="en-US" dirty="0"/>
                        <a:t>Queens</a:t>
                      </a:r>
                    </a:p>
                  </a:txBody>
                  <a:tcPr anchor="ctr"/>
                </a:tc>
                <a:tc>
                  <a:txBody>
                    <a:bodyPr/>
                    <a:lstStyle/>
                    <a:p>
                      <a:pPr algn="ctr"/>
                      <a:r>
                        <a:rPr lang="en-US" dirty="0"/>
                        <a:t>19.2%</a:t>
                      </a:r>
                    </a:p>
                  </a:txBody>
                  <a:tcPr anchor="ctr"/>
                </a:tc>
                <a:tc>
                  <a:txBody>
                    <a:bodyPr/>
                    <a:lstStyle/>
                    <a:p>
                      <a:pPr algn="ctr"/>
                      <a:r>
                        <a:rPr lang="en-US" dirty="0"/>
                        <a:t>11104</a:t>
                      </a:r>
                    </a:p>
                  </a:txBody>
                  <a:tcPr anchor="ctr"/>
                </a:tc>
                <a:tc>
                  <a:txBody>
                    <a:bodyPr/>
                    <a:lstStyle/>
                    <a:p>
                      <a:pPr algn="ctr"/>
                      <a:r>
                        <a:rPr lang="en-US" dirty="0"/>
                        <a:t>32.9%</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834" y="381000"/>
            <a:ext cx="10515600" cy="739774"/>
          </a:xfrm>
        </p:spPr>
        <p:txBody>
          <a:bodyPr/>
          <a:lstStyle/>
          <a:p>
            <a:r>
              <a:rPr lang="en-US" dirty="0"/>
              <a:t>Conclusion</a:t>
            </a:r>
          </a:p>
        </p:txBody>
      </p:sp>
      <p:sp>
        <p:nvSpPr>
          <p:cNvPr id="6" name="Content Placeholder 5">
            <a:extLst>
              <a:ext uri="{FF2B5EF4-FFF2-40B4-BE49-F238E27FC236}">
                <a16:creationId xmlns:a16="http://schemas.microsoft.com/office/drawing/2014/main" id="{2C1F581C-646E-4648-8404-61DD7B5FC096}"/>
              </a:ext>
            </a:extLst>
          </p:cNvPr>
          <p:cNvSpPr>
            <a:spLocks noGrp="1"/>
          </p:cNvSpPr>
          <p:nvPr>
            <p:ph sz="half" idx="1"/>
          </p:nvPr>
        </p:nvSpPr>
        <p:spPr>
          <a:xfrm>
            <a:off x="685800" y="1524000"/>
            <a:ext cx="9372600" cy="2590800"/>
          </a:xfrm>
        </p:spPr>
        <p:txBody>
          <a:bodyPr/>
          <a:lstStyle/>
          <a:p>
            <a:r>
              <a:rPr lang="en-US" dirty="0"/>
              <a:t>Out of top 5 NYC zip codes; 4 in Brooklyn, 1 in Manhattan</a:t>
            </a:r>
          </a:p>
          <a:p>
            <a:r>
              <a:rPr lang="en-US" dirty="0"/>
              <a:t>Out of top 10 NYC zip codes; 6 in Brooklyn, 3 in Queens, 1 in Manhattan</a:t>
            </a:r>
          </a:p>
          <a:p>
            <a:r>
              <a:rPr lang="en-US" dirty="0"/>
              <a:t>1 in Manhattan average price is 17.9 million in April 2018</a:t>
            </a:r>
          </a:p>
          <a:p>
            <a:r>
              <a:rPr lang="en-US" dirty="0"/>
              <a:t>Investing in the top 5 zip codes in 2018 will result in increase of 30 – 46%</a:t>
            </a:r>
          </a:p>
        </p:txBody>
      </p:sp>
    </p:spTree>
    <p:extLst>
      <p:ext uri="{BB962C8B-B14F-4D97-AF65-F5344CB8AC3E}">
        <p14:creationId xmlns:p14="http://schemas.microsoft.com/office/powerpoint/2010/main" val="345360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834" y="381000"/>
            <a:ext cx="10515600" cy="739774"/>
          </a:xfrm>
        </p:spPr>
        <p:txBody>
          <a:bodyPr/>
          <a:lstStyle/>
          <a:p>
            <a:r>
              <a:rPr lang="en-US" dirty="0"/>
              <a:t>Recommendations</a:t>
            </a:r>
          </a:p>
        </p:txBody>
      </p:sp>
      <p:sp>
        <p:nvSpPr>
          <p:cNvPr id="6" name="Content Placeholder 5">
            <a:extLst>
              <a:ext uri="{FF2B5EF4-FFF2-40B4-BE49-F238E27FC236}">
                <a16:creationId xmlns:a16="http://schemas.microsoft.com/office/drawing/2014/main" id="{2C1F581C-646E-4648-8404-61DD7B5FC096}"/>
              </a:ext>
            </a:extLst>
          </p:cNvPr>
          <p:cNvSpPr>
            <a:spLocks noGrp="1"/>
          </p:cNvSpPr>
          <p:nvPr>
            <p:ph sz="half" idx="1"/>
          </p:nvPr>
        </p:nvSpPr>
        <p:spPr>
          <a:xfrm>
            <a:off x="685800" y="1524000"/>
            <a:ext cx="9372600" cy="1944687"/>
          </a:xfrm>
        </p:spPr>
        <p:txBody>
          <a:bodyPr/>
          <a:lstStyle/>
          <a:p>
            <a:r>
              <a:rPr lang="en-US" dirty="0"/>
              <a:t>Focus on the top 5 zip codes of Brooklyn and top 5 zip codes of Queens</a:t>
            </a:r>
          </a:p>
          <a:p>
            <a:r>
              <a:rPr lang="en-US" dirty="0"/>
              <a:t>Avoid Manhattan because of price and fluctuations</a:t>
            </a:r>
          </a:p>
          <a:p>
            <a:r>
              <a:rPr lang="en-US" dirty="0"/>
              <a:t>If possible, focus on other cities. San Antonio, Texas</a:t>
            </a:r>
          </a:p>
        </p:txBody>
      </p:sp>
      <p:pic>
        <p:nvPicPr>
          <p:cNvPr id="4098" name="Picture 2">
            <a:extLst>
              <a:ext uri="{FF2B5EF4-FFF2-40B4-BE49-F238E27FC236}">
                <a16:creationId xmlns:a16="http://schemas.microsoft.com/office/drawing/2014/main" id="{D07FFDF1-C9A8-4C4A-A903-8E7F22307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404" y="4114800"/>
            <a:ext cx="3227546" cy="194468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95D3E91-F586-4C26-8E59-36E2AFF8D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1445" y="4114800"/>
            <a:ext cx="3168460" cy="194468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CE5CD6A7-1CAA-449E-BF9F-FD7A88B9E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4114800"/>
            <a:ext cx="3168460" cy="19446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39C8DF-94EF-4907-A9E0-D8FCFC611A32}"/>
              </a:ext>
            </a:extLst>
          </p:cNvPr>
          <p:cNvSpPr txBox="1"/>
          <p:nvPr/>
        </p:nvSpPr>
        <p:spPr>
          <a:xfrm>
            <a:off x="1815115" y="3844111"/>
            <a:ext cx="898123" cy="246221"/>
          </a:xfrm>
          <a:prstGeom prst="rect">
            <a:avLst/>
          </a:prstGeom>
          <a:noFill/>
        </p:spPr>
        <p:txBody>
          <a:bodyPr wrap="square" rtlCol="0">
            <a:spAutoFit/>
          </a:bodyPr>
          <a:lstStyle/>
          <a:p>
            <a:r>
              <a:rPr lang="en-US" sz="1000" dirty="0"/>
              <a:t>Manhattan</a:t>
            </a:r>
          </a:p>
        </p:txBody>
      </p:sp>
      <p:sp>
        <p:nvSpPr>
          <p:cNvPr id="8" name="TextBox 7">
            <a:extLst>
              <a:ext uri="{FF2B5EF4-FFF2-40B4-BE49-F238E27FC236}">
                <a16:creationId xmlns:a16="http://schemas.microsoft.com/office/drawing/2014/main" id="{2F071DC1-0609-46D5-A713-83183AF49D57}"/>
              </a:ext>
            </a:extLst>
          </p:cNvPr>
          <p:cNvSpPr txBox="1"/>
          <p:nvPr/>
        </p:nvSpPr>
        <p:spPr>
          <a:xfrm>
            <a:off x="5492572" y="3868579"/>
            <a:ext cx="898123" cy="246221"/>
          </a:xfrm>
          <a:prstGeom prst="rect">
            <a:avLst/>
          </a:prstGeom>
          <a:noFill/>
        </p:spPr>
        <p:txBody>
          <a:bodyPr wrap="square" rtlCol="0">
            <a:spAutoFit/>
          </a:bodyPr>
          <a:lstStyle/>
          <a:p>
            <a:r>
              <a:rPr lang="en-US" sz="1000" dirty="0"/>
              <a:t>Brooklyn</a:t>
            </a:r>
          </a:p>
        </p:txBody>
      </p:sp>
      <p:sp>
        <p:nvSpPr>
          <p:cNvPr id="9" name="TextBox 8">
            <a:extLst>
              <a:ext uri="{FF2B5EF4-FFF2-40B4-BE49-F238E27FC236}">
                <a16:creationId xmlns:a16="http://schemas.microsoft.com/office/drawing/2014/main" id="{59AEA14C-FE9E-4A4B-9E8A-776EB9A7D16E}"/>
              </a:ext>
            </a:extLst>
          </p:cNvPr>
          <p:cNvSpPr txBox="1"/>
          <p:nvPr/>
        </p:nvSpPr>
        <p:spPr>
          <a:xfrm>
            <a:off x="9288568" y="3868579"/>
            <a:ext cx="898123" cy="246221"/>
          </a:xfrm>
          <a:prstGeom prst="rect">
            <a:avLst/>
          </a:prstGeom>
          <a:noFill/>
        </p:spPr>
        <p:txBody>
          <a:bodyPr wrap="square" rtlCol="0">
            <a:spAutoFit/>
          </a:bodyPr>
          <a:lstStyle/>
          <a:p>
            <a:r>
              <a:rPr lang="en-US" sz="1000" dirty="0"/>
              <a:t>Queens</a:t>
            </a:r>
          </a:p>
        </p:txBody>
      </p:sp>
    </p:spTree>
    <p:extLst>
      <p:ext uri="{BB962C8B-B14F-4D97-AF65-F5344CB8AC3E}">
        <p14:creationId xmlns:p14="http://schemas.microsoft.com/office/powerpoint/2010/main" val="22608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3429001"/>
            <a:ext cx="9601200" cy="1600200"/>
          </a:xfrm>
        </p:spPr>
        <p:txBody>
          <a:bodyPr/>
          <a:lstStyle/>
          <a:p>
            <a:pPr algn="ctr"/>
            <a:r>
              <a:rPr lang="en-US" dirty="0">
                <a:solidFill>
                  <a:schemeClr val="tx1"/>
                </a:solidFill>
              </a:rPr>
              <a:t>Thank you</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Words>
  <Application>Microsoft Office PowerPoint</Application>
  <PresentationFormat>Widescreen</PresentationFormat>
  <Paragraphs>56</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Schoolbook</vt:lpstr>
      <vt:lpstr>CITY SKETCH 16X9</vt:lpstr>
      <vt:lpstr>NYC Real Estate Agency</vt:lpstr>
      <vt:lpstr>Goal</vt:lpstr>
      <vt:lpstr>Approach</vt:lpstr>
      <vt:lpstr>Forecast</vt:lpstr>
      <vt:lpstr>Findings</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Real Estate Agency</dc:title>
  <dc:creator>Adam Chang</dc:creator>
  <cp:lastModifiedBy>Adam Chang</cp:lastModifiedBy>
  <cp:revision>8</cp:revision>
  <dcterms:created xsi:type="dcterms:W3CDTF">2019-08-26T03:09:38Z</dcterms:created>
  <dcterms:modified xsi:type="dcterms:W3CDTF">2019-08-26T05:22:14Z</dcterms:modified>
</cp:coreProperties>
</file>