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43A0"/>
    <a:srgbClr val="A0AF11"/>
    <a:srgbClr val="A9BA06"/>
    <a:srgbClr val="D8001B"/>
    <a:srgbClr val="F5F4D7"/>
    <a:srgbClr val="004281"/>
    <a:srgbClr val="0F20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46" autoAdjust="0"/>
    <p:restoredTop sz="94660"/>
  </p:normalViewPr>
  <p:slideViewPr>
    <p:cSldViewPr snapToGrid="0">
      <p:cViewPr>
        <p:scale>
          <a:sx n="100" d="100"/>
          <a:sy n="100" d="100"/>
        </p:scale>
        <p:origin x="4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55779" y="1057048"/>
            <a:ext cx="7047187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5779" y="3536723"/>
            <a:ext cx="704718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55778" y="6245990"/>
            <a:ext cx="1087821" cy="365125"/>
          </a:xfrm>
        </p:spPr>
        <p:txBody>
          <a:bodyPr/>
          <a:lstStyle/>
          <a:p>
            <a:fld id="{276D79ED-3FA7-4EF8-964B-EB8BCFAB02F8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3259" y="6245990"/>
            <a:ext cx="32755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99053" y="6245991"/>
            <a:ext cx="1903913" cy="365125"/>
          </a:xfrm>
        </p:spPr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1683613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4563338"/>
            <a:ext cx="8251553" cy="1189069"/>
          </a:xfrm>
        </p:spPr>
        <p:txBody>
          <a:bodyPr/>
          <a:lstStyle>
            <a:lvl1pPr marL="0" indent="0">
              <a:buNone/>
              <a:defRPr sz="2400">
                <a:solidFill>
                  <a:srgbClr val="D8001B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943" y="1873975"/>
            <a:ext cx="4206240" cy="39283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926" y="1873975"/>
            <a:ext cx="4297680" cy="39283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299811"/>
            <a:ext cx="862366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0" y="1615849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941" y="2439761"/>
            <a:ext cx="4389120" cy="332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629" y="1615849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629" y="2439761"/>
            <a:ext cx="4116977" cy="332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4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3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4" y="483326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18899" y="483326"/>
            <a:ext cx="5809707" cy="52580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4" y="2083526"/>
            <a:ext cx="2677886" cy="365789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4943" y="417376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1841862"/>
            <a:ext cx="8623663" cy="4306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4943" y="6356349"/>
            <a:ext cx="218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D8001B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D8001B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24693" y="6356350"/>
            <a:ext cx="1903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D8001B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543A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26724" y="2593426"/>
            <a:ext cx="7047187" cy="961579"/>
          </a:xfrm>
        </p:spPr>
        <p:txBody>
          <a:bodyPr>
            <a:normAutofit fontScale="90000"/>
          </a:bodyPr>
          <a:lstStyle/>
          <a:p>
            <a:r>
              <a:rPr lang="en-US" dirty="0"/>
              <a:t>NBA Shot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97666" y="5983014"/>
            <a:ext cx="2829913" cy="788276"/>
          </a:xfrm>
        </p:spPr>
        <p:txBody>
          <a:bodyPr>
            <a:normAutofit/>
          </a:bodyPr>
          <a:lstStyle/>
          <a:p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Dataset #1 - NBA Shot Logs</a:t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Author -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DanB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9223EA2-539C-4A37-A5FF-1FE0F8574212}"/>
              </a:ext>
            </a:extLst>
          </p:cNvPr>
          <p:cNvSpPr txBox="1">
            <a:spLocks/>
          </p:cNvSpPr>
          <p:nvPr/>
        </p:nvSpPr>
        <p:spPr>
          <a:xfrm>
            <a:off x="4997667" y="5437205"/>
            <a:ext cx="7047187" cy="473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Presented by – Adam Chang</a:t>
            </a:r>
            <a:endParaRPr lang="en-US" b="1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1CCD2F-1954-4E9C-AA22-FBE8038B90A2}"/>
              </a:ext>
            </a:extLst>
          </p:cNvPr>
          <p:cNvSpPr txBox="1">
            <a:spLocks/>
          </p:cNvSpPr>
          <p:nvPr/>
        </p:nvSpPr>
        <p:spPr>
          <a:xfrm>
            <a:off x="7827579" y="5983014"/>
            <a:ext cx="4012324" cy="7882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Dataset #2 - NBA Players stats since 1950</a:t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Author -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Omri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Goldstein</a:t>
            </a:r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17376"/>
            <a:ext cx="8623663" cy="1325563"/>
          </a:xfrm>
        </p:spPr>
        <p:txBody>
          <a:bodyPr/>
          <a:lstStyle/>
          <a:p>
            <a:r>
              <a:rPr lang="en-US" dirty="0"/>
              <a:t>Interpretation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8409D3-24CF-4882-BE8C-BCA3344423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4943" y="1742939"/>
            <a:ext cx="8920032" cy="3928309"/>
          </a:xfrm>
        </p:spPr>
        <p:txBody>
          <a:bodyPr>
            <a:normAutofit/>
          </a:bodyPr>
          <a:lstStyle/>
          <a:p>
            <a:r>
              <a:rPr lang="en-US" sz="2000" dirty="0"/>
              <a:t>Accuracy Score = 62%</a:t>
            </a:r>
          </a:p>
          <a:p>
            <a:r>
              <a:rPr lang="en-US" sz="2000" dirty="0"/>
              <a:t>Precision Score = 68%</a:t>
            </a:r>
          </a:p>
          <a:p>
            <a:r>
              <a:rPr lang="en-US" sz="2000" dirty="0"/>
              <a:t>6% of games go into overtime (5 games)</a:t>
            </a:r>
          </a:p>
          <a:p>
            <a:r>
              <a:rPr lang="en-US" sz="2000" dirty="0"/>
              <a:t>28% of games ended in a margin of 5 points or less (23 games)</a:t>
            </a:r>
          </a:p>
          <a:p>
            <a:r>
              <a:rPr lang="en-US" sz="2000" dirty="0"/>
              <a:t>57% of games ended in a margin of 10 points or less (47 games)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3BA517DF-B703-4398-9003-819EDBB5C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958" y="4441845"/>
            <a:ext cx="5835632" cy="199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467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17376"/>
            <a:ext cx="8623663" cy="1325563"/>
          </a:xfrm>
        </p:spPr>
        <p:txBody>
          <a:bodyPr/>
          <a:lstStyle/>
          <a:p>
            <a:r>
              <a:rPr lang="en-US" dirty="0"/>
              <a:t>Future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8409D3-24CF-4882-BE8C-BCA3344423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4943" y="1742939"/>
            <a:ext cx="8920032" cy="4697685"/>
          </a:xfrm>
        </p:spPr>
        <p:txBody>
          <a:bodyPr/>
          <a:lstStyle/>
          <a:p>
            <a:r>
              <a:rPr lang="en-US" dirty="0"/>
              <a:t>Splitting Data for Backcourt and Frontcourt players</a:t>
            </a:r>
          </a:p>
          <a:p>
            <a:r>
              <a:rPr lang="en-US" dirty="0"/>
              <a:t>Separate Dataset for 3-Point Specialists</a:t>
            </a:r>
          </a:p>
          <a:p>
            <a:r>
              <a:rPr lang="en-US" dirty="0"/>
              <a:t>Separate Dataset for Star Players</a:t>
            </a:r>
          </a:p>
          <a:p>
            <a:r>
              <a:rPr lang="en-US" dirty="0"/>
              <a:t>Adding More Data Variables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Time played when shot was taken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# of passes before shot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Include Turnover possessions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Position on court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658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26724" y="2593426"/>
            <a:ext cx="7047187" cy="961579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97666" y="5983014"/>
            <a:ext cx="2829913" cy="788276"/>
          </a:xfrm>
        </p:spPr>
        <p:txBody>
          <a:bodyPr>
            <a:normAutofit/>
          </a:bodyPr>
          <a:lstStyle/>
          <a:p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Dataset #1 - NBA Shot Logs</a:t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Author -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DanB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9223EA2-539C-4A37-A5FF-1FE0F8574212}"/>
              </a:ext>
            </a:extLst>
          </p:cNvPr>
          <p:cNvSpPr txBox="1">
            <a:spLocks/>
          </p:cNvSpPr>
          <p:nvPr/>
        </p:nvSpPr>
        <p:spPr>
          <a:xfrm>
            <a:off x="4997667" y="5437205"/>
            <a:ext cx="7047187" cy="473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Presented by – Adam Chang</a:t>
            </a:r>
            <a:endParaRPr lang="en-US" b="1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1CCD2F-1954-4E9C-AA22-FBE8038B90A2}"/>
              </a:ext>
            </a:extLst>
          </p:cNvPr>
          <p:cNvSpPr txBox="1">
            <a:spLocks/>
          </p:cNvSpPr>
          <p:nvPr/>
        </p:nvSpPr>
        <p:spPr>
          <a:xfrm>
            <a:off x="7827579" y="5983014"/>
            <a:ext cx="4012324" cy="7882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Dataset #2 - NBA Players stats since 1950</a:t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Author -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Omri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Goldstein</a:t>
            </a:r>
          </a:p>
        </p:txBody>
      </p:sp>
    </p:spTree>
    <p:extLst>
      <p:ext uri="{BB962C8B-B14F-4D97-AF65-F5344CB8AC3E}">
        <p14:creationId xmlns:p14="http://schemas.microsoft.com/office/powerpoint/2010/main" val="3293606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accurately can we predict the result of a shot?</a:t>
            </a:r>
          </a:p>
          <a:p>
            <a:r>
              <a:rPr lang="en-US" dirty="0"/>
              <a:t>What variables will effect the shot percentage the most?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17376"/>
            <a:ext cx="8623663" cy="1316831"/>
          </a:xfrm>
        </p:spPr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CDCBA03-0B4A-48F6-B49C-F685FB52F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536" y="1734208"/>
            <a:ext cx="1658673" cy="342592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Obtain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Gather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Extract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37A3645-30A3-490D-8E22-4FDC6436F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41136" y="1712945"/>
            <a:ext cx="1658672" cy="342592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Scrub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Preprocess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Feature Engineering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C86494C-D1C9-4ABA-851F-16FBBF32EF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50736" y="1734207"/>
            <a:ext cx="1658672" cy="342592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pPr algn="ctr"/>
            <a:r>
              <a:rPr lang="en-US" b="1" dirty="0"/>
              <a:t>Explore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Deriving Stats from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Creating Visualizations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B003C59-A099-44AB-9C5C-77EE4236B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60335" y="1712945"/>
            <a:ext cx="1658672" cy="3425920"/>
          </a:xfrm>
          <a:prstGeom prst="roundRect">
            <a:avLst/>
          </a:prstGeom>
          <a:solidFill>
            <a:srgbClr val="A0AF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Machine Learning Algorithms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Tuning Models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2FDCC3F-F6A5-4426-AD82-90552500E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69934" y="1734207"/>
            <a:ext cx="1658672" cy="342592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Interpret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Results of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Drawing up Conclusions</a:t>
            </a:r>
          </a:p>
        </p:txBody>
      </p:sp>
      <p:pic>
        <p:nvPicPr>
          <p:cNvPr id="24" name="Graphic 23" descr="Eggs in basket">
            <a:extLst>
              <a:ext uri="{FF2B5EF4-FFF2-40B4-BE49-F238E27FC236}">
                <a16:creationId xmlns:a16="http://schemas.microsoft.com/office/drawing/2014/main" id="{F27A2785-7116-46A9-B40C-F88B1C4D7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3673" y="1818396"/>
            <a:ext cx="914400" cy="914400"/>
          </a:xfrm>
          <a:prstGeom prst="rect">
            <a:avLst/>
          </a:prstGeom>
        </p:spPr>
      </p:pic>
      <p:pic>
        <p:nvPicPr>
          <p:cNvPr id="26" name="Graphic 25" descr="Soap">
            <a:extLst>
              <a:ext uri="{FF2B5EF4-FFF2-40B4-BE49-F238E27FC236}">
                <a16:creationId xmlns:a16="http://schemas.microsoft.com/office/drawing/2014/main" id="{F1D52F36-A77C-4F01-926B-C73DED0529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13272" y="1818396"/>
            <a:ext cx="914400" cy="914400"/>
          </a:xfrm>
          <a:prstGeom prst="rect">
            <a:avLst/>
          </a:prstGeom>
        </p:spPr>
      </p:pic>
      <p:pic>
        <p:nvPicPr>
          <p:cNvPr id="28" name="Graphic 27" descr="Magnifying glass">
            <a:extLst>
              <a:ext uri="{FF2B5EF4-FFF2-40B4-BE49-F238E27FC236}">
                <a16:creationId xmlns:a16="http://schemas.microsoft.com/office/drawing/2014/main" id="{F334A948-6D83-4905-9D38-31F5DA401E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22872" y="1818396"/>
            <a:ext cx="914400" cy="914400"/>
          </a:xfrm>
          <a:prstGeom prst="rect">
            <a:avLst/>
          </a:prstGeom>
        </p:spPr>
      </p:pic>
      <p:pic>
        <p:nvPicPr>
          <p:cNvPr id="30" name="Graphic 29" descr="Playbook">
            <a:extLst>
              <a:ext uri="{FF2B5EF4-FFF2-40B4-BE49-F238E27FC236}">
                <a16:creationId xmlns:a16="http://schemas.microsoft.com/office/drawing/2014/main" id="{D33EED13-61F1-429F-BB7F-B596AB0936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42070" y="1818396"/>
            <a:ext cx="914400" cy="914400"/>
          </a:xfrm>
          <a:prstGeom prst="rect">
            <a:avLst/>
          </a:prstGeom>
        </p:spPr>
      </p:pic>
      <p:pic>
        <p:nvPicPr>
          <p:cNvPr id="32" name="Graphic 31" descr="Gears">
            <a:extLst>
              <a:ext uri="{FF2B5EF4-FFF2-40B4-BE49-F238E27FC236}">
                <a16:creationId xmlns:a16="http://schemas.microsoft.com/office/drawing/2014/main" id="{6BB553DA-412B-4DBD-A308-1C0AA0424CE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32471" y="181839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54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</a:t>
            </a:r>
          </a:p>
        </p:txBody>
      </p:sp>
      <p:pic>
        <p:nvPicPr>
          <p:cNvPr id="10" name="Content Placeholder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34C53AB-FF25-4116-B415-6FEC2FD0224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24" y="1742939"/>
            <a:ext cx="7375469" cy="3878132"/>
          </a:xfrm>
        </p:spPr>
      </p:pic>
    </p:spTree>
    <p:extLst>
      <p:ext uri="{BB962C8B-B14F-4D97-AF65-F5344CB8AC3E}">
        <p14:creationId xmlns:p14="http://schemas.microsoft.com/office/powerpoint/2010/main" val="1304940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</a:t>
            </a:r>
          </a:p>
        </p:txBody>
      </p:sp>
      <p:pic>
        <p:nvPicPr>
          <p:cNvPr id="6" name="Content Placeholder 5" descr="A close up of a person&#10;&#10;Description automatically generated">
            <a:extLst>
              <a:ext uri="{FF2B5EF4-FFF2-40B4-BE49-F238E27FC236}">
                <a16:creationId xmlns:a16="http://schemas.microsoft.com/office/drawing/2014/main" id="{E4B3E730-CAB5-4808-B441-17BE8A14BF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529" y="1742939"/>
            <a:ext cx="5800256" cy="3667808"/>
          </a:xfrm>
        </p:spPr>
      </p:pic>
    </p:spTree>
    <p:extLst>
      <p:ext uri="{BB962C8B-B14F-4D97-AF65-F5344CB8AC3E}">
        <p14:creationId xmlns:p14="http://schemas.microsoft.com/office/powerpoint/2010/main" val="3566959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</a:t>
            </a:r>
          </a:p>
        </p:txBody>
      </p:sp>
      <p:pic>
        <p:nvPicPr>
          <p:cNvPr id="7" name="Content Placeholder 6" descr="A close up of a person&#10;&#10;Description automatically generated">
            <a:extLst>
              <a:ext uri="{FF2B5EF4-FFF2-40B4-BE49-F238E27FC236}">
                <a16:creationId xmlns:a16="http://schemas.microsoft.com/office/drawing/2014/main" id="{E13A3A4E-89AF-4AA0-ADE8-DBE04CBB756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429" y="1742939"/>
            <a:ext cx="5948690" cy="3761671"/>
          </a:xfrm>
        </p:spPr>
      </p:pic>
    </p:spTree>
    <p:extLst>
      <p:ext uri="{BB962C8B-B14F-4D97-AF65-F5344CB8AC3E}">
        <p14:creationId xmlns:p14="http://schemas.microsoft.com/office/powerpoint/2010/main" val="2104621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</a:t>
            </a:r>
          </a:p>
        </p:txBody>
      </p:sp>
      <p:pic>
        <p:nvPicPr>
          <p:cNvPr id="6" name="Content Placeholder 5" descr="A close up of a person&#10;&#10;Description automatically generated">
            <a:extLst>
              <a:ext uri="{FF2B5EF4-FFF2-40B4-BE49-F238E27FC236}">
                <a16:creationId xmlns:a16="http://schemas.microsoft.com/office/drawing/2014/main" id="{CEB1E9E9-2F53-44C9-AEF6-31C7F44856E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956" y="1742939"/>
            <a:ext cx="6019635" cy="3806533"/>
          </a:xfrm>
        </p:spPr>
      </p:pic>
    </p:spTree>
    <p:extLst>
      <p:ext uri="{BB962C8B-B14F-4D97-AF65-F5344CB8AC3E}">
        <p14:creationId xmlns:p14="http://schemas.microsoft.com/office/powerpoint/2010/main" val="1013274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</a:t>
            </a:r>
          </a:p>
        </p:txBody>
      </p:sp>
      <p:pic>
        <p:nvPicPr>
          <p:cNvPr id="7" name="Content Placeholder 6" descr="A close up of a person&#10;&#10;Description automatically generated">
            <a:extLst>
              <a:ext uri="{FF2B5EF4-FFF2-40B4-BE49-F238E27FC236}">
                <a16:creationId xmlns:a16="http://schemas.microsoft.com/office/drawing/2014/main" id="{C855D05D-6042-40A9-B777-D2CD01874C5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132" y="1742939"/>
            <a:ext cx="6043283" cy="3821487"/>
          </a:xfrm>
        </p:spPr>
      </p:pic>
    </p:spTree>
    <p:extLst>
      <p:ext uri="{BB962C8B-B14F-4D97-AF65-F5344CB8AC3E}">
        <p14:creationId xmlns:p14="http://schemas.microsoft.com/office/powerpoint/2010/main" val="2810905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17376"/>
            <a:ext cx="8623663" cy="1325563"/>
          </a:xfrm>
        </p:spPr>
        <p:txBody>
          <a:bodyPr/>
          <a:lstStyle/>
          <a:p>
            <a:r>
              <a:rPr lang="en-US" dirty="0"/>
              <a:t>Model</a:t>
            </a:r>
          </a:p>
        </p:txBody>
      </p:sp>
      <p:pic>
        <p:nvPicPr>
          <p:cNvPr id="11" name="Content Placeholder 10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209D19E9-44D2-45AC-A324-4E8DBF2F51E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525" y="1742939"/>
            <a:ext cx="6256498" cy="2332692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BB5DE7C-5B2E-49B6-8937-E252C369BD6B}"/>
              </a:ext>
            </a:extLst>
          </p:cNvPr>
          <p:cNvSpPr txBox="1"/>
          <p:nvPr/>
        </p:nvSpPr>
        <p:spPr>
          <a:xfrm>
            <a:off x="1374484" y="5115062"/>
            <a:ext cx="6684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543A0"/>
                </a:solidFill>
              </a:rPr>
              <a:t>Blue</a:t>
            </a:r>
            <a:r>
              <a:rPr lang="en-US" dirty="0"/>
              <a:t> – High Percentage of made basket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Orange</a:t>
            </a:r>
            <a:r>
              <a:rPr lang="en-US" dirty="0"/>
              <a:t> – Low Percentage of made basket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9A01D0-9A92-4014-982C-3B0D380883F0}"/>
              </a:ext>
            </a:extLst>
          </p:cNvPr>
          <p:cNvSpPr txBox="1"/>
          <p:nvPr/>
        </p:nvSpPr>
        <p:spPr>
          <a:xfrm>
            <a:off x="465083" y="1277007"/>
            <a:ext cx="168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1397037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ptember 11 PowerPoint Template" id="{35FEFB74-2B64-0E45-AA43-F16362901C8D}" vid="{0647BF47-3B5A-E34E-804C-31747289C7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242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Trebuchet MS</vt:lpstr>
      <vt:lpstr>Office Theme</vt:lpstr>
      <vt:lpstr>NBA Shot Prediction</vt:lpstr>
      <vt:lpstr>Goal</vt:lpstr>
      <vt:lpstr>Approach</vt:lpstr>
      <vt:lpstr>Explore</vt:lpstr>
      <vt:lpstr>Explore</vt:lpstr>
      <vt:lpstr>Explore</vt:lpstr>
      <vt:lpstr>Explore</vt:lpstr>
      <vt:lpstr>Explore</vt:lpstr>
      <vt:lpstr>Model</vt:lpstr>
      <vt:lpstr>Interpretation</vt:lpstr>
      <vt:lpstr>Future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Shot Log</dc:title>
  <dc:creator>Chang, Adam Y</dc:creator>
  <cp:lastModifiedBy>Chang, Adam Y</cp:lastModifiedBy>
  <cp:revision>15</cp:revision>
  <dcterms:created xsi:type="dcterms:W3CDTF">2019-12-18T01:43:55Z</dcterms:created>
  <dcterms:modified xsi:type="dcterms:W3CDTF">2019-12-18T06:57:28Z</dcterms:modified>
</cp:coreProperties>
</file>