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26"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0"/>
  </p:normalViewPr>
  <p:slideViewPr>
    <p:cSldViewPr snapToGrid="0">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E9B282DB-7C29-C243-A4F2-C8C176100917}" type="datetimeFigureOut">
              <a:rPr lang="en-RO" smtClean="0"/>
              <a:t>08.04.2023</a:t>
            </a:fld>
            <a:endParaRPr lang="en-RO"/>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RO"/>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49CD589F-57FB-3A43-9099-7C0C2AFD76D1}" type="slidenum">
              <a:rPr lang="en-RO" smtClean="0"/>
              <a:t>‹#›</a:t>
            </a:fld>
            <a:endParaRPr lang="en-RO"/>
          </a:p>
        </p:txBody>
      </p:sp>
    </p:spTree>
    <p:extLst>
      <p:ext uri="{BB962C8B-B14F-4D97-AF65-F5344CB8AC3E}">
        <p14:creationId xmlns:p14="http://schemas.microsoft.com/office/powerpoint/2010/main" val="3154842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9B282DB-7C29-C243-A4F2-C8C176100917}" type="datetimeFigureOut">
              <a:rPr lang="en-RO" smtClean="0"/>
              <a:t>08.04.2023</a:t>
            </a:fld>
            <a:endParaRPr lang="en-RO"/>
          </a:p>
        </p:txBody>
      </p:sp>
      <p:sp>
        <p:nvSpPr>
          <p:cNvPr id="6" name="Footer Placeholder 5"/>
          <p:cNvSpPr>
            <a:spLocks noGrp="1"/>
          </p:cNvSpPr>
          <p:nvPr>
            <p:ph type="ftr" sz="quarter" idx="11"/>
          </p:nvPr>
        </p:nvSpPr>
        <p:spPr/>
        <p:txBody>
          <a:bodyPr/>
          <a:lstStyle/>
          <a:p>
            <a:endParaRPr lang="en-RO"/>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9CD589F-57FB-3A43-9099-7C0C2AFD76D1}" type="slidenum">
              <a:rPr lang="en-RO" smtClean="0"/>
              <a:t>‹#›</a:t>
            </a:fld>
            <a:endParaRPr lang="en-RO"/>
          </a:p>
        </p:txBody>
      </p:sp>
    </p:spTree>
    <p:extLst>
      <p:ext uri="{BB962C8B-B14F-4D97-AF65-F5344CB8AC3E}">
        <p14:creationId xmlns:p14="http://schemas.microsoft.com/office/powerpoint/2010/main" val="2176772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E9B282DB-7C29-C243-A4F2-C8C176100917}" type="datetimeFigureOut">
              <a:rPr lang="en-RO" smtClean="0"/>
              <a:t>08.04.2023</a:t>
            </a:fld>
            <a:endParaRPr lang="en-RO"/>
          </a:p>
        </p:txBody>
      </p:sp>
      <p:sp>
        <p:nvSpPr>
          <p:cNvPr id="5" name="Footer Placeholder 4"/>
          <p:cNvSpPr>
            <a:spLocks noGrp="1"/>
          </p:cNvSpPr>
          <p:nvPr>
            <p:ph type="ftr" sz="quarter" idx="11"/>
          </p:nvPr>
        </p:nvSpPr>
        <p:spPr/>
        <p:txBody>
          <a:bodyPr/>
          <a:lstStyle/>
          <a:p>
            <a:endParaRPr lang="en-RO"/>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9CD589F-57FB-3A43-9099-7C0C2AFD76D1}" type="slidenum">
              <a:rPr lang="en-RO" smtClean="0"/>
              <a:t>‹#›</a:t>
            </a:fld>
            <a:endParaRPr lang="en-RO"/>
          </a:p>
        </p:txBody>
      </p:sp>
    </p:spTree>
    <p:extLst>
      <p:ext uri="{BB962C8B-B14F-4D97-AF65-F5344CB8AC3E}">
        <p14:creationId xmlns:p14="http://schemas.microsoft.com/office/powerpoint/2010/main" val="2161019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E9B282DB-7C29-C243-A4F2-C8C176100917}" type="datetimeFigureOut">
              <a:rPr lang="en-RO" smtClean="0"/>
              <a:t>08.04.2023</a:t>
            </a:fld>
            <a:endParaRPr lang="en-RO"/>
          </a:p>
        </p:txBody>
      </p:sp>
      <p:sp>
        <p:nvSpPr>
          <p:cNvPr id="5" name="Footer Placeholder 4"/>
          <p:cNvSpPr>
            <a:spLocks noGrp="1"/>
          </p:cNvSpPr>
          <p:nvPr>
            <p:ph type="ftr" sz="quarter" idx="11"/>
          </p:nvPr>
        </p:nvSpPr>
        <p:spPr/>
        <p:txBody>
          <a:bodyPr/>
          <a:lstStyle/>
          <a:p>
            <a:endParaRPr lang="en-RO"/>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9CD589F-57FB-3A43-9099-7C0C2AFD76D1}" type="slidenum">
              <a:rPr lang="en-RO" smtClean="0"/>
              <a:t>‹#›</a:t>
            </a:fld>
            <a:endParaRPr lang="en-RO"/>
          </a:p>
        </p:txBody>
      </p:sp>
    </p:spTree>
    <p:extLst>
      <p:ext uri="{BB962C8B-B14F-4D97-AF65-F5344CB8AC3E}">
        <p14:creationId xmlns:p14="http://schemas.microsoft.com/office/powerpoint/2010/main" val="2651522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9B282DB-7C29-C243-A4F2-C8C176100917}" type="datetimeFigureOut">
              <a:rPr lang="en-RO" smtClean="0"/>
              <a:t>08.04.2023</a:t>
            </a:fld>
            <a:endParaRPr lang="en-RO"/>
          </a:p>
        </p:txBody>
      </p:sp>
      <p:sp>
        <p:nvSpPr>
          <p:cNvPr id="5" name="Footer Placeholder 4"/>
          <p:cNvSpPr>
            <a:spLocks noGrp="1"/>
          </p:cNvSpPr>
          <p:nvPr>
            <p:ph type="ftr" sz="quarter" idx="11"/>
          </p:nvPr>
        </p:nvSpPr>
        <p:spPr/>
        <p:txBody>
          <a:bodyPr/>
          <a:lstStyle/>
          <a:p>
            <a:endParaRPr lang="en-RO"/>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9CD589F-57FB-3A43-9099-7C0C2AFD76D1}" type="slidenum">
              <a:rPr lang="en-RO" smtClean="0"/>
              <a:t>‹#›</a:t>
            </a:fld>
            <a:endParaRPr lang="en-RO"/>
          </a:p>
        </p:txBody>
      </p:sp>
    </p:spTree>
    <p:extLst>
      <p:ext uri="{BB962C8B-B14F-4D97-AF65-F5344CB8AC3E}">
        <p14:creationId xmlns:p14="http://schemas.microsoft.com/office/powerpoint/2010/main" val="4244994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9B282DB-7C29-C243-A4F2-C8C176100917}" type="datetimeFigureOut">
              <a:rPr lang="en-RO" smtClean="0"/>
              <a:t>08.04.2023</a:t>
            </a:fld>
            <a:endParaRPr lang="en-RO"/>
          </a:p>
        </p:txBody>
      </p:sp>
      <p:sp>
        <p:nvSpPr>
          <p:cNvPr id="8" name="Footer Placeholder 7"/>
          <p:cNvSpPr>
            <a:spLocks noGrp="1"/>
          </p:cNvSpPr>
          <p:nvPr>
            <p:ph type="ftr" sz="quarter" idx="11"/>
          </p:nvPr>
        </p:nvSpPr>
        <p:spPr/>
        <p:txBody>
          <a:bodyPr/>
          <a:lstStyle/>
          <a:p>
            <a:endParaRPr lang="en-RO"/>
          </a:p>
        </p:txBody>
      </p:sp>
      <p:sp>
        <p:nvSpPr>
          <p:cNvPr id="9" name="Slide Number Placeholder 8"/>
          <p:cNvSpPr>
            <a:spLocks noGrp="1"/>
          </p:cNvSpPr>
          <p:nvPr>
            <p:ph type="sldNum" sz="quarter" idx="12"/>
          </p:nvPr>
        </p:nvSpPr>
        <p:spPr/>
        <p:txBody>
          <a:bodyPr/>
          <a:lstStyle/>
          <a:p>
            <a:fld id="{49CD589F-57FB-3A43-9099-7C0C2AFD76D1}" type="slidenum">
              <a:rPr lang="en-RO" smtClean="0"/>
              <a:t>‹#›</a:t>
            </a:fld>
            <a:endParaRPr lang="en-RO"/>
          </a:p>
        </p:txBody>
      </p:sp>
    </p:spTree>
    <p:extLst>
      <p:ext uri="{BB962C8B-B14F-4D97-AF65-F5344CB8AC3E}">
        <p14:creationId xmlns:p14="http://schemas.microsoft.com/office/powerpoint/2010/main" val="3116206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9B282DB-7C29-C243-A4F2-C8C176100917}" type="datetimeFigureOut">
              <a:rPr lang="en-RO" smtClean="0"/>
              <a:t>08.04.2023</a:t>
            </a:fld>
            <a:endParaRPr lang="en-RO"/>
          </a:p>
        </p:txBody>
      </p:sp>
      <p:sp>
        <p:nvSpPr>
          <p:cNvPr id="8" name="Footer Placeholder 7"/>
          <p:cNvSpPr>
            <a:spLocks noGrp="1"/>
          </p:cNvSpPr>
          <p:nvPr>
            <p:ph type="ftr" sz="quarter" idx="11"/>
          </p:nvPr>
        </p:nvSpPr>
        <p:spPr/>
        <p:txBody>
          <a:bodyPr/>
          <a:lstStyle/>
          <a:p>
            <a:endParaRPr lang="en-RO"/>
          </a:p>
        </p:txBody>
      </p:sp>
      <p:sp>
        <p:nvSpPr>
          <p:cNvPr id="9" name="Slide Number Placeholder 8"/>
          <p:cNvSpPr>
            <a:spLocks noGrp="1"/>
          </p:cNvSpPr>
          <p:nvPr>
            <p:ph type="sldNum" sz="quarter" idx="12"/>
          </p:nvPr>
        </p:nvSpPr>
        <p:spPr/>
        <p:txBody>
          <a:bodyPr/>
          <a:lstStyle/>
          <a:p>
            <a:fld id="{49CD589F-57FB-3A43-9099-7C0C2AFD76D1}" type="slidenum">
              <a:rPr lang="en-RO" smtClean="0"/>
              <a:t>‹#›</a:t>
            </a:fld>
            <a:endParaRPr lang="en-RO"/>
          </a:p>
        </p:txBody>
      </p:sp>
    </p:spTree>
    <p:extLst>
      <p:ext uri="{BB962C8B-B14F-4D97-AF65-F5344CB8AC3E}">
        <p14:creationId xmlns:p14="http://schemas.microsoft.com/office/powerpoint/2010/main" val="1580578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B282DB-7C29-C243-A4F2-C8C176100917}" type="datetimeFigureOut">
              <a:rPr lang="en-RO" smtClean="0"/>
              <a:t>08.04.2023</a:t>
            </a:fld>
            <a:endParaRPr lang="en-RO"/>
          </a:p>
        </p:txBody>
      </p:sp>
      <p:sp>
        <p:nvSpPr>
          <p:cNvPr id="5" name="Footer Placeholder 4"/>
          <p:cNvSpPr>
            <a:spLocks noGrp="1"/>
          </p:cNvSpPr>
          <p:nvPr>
            <p:ph type="ftr" sz="quarter" idx="11"/>
          </p:nvPr>
        </p:nvSpPr>
        <p:spPr/>
        <p:txBody>
          <a:bodyPr/>
          <a:lstStyle/>
          <a:p>
            <a:endParaRPr lang="en-RO"/>
          </a:p>
        </p:txBody>
      </p:sp>
      <p:sp>
        <p:nvSpPr>
          <p:cNvPr id="6" name="Slide Number Placeholder 5"/>
          <p:cNvSpPr>
            <a:spLocks noGrp="1"/>
          </p:cNvSpPr>
          <p:nvPr>
            <p:ph type="sldNum" sz="quarter" idx="12"/>
          </p:nvPr>
        </p:nvSpPr>
        <p:spPr/>
        <p:txBody>
          <a:bodyPr/>
          <a:lstStyle/>
          <a:p>
            <a:fld id="{49CD589F-57FB-3A43-9099-7C0C2AFD76D1}" type="slidenum">
              <a:rPr lang="en-RO" smtClean="0"/>
              <a:t>‹#›</a:t>
            </a:fld>
            <a:endParaRPr lang="en-RO"/>
          </a:p>
        </p:txBody>
      </p:sp>
    </p:spTree>
    <p:extLst>
      <p:ext uri="{BB962C8B-B14F-4D97-AF65-F5344CB8AC3E}">
        <p14:creationId xmlns:p14="http://schemas.microsoft.com/office/powerpoint/2010/main" val="1336025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B282DB-7C29-C243-A4F2-C8C176100917}" type="datetimeFigureOut">
              <a:rPr lang="en-RO" smtClean="0"/>
              <a:t>08.04.2023</a:t>
            </a:fld>
            <a:endParaRPr lang="en-RO"/>
          </a:p>
        </p:txBody>
      </p:sp>
      <p:sp>
        <p:nvSpPr>
          <p:cNvPr id="5" name="Footer Placeholder 4"/>
          <p:cNvSpPr>
            <a:spLocks noGrp="1"/>
          </p:cNvSpPr>
          <p:nvPr>
            <p:ph type="ftr" sz="quarter" idx="11"/>
          </p:nvPr>
        </p:nvSpPr>
        <p:spPr/>
        <p:txBody>
          <a:bodyPr/>
          <a:lstStyle/>
          <a:p>
            <a:endParaRPr lang="en-RO"/>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9CD589F-57FB-3A43-9099-7C0C2AFD76D1}" type="slidenum">
              <a:rPr lang="en-RO" smtClean="0"/>
              <a:t>‹#›</a:t>
            </a:fld>
            <a:endParaRPr lang="en-RO"/>
          </a:p>
        </p:txBody>
      </p:sp>
    </p:spTree>
    <p:extLst>
      <p:ext uri="{BB962C8B-B14F-4D97-AF65-F5344CB8AC3E}">
        <p14:creationId xmlns:p14="http://schemas.microsoft.com/office/powerpoint/2010/main" val="3101957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B282DB-7C29-C243-A4F2-C8C176100917}" type="datetimeFigureOut">
              <a:rPr lang="en-RO" smtClean="0"/>
              <a:t>08.04.2023</a:t>
            </a:fld>
            <a:endParaRPr lang="en-RO"/>
          </a:p>
        </p:txBody>
      </p:sp>
      <p:sp>
        <p:nvSpPr>
          <p:cNvPr id="5" name="Footer Placeholder 4"/>
          <p:cNvSpPr>
            <a:spLocks noGrp="1"/>
          </p:cNvSpPr>
          <p:nvPr>
            <p:ph type="ftr" sz="quarter" idx="11"/>
          </p:nvPr>
        </p:nvSpPr>
        <p:spPr/>
        <p:txBody>
          <a:bodyPr/>
          <a:lstStyle/>
          <a:p>
            <a:endParaRPr lang="en-RO"/>
          </a:p>
        </p:txBody>
      </p:sp>
      <p:sp>
        <p:nvSpPr>
          <p:cNvPr id="6" name="Slide Number Placeholder 5"/>
          <p:cNvSpPr>
            <a:spLocks noGrp="1"/>
          </p:cNvSpPr>
          <p:nvPr>
            <p:ph type="sldNum" sz="quarter" idx="12"/>
          </p:nvPr>
        </p:nvSpPr>
        <p:spPr/>
        <p:txBody>
          <a:bodyPr/>
          <a:lstStyle/>
          <a:p>
            <a:fld id="{49CD589F-57FB-3A43-9099-7C0C2AFD76D1}" type="slidenum">
              <a:rPr lang="en-RO" smtClean="0"/>
              <a:t>‹#›</a:t>
            </a:fld>
            <a:endParaRPr lang="en-RO"/>
          </a:p>
        </p:txBody>
      </p:sp>
    </p:spTree>
    <p:extLst>
      <p:ext uri="{BB962C8B-B14F-4D97-AF65-F5344CB8AC3E}">
        <p14:creationId xmlns:p14="http://schemas.microsoft.com/office/powerpoint/2010/main" val="1048254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9B282DB-7C29-C243-A4F2-C8C176100917}" type="datetimeFigureOut">
              <a:rPr lang="en-RO" smtClean="0"/>
              <a:t>08.04.2023</a:t>
            </a:fld>
            <a:endParaRPr lang="en-RO"/>
          </a:p>
        </p:txBody>
      </p:sp>
      <p:sp>
        <p:nvSpPr>
          <p:cNvPr id="5" name="Footer Placeholder 4"/>
          <p:cNvSpPr>
            <a:spLocks noGrp="1"/>
          </p:cNvSpPr>
          <p:nvPr>
            <p:ph type="ftr" sz="quarter" idx="11"/>
          </p:nvPr>
        </p:nvSpPr>
        <p:spPr/>
        <p:txBody>
          <a:bodyPr/>
          <a:lstStyle/>
          <a:p>
            <a:endParaRPr lang="en-RO"/>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9CD589F-57FB-3A43-9099-7C0C2AFD76D1}" type="slidenum">
              <a:rPr lang="en-RO" smtClean="0"/>
              <a:t>‹#›</a:t>
            </a:fld>
            <a:endParaRPr lang="en-RO"/>
          </a:p>
        </p:txBody>
      </p:sp>
    </p:spTree>
    <p:extLst>
      <p:ext uri="{BB962C8B-B14F-4D97-AF65-F5344CB8AC3E}">
        <p14:creationId xmlns:p14="http://schemas.microsoft.com/office/powerpoint/2010/main" val="3839521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9B282DB-7C29-C243-A4F2-C8C176100917}" type="datetimeFigureOut">
              <a:rPr lang="en-RO" smtClean="0"/>
              <a:t>08.04.2023</a:t>
            </a:fld>
            <a:endParaRPr lang="en-RO"/>
          </a:p>
        </p:txBody>
      </p:sp>
      <p:sp>
        <p:nvSpPr>
          <p:cNvPr id="6" name="Footer Placeholder 5"/>
          <p:cNvSpPr>
            <a:spLocks noGrp="1"/>
          </p:cNvSpPr>
          <p:nvPr>
            <p:ph type="ftr" sz="quarter" idx="11"/>
          </p:nvPr>
        </p:nvSpPr>
        <p:spPr/>
        <p:txBody>
          <a:bodyPr/>
          <a:lstStyle/>
          <a:p>
            <a:endParaRPr lang="en-RO"/>
          </a:p>
        </p:txBody>
      </p:sp>
      <p:sp>
        <p:nvSpPr>
          <p:cNvPr id="7" name="Slide Number Placeholder 6"/>
          <p:cNvSpPr>
            <a:spLocks noGrp="1"/>
          </p:cNvSpPr>
          <p:nvPr>
            <p:ph type="sldNum" sz="quarter" idx="12"/>
          </p:nvPr>
        </p:nvSpPr>
        <p:spPr/>
        <p:txBody>
          <a:bodyPr/>
          <a:lstStyle/>
          <a:p>
            <a:fld id="{49CD589F-57FB-3A43-9099-7C0C2AFD76D1}" type="slidenum">
              <a:rPr lang="en-RO" smtClean="0"/>
              <a:t>‹#›</a:t>
            </a:fld>
            <a:endParaRPr lang="en-RO"/>
          </a:p>
        </p:txBody>
      </p:sp>
    </p:spTree>
    <p:extLst>
      <p:ext uri="{BB962C8B-B14F-4D97-AF65-F5344CB8AC3E}">
        <p14:creationId xmlns:p14="http://schemas.microsoft.com/office/powerpoint/2010/main" val="130098055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9B282DB-7C29-C243-A4F2-C8C176100917}" type="datetimeFigureOut">
              <a:rPr lang="en-RO" smtClean="0"/>
              <a:t>08.04.2023</a:t>
            </a:fld>
            <a:endParaRPr lang="en-RO"/>
          </a:p>
        </p:txBody>
      </p:sp>
      <p:sp>
        <p:nvSpPr>
          <p:cNvPr id="8" name="Footer Placeholder 7"/>
          <p:cNvSpPr>
            <a:spLocks noGrp="1"/>
          </p:cNvSpPr>
          <p:nvPr>
            <p:ph type="ftr" sz="quarter" idx="11"/>
          </p:nvPr>
        </p:nvSpPr>
        <p:spPr/>
        <p:txBody>
          <a:bodyPr/>
          <a:lstStyle/>
          <a:p>
            <a:endParaRPr lang="en-RO"/>
          </a:p>
        </p:txBody>
      </p:sp>
      <p:sp>
        <p:nvSpPr>
          <p:cNvPr id="9" name="Slide Number Placeholder 8"/>
          <p:cNvSpPr>
            <a:spLocks noGrp="1"/>
          </p:cNvSpPr>
          <p:nvPr>
            <p:ph type="sldNum" sz="quarter" idx="12"/>
          </p:nvPr>
        </p:nvSpPr>
        <p:spPr/>
        <p:txBody>
          <a:bodyPr/>
          <a:lstStyle/>
          <a:p>
            <a:fld id="{49CD589F-57FB-3A43-9099-7C0C2AFD76D1}" type="slidenum">
              <a:rPr lang="en-RO" smtClean="0"/>
              <a:t>‹#›</a:t>
            </a:fld>
            <a:endParaRPr lang="en-RO"/>
          </a:p>
        </p:txBody>
      </p:sp>
    </p:spTree>
    <p:extLst>
      <p:ext uri="{BB962C8B-B14F-4D97-AF65-F5344CB8AC3E}">
        <p14:creationId xmlns:p14="http://schemas.microsoft.com/office/powerpoint/2010/main" val="603979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9B282DB-7C29-C243-A4F2-C8C176100917}" type="datetimeFigureOut">
              <a:rPr lang="en-RO" smtClean="0"/>
              <a:t>08.04.2023</a:t>
            </a:fld>
            <a:endParaRPr lang="en-RO"/>
          </a:p>
        </p:txBody>
      </p:sp>
      <p:sp>
        <p:nvSpPr>
          <p:cNvPr id="4" name="Footer Placeholder 3"/>
          <p:cNvSpPr>
            <a:spLocks noGrp="1"/>
          </p:cNvSpPr>
          <p:nvPr>
            <p:ph type="ftr" sz="quarter" idx="11"/>
          </p:nvPr>
        </p:nvSpPr>
        <p:spPr/>
        <p:txBody>
          <a:bodyPr/>
          <a:lstStyle/>
          <a:p>
            <a:endParaRPr lang="en-RO"/>
          </a:p>
        </p:txBody>
      </p:sp>
      <p:sp>
        <p:nvSpPr>
          <p:cNvPr id="5" name="Slide Number Placeholder 4"/>
          <p:cNvSpPr>
            <a:spLocks noGrp="1"/>
          </p:cNvSpPr>
          <p:nvPr>
            <p:ph type="sldNum" sz="quarter" idx="12"/>
          </p:nvPr>
        </p:nvSpPr>
        <p:spPr/>
        <p:txBody>
          <a:bodyPr/>
          <a:lstStyle/>
          <a:p>
            <a:fld id="{49CD589F-57FB-3A43-9099-7C0C2AFD76D1}" type="slidenum">
              <a:rPr lang="en-RO" smtClean="0"/>
              <a:t>‹#›</a:t>
            </a:fld>
            <a:endParaRPr lang="en-RO"/>
          </a:p>
        </p:txBody>
      </p:sp>
    </p:spTree>
    <p:extLst>
      <p:ext uri="{BB962C8B-B14F-4D97-AF65-F5344CB8AC3E}">
        <p14:creationId xmlns:p14="http://schemas.microsoft.com/office/powerpoint/2010/main" val="1389683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282DB-7C29-C243-A4F2-C8C176100917}" type="datetimeFigureOut">
              <a:rPr lang="en-RO" smtClean="0"/>
              <a:t>08.04.2023</a:t>
            </a:fld>
            <a:endParaRPr lang="en-RO"/>
          </a:p>
        </p:txBody>
      </p:sp>
      <p:sp>
        <p:nvSpPr>
          <p:cNvPr id="3" name="Footer Placeholder 2"/>
          <p:cNvSpPr>
            <a:spLocks noGrp="1"/>
          </p:cNvSpPr>
          <p:nvPr>
            <p:ph type="ftr" sz="quarter" idx="11"/>
          </p:nvPr>
        </p:nvSpPr>
        <p:spPr/>
        <p:txBody>
          <a:bodyPr/>
          <a:lstStyle/>
          <a:p>
            <a:endParaRPr lang="en-RO"/>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9CD589F-57FB-3A43-9099-7C0C2AFD76D1}" type="slidenum">
              <a:rPr lang="en-RO" smtClean="0"/>
              <a:t>‹#›</a:t>
            </a:fld>
            <a:endParaRPr lang="en-RO"/>
          </a:p>
        </p:txBody>
      </p:sp>
    </p:spTree>
    <p:extLst>
      <p:ext uri="{BB962C8B-B14F-4D97-AF65-F5344CB8AC3E}">
        <p14:creationId xmlns:p14="http://schemas.microsoft.com/office/powerpoint/2010/main" val="2065864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9B282DB-7C29-C243-A4F2-C8C176100917}" type="datetimeFigureOut">
              <a:rPr lang="en-RO" smtClean="0"/>
              <a:t>08.04.2023</a:t>
            </a:fld>
            <a:endParaRPr lang="en-RO"/>
          </a:p>
        </p:txBody>
      </p:sp>
      <p:sp>
        <p:nvSpPr>
          <p:cNvPr id="6" name="Footer Placeholder 5"/>
          <p:cNvSpPr>
            <a:spLocks noGrp="1"/>
          </p:cNvSpPr>
          <p:nvPr>
            <p:ph type="ftr" sz="quarter" idx="11"/>
          </p:nvPr>
        </p:nvSpPr>
        <p:spPr/>
        <p:txBody>
          <a:bodyPr/>
          <a:lstStyle/>
          <a:p>
            <a:endParaRPr lang="en-RO"/>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9CD589F-57FB-3A43-9099-7C0C2AFD76D1}" type="slidenum">
              <a:rPr lang="en-RO" smtClean="0"/>
              <a:t>‹#›</a:t>
            </a:fld>
            <a:endParaRPr lang="en-RO"/>
          </a:p>
        </p:txBody>
      </p:sp>
    </p:spTree>
    <p:extLst>
      <p:ext uri="{BB962C8B-B14F-4D97-AF65-F5344CB8AC3E}">
        <p14:creationId xmlns:p14="http://schemas.microsoft.com/office/powerpoint/2010/main" val="79571758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9B282DB-7C29-C243-A4F2-C8C176100917}" type="datetimeFigureOut">
              <a:rPr lang="en-RO" smtClean="0"/>
              <a:t>08.04.2023</a:t>
            </a:fld>
            <a:endParaRPr lang="en-RO"/>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9CD589F-57FB-3A43-9099-7C0C2AFD76D1}" type="slidenum">
              <a:rPr lang="en-RO" smtClean="0"/>
              <a:t>‹#›</a:t>
            </a:fld>
            <a:endParaRPr lang="en-RO"/>
          </a:p>
        </p:txBody>
      </p:sp>
    </p:spTree>
    <p:extLst>
      <p:ext uri="{BB962C8B-B14F-4D97-AF65-F5344CB8AC3E}">
        <p14:creationId xmlns:p14="http://schemas.microsoft.com/office/powerpoint/2010/main" val="3648724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E9B282DB-7C29-C243-A4F2-C8C176100917}" type="datetimeFigureOut">
              <a:rPr lang="en-RO" smtClean="0"/>
              <a:t>08.04.2023</a:t>
            </a:fld>
            <a:endParaRPr lang="en-RO"/>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RO"/>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49CD589F-57FB-3A43-9099-7C0C2AFD76D1}" type="slidenum">
              <a:rPr lang="en-RO" smtClean="0"/>
              <a:t>‹#›</a:t>
            </a:fld>
            <a:endParaRPr lang="en-RO"/>
          </a:p>
        </p:txBody>
      </p:sp>
    </p:spTree>
    <p:extLst>
      <p:ext uri="{BB962C8B-B14F-4D97-AF65-F5344CB8AC3E}">
        <p14:creationId xmlns:p14="http://schemas.microsoft.com/office/powerpoint/2010/main" val="2459220178"/>
      </p:ext>
    </p:extLst>
  </p:cSld>
  <p:clrMap bg1="lt1" tx1="dk1" bg2="lt2" tx2="dk2" accent1="accent1" accent2="accent2" accent3="accent3" accent4="accent4" accent5="accent5" accent6="accent6" hlink="hlink" folHlink="folHlink"/>
  <p:sldLayoutIdLst>
    <p:sldLayoutId id="2147484127" r:id="rId1"/>
    <p:sldLayoutId id="2147484128" r:id="rId2"/>
    <p:sldLayoutId id="2147484129" r:id="rId3"/>
    <p:sldLayoutId id="2147484130" r:id="rId4"/>
    <p:sldLayoutId id="2147484131" r:id="rId5"/>
    <p:sldLayoutId id="2147484132" r:id="rId6"/>
    <p:sldLayoutId id="2147484133" r:id="rId7"/>
    <p:sldLayoutId id="2147484134" r:id="rId8"/>
    <p:sldLayoutId id="2147484135" r:id="rId9"/>
    <p:sldLayoutId id="2147484136" r:id="rId10"/>
    <p:sldLayoutId id="2147484137" r:id="rId11"/>
    <p:sldLayoutId id="2147484138" r:id="rId12"/>
    <p:sldLayoutId id="2147484139" r:id="rId13"/>
    <p:sldLayoutId id="2147484140" r:id="rId14"/>
    <p:sldLayoutId id="2147484141" r:id="rId15"/>
    <p:sldLayoutId id="2147484142" r:id="rId16"/>
    <p:sldLayoutId id="214748414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B208D-3D26-D399-BE99-FD4CC544813A}"/>
              </a:ext>
            </a:extLst>
          </p:cNvPr>
          <p:cNvSpPr>
            <a:spLocks noGrp="1"/>
          </p:cNvSpPr>
          <p:nvPr>
            <p:ph type="ctrTitle"/>
          </p:nvPr>
        </p:nvSpPr>
        <p:spPr>
          <a:xfrm>
            <a:off x="1154954" y="1602022"/>
            <a:ext cx="8825658" cy="2677648"/>
          </a:xfrm>
        </p:spPr>
        <p:txBody>
          <a:bodyPr/>
          <a:lstStyle/>
          <a:p>
            <a:r>
              <a:rPr lang="en-RO" dirty="0"/>
              <a:t>Final Project </a:t>
            </a:r>
          </a:p>
        </p:txBody>
      </p:sp>
      <p:sp>
        <p:nvSpPr>
          <p:cNvPr id="3" name="Subtitle 2">
            <a:extLst>
              <a:ext uri="{FF2B5EF4-FFF2-40B4-BE49-F238E27FC236}">
                <a16:creationId xmlns:a16="http://schemas.microsoft.com/office/drawing/2014/main" id="{D8E6E238-1B93-44FB-E581-67235E0F44DA}"/>
              </a:ext>
            </a:extLst>
          </p:cNvPr>
          <p:cNvSpPr>
            <a:spLocks noGrp="1"/>
          </p:cNvSpPr>
          <p:nvPr>
            <p:ph type="subTitle" idx="1"/>
          </p:nvPr>
        </p:nvSpPr>
        <p:spPr>
          <a:xfrm>
            <a:off x="1154954" y="4279670"/>
            <a:ext cx="9991465" cy="1359130"/>
          </a:xfrm>
        </p:spPr>
        <p:txBody>
          <a:bodyPr>
            <a:normAutofit/>
          </a:bodyPr>
          <a:lstStyle/>
          <a:p>
            <a:r>
              <a:rPr lang="en-RO" sz="2400" dirty="0"/>
              <a:t>Flanco.ro</a:t>
            </a:r>
            <a:br>
              <a:rPr lang="en-RO" dirty="0"/>
            </a:br>
            <a:endParaRPr lang="en-RO" dirty="0"/>
          </a:p>
          <a:p>
            <a:r>
              <a:rPr lang="en-RO" sz="1600" dirty="0"/>
              <a:t>Adrian Ianc  </a:t>
            </a:r>
          </a:p>
          <a:p>
            <a:endParaRPr lang="en-RO" dirty="0"/>
          </a:p>
          <a:p>
            <a:endParaRPr lang="en-RO" dirty="0"/>
          </a:p>
        </p:txBody>
      </p:sp>
    </p:spTree>
    <p:extLst>
      <p:ext uri="{BB962C8B-B14F-4D97-AF65-F5344CB8AC3E}">
        <p14:creationId xmlns:p14="http://schemas.microsoft.com/office/powerpoint/2010/main" val="981061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DED04-67FE-6256-F905-A74DB34D476D}"/>
              </a:ext>
            </a:extLst>
          </p:cNvPr>
          <p:cNvSpPr>
            <a:spLocks noGrp="1"/>
          </p:cNvSpPr>
          <p:nvPr>
            <p:ph type="title"/>
          </p:nvPr>
        </p:nvSpPr>
        <p:spPr/>
        <p:txBody>
          <a:bodyPr/>
          <a:lstStyle/>
          <a:p>
            <a:r>
              <a:rPr lang="en-RO" dirty="0"/>
              <a:t>In conclusion </a:t>
            </a:r>
          </a:p>
        </p:txBody>
      </p:sp>
      <p:sp>
        <p:nvSpPr>
          <p:cNvPr id="3" name="Content Placeholder 2">
            <a:extLst>
              <a:ext uri="{FF2B5EF4-FFF2-40B4-BE49-F238E27FC236}">
                <a16:creationId xmlns:a16="http://schemas.microsoft.com/office/drawing/2014/main" id="{D66AF63B-CD3D-2AC2-4010-D859C896A12F}"/>
              </a:ext>
            </a:extLst>
          </p:cNvPr>
          <p:cNvSpPr>
            <a:spLocks noGrp="1"/>
          </p:cNvSpPr>
          <p:nvPr>
            <p:ph idx="1"/>
          </p:nvPr>
        </p:nvSpPr>
        <p:spPr>
          <a:xfrm>
            <a:off x="1154955" y="2603499"/>
            <a:ext cx="8761412" cy="3646829"/>
          </a:xfrm>
        </p:spPr>
        <p:txBody>
          <a:bodyPr>
            <a:normAutofit fontScale="92500" lnSpcReduction="20000"/>
          </a:bodyPr>
          <a:lstStyle/>
          <a:p>
            <a:pPr algn="l"/>
            <a:r>
              <a:rPr lang="en-GB" b="0" i="0" u="none" strike="noStrike" dirty="0">
                <a:solidFill>
                  <a:srgbClr val="374151"/>
                </a:solidFill>
                <a:effectLst/>
                <a:latin typeface="Söhne"/>
              </a:rPr>
              <a:t>Based on the testing performed, it can be concluded that the </a:t>
            </a:r>
            <a:r>
              <a:rPr lang="en-GB" b="0" i="0" u="none" strike="noStrike" dirty="0" err="1">
                <a:solidFill>
                  <a:srgbClr val="374151"/>
                </a:solidFill>
                <a:effectLst/>
                <a:latin typeface="Söhne"/>
              </a:rPr>
              <a:t>Flanco.ro</a:t>
            </a:r>
            <a:r>
              <a:rPr lang="en-GB" b="0" i="0" u="none" strike="noStrike" dirty="0">
                <a:solidFill>
                  <a:srgbClr val="374151"/>
                </a:solidFill>
                <a:effectLst/>
                <a:latin typeface="Söhne"/>
              </a:rPr>
              <a:t> website has some critical issues that need to be addressed. The smoke testing revealed that the basic functionality of the website is working properly. However, the exploratory testing uncovered several usability and functionality issues that could lead to a negative user experience.</a:t>
            </a:r>
          </a:p>
          <a:p>
            <a:pPr algn="l"/>
            <a:r>
              <a:rPr lang="en-GB" b="0" i="0" u="none" strike="noStrike" dirty="0">
                <a:solidFill>
                  <a:srgbClr val="374151"/>
                </a:solidFill>
                <a:effectLst/>
                <a:latin typeface="Söhne"/>
              </a:rPr>
              <a:t>The test cases covered both positive and negative scenarios for the critical functionalities of the website. While most of the positive test cases were passed, there were several negative test cases that failed, indicating that there are potential vulnerabilities in the system. The exploratory testing helped to uncover additional issues that were not covered by the test cases.</a:t>
            </a:r>
          </a:p>
          <a:p>
            <a:pPr algn="l"/>
            <a:r>
              <a:rPr lang="en-GB" b="0" i="0" u="none" strike="noStrike" dirty="0">
                <a:solidFill>
                  <a:srgbClr val="374151"/>
                </a:solidFill>
                <a:effectLst/>
                <a:latin typeface="Söhne"/>
              </a:rPr>
              <a:t>Overall, the bug report identified a total of 5 bugs, all of which were of high severity and priority. These issues need to be addressed in order to improve the user experience and maintain the integrity of the website.</a:t>
            </a:r>
          </a:p>
          <a:p>
            <a:pPr algn="l"/>
            <a:r>
              <a:rPr lang="en-GB" b="0" i="0" u="none" strike="noStrike" dirty="0">
                <a:solidFill>
                  <a:srgbClr val="374151"/>
                </a:solidFill>
                <a:effectLst/>
                <a:latin typeface="Söhne"/>
              </a:rPr>
              <a:t>In conclusion, while the website is functional, there are several critical issues that need to be addressed. It is recommended that further testing be conducted to ensure that all issues are identified and addressed.</a:t>
            </a:r>
          </a:p>
          <a:p>
            <a:endParaRPr lang="en-RO" dirty="0"/>
          </a:p>
        </p:txBody>
      </p:sp>
    </p:spTree>
    <p:extLst>
      <p:ext uri="{BB962C8B-B14F-4D97-AF65-F5344CB8AC3E}">
        <p14:creationId xmlns:p14="http://schemas.microsoft.com/office/powerpoint/2010/main" val="97256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94D0E-D738-5785-226A-3BC28BA18485}"/>
              </a:ext>
            </a:extLst>
          </p:cNvPr>
          <p:cNvSpPr>
            <a:spLocks noGrp="1"/>
          </p:cNvSpPr>
          <p:nvPr>
            <p:ph type="title"/>
          </p:nvPr>
        </p:nvSpPr>
        <p:spPr/>
        <p:txBody>
          <a:bodyPr/>
          <a:lstStyle/>
          <a:p>
            <a:r>
              <a:rPr lang="en-RO" dirty="0"/>
              <a:t>Leson learned </a:t>
            </a:r>
          </a:p>
        </p:txBody>
      </p:sp>
      <p:sp>
        <p:nvSpPr>
          <p:cNvPr id="3" name="Content Placeholder 2">
            <a:extLst>
              <a:ext uri="{FF2B5EF4-FFF2-40B4-BE49-F238E27FC236}">
                <a16:creationId xmlns:a16="http://schemas.microsoft.com/office/drawing/2014/main" id="{98783525-013C-D1EF-1A06-ADE75AA6B191}"/>
              </a:ext>
            </a:extLst>
          </p:cNvPr>
          <p:cNvSpPr>
            <a:spLocks noGrp="1"/>
          </p:cNvSpPr>
          <p:nvPr>
            <p:ph idx="1"/>
          </p:nvPr>
        </p:nvSpPr>
        <p:spPr/>
        <p:txBody>
          <a:bodyPr/>
          <a:lstStyle/>
          <a:p>
            <a:r>
              <a:rPr lang="en-GB" b="0" i="0" u="none" strike="noStrike" dirty="0">
                <a:solidFill>
                  <a:srgbClr val="374151"/>
                </a:solidFill>
                <a:effectLst/>
                <a:latin typeface="Söhne"/>
              </a:rPr>
              <a:t>Before starting any testing project, it's important to have a clear plan and strategy.</a:t>
            </a:r>
          </a:p>
          <a:p>
            <a:r>
              <a:rPr lang="en-GB" b="0" i="0" u="none" strike="noStrike" dirty="0">
                <a:solidFill>
                  <a:srgbClr val="374151"/>
                </a:solidFill>
                <a:effectLst/>
                <a:latin typeface="Söhne"/>
              </a:rPr>
              <a:t>Time management is crucial in testing, as testing deadlines can often be tight. It's important to prioritize tasks and allocate sufficient time for each one.</a:t>
            </a:r>
          </a:p>
          <a:p>
            <a:pPr algn="l"/>
            <a:r>
              <a:rPr lang="en-GB" b="0" i="0" u="none" strike="noStrike" dirty="0">
                <a:effectLst/>
                <a:latin typeface="Söhne"/>
              </a:rPr>
              <a:t>Using a combination of testing techniques can help ensure that all aspects of the application are tested enough.</a:t>
            </a:r>
          </a:p>
          <a:p>
            <a:r>
              <a:rPr lang="en-GB" b="0" i="0" u="none" strike="noStrike" dirty="0">
                <a:solidFill>
                  <a:srgbClr val="374151"/>
                </a:solidFill>
                <a:effectLst/>
                <a:latin typeface="Söhne"/>
              </a:rPr>
              <a:t>Any application, whether it has 50 000 users per minute or 10 per week, still has bugs.</a:t>
            </a:r>
          </a:p>
        </p:txBody>
      </p:sp>
    </p:spTree>
    <p:extLst>
      <p:ext uri="{BB962C8B-B14F-4D97-AF65-F5344CB8AC3E}">
        <p14:creationId xmlns:p14="http://schemas.microsoft.com/office/powerpoint/2010/main" val="1636064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7147A-B256-BCFF-924D-2E9496334D2F}"/>
              </a:ext>
            </a:extLst>
          </p:cNvPr>
          <p:cNvSpPr>
            <a:spLocks noGrp="1"/>
          </p:cNvSpPr>
          <p:nvPr>
            <p:ph type="title"/>
          </p:nvPr>
        </p:nvSpPr>
        <p:spPr>
          <a:xfrm>
            <a:off x="877161" y="3624270"/>
            <a:ext cx="8761413" cy="706964"/>
          </a:xfrm>
        </p:spPr>
        <p:txBody>
          <a:bodyPr/>
          <a:lstStyle/>
          <a:p>
            <a:r>
              <a:rPr lang="en-RO" sz="4400" dirty="0">
                <a:solidFill>
                  <a:schemeClr val="tx1"/>
                </a:solidFill>
              </a:rPr>
              <a:t>Thank you for your time! </a:t>
            </a:r>
          </a:p>
        </p:txBody>
      </p:sp>
    </p:spTree>
    <p:extLst>
      <p:ext uri="{BB962C8B-B14F-4D97-AF65-F5344CB8AC3E}">
        <p14:creationId xmlns:p14="http://schemas.microsoft.com/office/powerpoint/2010/main" val="4063165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74884F-B1C3-A739-E489-466EAD80D333}"/>
              </a:ext>
            </a:extLst>
          </p:cNvPr>
          <p:cNvSpPr>
            <a:spLocks noGrp="1"/>
          </p:cNvSpPr>
          <p:nvPr>
            <p:ph idx="1"/>
          </p:nvPr>
        </p:nvSpPr>
        <p:spPr>
          <a:xfrm>
            <a:off x="1154955" y="2569579"/>
            <a:ext cx="8761412" cy="3912243"/>
          </a:xfrm>
        </p:spPr>
        <p:txBody>
          <a:bodyPr>
            <a:normAutofit/>
          </a:bodyPr>
          <a:lstStyle/>
          <a:p>
            <a:pPr marL="0" indent="0" algn="l">
              <a:buNone/>
            </a:pPr>
            <a:r>
              <a:rPr lang="en-GB" b="0" i="0" u="none" strike="noStrike" dirty="0">
                <a:solidFill>
                  <a:srgbClr val="374151"/>
                </a:solidFill>
                <a:effectLst/>
                <a:latin typeface="Söhne"/>
              </a:rPr>
              <a:t>	</a:t>
            </a:r>
            <a:r>
              <a:rPr lang="en-GB" b="0" i="0" u="none" strike="noStrike" dirty="0" err="1">
                <a:solidFill>
                  <a:srgbClr val="374151"/>
                </a:solidFill>
                <a:effectLst/>
                <a:latin typeface="Söhne"/>
              </a:rPr>
              <a:t>Flanco.ro</a:t>
            </a:r>
            <a:r>
              <a:rPr lang="en-GB" b="0" i="0" u="none" strike="noStrike" dirty="0">
                <a:solidFill>
                  <a:srgbClr val="374151"/>
                </a:solidFill>
                <a:effectLst/>
                <a:latin typeface="Söhne"/>
              </a:rPr>
              <a:t> is an online store that offers a wide range of products, including electronics, mobile phones, home and garden products, toys, personal care products, pet supplies, and more. Users can easily navigate through product categories and perform specific searches to find desired products. </a:t>
            </a:r>
          </a:p>
          <a:p>
            <a:pPr algn="l"/>
            <a:r>
              <a:rPr lang="en-GB" b="0" i="0" u="none" strike="noStrike" dirty="0">
                <a:solidFill>
                  <a:srgbClr val="374151"/>
                </a:solidFill>
                <a:effectLst/>
                <a:latin typeface="Söhne"/>
              </a:rPr>
              <a:t>Each product has a detailed presentation page, including photos, complete descriptions, and customer reviews.</a:t>
            </a:r>
          </a:p>
          <a:p>
            <a:pPr algn="l"/>
            <a:r>
              <a:rPr lang="en-GB" b="0" i="0" u="none" strike="noStrike" dirty="0">
                <a:solidFill>
                  <a:srgbClr val="374151"/>
                </a:solidFill>
                <a:effectLst/>
                <a:latin typeface="Söhne"/>
              </a:rPr>
              <a:t>Users can add desired products to the shopping cart and complete the order by paying online or upon delivery. The website also offers the option to check the availability of products in physical stores.</a:t>
            </a:r>
          </a:p>
          <a:p>
            <a:pPr marL="0" indent="0" algn="l">
              <a:buNone/>
            </a:pPr>
            <a:r>
              <a:rPr lang="en-GB" b="0" i="0" u="none" strike="noStrike" dirty="0">
                <a:solidFill>
                  <a:srgbClr val="374151"/>
                </a:solidFill>
                <a:effectLst/>
                <a:latin typeface="Söhne"/>
              </a:rPr>
              <a:t>	In summary, </a:t>
            </a:r>
            <a:r>
              <a:rPr lang="en-GB" b="0" i="0" u="none" strike="noStrike" dirty="0" err="1">
                <a:solidFill>
                  <a:srgbClr val="374151"/>
                </a:solidFill>
                <a:effectLst/>
                <a:latin typeface="Söhne"/>
              </a:rPr>
              <a:t>Flanco.ro</a:t>
            </a:r>
            <a:r>
              <a:rPr lang="en-GB" b="0" i="0" u="none" strike="noStrike" dirty="0">
                <a:solidFill>
                  <a:srgbClr val="374151"/>
                </a:solidFill>
                <a:effectLst/>
                <a:latin typeface="Söhne"/>
              </a:rPr>
              <a:t> is a useful and user-friendly application that offers a variety of products and services tailored to the needs of its customers.</a:t>
            </a:r>
          </a:p>
          <a:p>
            <a:endParaRPr lang="en-RO" dirty="0"/>
          </a:p>
        </p:txBody>
      </p:sp>
      <p:pic>
        <p:nvPicPr>
          <p:cNvPr id="7" name="Picture 6">
            <a:extLst>
              <a:ext uri="{FF2B5EF4-FFF2-40B4-BE49-F238E27FC236}">
                <a16:creationId xmlns:a16="http://schemas.microsoft.com/office/drawing/2014/main" id="{9A889511-12CC-0D0D-BDB9-3ABB9094505E}"/>
              </a:ext>
            </a:extLst>
          </p:cNvPr>
          <p:cNvPicPr>
            <a:picLocks noChangeAspect="1"/>
          </p:cNvPicPr>
          <p:nvPr/>
        </p:nvPicPr>
        <p:blipFill>
          <a:blip r:embed="rId2"/>
          <a:stretch>
            <a:fillRect/>
          </a:stretch>
        </p:blipFill>
        <p:spPr>
          <a:xfrm>
            <a:off x="1154955" y="880827"/>
            <a:ext cx="2387600" cy="914400"/>
          </a:xfrm>
          <a:prstGeom prst="rect">
            <a:avLst/>
          </a:prstGeom>
        </p:spPr>
      </p:pic>
    </p:spTree>
    <p:extLst>
      <p:ext uri="{BB962C8B-B14F-4D97-AF65-F5344CB8AC3E}">
        <p14:creationId xmlns:p14="http://schemas.microsoft.com/office/powerpoint/2010/main" val="622276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0E067-B7E2-5702-8AAC-35479A58DD8B}"/>
              </a:ext>
            </a:extLst>
          </p:cNvPr>
          <p:cNvSpPr>
            <a:spLocks noGrp="1"/>
          </p:cNvSpPr>
          <p:nvPr>
            <p:ph type="title"/>
          </p:nvPr>
        </p:nvSpPr>
        <p:spPr/>
        <p:txBody>
          <a:bodyPr/>
          <a:lstStyle/>
          <a:p>
            <a:r>
              <a:rPr lang="en-RO" dirty="0"/>
              <a:t>Make a plan </a:t>
            </a:r>
          </a:p>
        </p:txBody>
      </p:sp>
      <p:sp>
        <p:nvSpPr>
          <p:cNvPr id="3" name="Content Placeholder 2">
            <a:extLst>
              <a:ext uri="{FF2B5EF4-FFF2-40B4-BE49-F238E27FC236}">
                <a16:creationId xmlns:a16="http://schemas.microsoft.com/office/drawing/2014/main" id="{3FD4D810-729B-87BA-4E9E-08D9BEABE2E6}"/>
              </a:ext>
            </a:extLst>
          </p:cNvPr>
          <p:cNvSpPr>
            <a:spLocks noGrp="1"/>
          </p:cNvSpPr>
          <p:nvPr>
            <p:ph idx="1"/>
          </p:nvPr>
        </p:nvSpPr>
        <p:spPr/>
        <p:txBody>
          <a:bodyPr/>
          <a:lstStyle/>
          <a:p>
            <a:pPr marL="0" indent="0">
              <a:buNone/>
            </a:pPr>
            <a:r>
              <a:rPr lang="en-GB" b="0" i="0" u="none" strike="noStrike" dirty="0">
                <a:solidFill>
                  <a:srgbClr val="374151"/>
                </a:solidFill>
                <a:effectLst/>
                <a:latin typeface="Söhne"/>
              </a:rPr>
              <a:t>	As a tester and also a user, I approached testing for </a:t>
            </a:r>
            <a:r>
              <a:rPr lang="en-GB" b="0" i="0" u="none" strike="noStrike" dirty="0" err="1">
                <a:solidFill>
                  <a:srgbClr val="374151"/>
                </a:solidFill>
                <a:effectLst/>
                <a:latin typeface="Söhne"/>
              </a:rPr>
              <a:t>Flanco.ro</a:t>
            </a:r>
            <a:r>
              <a:rPr lang="en-GB" b="0" i="0" u="none" strike="noStrike" dirty="0">
                <a:solidFill>
                  <a:srgbClr val="374151"/>
                </a:solidFill>
                <a:effectLst/>
                <a:latin typeface="Söhne"/>
              </a:rPr>
              <a:t> by focusing on the most critical functionalities that an online store should provide, such as product search, adding products to the cart, checking out, and payment processing. </a:t>
            </a:r>
          </a:p>
          <a:p>
            <a:pPr marL="0" indent="0">
              <a:buNone/>
            </a:pPr>
            <a:r>
              <a:rPr lang="en-GB" b="0" i="0" u="none" strike="noStrike" dirty="0">
                <a:solidFill>
                  <a:srgbClr val="374151"/>
                </a:solidFill>
                <a:effectLst/>
                <a:latin typeface="Söhne"/>
              </a:rPr>
              <a:t>	I used positive and negative test scenarios and exploratory testing techniques to ensure that the website met the users' requirements and expectations.</a:t>
            </a:r>
            <a:endParaRPr lang="en-RO" dirty="0"/>
          </a:p>
        </p:txBody>
      </p:sp>
      <p:pic>
        <p:nvPicPr>
          <p:cNvPr id="5" name="Picture 4">
            <a:extLst>
              <a:ext uri="{FF2B5EF4-FFF2-40B4-BE49-F238E27FC236}">
                <a16:creationId xmlns:a16="http://schemas.microsoft.com/office/drawing/2014/main" id="{F2E37412-00D0-BD3F-7C95-6744EA0D4C84}"/>
              </a:ext>
            </a:extLst>
          </p:cNvPr>
          <p:cNvPicPr>
            <a:picLocks noChangeAspect="1"/>
          </p:cNvPicPr>
          <p:nvPr/>
        </p:nvPicPr>
        <p:blipFill>
          <a:blip r:embed="rId2"/>
          <a:stretch>
            <a:fillRect/>
          </a:stretch>
        </p:blipFill>
        <p:spPr>
          <a:xfrm>
            <a:off x="7257327" y="4525701"/>
            <a:ext cx="4733801" cy="17434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68707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819DD-383D-09CE-731A-07670899E0A0}"/>
              </a:ext>
            </a:extLst>
          </p:cNvPr>
          <p:cNvSpPr>
            <a:spLocks noGrp="1"/>
          </p:cNvSpPr>
          <p:nvPr>
            <p:ph type="title"/>
          </p:nvPr>
        </p:nvSpPr>
        <p:spPr/>
        <p:txBody>
          <a:bodyPr/>
          <a:lstStyle/>
          <a:p>
            <a:r>
              <a:rPr lang="en-GB" dirty="0"/>
              <a:t>T</a:t>
            </a:r>
            <a:r>
              <a:rPr lang="en-RO" dirty="0"/>
              <a:t>ools </a:t>
            </a:r>
          </a:p>
        </p:txBody>
      </p:sp>
      <p:sp>
        <p:nvSpPr>
          <p:cNvPr id="3" name="Content Placeholder 2">
            <a:extLst>
              <a:ext uri="{FF2B5EF4-FFF2-40B4-BE49-F238E27FC236}">
                <a16:creationId xmlns:a16="http://schemas.microsoft.com/office/drawing/2014/main" id="{B53DE0CC-AA97-5FE5-0962-C2422BB9D27A}"/>
              </a:ext>
            </a:extLst>
          </p:cNvPr>
          <p:cNvSpPr>
            <a:spLocks noGrp="1"/>
          </p:cNvSpPr>
          <p:nvPr>
            <p:ph idx="1"/>
          </p:nvPr>
        </p:nvSpPr>
        <p:spPr/>
        <p:txBody>
          <a:bodyPr/>
          <a:lstStyle/>
          <a:p>
            <a:pPr marL="0" indent="0">
              <a:buNone/>
            </a:pPr>
            <a:r>
              <a:rPr lang="en-GB" dirty="0">
                <a:solidFill>
                  <a:srgbClr val="374151"/>
                </a:solidFill>
                <a:latin typeface="Söhne"/>
              </a:rPr>
              <a:t>Tools : </a:t>
            </a:r>
            <a:endParaRPr lang="en-GB" b="0" i="0" u="none" strike="noStrike" dirty="0">
              <a:solidFill>
                <a:srgbClr val="374151"/>
              </a:solidFill>
              <a:effectLst/>
              <a:latin typeface="Söhne"/>
            </a:endParaRPr>
          </a:p>
          <a:p>
            <a:pPr marL="0" indent="0">
              <a:buNone/>
            </a:pPr>
            <a:r>
              <a:rPr lang="en-GB" b="0" i="0" u="none" strike="noStrike" dirty="0">
                <a:solidFill>
                  <a:srgbClr val="374151"/>
                </a:solidFill>
                <a:effectLst/>
                <a:latin typeface="Söhne"/>
              </a:rPr>
              <a:t>	I used macOS operating system and Safari browser for exploring the application.	</a:t>
            </a:r>
          </a:p>
          <a:p>
            <a:pPr marL="0" indent="0">
              <a:buNone/>
            </a:pPr>
            <a:r>
              <a:rPr lang="en-GB" dirty="0">
                <a:solidFill>
                  <a:srgbClr val="374151"/>
                </a:solidFill>
                <a:latin typeface="Söhne"/>
              </a:rPr>
              <a:t>	</a:t>
            </a:r>
            <a:r>
              <a:rPr lang="en-GB" b="0" i="0" u="none" strike="noStrike" dirty="0">
                <a:solidFill>
                  <a:srgbClr val="374151"/>
                </a:solidFill>
                <a:effectLst/>
                <a:latin typeface="Söhne"/>
              </a:rPr>
              <a:t>As for the test cases, I used the </a:t>
            </a:r>
            <a:r>
              <a:rPr lang="en-GB" b="0" i="0" u="none" strike="noStrike" dirty="0" err="1">
                <a:solidFill>
                  <a:srgbClr val="374151"/>
                </a:solidFill>
                <a:effectLst/>
                <a:latin typeface="Söhne"/>
              </a:rPr>
              <a:t>TestLink</a:t>
            </a:r>
            <a:r>
              <a:rPr lang="en-GB" b="0" i="0" u="none" strike="noStrike" dirty="0">
                <a:solidFill>
                  <a:srgbClr val="374151"/>
                </a:solidFill>
                <a:effectLst/>
                <a:latin typeface="Söhne"/>
              </a:rPr>
              <a:t> platform to write and execute them, and the bugs found were reported in the Mantis platform.</a:t>
            </a:r>
            <a:endParaRPr lang="en-RO" dirty="0"/>
          </a:p>
        </p:txBody>
      </p:sp>
      <p:pic>
        <p:nvPicPr>
          <p:cNvPr id="5" name="Picture 4">
            <a:extLst>
              <a:ext uri="{FF2B5EF4-FFF2-40B4-BE49-F238E27FC236}">
                <a16:creationId xmlns:a16="http://schemas.microsoft.com/office/drawing/2014/main" id="{EBDD71A4-6FAF-8A20-E891-027ABD49AD1A}"/>
              </a:ext>
            </a:extLst>
          </p:cNvPr>
          <p:cNvPicPr>
            <a:picLocks noChangeAspect="1"/>
          </p:cNvPicPr>
          <p:nvPr/>
        </p:nvPicPr>
        <p:blipFill>
          <a:blip r:embed="rId2"/>
          <a:stretch>
            <a:fillRect/>
          </a:stretch>
        </p:blipFill>
        <p:spPr>
          <a:xfrm>
            <a:off x="8605914" y="4849792"/>
            <a:ext cx="3586086" cy="2008208"/>
          </a:xfrm>
          <a:prstGeom prst="rect">
            <a:avLst/>
          </a:prstGeom>
        </p:spPr>
      </p:pic>
    </p:spTree>
    <p:extLst>
      <p:ext uri="{BB962C8B-B14F-4D97-AF65-F5344CB8AC3E}">
        <p14:creationId xmlns:p14="http://schemas.microsoft.com/office/powerpoint/2010/main" val="2078983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CA3C9-C75B-98CF-F6E3-133AD8007D3D}"/>
              </a:ext>
            </a:extLst>
          </p:cNvPr>
          <p:cNvSpPr>
            <a:spLocks noGrp="1"/>
          </p:cNvSpPr>
          <p:nvPr>
            <p:ph type="title"/>
          </p:nvPr>
        </p:nvSpPr>
        <p:spPr/>
        <p:txBody>
          <a:bodyPr/>
          <a:lstStyle/>
          <a:p>
            <a:r>
              <a:rPr lang="en-GB" dirty="0"/>
              <a:t>Testing types covered</a:t>
            </a:r>
            <a:endParaRPr lang="en-RO" dirty="0"/>
          </a:p>
        </p:txBody>
      </p:sp>
      <p:sp>
        <p:nvSpPr>
          <p:cNvPr id="3" name="Content Placeholder 2">
            <a:extLst>
              <a:ext uri="{FF2B5EF4-FFF2-40B4-BE49-F238E27FC236}">
                <a16:creationId xmlns:a16="http://schemas.microsoft.com/office/drawing/2014/main" id="{6FBD181C-7926-22A1-AB12-FEDB7E114575}"/>
              </a:ext>
            </a:extLst>
          </p:cNvPr>
          <p:cNvSpPr>
            <a:spLocks noGrp="1"/>
          </p:cNvSpPr>
          <p:nvPr>
            <p:ph idx="1"/>
          </p:nvPr>
        </p:nvSpPr>
        <p:spPr/>
        <p:txBody>
          <a:bodyPr/>
          <a:lstStyle/>
          <a:p>
            <a:pPr marL="0" indent="0">
              <a:buNone/>
            </a:pPr>
            <a:r>
              <a:rPr lang="en-GB" dirty="0">
                <a:solidFill>
                  <a:srgbClr val="374151"/>
                </a:solidFill>
                <a:latin typeface="Söhne"/>
              </a:rPr>
              <a:t>	I</a:t>
            </a:r>
            <a:r>
              <a:rPr lang="en-GB" b="0" i="0" u="none" strike="noStrike" dirty="0">
                <a:solidFill>
                  <a:srgbClr val="374151"/>
                </a:solidFill>
                <a:effectLst/>
                <a:latin typeface="Söhne"/>
              </a:rPr>
              <a:t> covered several testing types during your project, including smoke testing and exploratory testing. </a:t>
            </a:r>
          </a:p>
          <a:p>
            <a:pPr marL="0" indent="0">
              <a:buNone/>
            </a:pPr>
            <a:r>
              <a:rPr lang="en-GB" dirty="0">
                <a:solidFill>
                  <a:srgbClr val="374151"/>
                </a:solidFill>
                <a:latin typeface="Söhne"/>
              </a:rPr>
              <a:t>	Smoke</a:t>
            </a:r>
            <a:r>
              <a:rPr lang="en-GB" b="0" i="0" u="none" strike="noStrike" dirty="0">
                <a:solidFill>
                  <a:srgbClr val="374151"/>
                </a:solidFill>
                <a:effectLst/>
                <a:latin typeface="Söhne"/>
              </a:rPr>
              <a:t> testing involves testing the functionality of the application to ensure it meets the specified requirements. Negative testing involves intentionally testing the application with invalid or unexpected inputs to check if it handles them appropriately. </a:t>
            </a:r>
          </a:p>
          <a:p>
            <a:pPr marL="0" indent="0">
              <a:buNone/>
            </a:pPr>
            <a:r>
              <a:rPr lang="en-GB" b="0" i="0" u="none" strike="noStrike" dirty="0">
                <a:solidFill>
                  <a:srgbClr val="374151"/>
                </a:solidFill>
                <a:effectLst/>
                <a:latin typeface="Söhne"/>
              </a:rPr>
              <a:t>	Exploratory testing involves exploring the application to discover issues that may not be covered by the test cases. By covering these different testing types, you were able to ensure that the application was thoroughly tested and any issues were discovered and reported.</a:t>
            </a:r>
            <a:endParaRPr lang="en-RO" dirty="0"/>
          </a:p>
        </p:txBody>
      </p:sp>
    </p:spTree>
    <p:extLst>
      <p:ext uri="{BB962C8B-B14F-4D97-AF65-F5344CB8AC3E}">
        <p14:creationId xmlns:p14="http://schemas.microsoft.com/office/powerpoint/2010/main" val="3171730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C286-2CBE-F2ED-F2C5-0D69A7FE81C1}"/>
              </a:ext>
            </a:extLst>
          </p:cNvPr>
          <p:cNvSpPr>
            <a:spLocks noGrp="1"/>
          </p:cNvSpPr>
          <p:nvPr>
            <p:ph type="title"/>
          </p:nvPr>
        </p:nvSpPr>
        <p:spPr/>
        <p:txBody>
          <a:bodyPr/>
          <a:lstStyle/>
          <a:p>
            <a:r>
              <a:rPr lang="en-GB" dirty="0"/>
              <a:t>Smoke testing </a:t>
            </a:r>
            <a:endParaRPr lang="en-RO" dirty="0"/>
          </a:p>
        </p:txBody>
      </p:sp>
      <p:sp>
        <p:nvSpPr>
          <p:cNvPr id="3" name="Content Placeholder 2">
            <a:extLst>
              <a:ext uri="{FF2B5EF4-FFF2-40B4-BE49-F238E27FC236}">
                <a16:creationId xmlns:a16="http://schemas.microsoft.com/office/drawing/2014/main" id="{2C448F64-0052-5552-82D1-D2FDC3A08AC8}"/>
              </a:ext>
            </a:extLst>
          </p:cNvPr>
          <p:cNvSpPr>
            <a:spLocks noGrp="1"/>
          </p:cNvSpPr>
          <p:nvPr>
            <p:ph idx="1"/>
          </p:nvPr>
        </p:nvSpPr>
        <p:spPr>
          <a:xfrm>
            <a:off x="1154955" y="2603500"/>
            <a:ext cx="6820002" cy="3416300"/>
          </a:xfrm>
        </p:spPr>
        <p:txBody>
          <a:bodyPr/>
          <a:lstStyle/>
          <a:p>
            <a:pPr marL="0" indent="0">
              <a:buNone/>
            </a:pPr>
            <a:r>
              <a:rPr lang="en-GB" dirty="0">
                <a:solidFill>
                  <a:srgbClr val="374151"/>
                </a:solidFill>
                <a:latin typeface="Söhne"/>
              </a:rPr>
              <a:t>	I</a:t>
            </a:r>
            <a:r>
              <a:rPr lang="en-GB" b="0" i="0" u="none" strike="noStrike" dirty="0">
                <a:solidFill>
                  <a:srgbClr val="374151"/>
                </a:solidFill>
                <a:effectLst/>
                <a:latin typeface="Söhne"/>
              </a:rPr>
              <a:t>n an effort to cover the critical functionalities of the web page, I chose to use smoke testing. Using smoke testing, I started with the positive flow and then tried the negative flow as well.</a:t>
            </a:r>
            <a:endParaRPr lang="en-RO" dirty="0"/>
          </a:p>
        </p:txBody>
      </p:sp>
      <p:pic>
        <p:nvPicPr>
          <p:cNvPr id="5" name="Picture 4">
            <a:extLst>
              <a:ext uri="{FF2B5EF4-FFF2-40B4-BE49-F238E27FC236}">
                <a16:creationId xmlns:a16="http://schemas.microsoft.com/office/drawing/2014/main" id="{90E0A500-0DEF-A12E-1EFA-69978C634F95}"/>
              </a:ext>
            </a:extLst>
          </p:cNvPr>
          <p:cNvPicPr>
            <a:picLocks noChangeAspect="1"/>
          </p:cNvPicPr>
          <p:nvPr/>
        </p:nvPicPr>
        <p:blipFill>
          <a:blip r:embed="rId2"/>
          <a:stretch>
            <a:fillRect/>
          </a:stretch>
        </p:blipFill>
        <p:spPr>
          <a:xfrm>
            <a:off x="7697165" y="2199190"/>
            <a:ext cx="4101296" cy="450833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00194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F16A1-010A-0751-F8DC-C5CF4CD2ACC9}"/>
              </a:ext>
            </a:extLst>
          </p:cNvPr>
          <p:cNvSpPr>
            <a:spLocks noGrp="1"/>
          </p:cNvSpPr>
          <p:nvPr>
            <p:ph type="title"/>
          </p:nvPr>
        </p:nvSpPr>
        <p:spPr/>
        <p:txBody>
          <a:bodyPr/>
          <a:lstStyle/>
          <a:p>
            <a:r>
              <a:rPr lang="en-RO" dirty="0"/>
              <a:t>Exploratory testing </a:t>
            </a:r>
          </a:p>
        </p:txBody>
      </p:sp>
      <p:sp>
        <p:nvSpPr>
          <p:cNvPr id="3" name="Content Placeholder 2">
            <a:extLst>
              <a:ext uri="{FF2B5EF4-FFF2-40B4-BE49-F238E27FC236}">
                <a16:creationId xmlns:a16="http://schemas.microsoft.com/office/drawing/2014/main" id="{881934D8-80B4-2F45-1C7D-A57A832AFDBA}"/>
              </a:ext>
            </a:extLst>
          </p:cNvPr>
          <p:cNvSpPr>
            <a:spLocks noGrp="1"/>
          </p:cNvSpPr>
          <p:nvPr>
            <p:ph idx="1"/>
          </p:nvPr>
        </p:nvSpPr>
        <p:spPr>
          <a:xfrm>
            <a:off x="1154955" y="2603500"/>
            <a:ext cx="5905602" cy="3416300"/>
          </a:xfrm>
        </p:spPr>
        <p:txBody>
          <a:bodyPr/>
          <a:lstStyle/>
          <a:p>
            <a:pPr marL="0" indent="0">
              <a:buNone/>
            </a:pPr>
            <a:r>
              <a:rPr lang="en-GB" b="0" i="0" u="none" strike="noStrike" dirty="0">
                <a:solidFill>
                  <a:srgbClr val="374151"/>
                </a:solidFill>
                <a:effectLst/>
                <a:latin typeface="Söhne"/>
              </a:rPr>
              <a:t>	Putting myself in the shoes of the end user, I tried to cover as many functionalities of this webpage as possible using exploratory testing.</a:t>
            </a:r>
            <a:endParaRPr lang="en-RO" dirty="0"/>
          </a:p>
        </p:txBody>
      </p:sp>
      <p:pic>
        <p:nvPicPr>
          <p:cNvPr id="5" name="Picture 4">
            <a:extLst>
              <a:ext uri="{FF2B5EF4-FFF2-40B4-BE49-F238E27FC236}">
                <a16:creationId xmlns:a16="http://schemas.microsoft.com/office/drawing/2014/main" id="{FA38BC5C-9918-BAD5-7B0E-E3488A9BC49C}"/>
              </a:ext>
            </a:extLst>
          </p:cNvPr>
          <p:cNvPicPr>
            <a:picLocks noChangeAspect="1"/>
          </p:cNvPicPr>
          <p:nvPr/>
        </p:nvPicPr>
        <p:blipFill>
          <a:blip r:embed="rId2"/>
          <a:stretch>
            <a:fillRect/>
          </a:stretch>
        </p:blipFill>
        <p:spPr>
          <a:xfrm>
            <a:off x="7060557" y="3429000"/>
            <a:ext cx="4775200" cy="206367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17124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23562-12B8-79D3-0A8D-6E07157F7E44}"/>
              </a:ext>
            </a:extLst>
          </p:cNvPr>
          <p:cNvSpPr>
            <a:spLocks noGrp="1"/>
          </p:cNvSpPr>
          <p:nvPr>
            <p:ph type="title"/>
          </p:nvPr>
        </p:nvSpPr>
        <p:spPr/>
        <p:txBody>
          <a:bodyPr/>
          <a:lstStyle/>
          <a:p>
            <a:r>
              <a:rPr lang="en-GB" dirty="0"/>
              <a:t>Smoke and Exploratory testing results </a:t>
            </a:r>
            <a:endParaRPr lang="en-RO" dirty="0"/>
          </a:p>
        </p:txBody>
      </p:sp>
      <p:sp>
        <p:nvSpPr>
          <p:cNvPr id="3" name="Content Placeholder 2">
            <a:extLst>
              <a:ext uri="{FF2B5EF4-FFF2-40B4-BE49-F238E27FC236}">
                <a16:creationId xmlns:a16="http://schemas.microsoft.com/office/drawing/2014/main" id="{0195DBEF-5CD7-607E-FAE2-90F0726C226D}"/>
              </a:ext>
            </a:extLst>
          </p:cNvPr>
          <p:cNvSpPr>
            <a:spLocks noGrp="1"/>
          </p:cNvSpPr>
          <p:nvPr>
            <p:ph idx="1"/>
          </p:nvPr>
        </p:nvSpPr>
        <p:spPr>
          <a:xfrm>
            <a:off x="1154955" y="2603500"/>
            <a:ext cx="7039921" cy="3866748"/>
          </a:xfrm>
        </p:spPr>
        <p:txBody>
          <a:bodyPr>
            <a:normAutofit fontScale="85000" lnSpcReduction="20000"/>
          </a:bodyPr>
          <a:lstStyle/>
          <a:p>
            <a:pPr marL="0" indent="0">
              <a:buNone/>
            </a:pPr>
            <a:r>
              <a:rPr lang="en-GB" b="1" dirty="0"/>
              <a:t>Test Results:</a:t>
            </a:r>
          </a:p>
          <a:p>
            <a:pPr marL="0" indent="0">
              <a:buNone/>
            </a:pPr>
            <a:endParaRPr lang="en-GB" dirty="0"/>
          </a:p>
          <a:p>
            <a:r>
              <a:rPr lang="en-GB" dirty="0"/>
              <a:t>Total number of tests executed: </a:t>
            </a:r>
            <a:r>
              <a:rPr lang="en-GB" b="1" dirty="0"/>
              <a:t>25</a:t>
            </a:r>
          </a:p>
          <a:p>
            <a:r>
              <a:rPr lang="en-GB" dirty="0"/>
              <a:t>Total number of passed tests: </a:t>
            </a:r>
            <a:r>
              <a:rPr lang="en-GB" b="1" dirty="0"/>
              <a:t>20</a:t>
            </a:r>
          </a:p>
          <a:p>
            <a:r>
              <a:rPr lang="en-GB" dirty="0"/>
              <a:t>Total number of failed tests: </a:t>
            </a:r>
            <a:r>
              <a:rPr lang="en-GB" b="1" dirty="0"/>
              <a:t>5</a:t>
            </a:r>
          </a:p>
          <a:p>
            <a:r>
              <a:rPr lang="en-GB" dirty="0"/>
              <a:t>Total number of tests with issues: </a:t>
            </a:r>
            <a:r>
              <a:rPr lang="en-GB" b="1" dirty="0"/>
              <a:t>0</a:t>
            </a:r>
          </a:p>
          <a:p>
            <a:pPr marL="0" indent="0">
              <a:buNone/>
            </a:pPr>
            <a:endParaRPr lang="en-GB" b="1" dirty="0"/>
          </a:p>
          <a:p>
            <a:pPr marL="0" indent="0">
              <a:buNone/>
            </a:pPr>
            <a:r>
              <a:rPr lang="en-GB" b="1" dirty="0"/>
              <a:t>Out of the tests with issues, there were 5 that failed:</a:t>
            </a:r>
          </a:p>
          <a:p>
            <a:pPr marL="0" indent="0">
              <a:buNone/>
            </a:pPr>
            <a:endParaRPr lang="en-GB" b="1" dirty="0"/>
          </a:p>
          <a:p>
            <a:r>
              <a:rPr lang="en-GB" dirty="0"/>
              <a:t>1 test from positive testing</a:t>
            </a:r>
          </a:p>
          <a:p>
            <a:r>
              <a:rPr lang="en-GB" dirty="0"/>
              <a:t>2 tests from negative testing</a:t>
            </a:r>
          </a:p>
          <a:p>
            <a:r>
              <a:rPr lang="en-GB" dirty="0"/>
              <a:t>2 tests from exploratory testing</a:t>
            </a:r>
          </a:p>
          <a:p>
            <a:endParaRPr lang="en-RO" dirty="0"/>
          </a:p>
        </p:txBody>
      </p:sp>
      <p:pic>
        <p:nvPicPr>
          <p:cNvPr id="8" name="Picture 7">
            <a:extLst>
              <a:ext uri="{FF2B5EF4-FFF2-40B4-BE49-F238E27FC236}">
                <a16:creationId xmlns:a16="http://schemas.microsoft.com/office/drawing/2014/main" id="{98A43DDA-306D-2299-CB90-9ABC925A270C}"/>
              </a:ext>
            </a:extLst>
          </p:cNvPr>
          <p:cNvPicPr>
            <a:picLocks noChangeAspect="1"/>
          </p:cNvPicPr>
          <p:nvPr/>
        </p:nvPicPr>
        <p:blipFill>
          <a:blip r:embed="rId2"/>
          <a:stretch>
            <a:fillRect/>
          </a:stretch>
        </p:blipFill>
        <p:spPr>
          <a:xfrm>
            <a:off x="8520815" y="2242595"/>
            <a:ext cx="3321693" cy="461540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17504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EF026-9F1B-F3A9-CD1E-D2E0B3EEBFF1}"/>
              </a:ext>
            </a:extLst>
          </p:cNvPr>
          <p:cNvSpPr>
            <a:spLocks noGrp="1"/>
          </p:cNvSpPr>
          <p:nvPr>
            <p:ph type="title"/>
          </p:nvPr>
        </p:nvSpPr>
        <p:spPr/>
        <p:txBody>
          <a:bodyPr/>
          <a:lstStyle/>
          <a:p>
            <a:r>
              <a:rPr lang="en-GB" dirty="0"/>
              <a:t>Bugs </a:t>
            </a:r>
            <a:endParaRPr lang="en-RO" dirty="0"/>
          </a:p>
        </p:txBody>
      </p:sp>
      <p:sp>
        <p:nvSpPr>
          <p:cNvPr id="3" name="Content Placeholder 2">
            <a:extLst>
              <a:ext uri="{FF2B5EF4-FFF2-40B4-BE49-F238E27FC236}">
                <a16:creationId xmlns:a16="http://schemas.microsoft.com/office/drawing/2014/main" id="{502121B5-B873-F8C9-F50D-1D8B1E43494D}"/>
              </a:ext>
            </a:extLst>
          </p:cNvPr>
          <p:cNvSpPr>
            <a:spLocks noGrp="1"/>
          </p:cNvSpPr>
          <p:nvPr>
            <p:ph idx="1"/>
          </p:nvPr>
        </p:nvSpPr>
        <p:spPr/>
        <p:txBody>
          <a:bodyPr/>
          <a:lstStyle/>
          <a:p>
            <a:r>
              <a:rPr lang="en-GB" dirty="0"/>
              <a:t>For each failed test, a bug report was created in the bug tracking tool (Mantis), with details such as the severity and priority of the issue. </a:t>
            </a:r>
            <a:endParaRPr lang="en-RO" dirty="0"/>
          </a:p>
        </p:txBody>
      </p:sp>
      <p:pic>
        <p:nvPicPr>
          <p:cNvPr id="5" name="Picture 4">
            <a:extLst>
              <a:ext uri="{FF2B5EF4-FFF2-40B4-BE49-F238E27FC236}">
                <a16:creationId xmlns:a16="http://schemas.microsoft.com/office/drawing/2014/main" id="{561C03A0-8724-1876-0B3A-501A47D87FE9}"/>
              </a:ext>
            </a:extLst>
          </p:cNvPr>
          <p:cNvPicPr>
            <a:picLocks noChangeAspect="1"/>
          </p:cNvPicPr>
          <p:nvPr/>
        </p:nvPicPr>
        <p:blipFill>
          <a:blip r:embed="rId2"/>
          <a:stretch>
            <a:fillRect/>
          </a:stretch>
        </p:blipFill>
        <p:spPr>
          <a:xfrm>
            <a:off x="708121" y="3993266"/>
            <a:ext cx="9986887" cy="202653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71453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{A07DA48C-F71C-C940-91E7-64B7849303E6}tf10001076</Template>
  <TotalTime>409</TotalTime>
  <Words>839</Words>
  <Application>Microsoft Macintosh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Söhne</vt:lpstr>
      <vt:lpstr>Wingdings 3</vt:lpstr>
      <vt:lpstr>Ion Boardroom</vt:lpstr>
      <vt:lpstr>Final Project </vt:lpstr>
      <vt:lpstr>PowerPoint Presentation</vt:lpstr>
      <vt:lpstr>Make a plan </vt:lpstr>
      <vt:lpstr>Tools </vt:lpstr>
      <vt:lpstr>Testing types covered</vt:lpstr>
      <vt:lpstr>Smoke testing </vt:lpstr>
      <vt:lpstr>Exploratory testing </vt:lpstr>
      <vt:lpstr>Smoke and Exploratory testing results </vt:lpstr>
      <vt:lpstr>Bugs </vt:lpstr>
      <vt:lpstr>In conclusion </vt:lpstr>
      <vt:lpstr>Leson learned </vt:lpstr>
      <vt:lpstr>Thank you for your time!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dc:title>
  <dc:creator>Ianc Adrian</dc:creator>
  <cp:lastModifiedBy>Ianc Adrian</cp:lastModifiedBy>
  <cp:revision>7</cp:revision>
  <dcterms:created xsi:type="dcterms:W3CDTF">2023-04-08T06:03:21Z</dcterms:created>
  <dcterms:modified xsi:type="dcterms:W3CDTF">2023-04-08T12:53:03Z</dcterms:modified>
</cp:coreProperties>
</file>