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E77F65A-DA62-215B-9BB4-D09C55124E50}" v="5" dt="2022-01-02T19:52:37.095"/>
    <p1510:client id="{8B6507CF-8643-4BD7-9ABB-570F9EE2B7CA}" v="990" dt="2022-01-02T19:49:02.7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02/01/2022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02/01/2022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02/01/2022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02/01/2022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02/01/2022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02/01/2022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02/01/2022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02/01/2022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02/01/2022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02/01/2022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02/01/2022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GB" smtClean="0"/>
              <a:t>02/01/2022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rrow: Chevron 4">
            <a:extLst>
              <a:ext uri="{FF2B5EF4-FFF2-40B4-BE49-F238E27FC236}">
                <a16:creationId xmlns:a16="http://schemas.microsoft.com/office/drawing/2014/main" id="{BB6FC6A6-E6E0-4729-AA5F-344D7A24606E}"/>
              </a:ext>
            </a:extLst>
          </p:cNvPr>
          <p:cNvSpPr/>
          <p:nvPr/>
        </p:nvSpPr>
        <p:spPr>
          <a:xfrm>
            <a:off x="382284" y="1052317"/>
            <a:ext cx="3871309" cy="656896"/>
          </a:xfrm>
          <a:prstGeom prst="chevron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8" name="Arrow: Chevron 7">
            <a:extLst>
              <a:ext uri="{FF2B5EF4-FFF2-40B4-BE49-F238E27FC236}">
                <a16:creationId xmlns:a16="http://schemas.microsoft.com/office/drawing/2014/main" id="{6B1449A4-DD6B-4A80-AB35-84E903D32B10}"/>
              </a:ext>
            </a:extLst>
          </p:cNvPr>
          <p:cNvSpPr/>
          <p:nvPr/>
        </p:nvSpPr>
        <p:spPr>
          <a:xfrm>
            <a:off x="4209800" y="1052316"/>
            <a:ext cx="3871309" cy="656896"/>
          </a:xfrm>
          <a:prstGeom prst="chevron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9" name="Arrow: Chevron 8">
            <a:extLst>
              <a:ext uri="{FF2B5EF4-FFF2-40B4-BE49-F238E27FC236}">
                <a16:creationId xmlns:a16="http://schemas.microsoft.com/office/drawing/2014/main" id="{245337FD-9841-4A36-8615-FF5AD34B3243}"/>
              </a:ext>
            </a:extLst>
          </p:cNvPr>
          <p:cNvSpPr/>
          <p:nvPr/>
        </p:nvSpPr>
        <p:spPr>
          <a:xfrm>
            <a:off x="8011040" y="1052315"/>
            <a:ext cx="3871309" cy="656896"/>
          </a:xfrm>
          <a:prstGeom prst="chevron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10" name="Graphic 10" descr="Group brainstorm outline">
            <a:extLst>
              <a:ext uri="{FF2B5EF4-FFF2-40B4-BE49-F238E27FC236}">
                <a16:creationId xmlns:a16="http://schemas.microsoft.com/office/drawing/2014/main" id="{CCDF995D-0E88-42AE-9F83-E5FA7C705F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47558" y="317937"/>
            <a:ext cx="651642" cy="651642"/>
          </a:xfrm>
          <a:prstGeom prst="rect">
            <a:avLst/>
          </a:prstGeom>
        </p:spPr>
      </p:pic>
      <p:pic>
        <p:nvPicPr>
          <p:cNvPr id="11" name="Graphic 11" descr="Artificial Intelligence outline">
            <a:extLst>
              <a:ext uri="{FF2B5EF4-FFF2-40B4-BE49-F238E27FC236}">
                <a16:creationId xmlns:a16="http://schemas.microsoft.com/office/drawing/2014/main" id="{60A051AD-622E-454F-9380-91158B9621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46316" y="317936"/>
            <a:ext cx="642883" cy="651643"/>
          </a:xfrm>
          <a:prstGeom prst="rect">
            <a:avLst/>
          </a:prstGeom>
        </p:spPr>
      </p:pic>
      <p:pic>
        <p:nvPicPr>
          <p:cNvPr id="12" name="Graphic 12" descr="Classroom outline">
            <a:extLst>
              <a:ext uri="{FF2B5EF4-FFF2-40B4-BE49-F238E27FC236}">
                <a16:creationId xmlns:a16="http://schemas.microsoft.com/office/drawing/2014/main" id="{A42E1BD2-D860-44F3-BAC0-156EB8E0E32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571420" y="317939"/>
            <a:ext cx="651641" cy="65164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C60B6CD-F907-43B7-A0AC-4B09BC30B8DE}"/>
              </a:ext>
            </a:extLst>
          </p:cNvPr>
          <p:cNvSpPr txBox="1"/>
          <p:nvPr/>
        </p:nvSpPr>
        <p:spPr>
          <a:xfrm>
            <a:off x="718426" y="1051253"/>
            <a:ext cx="3338786" cy="646331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Creating climate for change understanding process change</a:t>
            </a:r>
            <a:endParaRPr lang="en-GB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422F4B4-CD40-4454-A364-BC38431EA0FE}"/>
              </a:ext>
            </a:extLst>
          </p:cNvPr>
          <p:cNvSpPr txBox="1"/>
          <p:nvPr/>
        </p:nvSpPr>
        <p:spPr>
          <a:xfrm>
            <a:off x="5001390" y="1042493"/>
            <a:ext cx="2296511" cy="66384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Communication and </a:t>
            </a:r>
            <a:endParaRPr lang="en-US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Implementing Change</a:t>
            </a:r>
            <a:endParaRPr lang="en-US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527266F-0215-463A-835C-C5E269D52254}"/>
              </a:ext>
            </a:extLst>
          </p:cNvPr>
          <p:cNvSpPr txBox="1"/>
          <p:nvPr/>
        </p:nvSpPr>
        <p:spPr>
          <a:xfrm>
            <a:off x="8750079" y="1191389"/>
            <a:ext cx="239285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Training and Evaluation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68CBAE5-69FA-4FFC-B791-0BA975C680AD}"/>
              </a:ext>
            </a:extLst>
          </p:cNvPr>
          <p:cNvSpPr/>
          <p:nvPr/>
        </p:nvSpPr>
        <p:spPr>
          <a:xfrm>
            <a:off x="385817" y="1809093"/>
            <a:ext cx="3520964" cy="479096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707E0E3-432B-4207-967B-F42D1C26A271}"/>
              </a:ext>
            </a:extLst>
          </p:cNvPr>
          <p:cNvSpPr/>
          <p:nvPr/>
        </p:nvSpPr>
        <p:spPr>
          <a:xfrm>
            <a:off x="4213333" y="1809092"/>
            <a:ext cx="3520964" cy="479096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0A7BF44-E5E7-451C-B86A-090C33973B0E}"/>
              </a:ext>
            </a:extLst>
          </p:cNvPr>
          <p:cNvSpPr/>
          <p:nvPr/>
        </p:nvSpPr>
        <p:spPr>
          <a:xfrm>
            <a:off x="8040851" y="1809092"/>
            <a:ext cx="3520964" cy="479096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Arrow: Pentagon 19">
            <a:extLst>
              <a:ext uri="{FF2B5EF4-FFF2-40B4-BE49-F238E27FC236}">
                <a16:creationId xmlns:a16="http://schemas.microsoft.com/office/drawing/2014/main" id="{5AC822B2-964A-442F-9E16-A1D17C8179B3}"/>
              </a:ext>
            </a:extLst>
          </p:cNvPr>
          <p:cNvSpPr/>
          <p:nvPr/>
        </p:nvSpPr>
        <p:spPr>
          <a:xfrm>
            <a:off x="382825" y="1904093"/>
            <a:ext cx="2285998" cy="464207"/>
          </a:xfrm>
          <a:prstGeom prst="homePlat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4AFEB39-1002-4A1A-8113-8BFBEF6C9C82}"/>
              </a:ext>
            </a:extLst>
          </p:cNvPr>
          <p:cNvSpPr txBox="1"/>
          <p:nvPr/>
        </p:nvSpPr>
        <p:spPr>
          <a:xfrm>
            <a:off x="808202" y="1903029"/>
            <a:ext cx="1070304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200" dirty="0"/>
              <a:t>Business case:</a:t>
            </a:r>
            <a:endParaRPr lang="en-US" sz="1200">
              <a:cs typeface="Calibri"/>
            </a:endParaRPr>
          </a:p>
          <a:p>
            <a:r>
              <a:rPr lang="en-GB" sz="1200" dirty="0">
                <a:cs typeface="Calibri"/>
              </a:rPr>
              <a:t>"The Vision"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0CDF0CB-59AC-4A6C-BCD6-712C501FE7E0}"/>
              </a:ext>
            </a:extLst>
          </p:cNvPr>
          <p:cNvSpPr txBox="1"/>
          <p:nvPr/>
        </p:nvSpPr>
        <p:spPr>
          <a:xfrm>
            <a:off x="2667766" y="1905767"/>
            <a:ext cx="2900854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000" dirty="0"/>
              <a:t>Why do we want the new system / process</a:t>
            </a:r>
            <a:endParaRPr lang="en-GB" sz="1000" dirty="0">
              <a:cs typeface="Calibri"/>
            </a:endParaRPr>
          </a:p>
          <a:p>
            <a:pPr marL="171450" indent="-171450">
              <a:buFont typeface="Arial"/>
              <a:buChar char="•"/>
            </a:pPr>
            <a:r>
              <a:rPr lang="en-GB" sz="1000" dirty="0">
                <a:cs typeface="Calibri"/>
              </a:rPr>
              <a:t>Requirements</a:t>
            </a:r>
          </a:p>
          <a:p>
            <a:pPr marL="171450" indent="-171450">
              <a:buFont typeface="Arial"/>
              <a:buChar char="•"/>
            </a:pPr>
            <a:r>
              <a:rPr lang="en-GB" sz="1000" dirty="0">
                <a:cs typeface="Calibri"/>
              </a:rPr>
              <a:t>Benefits</a:t>
            </a:r>
          </a:p>
          <a:p>
            <a:pPr marL="171450" indent="-171450">
              <a:buFont typeface="Arial"/>
              <a:buChar char="•"/>
            </a:pPr>
            <a:r>
              <a:rPr lang="en-GB" sz="1000" dirty="0">
                <a:cs typeface="Calibri"/>
              </a:rPr>
              <a:t>Text Here</a:t>
            </a:r>
          </a:p>
        </p:txBody>
      </p:sp>
      <p:sp>
        <p:nvSpPr>
          <p:cNvPr id="23" name="Arrow: Pentagon 22">
            <a:extLst>
              <a:ext uri="{FF2B5EF4-FFF2-40B4-BE49-F238E27FC236}">
                <a16:creationId xmlns:a16="http://schemas.microsoft.com/office/drawing/2014/main" id="{44CE2122-B3E3-4BDF-AB34-1BC3B31C282D}"/>
              </a:ext>
            </a:extLst>
          </p:cNvPr>
          <p:cNvSpPr/>
          <p:nvPr/>
        </p:nvSpPr>
        <p:spPr>
          <a:xfrm>
            <a:off x="1416341" y="2604782"/>
            <a:ext cx="2285998" cy="464207"/>
          </a:xfrm>
          <a:prstGeom prst="homePlat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7F4FA97-F51D-446F-B5CF-98A4473280CD}"/>
              </a:ext>
            </a:extLst>
          </p:cNvPr>
          <p:cNvSpPr txBox="1"/>
          <p:nvPr/>
        </p:nvSpPr>
        <p:spPr>
          <a:xfrm>
            <a:off x="1465099" y="2603718"/>
            <a:ext cx="204251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200" dirty="0"/>
              <a:t>How will it change what do we do now ?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ABFBBF4-97A7-46F8-9EAB-3B2ECB496937}"/>
              </a:ext>
            </a:extLst>
          </p:cNvPr>
          <p:cNvSpPr txBox="1"/>
          <p:nvPr/>
        </p:nvSpPr>
        <p:spPr>
          <a:xfrm>
            <a:off x="3701283" y="2518869"/>
            <a:ext cx="2900854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000" dirty="0"/>
              <a:t>Analyse how the changes impact on the</a:t>
            </a:r>
            <a:endParaRPr lang="en-GB" sz="1000" dirty="0">
              <a:cs typeface="Calibri"/>
            </a:endParaRPr>
          </a:p>
          <a:p>
            <a:pPr marL="171450" indent="-171450">
              <a:buFont typeface="Arial"/>
              <a:buChar char="•"/>
            </a:pPr>
            <a:r>
              <a:rPr lang="en-GB" sz="1000" dirty="0">
                <a:cs typeface="Calibri"/>
              </a:rPr>
              <a:t>Business</a:t>
            </a:r>
          </a:p>
          <a:p>
            <a:pPr marL="171450" indent="-171450">
              <a:buFont typeface="Arial"/>
              <a:buChar char="•"/>
            </a:pPr>
            <a:r>
              <a:rPr lang="en-GB" sz="1000" dirty="0">
                <a:cs typeface="Calibri"/>
              </a:rPr>
              <a:t>Staff</a:t>
            </a:r>
          </a:p>
          <a:p>
            <a:pPr marL="171450" indent="-171450">
              <a:buFont typeface="Arial"/>
              <a:buChar char="•"/>
            </a:pPr>
            <a:r>
              <a:rPr lang="en-GB" sz="1000" dirty="0">
                <a:cs typeface="Calibri"/>
              </a:rPr>
              <a:t>Text Here</a:t>
            </a:r>
          </a:p>
        </p:txBody>
      </p:sp>
      <p:sp>
        <p:nvSpPr>
          <p:cNvPr id="27" name="Arrow: Pentagon 26">
            <a:extLst>
              <a:ext uri="{FF2B5EF4-FFF2-40B4-BE49-F238E27FC236}">
                <a16:creationId xmlns:a16="http://schemas.microsoft.com/office/drawing/2014/main" id="{63D13741-B9A5-4826-889D-361A3B3D539E}"/>
              </a:ext>
            </a:extLst>
          </p:cNvPr>
          <p:cNvSpPr/>
          <p:nvPr/>
        </p:nvSpPr>
        <p:spPr>
          <a:xfrm>
            <a:off x="2388547" y="3296712"/>
            <a:ext cx="2285998" cy="464207"/>
          </a:xfrm>
          <a:prstGeom prst="homePlat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TextBox 1">
            <a:extLst>
              <a:ext uri="{FF2B5EF4-FFF2-40B4-BE49-F238E27FC236}">
                <a16:creationId xmlns:a16="http://schemas.microsoft.com/office/drawing/2014/main" id="{6168910A-A3B0-488C-8F24-BBE25B4F68CA}"/>
              </a:ext>
            </a:extLst>
          </p:cNvPr>
          <p:cNvSpPr txBox="1"/>
          <p:nvPr/>
        </p:nvSpPr>
        <p:spPr>
          <a:xfrm>
            <a:off x="2586202" y="3374475"/>
            <a:ext cx="1797269" cy="276999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GB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200" dirty="0"/>
              <a:t>Understand the change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037E40C-5D0F-4390-AA38-4E54FF1F1E57}"/>
              </a:ext>
            </a:extLst>
          </p:cNvPr>
          <p:cNvSpPr txBox="1"/>
          <p:nvPr/>
        </p:nvSpPr>
        <p:spPr>
          <a:xfrm>
            <a:off x="4752316" y="3228316"/>
            <a:ext cx="2900854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000" dirty="0"/>
              <a:t>Where and who will the change impaction ?</a:t>
            </a:r>
            <a:endParaRPr lang="en-US" sz="1000">
              <a:cs typeface="Calibri"/>
            </a:endParaRPr>
          </a:p>
          <a:p>
            <a:pPr marL="171450" indent="-171450">
              <a:buFont typeface="Arial"/>
              <a:buChar char="•"/>
            </a:pPr>
            <a:r>
              <a:rPr lang="en-GB" sz="1000" dirty="0">
                <a:cs typeface="Calibri"/>
              </a:rPr>
              <a:t>Business</a:t>
            </a:r>
          </a:p>
          <a:p>
            <a:pPr marL="171450" indent="-171450">
              <a:buFont typeface="Arial"/>
              <a:buChar char="•"/>
            </a:pPr>
            <a:r>
              <a:rPr lang="en-GB" sz="1000" dirty="0">
                <a:cs typeface="Calibri"/>
              </a:rPr>
              <a:t>Staff</a:t>
            </a:r>
          </a:p>
          <a:p>
            <a:pPr marL="171450" indent="-171450">
              <a:buFont typeface="Arial"/>
              <a:buChar char="•"/>
            </a:pPr>
            <a:r>
              <a:rPr lang="en-GB" sz="1000" dirty="0">
                <a:cs typeface="Calibri"/>
              </a:rPr>
              <a:t>Text Here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47D9683-168C-458F-82A3-E424E26FEEED}"/>
              </a:ext>
            </a:extLst>
          </p:cNvPr>
          <p:cNvSpPr txBox="1"/>
          <p:nvPr/>
        </p:nvSpPr>
        <p:spPr>
          <a:xfrm>
            <a:off x="5531834" y="3964040"/>
            <a:ext cx="2900854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000" dirty="0"/>
              <a:t>Who needs to know what, how and when ?</a:t>
            </a:r>
            <a:endParaRPr lang="en-GB" sz="1000" dirty="0">
              <a:cs typeface="Calibri"/>
            </a:endParaRPr>
          </a:p>
          <a:p>
            <a:pPr marL="171450" indent="-171450">
              <a:buFont typeface="Arial"/>
              <a:buChar char="•"/>
            </a:pPr>
            <a:r>
              <a:rPr lang="en-GB" sz="1000" dirty="0">
                <a:cs typeface="Calibri"/>
              </a:rPr>
              <a:t>Identify stakeholders</a:t>
            </a:r>
            <a:endParaRPr lang="en-GB" dirty="0"/>
          </a:p>
          <a:p>
            <a:pPr marL="171450" indent="-171450">
              <a:buFont typeface="Arial"/>
              <a:buChar char="•"/>
            </a:pPr>
            <a:r>
              <a:rPr lang="en-GB" sz="1000" dirty="0">
                <a:cs typeface="Calibri"/>
              </a:rPr>
              <a:t>Agree communication channels</a:t>
            </a:r>
          </a:p>
          <a:p>
            <a:pPr marL="171450" indent="-171450">
              <a:buFont typeface="Arial"/>
              <a:buChar char="•"/>
            </a:pPr>
            <a:r>
              <a:rPr lang="en-GB" sz="1000" dirty="0">
                <a:cs typeface="Calibri"/>
              </a:rPr>
              <a:t>Text Here</a:t>
            </a:r>
          </a:p>
        </p:txBody>
      </p:sp>
      <p:sp>
        <p:nvSpPr>
          <p:cNvPr id="31" name="Arrow: Pentagon 30">
            <a:extLst>
              <a:ext uri="{FF2B5EF4-FFF2-40B4-BE49-F238E27FC236}">
                <a16:creationId xmlns:a16="http://schemas.microsoft.com/office/drawing/2014/main" id="{D2E74219-E7C9-4ED0-A27F-62F4B325E300}"/>
              </a:ext>
            </a:extLst>
          </p:cNvPr>
          <p:cNvSpPr/>
          <p:nvPr/>
        </p:nvSpPr>
        <p:spPr>
          <a:xfrm>
            <a:off x="3203098" y="4041194"/>
            <a:ext cx="2285998" cy="464207"/>
          </a:xfrm>
          <a:prstGeom prst="homePlat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TextBox 1">
            <a:extLst>
              <a:ext uri="{FF2B5EF4-FFF2-40B4-BE49-F238E27FC236}">
                <a16:creationId xmlns:a16="http://schemas.microsoft.com/office/drawing/2014/main" id="{4A7E47B7-51F3-47E5-911B-50929C143AE4}"/>
              </a:ext>
            </a:extLst>
          </p:cNvPr>
          <p:cNvSpPr txBox="1"/>
          <p:nvPr/>
        </p:nvSpPr>
        <p:spPr>
          <a:xfrm>
            <a:off x="3663512" y="4136474"/>
            <a:ext cx="1797269" cy="276999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GB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200" dirty="0"/>
              <a:t>Communications</a:t>
            </a:r>
            <a:endParaRPr lang="en-US" dirty="0"/>
          </a:p>
        </p:txBody>
      </p:sp>
      <p:sp>
        <p:nvSpPr>
          <p:cNvPr id="34" name="Arrow: Pentagon 33">
            <a:extLst>
              <a:ext uri="{FF2B5EF4-FFF2-40B4-BE49-F238E27FC236}">
                <a16:creationId xmlns:a16="http://schemas.microsoft.com/office/drawing/2014/main" id="{EF3A4FB1-91AB-4773-B163-F07A70C3525D}"/>
              </a:ext>
            </a:extLst>
          </p:cNvPr>
          <p:cNvSpPr/>
          <p:nvPr/>
        </p:nvSpPr>
        <p:spPr>
          <a:xfrm>
            <a:off x="4560683" y="4741883"/>
            <a:ext cx="2285998" cy="464207"/>
          </a:xfrm>
          <a:prstGeom prst="homePlat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TextBox 1">
            <a:extLst>
              <a:ext uri="{FF2B5EF4-FFF2-40B4-BE49-F238E27FC236}">
                <a16:creationId xmlns:a16="http://schemas.microsoft.com/office/drawing/2014/main" id="{E8C094BC-3CE7-4E05-A9C6-CE6A01DD4233}"/>
              </a:ext>
            </a:extLst>
          </p:cNvPr>
          <p:cNvSpPr txBox="1"/>
          <p:nvPr/>
        </p:nvSpPr>
        <p:spPr>
          <a:xfrm>
            <a:off x="4635718" y="4837163"/>
            <a:ext cx="2130096" cy="276999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GB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200" dirty="0"/>
              <a:t>Implementing change, training</a:t>
            </a:r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C6FB5B6-F115-4287-9942-DFFF3A4EDB47}"/>
              </a:ext>
            </a:extLst>
          </p:cNvPr>
          <p:cNvSpPr txBox="1"/>
          <p:nvPr/>
        </p:nvSpPr>
        <p:spPr>
          <a:xfrm>
            <a:off x="6845626" y="4699763"/>
            <a:ext cx="2900854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000" dirty="0"/>
              <a:t>Who will manage training</a:t>
            </a:r>
            <a:endParaRPr lang="en-US" dirty="0"/>
          </a:p>
          <a:p>
            <a:pPr marL="171450" indent="-171450">
              <a:buFont typeface="Arial"/>
              <a:buChar char="•"/>
            </a:pPr>
            <a:r>
              <a:rPr lang="en-GB" sz="1000" dirty="0">
                <a:cs typeface="Calibri"/>
              </a:rPr>
              <a:t>Text Here</a:t>
            </a:r>
          </a:p>
        </p:txBody>
      </p:sp>
      <p:sp>
        <p:nvSpPr>
          <p:cNvPr id="37" name="Arrow: Pentagon 36">
            <a:extLst>
              <a:ext uri="{FF2B5EF4-FFF2-40B4-BE49-F238E27FC236}">
                <a16:creationId xmlns:a16="http://schemas.microsoft.com/office/drawing/2014/main" id="{DC39073B-5F79-4044-98B7-2941C8A7E29A}"/>
              </a:ext>
            </a:extLst>
          </p:cNvPr>
          <p:cNvSpPr/>
          <p:nvPr/>
        </p:nvSpPr>
        <p:spPr>
          <a:xfrm>
            <a:off x="5795648" y="5407537"/>
            <a:ext cx="2285998" cy="464207"/>
          </a:xfrm>
          <a:prstGeom prst="homePlat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TextBox 1">
            <a:extLst>
              <a:ext uri="{FF2B5EF4-FFF2-40B4-BE49-F238E27FC236}">
                <a16:creationId xmlns:a16="http://schemas.microsoft.com/office/drawing/2014/main" id="{E45B79D3-C632-41A1-A1E5-81F0BDD7A939}"/>
              </a:ext>
            </a:extLst>
          </p:cNvPr>
          <p:cNvSpPr txBox="1"/>
          <p:nvPr/>
        </p:nvSpPr>
        <p:spPr>
          <a:xfrm>
            <a:off x="6378682" y="5502817"/>
            <a:ext cx="930166" cy="276999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GB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200" dirty="0"/>
              <a:t>Evaluation</a:t>
            </a:r>
            <a:endParaRPr 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1B6CEFD-5CDB-4080-B127-76C50A5CC463}"/>
              </a:ext>
            </a:extLst>
          </p:cNvPr>
          <p:cNvSpPr txBox="1"/>
          <p:nvPr/>
        </p:nvSpPr>
        <p:spPr>
          <a:xfrm>
            <a:off x="8150660" y="5312866"/>
            <a:ext cx="2900854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000" dirty="0"/>
              <a:t>What needs to evaluate ?</a:t>
            </a:r>
            <a:endParaRPr lang="en-US" dirty="0"/>
          </a:p>
          <a:p>
            <a:r>
              <a:rPr lang="en-GB" sz="1000" dirty="0">
                <a:cs typeface="Calibri"/>
              </a:rPr>
              <a:t>Your key success ?</a:t>
            </a:r>
          </a:p>
          <a:p>
            <a:r>
              <a:rPr lang="en-GB" sz="1000" dirty="0">
                <a:cs typeface="Calibri"/>
              </a:rPr>
              <a:t>Your key barriers ?</a:t>
            </a:r>
          </a:p>
          <a:p>
            <a:pPr marL="171450" indent="-171450">
              <a:buFont typeface="Arial"/>
              <a:buChar char="•"/>
            </a:pPr>
            <a:r>
              <a:rPr lang="en-GB" sz="1000" dirty="0">
                <a:cs typeface="Calibri"/>
              </a:rPr>
              <a:t>Text Here</a:t>
            </a:r>
          </a:p>
        </p:txBody>
      </p:sp>
      <p:sp>
        <p:nvSpPr>
          <p:cNvPr id="40" name="TextBox 1">
            <a:extLst>
              <a:ext uri="{FF2B5EF4-FFF2-40B4-BE49-F238E27FC236}">
                <a16:creationId xmlns:a16="http://schemas.microsoft.com/office/drawing/2014/main" id="{E22E585D-046D-4219-915A-4D92AC38D415}"/>
              </a:ext>
            </a:extLst>
          </p:cNvPr>
          <p:cNvSpPr txBox="1"/>
          <p:nvPr/>
        </p:nvSpPr>
        <p:spPr>
          <a:xfrm>
            <a:off x="624267" y="6133437"/>
            <a:ext cx="719960" cy="46166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GB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200" dirty="0"/>
              <a:t>Identify</a:t>
            </a:r>
            <a:endParaRPr lang="en-US" dirty="0"/>
          </a:p>
          <a:p>
            <a:r>
              <a:rPr lang="en-GB" sz="1200" dirty="0">
                <a:cs typeface="Calibri"/>
              </a:rPr>
              <a:t>benefits</a:t>
            </a:r>
          </a:p>
        </p:txBody>
      </p:sp>
      <p:sp>
        <p:nvSpPr>
          <p:cNvPr id="42" name="TextBox 1">
            <a:extLst>
              <a:ext uri="{FF2B5EF4-FFF2-40B4-BE49-F238E27FC236}">
                <a16:creationId xmlns:a16="http://schemas.microsoft.com/office/drawing/2014/main" id="{314A911F-9D40-4270-8F6B-5D3D5D3B3173}"/>
              </a:ext>
            </a:extLst>
          </p:cNvPr>
          <p:cNvSpPr txBox="1"/>
          <p:nvPr/>
        </p:nvSpPr>
        <p:spPr>
          <a:xfrm>
            <a:off x="1719094" y="6133436"/>
            <a:ext cx="868856" cy="46166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GB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200" dirty="0"/>
              <a:t>Raising</a:t>
            </a:r>
          </a:p>
          <a:p>
            <a:r>
              <a:rPr lang="en-GB" sz="1200" dirty="0">
                <a:cs typeface="Calibri"/>
              </a:rPr>
              <a:t>awareness</a:t>
            </a:r>
          </a:p>
        </p:txBody>
      </p:sp>
      <p:sp>
        <p:nvSpPr>
          <p:cNvPr id="43" name="TextBox 1">
            <a:extLst>
              <a:ext uri="{FF2B5EF4-FFF2-40B4-BE49-F238E27FC236}">
                <a16:creationId xmlns:a16="http://schemas.microsoft.com/office/drawing/2014/main" id="{B0055351-A010-4430-8E74-495EFAE4FC76}"/>
              </a:ext>
            </a:extLst>
          </p:cNvPr>
          <p:cNvSpPr txBox="1"/>
          <p:nvPr/>
        </p:nvSpPr>
        <p:spPr>
          <a:xfrm>
            <a:off x="2962817" y="6133435"/>
            <a:ext cx="1044027" cy="46166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GB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200" dirty="0"/>
              <a:t>As – is impact</a:t>
            </a:r>
            <a:endParaRPr lang="en-US" dirty="0">
              <a:cs typeface="Calibri" panose="020F0502020204030204"/>
            </a:endParaRPr>
          </a:p>
          <a:p>
            <a:r>
              <a:rPr lang="en-GB" sz="1200" dirty="0">
                <a:cs typeface="Calibri"/>
              </a:rPr>
              <a:t>assessment</a:t>
            </a:r>
          </a:p>
        </p:txBody>
      </p:sp>
      <p:sp>
        <p:nvSpPr>
          <p:cNvPr id="44" name="TextBox 1">
            <a:extLst>
              <a:ext uri="{FF2B5EF4-FFF2-40B4-BE49-F238E27FC236}">
                <a16:creationId xmlns:a16="http://schemas.microsoft.com/office/drawing/2014/main" id="{92A09E0B-FDD7-4388-A8C2-2F5EC88AA7D4}"/>
              </a:ext>
            </a:extLst>
          </p:cNvPr>
          <p:cNvSpPr txBox="1"/>
          <p:nvPr/>
        </p:nvSpPr>
        <p:spPr>
          <a:xfrm>
            <a:off x="4250335" y="6133436"/>
            <a:ext cx="851339" cy="46166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GB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200" dirty="0"/>
              <a:t>Readiness</a:t>
            </a:r>
          </a:p>
          <a:p>
            <a:r>
              <a:rPr lang="en-GB" sz="1200" dirty="0">
                <a:cs typeface="Calibri"/>
              </a:rPr>
              <a:t>workshop</a:t>
            </a:r>
          </a:p>
        </p:txBody>
      </p:sp>
      <p:sp>
        <p:nvSpPr>
          <p:cNvPr id="45" name="TextBox 1">
            <a:extLst>
              <a:ext uri="{FF2B5EF4-FFF2-40B4-BE49-F238E27FC236}">
                <a16:creationId xmlns:a16="http://schemas.microsoft.com/office/drawing/2014/main" id="{499EBB23-F7BF-43DC-B574-BCD766F25CB7}"/>
              </a:ext>
            </a:extLst>
          </p:cNvPr>
          <p:cNvSpPr txBox="1"/>
          <p:nvPr/>
        </p:nvSpPr>
        <p:spPr>
          <a:xfrm>
            <a:off x="5397713" y="6133435"/>
            <a:ext cx="921407" cy="46166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GB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200" dirty="0"/>
              <a:t>Stakeholder</a:t>
            </a:r>
          </a:p>
          <a:p>
            <a:r>
              <a:rPr lang="en-GB" sz="1200" dirty="0">
                <a:cs typeface="Calibri"/>
              </a:rPr>
              <a:t>analysis</a:t>
            </a:r>
          </a:p>
        </p:txBody>
      </p:sp>
      <p:sp>
        <p:nvSpPr>
          <p:cNvPr id="46" name="TextBox 1">
            <a:extLst>
              <a:ext uri="{FF2B5EF4-FFF2-40B4-BE49-F238E27FC236}">
                <a16:creationId xmlns:a16="http://schemas.microsoft.com/office/drawing/2014/main" id="{CE59D252-A6A8-486B-A914-1CF7CCE3C49E}"/>
              </a:ext>
            </a:extLst>
          </p:cNvPr>
          <p:cNvSpPr txBox="1"/>
          <p:nvPr/>
        </p:nvSpPr>
        <p:spPr>
          <a:xfrm>
            <a:off x="6711506" y="6037089"/>
            <a:ext cx="1000234" cy="553998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GB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000" dirty="0"/>
              <a:t>Taking stock:</a:t>
            </a:r>
            <a:endParaRPr lang="en-GB" sz="1000" dirty="0">
              <a:cs typeface="Calibri"/>
            </a:endParaRPr>
          </a:p>
          <a:p>
            <a:r>
              <a:rPr lang="en-GB" sz="1000" dirty="0">
                <a:cs typeface="Calibri"/>
              </a:rPr>
              <a:t>What's been achieved ?</a:t>
            </a:r>
          </a:p>
        </p:txBody>
      </p:sp>
      <p:sp>
        <p:nvSpPr>
          <p:cNvPr id="47" name="TextBox 1">
            <a:extLst>
              <a:ext uri="{FF2B5EF4-FFF2-40B4-BE49-F238E27FC236}">
                <a16:creationId xmlns:a16="http://schemas.microsoft.com/office/drawing/2014/main" id="{A87793BF-AFC7-418F-AB1F-FC412659D864}"/>
              </a:ext>
            </a:extLst>
          </p:cNvPr>
          <p:cNvSpPr txBox="1"/>
          <p:nvPr/>
        </p:nvSpPr>
        <p:spPr>
          <a:xfrm>
            <a:off x="8042816" y="6133434"/>
            <a:ext cx="1236717" cy="46166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GB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200" dirty="0"/>
              <a:t>Document to-be</a:t>
            </a:r>
          </a:p>
          <a:p>
            <a:r>
              <a:rPr lang="en-GB" sz="1200" dirty="0">
                <a:cs typeface="Calibri"/>
              </a:rPr>
              <a:t>&amp; training</a:t>
            </a:r>
          </a:p>
        </p:txBody>
      </p:sp>
      <p:sp>
        <p:nvSpPr>
          <p:cNvPr id="48" name="TextBox 1">
            <a:extLst>
              <a:ext uri="{FF2B5EF4-FFF2-40B4-BE49-F238E27FC236}">
                <a16:creationId xmlns:a16="http://schemas.microsoft.com/office/drawing/2014/main" id="{74E75E64-1B48-4214-83E5-D5938F9BCFF3}"/>
              </a:ext>
            </a:extLst>
          </p:cNvPr>
          <p:cNvSpPr txBox="1"/>
          <p:nvPr/>
        </p:nvSpPr>
        <p:spPr>
          <a:xfrm>
            <a:off x="9356608" y="6133433"/>
            <a:ext cx="1079062" cy="276999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GB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200" dirty="0"/>
              <a:t>On-boarding</a:t>
            </a:r>
            <a:endParaRPr lang="en-US" dirty="0"/>
          </a:p>
        </p:txBody>
      </p:sp>
      <p:sp>
        <p:nvSpPr>
          <p:cNvPr id="49" name="TextBox 1">
            <a:extLst>
              <a:ext uri="{FF2B5EF4-FFF2-40B4-BE49-F238E27FC236}">
                <a16:creationId xmlns:a16="http://schemas.microsoft.com/office/drawing/2014/main" id="{771EB420-99FE-44B9-A47A-768A4B79005E}"/>
              </a:ext>
            </a:extLst>
          </p:cNvPr>
          <p:cNvSpPr txBox="1"/>
          <p:nvPr/>
        </p:nvSpPr>
        <p:spPr>
          <a:xfrm>
            <a:off x="10512745" y="6133432"/>
            <a:ext cx="1026511" cy="46166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GB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200" dirty="0"/>
              <a:t>Sharing</a:t>
            </a:r>
            <a:endParaRPr lang="en-US" dirty="0">
              <a:cs typeface="Calibri" panose="020F0502020204030204"/>
            </a:endParaRPr>
          </a:p>
          <a:p>
            <a:r>
              <a:rPr lang="en-GB" sz="1200" dirty="0">
                <a:cs typeface="Calibri"/>
              </a:rPr>
              <a:t>experiences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187</cp:revision>
  <dcterms:created xsi:type="dcterms:W3CDTF">2022-01-02T19:15:50Z</dcterms:created>
  <dcterms:modified xsi:type="dcterms:W3CDTF">2022-01-02T19:53:17Z</dcterms:modified>
</cp:coreProperties>
</file>