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7" r:id="rId13"/>
    <p:sldId id="260" r:id="rId14"/>
    <p:sldId id="271" r:id="rId15"/>
    <p:sldId id="269" r:id="rId16"/>
    <p:sldId id="272" r:id="rId17"/>
    <p:sldId id="270" r:id="rId18"/>
    <p:sldId id="273" r:id="rId19"/>
    <p:sldId id="275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ustomXml" Target="../customXml/item1.xml"/><Relationship Id="rId27" Type="http://schemas.openxmlformats.org/officeDocument/2006/relationships/customXmlProps" Target="../customXml/itemProps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11400" y="2921635"/>
            <a:ext cx="75698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浏览器中的</a:t>
            </a:r>
            <a:r>
              <a:rPr lang="en-US" altLang="zh-CN" sz="6000"/>
              <a:t>HTTP</a:t>
            </a:r>
            <a:r>
              <a:rPr lang="zh-CN" altLang="en-US" sz="6000"/>
              <a:t>协议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590" y="2543175"/>
            <a:ext cx="6306185" cy="2470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资源验证（</a:t>
            </a:r>
            <a:r>
              <a:rPr lang="en-US" altLang="zh-CN" sz="2800"/>
              <a:t>Last-Modified,Etag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424180" y="1404620"/>
            <a:ext cx="5614035" cy="3775710"/>
            <a:chOff x="668" y="2212"/>
            <a:chExt cx="8616" cy="56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" y="2212"/>
              <a:ext cx="8617" cy="5658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flipV="1">
              <a:off x="3991" y="6987"/>
              <a:ext cx="1205" cy="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892" y="7382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706" y="4271"/>
              <a:ext cx="2541" cy="56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37580" y="1404620"/>
            <a:ext cx="5962650" cy="3991610"/>
            <a:chOff x="9508" y="2212"/>
            <a:chExt cx="9390" cy="628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rcRect b="1380"/>
            <a:stretch>
              <a:fillRect/>
            </a:stretch>
          </p:blipFill>
          <p:spPr>
            <a:xfrm>
              <a:off x="9508" y="2212"/>
              <a:ext cx="9390" cy="6287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2143" y="2960"/>
              <a:ext cx="2541" cy="56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12680" y="5939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2680" y="6358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/>
          <p:nvPr/>
        </p:nvCxnSpPr>
        <p:spPr>
          <a:xfrm flipV="1">
            <a:off x="3328670" y="3963670"/>
            <a:ext cx="453517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98900" y="3671570"/>
            <a:ext cx="4048125" cy="94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7695" y="584644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都需要去服务器端对比验证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737995" y="5180330"/>
            <a:ext cx="2609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对比修改时间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75020" y="5396865"/>
            <a:ext cx="628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数据签名，资源对内容进行唯一标识，对内容进行哈希值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277620"/>
            <a:ext cx="11343005" cy="3420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7695" y="5295900"/>
            <a:ext cx="5104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浏览器允许产生并发的</a:t>
            </a:r>
            <a:r>
              <a:rPr lang="en-US" altLang="zh-CN" sz="2800"/>
              <a:t>TCP</a:t>
            </a:r>
            <a:r>
              <a:rPr lang="zh-CN" altLang="en-US" sz="2800"/>
              <a:t>连接，</a:t>
            </a:r>
            <a:r>
              <a:rPr lang="en-US" altLang="zh-CN" sz="2800"/>
              <a:t>TCP</a:t>
            </a:r>
            <a:r>
              <a:rPr lang="zh-CN" altLang="en-US" sz="2800"/>
              <a:t>连接的并发限制</a:t>
            </a:r>
            <a:r>
              <a:rPr lang="en-US" altLang="zh-CN" sz="2800"/>
              <a:t>(</a:t>
            </a:r>
            <a:r>
              <a:rPr lang="zh-CN" altLang="en-US" sz="2800"/>
              <a:t>谷歌</a:t>
            </a:r>
            <a:r>
              <a:rPr lang="en-US" altLang="zh-CN" sz="2800"/>
              <a:t>6)</a:t>
            </a:r>
            <a:endParaRPr lang="en-US" altLang="zh-C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091565"/>
            <a:ext cx="9879330" cy="4517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185" y="5485130"/>
            <a:ext cx="6382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最开始会直接使用</a:t>
            </a:r>
            <a:r>
              <a:rPr lang="en-US" altLang="zh-CN" sz="2800"/>
              <a:t>6</a:t>
            </a:r>
            <a:r>
              <a:rPr lang="zh-CN" altLang="en-US" sz="2800"/>
              <a:t>个并发的</a:t>
            </a:r>
            <a:r>
              <a:rPr lang="en-US" altLang="zh-CN" sz="2800"/>
              <a:t>TCP</a:t>
            </a:r>
            <a:r>
              <a:rPr lang="zh-CN" altLang="en-US" sz="2800"/>
              <a:t>连接，之后的请求都要等前面的</a:t>
            </a:r>
            <a:r>
              <a:rPr lang="en-US" altLang="zh-CN" sz="2800"/>
              <a:t>TCP</a:t>
            </a:r>
            <a:r>
              <a:rPr lang="zh-CN" altLang="en-US" sz="2800"/>
              <a:t>进行复用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485130"/>
            <a:ext cx="6382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最开始会直接使用</a:t>
            </a:r>
            <a:r>
              <a:rPr lang="en-US" altLang="zh-CN" sz="2800"/>
              <a:t>6</a:t>
            </a:r>
            <a:r>
              <a:rPr lang="zh-CN" altLang="en-US" sz="2800"/>
              <a:t>个并发的</a:t>
            </a:r>
            <a:r>
              <a:rPr lang="en-US" altLang="zh-CN" sz="2800"/>
              <a:t>TCP</a:t>
            </a:r>
            <a:r>
              <a:rPr lang="zh-CN" altLang="en-US" sz="2800"/>
              <a:t>连接，之后的请求都要等前面的</a:t>
            </a:r>
            <a:r>
              <a:rPr lang="en-US" altLang="zh-CN" sz="2800"/>
              <a:t>TCP</a:t>
            </a:r>
            <a:r>
              <a:rPr lang="zh-CN" altLang="en-US" sz="2800"/>
              <a:t>进行复用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772285"/>
            <a:ext cx="11306175" cy="2370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34860" y="1849120"/>
            <a:ext cx="379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Connection:keep-alive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183640"/>
            <a:ext cx="5104130" cy="50438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778510"/>
            <a:ext cx="9525000" cy="5300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608955"/>
            <a:ext cx="1005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关闭</a:t>
            </a:r>
            <a:r>
              <a:rPr lang="en-US" altLang="zh-CN" sz="2800"/>
              <a:t>Connection</a:t>
            </a:r>
            <a:r>
              <a:rPr lang="zh-CN" altLang="en-US" sz="2800"/>
              <a:t>，连接不复用，每个</a:t>
            </a:r>
            <a:r>
              <a:rPr lang="en-US" altLang="zh-CN" sz="2800"/>
              <a:t>ConnectionID</a:t>
            </a:r>
            <a:r>
              <a:rPr lang="zh-CN" altLang="en-US" sz="2800"/>
              <a:t>都不一样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245235"/>
            <a:ext cx="94297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608955"/>
            <a:ext cx="1005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上面是没有关闭的，下面是关闭的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84" r="9752"/>
          <a:stretch>
            <a:fillRect/>
          </a:stretch>
        </p:blipFill>
        <p:spPr>
          <a:xfrm>
            <a:off x="607695" y="1091565"/>
            <a:ext cx="9584055" cy="2213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5484"/>
          <a:stretch>
            <a:fillRect/>
          </a:stretch>
        </p:blipFill>
        <p:spPr>
          <a:xfrm>
            <a:off x="718185" y="3522345"/>
            <a:ext cx="9500235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CSP</a:t>
            </a:r>
            <a:r>
              <a:rPr lang="zh-CN" altLang="en-US" sz="2800">
                <a:sym typeface="+mn-ea"/>
              </a:rPr>
              <a:t>内容安全策略（Content-Security-Policy）</a:t>
            </a:r>
            <a:endParaRPr lang="zh-CN" altLang="en-US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690" y="174307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default-src </a:t>
            </a:r>
            <a:r>
              <a:rPr lang="zh-CN" altLang="en-US" sz="2800">
                <a:sym typeface="+mn-ea"/>
              </a:rPr>
              <a:t>限制全局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280289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指定资源类型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CSP</a:t>
            </a:r>
            <a:r>
              <a:rPr lang="zh-CN" altLang="en-US" sz="2800">
                <a:sym typeface="+mn-ea"/>
              </a:rPr>
              <a:t>内容安全策略</a:t>
            </a:r>
            <a:endParaRPr lang="zh-CN" altLang="en-US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133921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connect-src</a:t>
            </a:r>
            <a:r>
              <a:rPr lang="zh-CN" altLang="en-US" sz="2800">
                <a:sym typeface="+mn-ea"/>
              </a:rPr>
              <a:t>请求发送目标</a:t>
            </a:r>
            <a:endParaRPr lang="zh-CN" altLang="en-US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6660" y="194818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img-src</a:t>
            </a:r>
            <a:r>
              <a:rPr lang="zh-CN" altLang="en-US" sz="2800">
                <a:sym typeface="+mn-ea"/>
              </a:rPr>
              <a:t>图片的请求地址</a:t>
            </a:r>
            <a:endParaRPr lang="zh-CN" altLang="en-US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6660" y="262318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style-src</a:t>
            </a:r>
            <a:r>
              <a:rPr lang="zh-CN" altLang="en-US" sz="2800">
                <a:sym typeface="+mn-ea"/>
              </a:rPr>
              <a:t>样式</a:t>
            </a:r>
            <a:endParaRPr lang="zh-CN" altLang="en-US" sz="28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6660" y="530796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外链资源的限制</a:t>
            </a:r>
            <a:endParaRPr lang="zh-CN" altLang="en-US" sz="28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467487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。。。</a:t>
            </a:r>
            <a:endParaRPr lang="zh-CN" altLang="en-US" sz="2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6660" y="331152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script-src</a:t>
            </a:r>
            <a:r>
              <a:rPr lang="zh-CN" altLang="en-US" sz="2800">
                <a:sym typeface="+mn-ea"/>
              </a:rPr>
              <a:t>脚本</a:t>
            </a:r>
            <a:endParaRPr lang="zh-CN" altLang="en-US" sz="2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6660" y="399288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font-src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" y="1000760"/>
            <a:ext cx="12072620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对</a:t>
            </a:r>
            <a:r>
              <a:rPr lang="en-US" altLang="zh-CN" sz="2800">
                <a:sym typeface="+mn-ea"/>
              </a:rPr>
              <a:t>XSS</a:t>
            </a:r>
            <a:r>
              <a:rPr lang="zh-CN" altLang="en-US" sz="2800">
                <a:sym typeface="+mn-ea"/>
              </a:rPr>
              <a:t>的防备</a:t>
            </a:r>
            <a:endParaRPr lang="zh-CN" altLang="en-US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0" y="1091565"/>
            <a:ext cx="5612765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对</a:t>
            </a:r>
            <a:r>
              <a:rPr lang="en-US" altLang="zh-CN" sz="2800">
                <a:sym typeface="+mn-ea"/>
              </a:rPr>
              <a:t>XSS</a:t>
            </a:r>
            <a:r>
              <a:rPr lang="zh-CN" altLang="en-US" sz="2800">
                <a:sym typeface="+mn-ea"/>
              </a:rPr>
              <a:t>的防备</a:t>
            </a:r>
            <a:endParaRPr lang="zh-CN" altLang="en-US" sz="28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2982"/>
          <a:stretch>
            <a:fillRect/>
          </a:stretch>
        </p:blipFill>
        <p:spPr>
          <a:xfrm>
            <a:off x="269875" y="4529455"/>
            <a:ext cx="11652250" cy="1381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1371600"/>
            <a:ext cx="9525635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733550"/>
            <a:ext cx="1007745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200723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同源策略：协议、域名、端口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445385" y="263334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http://localhost:8080</a:t>
            </a:r>
            <a:endParaRPr lang="en-US" altLang="zh-CN" sz="200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757170" y="2378075"/>
            <a:ext cx="2095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584575" y="240601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363720" y="236410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弧形箭头 10"/>
          <p:cNvSpPr/>
          <p:nvPr/>
        </p:nvSpPr>
        <p:spPr>
          <a:xfrm>
            <a:off x="1553845" y="2893060"/>
            <a:ext cx="598170" cy="8623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5385" y="3441700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http://localhost:8081</a:t>
            </a:r>
            <a:endParaRPr lang="en-US" altLang="zh-CN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265" y="2496820"/>
            <a:ext cx="6689090" cy="16548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9475" y="3140075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40906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服务器设置可访问的请求地址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807845"/>
            <a:ext cx="6701155" cy="1365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4590" y="333057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服务器限制特定的请求地址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3872230"/>
            <a:ext cx="6700520" cy="2242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297305"/>
            <a:ext cx="427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JSONP</a:t>
            </a:r>
            <a:r>
              <a:rPr lang="zh-CN" altLang="en-US" sz="2400"/>
              <a:t>实现跨域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19835" y="2225040"/>
            <a:ext cx="92214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&lt;html&gt;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en-US" altLang="zh-CN" sz="2400">
                <a:sym typeface="+mn-ea"/>
              </a:rPr>
              <a:t>&lt;script&gt;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function fn(data){     /*data</a:t>
            </a:r>
            <a:r>
              <a:rPr lang="zh-CN" altLang="en-US" sz="2400">
                <a:sym typeface="+mn-ea"/>
              </a:rPr>
              <a:t>处理</a:t>
            </a:r>
            <a:r>
              <a:rPr lang="en-US" altLang="zh-CN" sz="2400">
                <a:sym typeface="+mn-ea"/>
              </a:rPr>
              <a:t>*/    }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&lt;/script&gt;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&lt;script src=”www.localhost:8081?cb=fn”&gt;&lt;/script&gt;</a:t>
            </a:r>
            <a:endParaRPr lang="en-US" altLang="zh-CN" sz="2400"/>
          </a:p>
          <a:p>
            <a:r>
              <a:rPr lang="en-US" altLang="zh-CN" sz="2400"/>
              <a:t>&lt;/html&gt;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024890" y="185674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前端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890" y="4708525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9835" y="5076825"/>
            <a:ext cx="400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fn({name:'jiajun',age:18})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跨域的预请求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297305"/>
            <a:ext cx="1038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使用某些自定义的头，浏览器会发送预请求，提交方式为</a:t>
            </a:r>
            <a:r>
              <a:rPr lang="en-US" altLang="zh-CN" sz="2400"/>
              <a:t>OPTIONS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164590" y="1757680"/>
            <a:ext cx="92214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&lt;html&gt;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en-US" altLang="zh-CN" sz="2400">
                <a:sym typeface="+mn-ea"/>
              </a:rPr>
              <a:t>&lt;script&gt;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  fetch(“http://localhost:8081”,{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method:”POST”,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   headers:{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     'AddJunZ':'nbcs'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}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})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&lt;/script&gt;</a:t>
            </a:r>
            <a:endParaRPr lang="en-US" altLang="zh-CN" sz="2400"/>
          </a:p>
          <a:p>
            <a:r>
              <a:rPr lang="en-US" altLang="zh-CN" sz="2400"/>
              <a:t>&lt;/html&gt;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7430" y="4145915"/>
            <a:ext cx="8152130" cy="2013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4325" y="554228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预请求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7059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Cache-Control</a:t>
            </a:r>
            <a:r>
              <a:rPr lang="zh-CN" altLang="en-US" sz="2800"/>
              <a:t>限制缓存（不经服务器验证）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3460115"/>
            <a:ext cx="10748010" cy="2004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368425"/>
            <a:ext cx="6291580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qt_temp"/>
          <p:cNvPicPr>
            <a:picLocks noChangeAspect="1"/>
          </p:cNvPicPr>
          <p:nvPr/>
        </p:nvPicPr>
        <p:blipFill>
          <a:blip r:embed="rId1"/>
          <a:srcRect t="7159" b="9254"/>
          <a:stretch>
            <a:fillRect/>
          </a:stretch>
        </p:blipFill>
        <p:spPr>
          <a:xfrm>
            <a:off x="1981200" y="1525905"/>
            <a:ext cx="8229600" cy="4129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缓存验证过程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0Njk0MDYwMDYzNCIsCiAgICJHcm91cElkIiA6ICIzODk4NzIxODQiLAogICAiSW1hZ2UiIDogImlWQk9SdzBLR2dvQUFBQU5TVWhFVWdBQUFvZ0FBQUdGQ0FZQUFBQitQd0w1QUFBQUNYQklXWE1BQUFzVEFBQUxFd0VBbXB3WUFBQWdBRWxFUVZSNG5PemRlVnhVNWY0SDhNOHpyS0pBbW9yN2JsZ3F5NHhrTHJtbHB1VnVscHFhYTZuOXpPd2ExYzNVVE1zdHZlcDFUKzVONzBYVGxES0t6UEs2a1FzeWdHWnFraXNLSmlxN0xEUG4rZjJCTXpHQnlqSndab2JQKy9YeTVTeG41bnpuREIvNG51MDVB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ZSdVJKcUYwQzJhOWl3WVU2Ly9mWmJLeWNucDBBaFJGTUFqYVdValFFMEVFSlVVeFRGUXdqaEFjQU5RSTZVTWt1ajBXUkpLVE1BSkFnaExnTzRMS1c4YURRYVl4NTc3TEd6TzNic01LcjVtWWlJaU9qaDJDQ1NXWXNXTGR3OFBUMmZGa0k4QzZBOUFDMkFxbGFjUlNZQVBZQmpVc3J2YzNOekQ1MCtmVHJYaXU5UFJFUkVWc0FHc1pKcjNicDFOVGMzdHhjQURBVFFFMEExMDNOQ0NEUnExQWl0V3JWQ2d3WU5VS2RPSGRTcFV3YytQajZvV3JVcTNOM2Q0ZTd1RGxkWFYrVG01aUk3T3h2WjJkbkl6TXpFalJzM2tKU1VoS1NrSkNRa0pPRHMyYk80Y3VVS3BKUUZaNThCNEVjQVgrZms1SHg1K3ZUcGpBcjk4RVJFUkZRa05vaVZrd2dNREh4S285Rk1rRksraEh0Tm9VYWpnYisvUHpwMTZvU0FnQUQ0K3ZyQ3c4UERhalBOeXNyQ3VYUG5FQnNiaThqSVNNVEZ4VUZSRk5QVEdWTEtiVUtJVFhxOS9oZ0ErWUMzSWlJaW9uTEVCckZ5RVlHQmdmMkZFQjhBYUFjQXpzN082TktsQzU1OTlsbTBiOThlbnA2ZUZWWk1lbm82amgwN2hqMTc5dURBZ1FNd0dzMkhKNTRBTUUrdjE0ZURqU0lSRVZHRlk0TllPUWl0Vmp0SUNERmJTaGtBQU0yYU5jUGd3WVBSdDI5ZlZLOWVYZTM2Y09mT0hVUkVSQ0FzTEF3WExsd0FBQWdoWXFXVTgvUjYvVmRnbzBoRVJGUmgyQ0E2dUhidDJ2a3Fpcklhd0RNQThQampqMlBpeElubzBxVUxOQnFOeXRVVnBpZ0tEaDQ4aUkwYk4rTHMyYk9taDM4eUdvMVQ0K0xpZmxPek5pSWlvc3FDRGFLRDZ0YXRtM3RxYXVyZk5Sck51MUpLbDJiTm11SE5OOTlFeDQ0ZElZVHRmKzFTU3Z6ODg4LzR4ei8rZ1FzWExrQUlrYWNveWtKdmIrK1A5Ky9mbjYxMmZVUkVSSTdNOWpzRktyR0FnSUNXR28xbUJ3Qi9OemMzK2RwcnI0bVJJMGZDeGNWRjdkSktMQzh2RDZHaG9WaS9mcjNNeWNrUjkzWTdEOVByOWZGcTEwWkVST1NvMkNBNkdLMVcreUtBVFFDcXRXL2ZIck5uejBhZE9uWFVMcXZNa3BLUzhPR0hIK0w0OGVNQWtDR0VHQjhkSGIxRDdicUlpSWdja1pQYUJaRFZDSzFXdXhqQWNpR0U2K1RKa3pGcjFxd0tQU3U1UEZXclZnM1BQZmNjbkp5Y0VCMGQ3U3FsSEZhM2J0MnFpWW1KUDZwZEd4RVJrYVBoRmtRSDBLMWJOK2UwdExTTkFNWjZlM3ZMUllzV2lhQ2dJTFhMS2pkUlVWRjQ1NTEzWkdwcXFnRHdMeTh2cjFmMzc5OXZVTHN1SWlJaVI4RUcwYzUxNjliTlBTMHRiU3VBUVQ0K1BsaTdkaTBhTjI2c2Rsbmw3dEtsUzVnNmRTcHUzTGdCQUY5NWVYbU40TWtyUkVSRTFtRjc0NXhRc1EwYk5zekoxQncyYnR3WUlTRWhsYUk1QklBbVRab1UvTHlEMHRMU1FvY05HOFpESm9pSWlLeUFmMUR0bUx1NyszSUFZeHMyYkloTm16YWhWcTFhYXBkVW9hcFZxNFpldlhyaGYvLzdIOUxTMGg2L2MrZU9WMkppNGg2MTZ5SWlJckozYkJEdGxGYXJmUlBBSEM4dkw3bGh3d2JoQ0djcWwwYVZLbFhRc1dOSGZQZmRkekkzTjdkRHZYcjFVaElURTQrcFhSY1JFWkU5NHpHSWRraXIxVDRONElDTGk0dFl0MjRkQWdJQzFDNUpkYkd4c1pnOGVUTHk4dklrZ0s1NnZmNlEyalVSRVJIWksyNUJ0RFB0MjdmM1VoVGxCd0RWMzN2dlBYVHYzbDN0a214Q25UcDFVS05HRFJ3NmRFZ0lJYm8xYTlZczVPclZxN2xxMTBWRVJHU1BlSktLbmNuTHkxc09vRW5uenAweGVQQmd0Y3V4S1lNSEQwYW5UcDBncFd5YW5aMjlYTzE2aUlpSTdCVjNNZHNSclZiYkIwQ0V0N2MzZHV6WWdVY2ZmVlR0a214T2NuSXloZzBiaHJTME5BRG9xOWZydjFlN0ppSWlJbnZETFloMjR0NFFMa3NBWU9iTW1Xd083Nk5telpxWU9YT202ZTVpRG4xRFJFUlVjbXdRN2NTRkN4ZEdBV2pqNit1TFBuMzZxRjJPVGV2YnR5OThmWDBCb0cxOGZQekxhdGREUkVSa2I5Z2cyb0Z1M2JxNVN5ay9Bb0JwMDZaQm8rSFg5aUFhalFiLzkzLy9Cd0FRUW56VXJWczNkNVZMSWlJaXNpdnNOT3hBZW5yNktBQU4yN1ZyaDZlZWVrcnRjdXhDaHc0ZG9OUHBBS0RSdmVWSFJFUkV4Y1FHMFE1SUtWOEZnREZqeGtBSW5sZFVIRUlJakJrekJnQ2dLTW9rbGNzaElpS3lLMndRYlZ5N2R1MENBUVQ1K1BpZ1E0Y09hcGRqVnpwMDZJRGF0V3REQ1BGa0FFY1RKeUlpS2pZMmlEYk9hRFJPQW9BQkF3YncyTU1TY25KeXdvQUJBd0FBR28yR1d4R0ppSWlLaVIySERiczNSTXRMQURCdzRFQ1ZxN0ZQcHVVbXBSek9JVytJaUlpS2h3MmlEYnR3NFVJN0lVU05saTFib203ZHVtcVhZNWZxMWF1SEZpMWFRQWhSNCtMRml6cTE2eUVpSXJJSGJCQnRXMjhBYU4rK3ZkcDEyRFhUbWQ5R283RzN5cVVRRVJIWkJUYUlOa3hSbEdjQmNHaWJNakkxMkVLSVoxVXVoWWlJeUM2d1FiUlJPcDNPUXdqeGxMT3pNd0lEQTlVdXg2NEZCZ2JDMmRrWkFEcm9kRG9QdGVzaElpS3lkV3dRYlpRUXdoZUFVOU9tVGVIdXpndUJsRVdWS2xYUXBFa1RBSEF5R28yUHFWd09FUkdSeldPRGFLT01SbU1yQUtiR2hzckl0QnlGRUszVXJZU0lpTWoyc1VHMFhZOERRT1BHamRXdXd5RVVhTFFmVjdFTUlpSWl1OEFHc1J5MGFOSENMU2dvcUU1WjNrT2owVHdPQUUyYk5yVk9VVVV3R28zbTI0cWk0Tnk1YzBWTzkvUFBQNXR2NzlxMXkzeDcyTEJoNXR2NzkrL0h5cFVyeTZGSzZ5aXdCWkVOSWhFUjBVTTRxMTJBSTZwZXZYcDFvOUY0WGF2VkhwUlM3bFFVWlZkY1hOeTFrcnlIbExJQmdISWIvL0RjdVhOWXNHQUJYbi85ZGJSdjN4NTVlWGxZdEdnUlpzeVlnYlp0MndJQWJ0KytqUm8xYWlBNE9CaUhEeDhHQUN4YnRneERoZ3dCQUNRa0pBQUFjbk56c1hMbFN0eTVjd2NSRVJIbWVUejU1SlA0OE1NUFlUUWEwYkZqUnpScjFnd0FjT25TSlJ3NWNnUzllL2ZHbzQ4K2FwNys4dVhMRnMyb05kV3JWODkwczBHNXpJQ0lpTWlCc0VFc1B3SkFWeUZFVnljbnA1VmFyZmFvRUdKblhsN2V6cE1uVDE1ODZJdUY4SlJTb2xxMWF1VlNuSyt2TDFhc1dJRXJWNjZnYjkrK0FBQ0R3WURnNEdBQXdQejU4L0gyMjI5ajM3NTlEMzJ2VmF0V29YMzc5bmpoaFJmUXJGa3pDQ0VLVFZPclZpMXMzYm9WQU16emMzSnlNajhHQVAzNjlTdno1N3FmcWxXcm1tNTZsdHRNaUlpSUhBUWJ4SXJ6bEpUeUtXZG41eVZhclRZR3dFNGh4TTdvNk9pelJVMHNwZlFFOHMvQUxROUhqeDZGVnF1RnY3Ky94VmEvL2Z2MzQ0Y2Zmb0JPVjd5TGprUkVSR0R2M3IzWXZuMDdaczJhaFpTVUZNeWNPUk4rZm40VzA5MjhlUk1qUm93QUFLU2twQURJMzhWdGVnekkzMkpaWGdvc1J6YUlSRVJFRDhGakVOVVJDR0MrbFBLTVZxczlIUmdZT0M4d01OQWYrVnNkVFR3Qml5MWZWdlhERHovZ3RkZGVRMnBxS3I3NDRndDgrZVdYQUlBTEZ5Nllkd1VYUi9mdTNiRnk1VXA0ZVhuaEgvLzRCL3IyN1lzcFU2Wmd4WW9WNW1tRUVBZ01ETVRXclZ1eGRldFc5T3paRTJGaFlXamZ2ajJtVDUrT2V2WHFZZEdpUlhqNjZhZXQvamxOVE12UjFIZ1RFUkhSL1JYZUYyaEhBZ01EandraG5sUzdEaXY2SGNCT2pVYXpVMUdVd3dCY2poNDlDaGNYRjZ2UFNFcUpoUXNYSWlnb0NMNit2bmp0dGRld2MrZE92UGZlZTNqcHBaZlFvVU1IOU9qUkEvdjI3VVBuenAzTnh5QVc2MFA4L2p2MGVyMzVKQmJUTVlzRkpTVWxvVTZkL1BONGtwT1RvZEZvVUtOR0RkU3NXUk1iTm15d3pvY3NJRGMzRngwNmRBQ0FQTDFlNzJyMUdSQVJFVGtRdTk3RjdHRE5JUUJJSVlRMEdBeFNveW5mamJ0Q0NMejMzbnZtKzA4Ly9UUkNRa0p3OHVSSmZQTEpKdzk4clU2blErM2F0UUhrSDdkNCsvWnQ4MzBnZnhmeWtTTkh6UGROWno2bnBLVGd4eDkvUkdob0tGYXRXb1UxYTlhZ2I5Kys2TnUzYjdsdEtTVWlJcUtTcytzRzBVU3YxOXZVbHRDZ29LQTZScU14c1RqVENpRk9LNHF5VXdpeFU2L1hud0lnQVVDcjFXWUFxSjZWbFFWdmIrOXlxZlBYWDMrRm01c2JtamR2amdrVEptRFFvRUZvMzc3OVE0OTcxR2cwNXVNV2s1T1QwYjkvZjR2akdPOXRxUU1BbkQxN0ZwOS8vam5PbnorUHRMUTA5T3JWQyt2V3JVUHQycld4WnMwYWhJV0ZZZHEwYWJoNzl5NXExcXdKYjI5dnpKNDlHNjZ1MXQzSWw1V1ZCUUNRVXFaYjlZMkppSWdja0VNMGlIWklqM3U3a2srY09GSDA0SU5BT29EcW1abVo1ZFlnUmtSRXdNZkhCODJiTjBmdDJyWFJvRUVEODI3ZjRvcUtpb0xCWU1DUUlVTXN4a2cwYWRLa0NaNTU1aGtjUEhnUURSczJoRjZ2aDE2dng5YXRXL0hXVzIrWlQwekp5Y25COGVQSEVSSVNZdlhtRUFBeU16TUJBRUlJTm9oRVJFUVB3Wk5VS3M0UkljUk1nOEhRVEsvWDYvUjYvY2NQYUE3TmpjemR1M2ZMcmFEVHAwL0QzOThmQVBEdHQ5OUNVUlJFUkVUZzVzMmJ4WHI5NWN1WHNXTEZDdlR1M1J1SmlaWWJUTy9ldllzdFc3YkEzZDBkUFh2MmhKZVhGN1p0MjRhdFc3ZWF6MksrY09HQytjU1ZYYnQyb1VhTkdtamR1clYxUDJTQmV1NWhnMGhFUlBRUWJCRExqd0xnQUlCcFJxT3hnVjZ2N3hnZEhmMXBjY1pBQlA3Y0ZacVJrVkV1eGVYbTV1TDMzMytIcjY4dkVoSVNzR3paTXN5Wk13ZlBQLzg4UWtKQ0FPQytZeUNPR0RFQ0N4Y3V4UERodzlHcVZTdTgvLzc3QUlEczdHd0F3T3JWcTNIKy9IbUwzYzVxTTIxQkJCdEVJaUtpaCtJdTVuSnc1ODZkTzlXclY2OGZGUldWVk5yM0VFSWtTQ21SbUpobzNzcG5UVEV4TVdqV3JCbFNVbEl3YmRvMHZQTEtLMmpidGkxOGZId3didHc0ekpneEEzbDVlUkJDbUMvSjkvWFhYMlBObWpYSXpjMUZseTVkc0diTkdnUUdCZ0lBbm4zMldUejMzSE53YzNNRGtEL0c0UnR2dkdHZTMrM2J0ODFqSGhZYzc3Q2l4a0c4ZnYyNjZXWkN1YzJFaUlqSVFiQkJMQWZ4OGZFNUFFcmRIQUtBb2lobmhCQzRlTEZZR3h4TExERXhFVHFkRGpFeE1lalZxeGZHakJrREFLaGR1emJDd3NMZzZ1cUtzV1BINHZmZmZ6ZWZkTktsU3hlMGF0VUtMVnUyeEYvUHNwNDdkKzRENTdkejUwNDBhSkIvbFR0VHM3WnAwNmFDbDhBelg3cXZQRnk2ZEFrQUlLVThVMjR6SVNJaWNoQnNFRzNYR1NEL09ML3lNR2pRb1BzK1p6cEpKRFEwMU9MeDZ0V3JvM3IxNnFXYW42azVCUDY4TG5MQjV2Q3YwMWlicVVIRXZlVktSRVJFOThkakVHMlVrNVBUV2NDaXNhRXlLTEFGc2NoTEd4SVJFZEdmMkNEYUtDbmxPUURHaXhjdm1rLytvTks1ZS9ldXFVRTBPams1L2FaeU9VUkVSRGFQRGFLTmlvNk96cEpTSGpVWURJaUppVkc3SExzV0V4TURnOEVBQUVlaW82T3oxSzZIaUlqSTFyRkJ0R0VhaldZUEFCdzllbFR0VXV6YXNXUEhBQUJTeWowcWwwSkVSR1FYMkNEYXRoK0FQeHNjS2gxVGcrM2s1UFNEeXFVUUVSSFpCVGFJTnF4WnMyWW5wSlMzejU4L1graEtKVlE4MTY5ZlIzeDhQS1NVdDVzMmJScXRkajFFUkVUMmdBMmlEZHV4WTRjUndCZEEvaURWVkhLbTVTYUUySFp2ZVJJUkVkRkRzRUcwY1ZMS0RRQ3dlL2R1S0lxaWRqbDJ4V2cwWXZmdTNRRCtYSTVFUkVUMGNHd1FiVnhzYkd3c2dLZ2JOMjdneUpFamFwZGpWNDRjT1lJLy92Z0RVc3JqTVRFeGNXclhRMFJFWkMvWUlOb0JJY1FHQU5pOGVUT2tsR3FYWXhla2xOaThlVE1BUUtQUmJGUzVIQ0lpSXJ2Q0J0RU9lSHA2L2dmQTFSTW5UbkRJbTJJNmN1UUlvcU9qQWVES3ZlVkhSRVJFeGNRRzBRN3MzNzgvV3dqeEFRQ3NXcldLeHlJK2hLSW9XTFZxRlFCQVN2bkIvdjM3ZVNrYUlpS2lFbUNEYUNlYU5XdjJId0MvbkR0M0R0OS8vNzNhNWRpMGlJZ0kvUGJiYndCd3FrV0xGdjlWdXg0aUlpSjd3d2JSVHR3Ym91VnRBRmk2ZENtU2s1TlZyc2cySlNjblkrblNwYWE3d1J6YWhvaUlxT1RZSU5vUnZWNy9QWUNRMU5SVWZQVFJSenhoNVMra2xKZzNieDdTMHRJZ2hOaDBiM2tSRVJGUkNiRkJ0RE11TGk0ekFGdzZmUGd3d3NMQzFDN0hwb1NGaFNFeU1oSkNpSXZ1N3U0ejFLNkhpSWpJWHJGQnREUEhqaDFMQXpBR2dGeThlREh5aDBta21KZ1lMRjY4R0FDa2xQS1Z5TWpJZExWcklpSWlzbGRzRU8yUVhxOC9KSVNZa1plWGh6ZmZmRk5ldVhKRjdaSlVkZm55WmN5WU1VUG01ZVZCQ1BHbVhxOC9wSFpOUkVSRTlvd05vcDJLam81ZUFXQkZlbnE2bURadEdtN2Z2cTEyU2FxNGZmczIzbmpqRGFTbnB3c0EvNGlPamw2cGRrMUVSRVQyamcyaUhXdmV2UG5mQUlRbEpDUmc0c1NKU0VwS1VydWtDcFdVbElRSkV5WWdJU0VCQU1LYU4yOCtVKzJhaUlpSUhBRWJSRHUyWThjT281ZVgxMGdBWDEyK2ZCbmp4NC9IcFV1WDFDNnJRbHk2ZEFuang0L0h2ZDNyWVY1ZVhpTTVwQTBSRVpGMXNFRzBjL3YzNzgvMjh2SWFCdUJmTjI3Y3dQang0MlZVVkpUYVpaV3JxS2dvakI4L1h0NjRjUU1BUXJ5OHZGN2sxVktJaUlnSUFLRFZhcVZXcStWZ2dQbUVWcXRkcE5WcXBVNm5rK3ZYcjVkR28xRTZFcVBSS05ldlh5OTFPcDI4OTkwdkFpRFVYdkJFUkVTT2hsc1FIWWZVNi9YdkNDRmVsRkptckYrL0hxKy8vcnJESEplWWxKU0UxMTkvSGV2WHI0ZVVNa01JOGFKZXIzOEhBRmNRaUlpSXJJd05vb09Kam83ZW9TaUtWZ2dSZS96NGNRd1pNa1QrKzkvL1JsNWVudHFsbFVwZVhoNysvZTkvWThpUUlmTDQ4ZU1RUXNRQ0NJeU9qdDZoZG0xRVJFU09pZzJpQTRxTmpUM3Y2ZW5aUVVvNUx6YzMxN0JxMVNxTUdERUNrWkdSZG5ONVBpa2xEaDgrakJFalJtRFZxbFhJemMwMVNDbm5lWHA2ZHREcjlmRnExMGRFUk9USTdQcjRMZFB4aDNxOTNxNC9SM255OS9kL3pNbkphUTJBWndDZ1ZhdFdtRGh4SXJwMjdRcU54dmJXRHhSRndZRURCL0RaWjUvaDdObXpwb2QvTkJxTnI4ZkZ4ZjJtWm0xRVJFU1ZoVjAzVm13UWkwMW90ZHBCUW9qWlVzb0FBR2pXckJrR0RScUU1NTU3RHRXclYxZTdQdHk1Y3dmZmZmY2R2dnJxSzF5NGNBRUFJSVNJbFZMTzArdjFYNEhIR2hJUkVWVVl1MjZzMkNDV21OQnF0ZjBBZkFBZ0NBQ2NuSnpRcFVzWDlPblRCKzNidDRlbnAyZUZGWk9lbm81ang0N2grKysveDhHREIyRTBtb2N4akFJd1Q2L1hmd3MyaGtSRVJCWE9yaHNyTm9pbEpyUmFiWHNwNVFRaHhIQUExUUJBbzlIQXo4OFBuVHAxUWtCQUFIeDlmVkcxYWxXcnpUUXpNeFBuenAxRGJHd3NJaU1qY2ZMa1NTaUtZbm82QThCV0ljU202T2pvNDJCalNFUkVwQnE3YnF6WUlKWmQ2OWF0cTdtNXViMEFZQUNBWHJqWExKbzBidHdZdnI2K2FOQ2dBZXJVcVlNNmRlckF4OGNIVmF0V2hidTdPOXpkM2VIbTVvYWNuQnhrWjJjak96c2JtWm1adUhIakJwS1NrcENVbElTRWhBU2NPM2NPbHk5Zi91dnNNd0RzQmJBN0p5Zm55OU9uVDJkVXlJY21JaUtpQjdMcnhvb05vblcxYnQzYTFkWFY5V2toUkI4QVR3TFFBYkRlSmtRZ0UwQTBnR01BdnMvSnlUbDgrdlRwWEN1K1B4RVJFVm1CczlvRmtPMjQxNno5ZE84ZmhnMGI1aFFmSCs4cmhBaVVVallGMEJoQVl5RkVBK1J2YWZTNDk4OGRRRGFBckh2L01xU1VDUUF1QTdnc2hMZ29wWXhwMGFMRk9WNHZtWWlJaU1vVkw3V25QbjRIUkVSRWpzZjJCc0lqSWlJaUlsV3hRU1FpSWlJaUMyd1FpWWlJaU1nQ0cwUWlJaUlpc3NBR2tZaUlpSWdzc0VFa0lpSWlJZ3RzRUltSWlJaklBaHRFSWlJaUlyTEFCcEdJaUlpSUxMQkJKQ0lpSWlJTGJCQ0ppSWlJeUFJYlJDSWlJaUt5d0FhUmlJaUlpQ3l3UVNRaUlpSWlDMndRaVlpSWlNZ0NHMFFpSWlJaXNzQUdrWWlJaUlnc3NFRWtJaUlpSWd0c0VJbUlpSWpJQWh0RUlpSWlJckxBQnBHSWlJaUlMTEJCSkNJaUlpSUxiQkNKaUlpSXlJSlF1NENDcEpTeUl1WWpoTENwejExZUttcDVWcFRLOHIwUkVSR3BqVnNRaVlpSWlNaUN6VGVJZS9ic3dadzVjeEFiRzF2czE5eTZkUXM2bmE0Y3E3SS9pcUxnKysrL1IzWjJkcEhQSHp0MkRBL2I0UGpxcTYvZTk3blRwMDhqTlRXMTBPTzV1Ym5vM0xsenNldmNzMmNQREFZRGJ0NjhpWVNFaEdLL2pvaUlpS3pIcG5iWi9YV1hhSGg0T0JZdFdvUkJnd2JoZi8vN0h6WnQyZ1FmSDUrSHZzK3RXN2ZRdTNkdlJFZEhGL2w4WmRsVldYQjVidCsrSFRkdjNzVHAwNmN4Zi81ODFLaFJBd0F3WnN3WWJONjhHVHFkRHNlUEg4ZkNoUXR4NXN3Wjgzdjg1ei8vd2Z2dnY0L0xseS9qM0xsejhQWDF0WGpPWk9uU3BZaUxpOFA2OWVzeFljS0VnalhnL1BuemVPeXh4OHlQOWV6WjAyS2FnblE2SGZidjM0OWJ0MjVoOCtiTnFGNjlPcVpObXdhZzhueHZSRVJFVklDOEp6czdXeTVac2tUMjdkdFhuanAxU2tvcDVaZGZmaW1mZSs0NTgvMEhTVTVPbGxxdDlyN1BxLzA1SzRycDgxNitmRm0rK3VxclVsRVVlZkRnUVRsZ3dBQjU2ZElsS2FXVVR6MzFsSlJTU3ExV0t3MEdnN3g5KzdaTVNrcVN5NVl0azIrKythYkZjdXZTcFl2NWRzK2VQUzJlTXhnTWNzS0VDWExUcGswV2orZms1QlQ1WGNUSHg4dWVQWHNXK3FmVmFvdDh2R2ZQbnBYbWV5TWlJbEticzlvRkZLUW9DdmJ0MjRlVksxY2lJQ0FBMjdadGc1ZVhGd0JnNk5DaGFOQ2dBWUtEZzlHbFN4ZU1IVHNXZGVyVUFaQy8xYWxhdFdybTl6SDFnRjI3ZHJWNDd4bzFhdURycjcrdXdFK2t2clMwTkFRSEIrT0REejZBRUFKUFAvMDB6cDgvajNIanhtSHIxcTJGcHE5ZXZUcmk0dUp3NE1BQmJONjhHU05HakRBL2w1V1ZaYjZmbXBxS0VTTkdZUERnd1hqeHhSZmg1T1NFWmN1V21iOEgwM1NtNzZMZyt6UnUzQmdMRnk3RTNyMTdZVEFZNE96ODU0K2hUcWZEcmwyNzRPbnBhWDVNU2draEJMZ0JrWWlJcUJJYU5teVluRFJwa295TGk1TjkrdlFwOGw5Q1FvSmN2SGl4N05Pbmo4ek16RFJ2L1RMZHZ0OFd4TE5uejhvQkF3WlVxaTJJeWNuSmNzU0lFWExObWpVV3kwSlJGTGxuejU3N2JrSHMzNysvL09XWFh3cHQ5YnZmRnNTUWtCQTVlUEJnT1hMa1NIbjI3Rms1ZlBodzg3K1hYbnBKYXJWYWk4ZUdEeDh1alVhanpNbkprVU9IRHBWWHJsd3h2NWRXcTVYaDRlSG0rekV4TVhMRWlCRXlMUzJ0MG54dlJFUkVhck9wTFlqTGx5OUgvZnIxQVFBUkVSRVd6NldrcEpodlQ1bzBDZE9uVDRlcnEydUYxbWR2aEJBSUNnckNaNTk5aHQyN2Q1c2ZUMDVPeG9FREI0cDh6YzZkTzVHZW5vNFZLMVlBQURaczJHQStCakVyS3d1alJvMENBSXNUVWw1NjZTVU1HREFBQXdjT2hLK3ZiNUZiSm92aTZ1cUtnUU1IWXViTW1kaXlaWXY1Kzl5MGFSTjY5KzZOUzVjdVljYU1HWGpoaFJjc3RpZ1NFUkZSK2JLcEJyRisvZm9ZTUdDQVJmTmhhbVI2OWVxRmV2WHFBUUN1WDcrT3FLZ29WV3EwSnpWcTFNQ01HVE1RR2hwcTBYQjM3dHdaVmFwVUtmSTFBd2NPUlBmdTNlSGs1SVR4NDhjREFCWXNXQUFnZjVlOTZjU1VRNGNPbVYvajRlRUJEdzhQaS9jWk9uUW9uSnljQ3IyL3dXREFybDI3elBkSGpScUZuMy8rR1dmUG5vV2ZueDhBb0ZxMWFwZy9mejRPSFRxRWtTTkhZdEtrU2FYNStFUkVSRlJLTnRVZ0FrQkdSb2E1S2V6Um80ZjVjUThQRC9QeGd3VWZOK25idDYvNTlvT09RYXpza3BLU1VLVktsZnNlenhjU0VvS2dvQ0EwYnR3WVRabzBBUUR6VnNPQ1d4QUI0Ri8vK2hkQ1FrS0tmSjhyVjY0VTJjVC9kZmdoSVFSV3IxNk5XN2R1WWViTW1RQ0F0OTkrRzVNbVRjTFFvVVBaSEJJUkVhbkE1aHJFMG1qVHBnMDJiTmdBTnpjM0FIOE9jMU53TitxVksxZXdldlZxdFVwVVhXUmtKR2JQbmcxRlVUQjY5T2o3VHRlelowLzg5Ny8vaFZhclJWQlFFSUEvaDdNcHVBWHhZUlJGc1RneDVVSFRmZkhGRjFpM2JoMTY5ZW9GQUdqU3BBbUNnNE94WXNVS1BQLzg4M2ppaVNlS05VOGlJaUt5RHJ0ckVITnljcENYbDJmeDJPZWZmLzdRMXpWcTFBaUxGaTBxcjdKc1hxZE9uZkRUVHo5QlNva3JWNjZnZCsvZTJMSmxDNDRjT1dJeG5VNm53K3JWcTdGNTgyWnMzTGdSNDhlUFIyNXVMb0RDV3hBQkZHb1lmL3Z0Tjl5K2ZidFlOVVZGUldIcDBxV1FVbUxseXBYdzkvZEhXRmdZQUdESWtDRzRkdTBhWG52dE5jeWRPeGZQUFBOTWFUODZFUkVSbFpCTk5vaW0zY1hwNmVrV2p5OWV2QmhoWVdIbzFLbVRHbVhaTFkxR2c1eWNITGk1dVVFSWdWOSsrUVhaMmRtb1Zhc1dBT0QyN2RzV3c4aTBiTmtTNTg2ZFEzaDRPSUtEZzlHc1dUTzR1cm8rY0F0aVhsNGVjbkp5OE1vcnIyRHUzTG5RYURSRm5xeGkyc1Y4OXV4WlRKczJEUk1tVE1DNGNlTXNocm94bVRadEdqdzlQZkh1dSsraWQrL2UxbG9jUkVSRTlCQTIxeUQyNk5FRHMyYk5BZ0I4OXRsbkZzOEZCd2NqT0RoWWpiTHMyblBQUFljK2ZmcVltN0RjM0Z4TW5Ub1ZBUERNTTg4Z0pTVUY3ZHExZzBhandlTEZpM0h4NGtYczNyMGJ1M2Z2eHVMRmkzSDE2bFVZalVhNHVycWlkKy9la0ZMQ1lEREFZRERnOWRkZngvRGh3NkhYNndFQTc3enpEcDU5OWxuemQyaWFuMGFqUVZKU0VseGNYQUFBclZxMXd2YnQyOUdvVVNOa1oyY2pOemNYMTY5Zmh4RENmS2dBQUl3ZE94WUJBUUdJakl5c3FNVkZSRVJFdHFUUXdIc0ZqQjgvL2tGUFc4akl5SkFMRml5NDcvTnFmODZLVXB4bGxaV1ZKVE15TXN6M2YvMzFWNW1YbC9mUTF4bU5SbWswR3MzMzc5NjlLNDhjT1dLKzM2NWRPL1B0bjM3NlNmYnQyMWYyNzk5ZnJseTVzdEI3blRoeFFtcTFXaGtVRkNUbno1OS8zM21xdlR5SmlJZ3FDNXU2TkVWRk5RR1Y1WnErOXRSVUtZcnkwS3VsVkpidmpZaUlpTXBBcTlWS3JWWnJOMDJRSStKM1FFUkU1SGcwYWhkQVJFUkVSTGFGRFNJUkVSRVJXV0NEU0VSRVJFUVcyQ0FTRVJFUmtRVTJpRVJFUkVSa2dRMGlFUkVSRVZtd3VTdXBrTzN5OC9OcjRPenNQS3VvNTdSYTdicUM5dzBHdy95VEowOG1WRXhsUkVSRVpFMXNFS25ZZkgxOUUrUGo0d2NKSVh5S2VQbzEwdzBwNVExZlg5L1hUNTQ4V1lIVkVSRVJrYlZ3RnpNVjI0NGRPNHdhalNhc0dKUHUyckZqaDdIY0N5SWlJcUp5d1FhUlNrUlJsSjNGbUt3NDB4QVJFWkdOWW9OSUphTFJhQTVJS1c4L1lKSmIzdDdlQnlxc0lDSWlJckk2Tm9oVUl0SFIwWGxDaUs4Zk1NblgrL2Z2TjFSWVFVUkVSR1IxYkJDcHhJUVE5OTJGck5Gb3VIdVppSWpJenJGQnBCSkxUVTM5RVVCYUVVK2xwYVNrL0ZUUjlSQVJFWkYxc1VHa0VvdVBqOCtSVW9ZWDhkUTM4Zkh4T1JWZUVCRVJFVmtWRzBRcWxmdnNadWJ1WlNJaUlnZkFCcEZLUlFqeFBZQ3NBZzlsQ1NIMnFGVVBFUkVSV1E4YlJDcVY2T2pvTEFBUnB2dENpTy91UFVaRVJFWFVtTElBQUNBQVNVUkJWRVIyamcwaWxacVUwcnhMdVpnRGFCTVJFWkVkWUlOSXBlYnE2dnF0NmJhSGg4ZTNENXFXaUlpSTdBY2JSQ3ExWThlT3BRRUlCL0JOWkdSa3V0cjFFQkVSa1hVNHExMEEyYjJkUWdpcGRoRkVSRVJrUFd3UTZiNTBPcDIzbEZJbmhQQUYwRmhLMlFSQVl3QTFBVlFGVUZVSTRTR2xoRmFyWFFrZzg5Ni9aQUNYaFJDWEFGeVdVcDRUUWtSSFIwZW5xdk5KaUt5ck9Oa0E0SEZ2OGl3d0cxUkpNQnVPUTZoZFFGbG90Vm9KQUhxOTNxNC9oNjN3OS9ldjcrVGs5RHlBTGdEYUFmQzE4aXpPQVRnQjRLRFJhUHcyTGk3dW1wWGZuNmhjTUJ0RVJXTTJISmRkTjFac0VNdE9xOVUrRHVBbEFQMEJhQXMrNStIaGdjY2ZmeHpObXpkSDNicDFVYWRPSGRTdFd4ZVBQUElJcWxTcEFuZDNkN2k3dXdNQXNyT3prWjJkamJ0Mzd5SWxKUVdKaVlsSVNrcENZbUlpZnYvOWQ1dzVjd1paV1lWR3dkRUQrQWJBRjNxOS9rejVmMXFpNG1NMmlJckdiRlFPZHQxWXNVRXNIWjFPNXdGZ21LSW9rNFFRblV5UFY2OWVIWjA2ZFVMNzl1M1J1blZyTkd6WUVCcU5kYzVqVWhRRlY2OWV4ZW5UcDNIczJERkVSa2JpenAwN0JTYzVMS1hjcU5Gb3Z1UjRpcVFXWm9Pb2FNeEc1V1BYalJVYnhKSnAyN1p0ZFdkbjV4bENpRGNBZUFOQTdkcTE4Znp6ejZOYnQyNTQ0b2tuckJic2gxRVVCYi8rK2l2Mjc5K1BiNy85Rm4vODhRY0FRQWlScWlqS0Npbmw4dGpZMkpRS0tZWXFQV2FEcUdqTVJ1VmwxNDBWRzhUaXVYZlE4SnRDaUxla2xGNGFqUVpkdW5UQjRNR0QwYkZqeHdvTDkvMFlqVVljT1hJRVlXRmhPSGp3SUJSRmdSQWlEY0NuQUZid0lHVXFMOHdHVWRHWURiTHJ4b29ONGtPSndNREFVUnFOWnJtVThsRW5KeWYwNzk4ZjQ4ZVBSLzM2OWRXdXJVZ0pDUWtJQ1FsQmVIZzRqRVlqaEJESlVzb1plcjMrdndBNG5BNVpDN05CVkRSbWd3Q3dRWFJZL3Y3K2p6azVPYTBGMEVNSWdRRURCbURDaEFrMkcvQy91bmJ0R2padDJvVGR1M2REU2drQVB5bUtNaVUyTnZhODJyV1JmV00yaUlyR2JGQkJkdDFZc1VFc2tnZ01ESHhObzlHc2tGSzZObS9lSExObXpZS2ZuNS9hZFpYS3laTW5NWC8rZlB6KysrOFFRdVFxaWpJOUppWm1QYmhXU0NYSGJCQVZqZG1nUXV5NnNXS0RhT25lV1dacnBaUmpuSjJkOGRwcnIySE1tREZ3ZHJidjhkRHo4dkt3WmNzV3JGKy9IZ2FEQVVLSXpRQ204S3cxS2k1bWc2aG96QWJkajEwM1Ztd1EvK1RuNTlmVTJkbjVLd0IrUGo0K1dMeDRNZHEwYWFOMldWYjF5eSsvSURnNEdEZHUzQUNBazRxaURJeU5qYjJrY2xsazQ1Z05vcUl4Ry9RZzZwNkdSRmFoMCtsYXViaTRIQWJnMTZGREI0U0doanBjeUFHZ1RaczJDQTBOeFZOUFBRVUFmazVPVHBIdDJyV3o5cWo5NUVDWURhS2lNUnYwTUd3UTdWeGdZS0EvZ0VOU3lucERoZ3pCeXBVcjhjZ2pqNmhkVnJsNTVKRkhzR3JWS2d3ZVBCaFN5bnBTeWtOYXJkWStENVNoY3NWc01CdFVOR2FEMlNnT0o3VUxLSXU2ZGV2T0JZREV4TVFQVlM1RkZRRUJBUUZPVGs0SHBKUTFSbzRjaWVEZ1lOWEhwcW9JUWdnOC9mVFRTRTlQeDZsVHA2b0tJVWI2K1BoOG41U1VsS1IyYldRYm1BMW1nNHJHYkRBYnhjVUcwVTc1Ky92WGQzWjIzaStsckRWKy9IaTg4Y1liRUtMeUhJb3BoRUNIRGgxZ01CZ1FFeFBqcnRGb0J0U3BVMmRiVWxKU3V0cTFrYnFZRFdhRGlzWnNNQnNsNGZpckRRNm9kZXZXMVp5Y25MNlJVdFliT0hBZ3BrNmRXcWxDYmlLRXdOU3BVekZnd0FCSUtlc0pJYjd4OC9PcnFuWmRwQjVtSXgrelFYL0ZiT1JqTm9xUERhTDlFVzV1YmxzQUJPcDBPcnozM251Vk11UW1RZ2o4L2U5L2gxYXJCUUN0czdQemYyRG5aK2RUcVRFYkJUQWJWQUN6VVFDelVUeHNFTzJNVnF0OUZjQ2dCZzBhWU1tU0pYQnhjVkc3Sk5XNXVMaGc2ZEtscHRIK0IybTEya2xxMTBRVmo5a29qTmtnZ05rb0NyUHhjR3dRN1VoUVVGQXpJY1F5alVhRCtmUG53OXZiVysyU2JJYTN0emZtejU4UGpVWURJY1F5UHorL3BtclhSQldIMmJnL1pxTnlZemJ1ajlsNE1EYUk5a05qTkJwRHBKUWVvMGVQUnR1MmJkV3V4K2I0K2ZsaDFLaFJrRkpXZFhaMi9oZjQ4MTFaTUJzUHdXeFVXc3pHUXpBYjk4Y0ZZU2UwV3UwckFMbzJiZG9Va3lkUFZyc2NtelZseWhRMGFkSUVBTHBxdGRveEtwZERGWURaS0I1bW8vSmhOb3FIMlNnYUcwUTcwS0pGQ3pjQWN3SGduWGZlZ2F1cnE3b0YyVEJYVjFlODg4NDdwcnR6N3kwN2NsRE1SdkV4RzVVTHMxRjh6RWJSMkNEYUFVOVB6MWNCTkFvS0NrSlFVSkRhNWRpOEo1OThFdTNhdFFPQXh2ZVdIVGtvWnFOa21JM0tnOWtvR1dhak1EYUlOczdQejYrcUVHSVdBTHorK3V0cWwyTTNUTXRLQ0RHTFkxdzVKbWFqZEpnTng4ZHNsQTZ6WVlrTm9vMXpjbklhRGFCMnAwNmRlSUJ4Q2ZqNSthRlRwMDRBVU52WjJYbVUydldROVRFYnBjTnNPRDVtbzNTWURVdHNFRzJjRUdJaUFBd2ZQbHp0VXV6T1N5KzlaTG81VWMwNnFId3dHNlhIYkRnMlpxUDBtSTAvc1VHMFllM2F0UXNFb0t0ZHV6YWVldW9wdGN1eE94MDZkRUR0MnJVQm9GMUFRRUNBMnZXUTlUQWJaY05zT0M1bW8yeVlqVCt4UWJSaGlxSk1CSUQrL2Z0RG8rRlhWVklhalFiOSt2VXozYTcwYTRPT2hOa29HMmJEY1RFYlpjTnMvSWsvUGJaTEErQkZJRC9vVkRvRmx0Mkw0TSs3bzJBMnJJRFpjRWpNaGhVd0cva3E3UWUzZFFFQkFYNEFhalp1M0JnTkd6WlV1eHk3MWFoUkl6UnExQWdBYWdVR0J2Sm9iUWZBYkZnSHMrRjRtQTNyWURieXNVRzBVVTVPVGowQmNQd3FLM2p5eVNjQkFCcU5wcWZLcFpBVk1Cdld3Mnc0Rm1iRGVwZ05Ob2cyUzByWkUvanpoNVJLei9UTDByUk15YjR4RzliRGJEZ1dac042bUEwMmlEYXBXN2R1emdDZUZrSndUZEFLZ29LQ0lJUUFnQzczbGkzWktXYkR1cGdOeDhGc1dCZXp3UWJSSnFXa3BEUUY0TkdnUVFONGVYbXBYWTdkOC9iMlJ2MzY5UUhBSXkwdHJZbks1VkFaTUJ2V3hXdzREbWJEdXBnTk5vZzJTYVBSdEFLQXhvMGJxMTJLd3lpd0xGdXBXUWVWRGJOaGZjeUdZMkEycksreVo0TU5vbTFxQlFCTm1qUlJ1UXpIWVZxV1FnaWJDN3EwWVdvdm15SXdHMWJHYkpTTzJzdW1DSGFiamJ5OFBDaUtvbllaaGRoeU5pb0NHMFRiVks1cmdqcWQ3cUhUekprenA4akhIM1RoOTRpSUNCdzVjc1RpTWFQUmlQVDBkRnk3ZGcyblQ1OUdaR1FrenB3NVUraTF2LzMyR3k1ZXZQalF1a3Fyc3E4Sk9oQ3Jaa05LaVZtelp1SDY5ZXNBZ0l5TURFeVpNZ1dLb3VEYXRXdkl5c3F5eW55WURhb0FWc21Hd1dCQVdGaFlpUnUyek14TXBLZW5JejA5SFptWm1TVjY3VC8vK1U4c1g3NjhSSytwQ0pVOUc1WHl3RXM3MEJ5QXF1Tlk3ZCsvMzN4NzNicDFtRHg1TWdEZytQSGpSVTZ2S0FyV3IxK1A1Y3VYdzJBd29GKy9makFhalhCeGNZRzd1enU4dmIzaDZlbUpLbFdxb0hQbnpuajg4Y2N0WHI5cDB5WTgvZlRUYU5xMGFibDhubnRqV2tGSzJhSmNabEFPZERvZG9xT2ppejM5bmoxNzhQUFBQMlB3NE1FbzdoV2lidDI2aGQ2OWU1ZG9QbVhoNStmWHdOZlhOM0hIamgzR1VyNkZWYk1SRlJXRkV5ZE9tQzZ0QlkxR2crUEhqOE5nTU9DSEgzNUFSRVFFbGk5Zmp2cjE2K1BISDMvRXA1OSthdkg2ckt3c1BQTElJd0NBYTlldW1ZNVp3dlhyMXhFVkZRV0EyU2dQekVhUnJKS052THc4SEQ1OEdELzk5Qk1XTFZxRVBuMzZvRWFOR2dEeWY1WlRVMU5SdlhwMTgvVE5talhEOHVYTE1XREFBSE5EZGZYcVZlemR1eGM2blE1MTY5YTFlUDlidDI1WnJDeEZSa1lpTkRRVVBqNCtPSGJzV0pFMWJkcTBDWjZlbmdEeVY2dzZkdXlJWnMyYUFRQXVYYnFFSTBlT29IZnYzbmowMFVmTnI3bDgrVEorL3Zubk1pMExlOHlHTmJGQnRFRkNDRzhwWlprUE5PN2F0V3VKbnR1N2R5OWNYVjBMUGI1cDB5WnpnMmhpTkJweDlPaFI2SFE2dUx1NzQ0Y2Zmb0Mvdno4YU5teUlreWRQWXRLa1NXamJ0aTI4dmIweGJkbzBoSVNFNE5kZmY4WGN1WFB4eVNlZllQZnUzZVkvdGdhREFibTV1VGg2OUNpV0xGbHkzNW9QSERoUTNJOWVTSUZsNlpCSGI0ZUhoMlBSb2tVWU5HZ1FaczJhaFUyYk5zSEh4MGZ0c2dweGRuYWVGUjhmUDBpbjA0VXBpckxUMjl0Ny8vNzkrdzNGZmIyMXNtRVNHaHFLVWFOR3dkazUvMWVodTdzN2hCREl6YzNGdUhIajRPTGlnamZlZUFNN2R1eEF6NTQ5MGJOblQzVHQydFg4czlpMWExZDgvZlhYQUlET25UdWJieGZNRjdPaExtYWpaS3BVcVlJbFM1Wmc4K2JOeU16TWhFYWpNZjljSHpwMENJY1BIOFo3NzcxWDZIVWFqUVloSVNFQWdGNjllZ0VBWEYxZEVSNGVicDRtTnpjWHp6Ly92UG0rWHEvSC9QbnowYmx6WnpSbzBBQXpac3d3WHg3dzJyVnJlTys5OTlDMmJWdFVxMWJOWWw2MWF0WEMxcTFiQVFCOSsvWUZBRGc1T1prZkEyQytYRjVaT0hvMkhvWU5vZzJTVWxZREFBOFBqeks5ejEvL2FCaU5Sb3dlUFJybnpwM0Q4T0hETVdYS2xGSzk3NUlsUy9ERER6L2c5dTNiT0hqd0lISnpjeEVTRW9KVnExWmgrL2J0aUlxS3dzU0pFeEVWRllXWFgzNFpiZHUyUlZKU0VwWXNXWUpwMDZaQm85Rmd3SUFCR0RCZ0FBQmcxcXhacUYrL2ZxbnJLWTRxVmFxWWJsWjcwSFJxdVY4ei85ZkhXN1JvZ1UyYk5wbnY1K1RrWU5XcVZkaTNieC9XcmwyTE5tM2FvRW1USmhnL2Zqd1dMVnFFTm0zYWxHdmRwU0dFOEpGU1RoWkNURTVOVGIydDFXcS9Ga0xzVEUxTi9URStQajduUWErMVZqWUE0Tnk1Y3poOCtERG16WnRuZmt5ajBjRER3d05wYVdtb1ZxMGErdmZ2ajhjZWV3eHhjWEVJREF3czhuMWVmUEZGQVBuZmhlbTJhZGMwczFGMnpFYkZaaU02T2hxMWF0WEMyTEZqTFI1LzhjVVhjZWZPSGJpN3U1dC96ajA5UFMyVytmM2N2bjBiMWFwVlEyUmtKQm8wYUFBQU9IcjBLRDc2NkNNc1hib1Vqei8rT0pZdVhZcUpFeWZpdGRkZVEzUjBOTUxEd3pGMTZ0UWlHNzJiTjI5aXhJZ1JBSUNVbEJRQStYL2ZUSStaNWxsV3RwNk44c1lHMFFaSktUMkZFRmI1STFqUWxpMWIwS1pORzV3N2R3NEpDUWxJVGs1R3pabzFMYVl4clkxbFptYWliOSsrQ0EwTkJRQXNYTGdRUjQ4ZWhaUVN0V3JWd3NhTkd6RnExQ2k0dWJuaDBLRkRTRXhNeEl3Wk0zRDc5bTFzM3J3WjA2ZFB4NFVMRjh4cmoyKzk5UllBWU8zYXRmajY2Ni9OVzBoT25UcUY2OWV2WSt6WXNlalJvMGVobXJPenM1R1RrNFB0MjdlamVmUG1wZjdzQlphbFo2bmZwQndWdFFWSXA5UGRkOHVRb2lqWXQyOGZWcTVjaVlDQUFHemJ0czI4dGp0MDZGQTBhTkFBd2NIQjZOS2xDOGFPSFlzNmRlcVkzN1BnMnJqcFdQdUNmMndWUlVHTkdqWE1XdzNLa3hDaUJvQnhVc3B4WGw1ZWFZR0JnZUZDaUoxQ2lPK2pvNk1MSFFCb3pXd3NXN1lNVWtyazV1WWlORFFVTjIvZVJISnlNdkx5OGpCaHdnUmtaR1RBeThzTFBqNCthTjY4K1gwYnhPM2J0d1BJMzRKb3VtMWFucEdSa2N4R0dURWJGWnVOcEtRa0JBY0g0OTEzM3pWdkNRU0E1T1JrN051M3oyTGFnaitYaXFKWU5HZ0YvZnZmLzhiZXZYdmg0ZUdCZDk5OUZ3QVFFQkNBa0pBUStQajRJQ3NyQyszYXRjT3hZOGNRSEJ5TXJLd3NqQjQ5R2cwYk5zVGR1M2NMTm1vUVFpQXdNQkRyMXEwREFIend3UWNJQ3d0RCsvYnQ4Znp6ejJQSGpoMllQbjA2VnE5ZVhhYmxBTmgrTnNxYlF6U0lXcTEycnRvMVdGazF3R0x0cGN6MGVqMisvUEpMaElhR1l1Zk9uUmd4WWdRKy92aGpMRnUyekdLNmlJZ0lBUG0vRkxkdTNXcmVsZkQwMDA5ajJyUnA2TmF0bTNuTlVsRVVPRHM3bzJQSGp2anV1Kyt3ZE9sU3RHL2ZIclZyMThiV3JWdlJ2MzkvaTAzK2Y1V1ZsWVVQUC93UTY5YXRRODJhTlMxKytlVGw1ZUdMTDc3QXpwMDc4Y29ycjVUNStLc0NRYmY3TmNHc3JDeU1IVHNXanp6eUNPYlBuNDkzM25rSEw3MzBVcUhwUHZ2c000U0dobUxjdUhIWXVYT25lUmxFUkVTWWI1dU9zeXI0eC9iY3VYTUlEZzZ1bUE5anlVc0lNUkxBU0NsbGxsYXJqWkJTN25SMWRmMzIyTEZqYVFBZ2hMQktOcjc2Nml1a3BxWUNBRnhjWEpDYW1vcDY5ZXJCMzk4ZlY2NWN3WUFCQXpCNDhHRHo3aTRBT0hueUpONTU1eDN6eXROZlY2Nkt3bXhVTEdhajdObDQvdm5uVWE5ZVBlemF0UXM5ZS9ZMERSYU45UFIwODViRG9tZzBHdlBQdEtteHpNdkxzOWphQ09UdmdkcXlaUXNPSFRxRXVMZzQvUExMTDBoS1NzS1RUejZKamgwN1l0cTBhYmg0OFNJaUlpS3dZTUVDWEx4NEVZOCsraWg2OXV5Sm1UTm40b1VYWGdBQURCa3l4RHp2bjM3NkNYWHExTUhwMDZlUm5KeU1NV1BHb0VhTkduajExVmV4WWNPR1VpOExSOHBHYWRoN2c1aUIvQyt1NkZOdTdaY0M1QjhQWlExWHIxN0ZyRm16OE1rbm41alhwTnUwYVlPcVZhdGkyN1p0R0Q1OGVKR3ZlK1NSUjdCMjdWb0VCUVdoVTZkT2Z4YW5LRWhLU2tMVnFsVUJBRzV1YnRpN2R5OE1CZ09lZSs0NXhNVEVZTkdpUmJoMTY5WjkxeWovKzkvLzRzTVBQOFNsUzVlSy9FTTdkT2hRREJnd0FLR2hvVlpwbE4zYzNFdzNQYlJhclMwT1VWRnNIaDRlNWhNbmdEK2JlaFBUTGhjQW1EUnBFcVpQbjE3a3NhWEZvZUt5OGdBd1ZBZ3hOQzh2RDFxdE5oekFUZ0JWZ0xKblkvZnUzWmc5ZXpaR2p4NE5GeGNYaTEyNFVWRlIrT09QUHl5YVF3RHc4L05EUkVRRXVuYnRhckVpTlhEZ1FBRDVXL1JNdDAyN21KbU5pc1ZzV09mdmhyKy9Qd0lEQTVHWGx3Y1hGeGNBK1EyZWFRdTVTVkZidGd0eWNYSEJtREZqY09mT0hZd2VQUnJKeWNsNCtlV1g0ZWJtQm1kblp6UnYzaHlEQmcxQzgrYk5rWjJkalI0OWV1Q3R0OTZDcjY4dmZIMTk4ZWFiYnlJdExRM3g4ZkhtNzNUWHJsMEE4ci9MSDMvOEVhR2hvVmkxYWhYV3JGbUR2bjM3b20vZnZ1YS9UV1ZWTUJ0V2VVTTdZKzhONGdnQTdkUXVvaHpNQkZBMU96dTd6THNMcmwrL2pzbVRKMlBxMUtudzkvZTNlRzdHakJrWU9YSWtmSHg4MEwxNzkySy9aM0J3TUE0ZE9vUlhYbmtGQUpDYW1vb0ZDeGFnYWRPbUdEbHlKUHIxNjRkNTgrWmg0c1NKaFY3YnBFa1RmUExKSjlpMmJSdHExNjRORnhjWEtJcFNhUDRaR1JuWXNtVUx0bXpaWW43c20yKytLZlVCMkRrNTVzTjNzbUJqYTRORkhXT1ZtNXNMQU9qVXFaUDVCQXFURlN0V0lDQWdBQU1HRERCdkJRUCszQlhYcTFjdjFLdFhENERsMmJSMlRnb2hwSlF5RzRCSFdiT3hlUEhpKzI0QmZPS0pKL0R0dDk4VzYzMEtIc3RiOENTVnRXdlhBbUEyeW9yWktCYXJaZ01BZHU3Y0NhUFJpTjY5ZTV0M3U2ZW5wMXRzdGZ1cisrMWk5dlB6dzhLRkN6RjY5R2djT0hBQW5UdDNCZ0IwNzk0ZFU2Wk13Wm8xYS9JL2hKUXdHQXpvM2J1M3hldWRuWjNOamY3WnMyZngrZWVmNC96NTgwaExTME92WHIyd2J0MDYxSzVkRzJ2V3JFRllXQmltVFp1R3UzZnZvbWJObXZEMjlzYnMyYk5MdlJMd2wyeFVPbmJkSU9yMStuQUE0UStkME00RUJnWk9Ga0pVdlh2M2JwbUNmdjc4ZVV5ZlBoMWp4b3dwOGtEZkdqVnFZTUdDQlhqampUY1FIQnhzM3ZwaGtwV1ZCYU94OElnTFM1Y3VCUUNjT1hNR1M1WXN3ZHR2djQxLy9PTWZhTml3SWVyVXFRT05Sb1AxNjllalljT0dHRHQyTEhyMTZnVkZVZkRXVzIrWngyRHMzYnMzcWxhdGlpKy8vQklhamFiUThVUkJRVUZsT2pQenJ3cU1aNWVoMSt0dDZuaVN2dzY2bTVpWWlPRGdZUHo2NjYvdzkvZkhzbVhMaXR3cWtKR1JZVjVHQmRma1BUdzh6STFLVVd2NHB1Tk03ODBiUU5ISFdRR0FYcThYcGY1Z1JkQnF0ZXNBdkZhTVNiT0VFTjhwaXJMVHc4UGoyOGpJeUhRQUNBd01YQ1NFOENock5oNjBlemdvS0FqejU4OUhWbGJXUStkeHY1TkhUSTk3ZTNzekcyWEFiQlNwWExNQkFMLzg4Z3M2ZE9pQWhJUUU4eG5mYytiTVFiOSsvZENyVnkvczNic1hhV2xwRnNQVnVMcTZGdHJGRE9RUEZaT1Nrb0lyVjY1ZysvYnQrT0NERDh6UG1WYWtBR0Q5K3ZWSVRVMjEySVdmbFpWbGNkWnpreVpOOE13enorRGd3WU5vMkxBaDlIbzk5SG85dG03ZGlyZmVlc3Q4WWtwT1RnNk9IeitPa0pDUVVqZUhwdm5mazFIcU43RmpkdDBnT2lvaFJEb0FuNnlzTEl0eG5Vb2lMUzBOVTZkT3hmVHAweEVhR29yUFAvL2M0bm5UTDhLSWlBak1uajBiYTlhc1FmZnUzZUhsNVlWYnQyNGhPenNiVTZaTXdlelpzKzg3ajZ0WHI1b0g4RzNac2lYaTR1THd4UmRmb0ZHalJqaCsvRGpXcmwyTHlaTW5Jek16RXdjT0hFQ1RKazNNeDQrWWZzbFdsQUpCVDYvUUdaZFFYRndjUHZyb0k4eWRPeGV2dlBJS1JvMGFoUmt6Wm1EUm9rVldHZHFsVFpzMjJMQmhnM25YU1ZISFdWMjVjc1VxQjNpWFFocUFid0RzRkVMc0tlcEFmR3RrNDJGcTE2Nk4xcTFiSXp3ODNIejgxSVFKRTdCMDZWTHorRytLb3VER2pSc1lQMzY4K1hYWjJka1dEY2JVcVZQUnYzOS9ac05LbUkyS3k4YXZ2LzZLVjE5OUZmdjM3MGZMbGkwQjVCOTZZUnBqMFdnMFl0U29VY1UrSG5QRWlCR1lQSGt5V3JWcVZlVFo0MmZPbk1IMjdkc0wvWjI2ZmZ1MmVaeFJJSC8zZWMrZVBmSHBwNTlpMjdadEFQNzhXM2Jod2dXTFF3cjY5dTJMMXExYmwrQlRGMll2MlNndmJCQnRrQkFpUTBwWnBxczRlSGw1NFlzdnZrQ05HalVLYlQzVTZYUVdRWHIyMldmUm8wY1BHSTFHakIwN0ZvMGJOOGJxMWF1aDAra2doSUNycXl1dVhMbUNSbzBhbVhmSkdBd0dIRGh3QUk4Ly9qak9ueitQLy91Ly8wTlFVQkIwT2gzQ3c4TXhiTmd3VksxYUZUMTc5c1Q4K2ZOUnMyWk5EQjgrSEVhakVVNU9UcVgrWEtWMTkrNWQwMDJiWEJQTXpzN0d4bzBic1cvZlBpeGR1dFI4Vm1ySGpoMmhLQW9tVHB5SXYvM3RiMmpmdm4yeDN6TW5Kd2Q1ZVhrV2ovMzFGM0JSR2pWcWhFV0xGcFhzQTVUZUxRQmZhelNhblNrcEtUODliQ2dQYTJTak9NYU5HNGM1YythZ1c3ZHVBUEozYlYyL2ZoM3IxcTFEYm00dXhvOGZqNVl0VzFya3FIUG56b1dPZVdNMnlvN1pxTmhzcEtTa0lDVWx4VHc0L01TSkU2SFg2M0hwMGlYNCtma0J5Qjl6Y05hc1dYai8vZmV4ZmZ0MjVPVGtvRmF0V3ZkOXo0WU5HK0xHalJzV1d4YUIvRVl6TEN3TWE5ZXV4UWNmZklBR0RSb2dKeWZIM0tRZk9YTEVQRmkxR213OUcrV05EYUlOa2xLbUF2bGJBY3VpSkZzaVhGeGM0T0xpZ28wYk41b1BTallaTzNZc1huNzVaUmdNZjQ3WktxWEVZNDg5aHVuVHA2TldyVnJZczJjUGdQd3RLN2R1M1VKU1VoSUdEUm9FclZhTDhQQnduRGx6Qmx1MmJNRzc3NzZMbGkxYll1M2F0WVgrR09ibTVpSW5KOGQ4bFFscktyQXN5N1pReThHT0hUdndyMy85QzBGQlFmalBmLzVUNkFEcnpwMDdvMkhEaHBnelp3NCsvL3h6QkFjSG02OFJhbHA3VGsrM1hNRmR2SGd4d3NMQ0xFNHVzaFZTeWhzQWRnSFk2ZTN0ZmFBa2d3RmJLeHNQMDZsVEp6ejc3TE1ZTjI0Y2ZIMTlvZFBwOE9pamo2SjM3OTU0ODgwM1VhVktGY3liTjg5aTVTczdPN3ZReXRnMzMzekRiSlFCczFIeDJZaUppY0VUVHp5Qnc0Y1BJems1R1lHQmdSZytmRGdXTGx4b2NjM2tKNTk4RXYzNjljTm5uMzJHcGsyYnd0L2ZINW1abVlWK1J2ZnQyNGNsUzVaZ3laSWwrT3l6ei9EMjIyL2piMy83R3k1ZHVvUjU4K2FoUVlNR1dMZHVuWGxMNWZ2dnY0K0RCdy9DemMwTjFhdFh4eWVmZkZLb3h0dTNiNXVQZHl3NDNxRzF4MEcwNVd4UUphWFZhamRwdFZxNWMrZk9jcm5JL0xKbHk4cmxmUXVLajQrWDZlbnBoUjdQenM2V0NRa0o1dnRkdW5ReDM3NSsvYnJzMGFPSDdONjl1L3owMDArdFdzK1hYMzRwdFZxdDFPbDBuNm45L2Y3VnhvMGJaV3hzYktHYXRWcXR4WDFGVWVRUFAvd2dVMU5UcFpSU2Z2VFJSK2JuTm03Y1dPUXlmWmprNU9SQzh5bkkycC9WejgrdndiQmh3MHE5bWN6YTJYampqVGRrVGs3T2ZaL2Z2WHUzbkQ5L3ZyeDA2WkpWNWljbHMxRVN6RWJ4V1NzYlI0OGVsZUhoNGZLcnI3NlNCdzRja0ZKS2VmSGlSWm1VbENTSERoMXE4ZmNqSnlkSHBxV2x5UTBiTnNqZmZ2dE56cDA3Vnc0Yk5reUdoSVJJS2FYczFLbVQvT1NUVDJSOGZMeVVVc3JNekV6NThjY2Z5NlZMbDhxc3JDeDU5dXpaSW1zd0dvMHlMeS92dmpWZXZYclZmUHZhdFdzVy94YzFUV25aY2phb2t0SnF0VzlydGRvS2FlUXFpMDgvL2RRVTlKbHFmNzkvZGIrYUMvNWhLNG54NDhjWGU5cU1qQXk1WU1HQyt6NnY5ckw1SzJiRCtwaU5vakViWk12WnFBaWFoMDlDS2pnTDVGK0VuS3pEdEN5bGxHZlZyYVQ0aWhvS3BUaUtjK2tyazZwVnErTHZmLzk3cWVhakVtYkR5cGlOb2pFYlpJL1pzQ1llZzJpREZFVTVxOUZvY1BueVpiVkxjUmdGbHFYTkJWMllMbFZBRDhWc1dCK3o0UmlZRGV1ejVXeFVCRzVCdEVHUFBQTElSUUJaQ1FrSjVYNHdmbVdRbXBxS2E5ZXVBVUNXbDVmWEpaWExvVEpnTnF5TDJYQWN6SVoxTVJ0c0VHM1N2VFBYRGtrcEhXV2tmMVZGUlVXWkJyMDlXSkt6QXNuMk1Cdld4V3c0RG1iRHVwZ05Ob2cyU3dqeEl3QWNQMzVjN1ZMc251bVhwV21aa24xak5xeUgyWEFzekliMU1CdHNFRzJXMFdqOEVRRFhCSzNBOU10U1VaUktHM1JId214WUQ3UGhXSmdONjJFMjJDRGFyTmpZMkpNQWtpOWZ2b3lyVjYrcVhZN2R1bkxsQ3E1Y3VRSUFOMk5pWWs2cFhRK1ZIYk5oSGN5RzQyRTJySVBaeU1jRzBYWXBBTFlEK1Zkam9OSXBzT3kySTMrWmt2MWpOcXlBMlhCSXpJWVZNQnY1MkNEYU1JMUc4eG1RLzhOcXVyd1JGWitpS09hZ0s0ckNrZkFkQ0xOUk5zeUc0MkkyeW9iWitCTWJSQnQyNHNTSkdBRFJmL3p4QjQ0ZVBhcDJPWGJueUpFanVIbnpKZ0NjaUkyTmpWVzdIckllWnFOc21BM0h4V3lVRGJQeEp6YUlOazVLK1JrQWJOdTJUZTFTN000WFgzeGh1bG1wMXdJZEZiTlJlc3lHWTJNMlNvL1orQk1iUkJ0bk5CcTNBUGdqTWpJU3AwNVYybU5sUyt6a3laT0lqSXdFZ0Q4TUJzTi8xSzZIckkvWktCMW13L0V4RzZYRGJGaGlnMmpqVHA0OG1TbWxuQThBcTFldlZyc2N1MkZhVmxMSytTZFBuc3hVdVJ3cUI4eEc2VEFiam8vWktCMW13eEliUkR1UW5wNitBY0NWcUtnb0RvQmFETWVQSDhlSkV5Y0E0UEs5WlVjT2l0a29HV2FqOG1BMlNvYlpLSXdOb2gySWo0L1BBVEFYQUJZdFdvVGMzRngxQzdKaHVibTVXTFJva2VudTNIdkxqaHdVczFGOHpFYmx3bXdVSDdOUk5DZTFDNkRpU1V4TVBGbTNidDF1S1NrcFRRd0dBOXEzYjY5MlNUYnBuLy84Snc0Y09BQXA1ZjZZbUppL0FaQnExMFRsaTlrb0htYWo4bUUyaW9mWktCcTNJTm9QeFdBd2pCTkNaRzNac2dVblQ1NVV1eDZiRXhjWGh5MWJ0a0FJa1drMEdzZWpFZzl3V3Nrd0d3L0JiRlJhek1aRE1CdjN4eTJJZHVUR2pSc3BkZXZXdlNXbDdIZml4QWs4OTl4emNIZDNWN3NzbTVDYW1vcHAwNlloTFMwTkFLYkZ4c2IrcEhaTlZIR1lqZnRqTmlvM1p1UCttSTBIWTROb1p4SVRFL1YxNjliMVQwOVBiL1hMTDcrZ1Q1OCtjSEtxM0Y5alhsNGVwaytmanQ5Kyt3MEF2dExyOWUrb1hSTlZQR2FqTUdhREFHYWpLTXpHdzNFWHMvMlJCb05oRklDWTZPaG9mUExKSjVDeThoNHVJYVhFeHg5L0RMMWVEd0Q2ZTh1bThpNlF5bzNaS0lEWm9BS1lqUUtZamVLcDNLc1FkdXJHalJ0NXRXdlhEbmR5Y2hwKzl1eFpUNFBCZ0tDZ0lBZ2gxQzZ0UWtrcHNXYk5HbXpiUU4vTDZRQUFDVnBKUkVGVXRnMUNpT3RTeXU1eGNYRzMxYTZMMU1OczVHTTI2SytZalh6TVJ2R3hRYlJUTjI3Y1NQZng4ZG1uMFdoR3hNVEV1R2RrWktCRGh3NlZKdXhTU256NjZhZW1nNHRUakVaajc5alkyUE5xMTBYcVl6YVlEU29hczhGc2xBUWJSRHVXbEpTVVZLZE9uUWlOUnZQQ3FWT25QRzdldkluT25UczdmTmdWUmNISEgzK01IVHQyUUFoeFUwclpJeVltSms3dHVzaDJNQnZNQmhXTjJXQTJpb3NOb3AxTFNrcTZVYTlldlcrRUVFUE9uRG5qZWVyVUtYVHExTWxoejFKTFNVbkJ6Smt6OGVPUFAwSUljVjBJMFMwNk92cFh0ZXNpMjhOc01CdFVOR2FEMlNnT05vZ09JREV4TWRuSHgyZVhFS0pIUWtLQ3o1NDllK0R2NzQvYXRXdXJYWnBWblRwMUNsT21UTUc1YytjQTRLU2lLTDMwZXYzdmF0ZEZ0b3ZaSUNvYXMwRVB3d2JSUVNRbEphWFVxMWR2c3hDaVlVWkdobjk0ZURpY25KelFwazBidXgvT0lDOHZENTkvL2pubXpKbUQ5UFIwU0NrLzEyZzBRMkppWW02cVhSdlpQbWFEcUdqTUJqMklZeDkwVURrSnJWYjdxaEJpcFpUU3RYbno1bmovL2ZmaDcrK3ZkbDJsRWhjWGh3VUxGdUQzMzMrSEVDSlhTdm1HWHEvZkFBNUpRQ1hIYkJBVmpkbWdRdGdnT3FpQWdJQ1dHbzFtTFlCbkFHRGd3SUdZTUdFQzZ0ZXZyM0pseFhQdDJqVnMyclFKWDMvOXRlbWhueFJGbWNJenpxaXNtQTJpb2pFYlZCQWJSTWNtdEZydHkwS0k1VkxLbWs1T1R1alhyNTlOQno0aElRR2JObTFDZUhnNEZFV0JFQ0paU3ZtbVhxOFBCZGYreUhxWURhS2lNUnNFZ0ExaXBhRFQ2YndCVEFmd055bWxsMGFqUVpjdVhUQm8wQ0IwN05oUjlXTk5qRVlqZnY3NVozejExVmM0ZVBELzI3dWJFTHZxTXc3QXZ6Tk9UUmp0Wkl3Z21VVFNJSUUyWkJieDNtSVdTWk9wcmJhSlg3UnBxcnZHUU9neWRCTTNnZ3ZqSWxKUUlpSTFidHlJbElxVkJzVk5pSzBnYXZPeENXRTJZa05KVkJ6TWFKb2FsWE82TUhPYll5ZnB6SGh6Nzl5WjU0SERuUG1mci9jd3ZNTnY3dm1ZdjA0MitLZEpmcDlrLzVFalJ5YTZXaUR6bHQ2QXFla05CTVFGWk4yNmRVTkZVZnl1cjY5dmQxVlZTNUxrcHB0dXl0YXRXek02T3BxMWE5ZW1yNjh6LzMyeExNdWNPSEVpaHc4ZnpxdXZ2cHFQUHZvb1NWSVV4VVJWVlUrV1pmbms4ZVBIejNha0dCWTh2UUZUMHhzTGw0QzRBRFdiellHeUxIOVZGTVd1SkJzbng0ZUdockp4NDhiY2R0dHRXYnQyYlZhdVhObTJ4aS9MTXFkT25jcUpFeWZ5emp2djVNMDMzOHpaczdVKy9sdFZWUWNXTDE3OHA3ZmVldXZmYlRrb3pKRGVnS25wallWSFFGemdHbzNHbWlTL1RuSlBrdWFseXdZR0JySm16WnJjY3NzdEdSNGV6ckpseXpJOFBKd2JicmdoaXhjdmJrMUo4dm5ubjdlbVR6NzVKR2ZPbk1rSEgzeVFNMmZPNUwzMzNzdkpreWR6L3Z6NWJ4NytTSksvSlBuajBhTkhUMTc5czRYcDB4c3dOYjJ4TUFpSXROeDY2NjNMaTZLNE84bVBrdnd3eVEvYXVQc3F5VmlTditmcnYvb09IanQyN0hRYjl3OVhqZDZBcWVtTitVdEE1TExXcjE4LytOVlhYelhMc3Z4K2t1OFZSYkVxeWFva055YTVMc2wxUlZGY1YxVlZrdnpya21rOHlmdFZWYjJmNUI5OWZYMWovZjM5Ujk1KysrMVBPMzhXMEg3VDZZMkxVNkkzV0VEMEJwQWthVFFhTzVyTjVtKzZYUWZNTlkxR28ybzBHbDZ4QWZTa3pqeDZ4SHkycmFxcWJkMHVBZ0JvSHdHUldWdS9mdjFna3J1VDNMTmh3NGJ2ZHJzZUFLQTlCRVJtN1lzdnZyaHJjdjc4K2ZOM1hXbGRBS0IzQ0lqTVdsRVVyVXZMZlgxOUxqTUR3RHdoSURJcnpXWnpJTW1XeWUrcnF0cDZjUXdBNkhFQ0lyTlNWZFhQazF3YUNBZXFxdnBadCtvQkFOcEhRR1JXTHZQa3Nzdk1BREFQQ0lqTTJPclZxeGRkZkhQK045MnpldlhxUlIwdkNBQm9Ld0dSR1Z1eVpNbFBrd3hPc1dod2FHam9KNTJ1QndCb0x3R1JHYnZTaTdITHNuU1pHUUI2bklESWpEU2J6ZTlVVlhYZkZWYTViM1IwdEw5akJRRUFiU2NnTWlObFdXNHVpbUxwRlZhNWNXSmlZblBIQ2dJQTJrNUFaRWFtK1VKc2w1a0JvSWNKaUV6Yjl1M2JyeW5MOGhmVFdQV1gyN2R2dithcUZ3UUFYQlh1RldQYXhzYkdodnY3Ky8vOGplSGZYdno2aDhtQm9pZ3lOalkybk9TZkhTc09BSUM1b2RGb1ZJMUdvK3AySFREWDZBMmdsN25FREFCQWpZQUlBRUNOZ0FnQVFJMkFDQUJBallBSUFFQ05nQWdBUUkyQUNBQkFqWUFJQUVDTmdBZ0FRSTJBQ0FCQWpZQUlBRUNOZ0FnQVFJMkFDQUJBallBSUFFQ05nQWdBUUkyQUNBQkFqWUFJQUVDTmdBZ0FRSTJBQ0FCQWpZQUlBRUNOZ0FnQVFJMkFDQUJBallBSUFFQ05nQWdBUUkyQUNBQkFUWCszQ3dBdXI2cXFxaFBIS1lxaTZNUnhBT2dOUGtFRUFLQkdRSVFlOC9ycnIrZVJSeDdKOGVQSHA3M04rUGg0bXMzbVZhd0tnUGxFUUlRZWN2RGd3ZXpkdXplRGc0TjUrT0dIOCtHSEgzYTdKQURtSWZjZ1FnKzRjT0ZDbm5ycXFSdzZkQ2pQUFBOTVJrWkdzbXJWcXV6Y3VUUDc5dTNMeU1oSXQwc0VZQjRSRUdFT0s4c3lodzRkeXY3OSs3TnUzYnE4K09LTEdSd2NUSkpzMjdZdE45OThjL2JzMlpOTm16Wmx4NDRkV2Jac1daS2syV3ptK3V1dmIrMW44bG1YelpzMzEvYTlkT25TdlBMS0t4MDhJd0I2Z1lBSWM5Z0REenlRb2FHaDdOMjdOdzg5OUZEdXYvLysvMW5udWVlZXl3c3Z2SkFISDN3d0w3MzBVZ1lHQnBJa3I3MzJXbXQrZkh3OGQ5NTVaOTU0NDQzV2RtTmpZOW16WjA5blRnU0FuaUlnMGhhTlJxTWpyMk5aYUo1NDRvbXNXTEVpeWRlQjcxSm56NTV0emUvYXRTdTdkKy9PdGRkZU82dmorUGtCY0NrQmtXK2xxcXJEUlZHTWRydU8rV3JGaWhXNTk5NTdNekV4MFJxYi9CVHdqanZ1eVBMbHk1TWtwMCtmenJ2dnZ0dVZHcm04cXFvT2Q3c0dnTmtRRVBsV2poMDc5dU51MXpEUFZlZk9uV3VGd3R0dnY3MjFZR0Jnb0hYLzRLWGprN1pzMmZMZm5WemhIc1FrT1hyMHFCZGxBOUFpSU1JOE5ESXlrbWVmZlRhTEZpMUtNdlU5aUtkT25jclRUei9kclJJQm1NTUVST2h4Rnk1Y3lKZGZmbGtiZS83NTUvL3ZkaXRYcnN5K2ZmdXVWbGtBOURBQkVYckE1T1hpeno3N3JEYisrT09QNStXWFg4NkdEUnU2VVJZQUFKMVdWVlgxNktPUFZwTU9IRGpRbXQrMGFWTTFYUjkvL0hIVmFEUXV1N3piNXdrQXdEUmRLZlR0M0xsejJnSHgzTGx6MVdPUFBTWWdBakF0bmx5RU9heFQ0YTBvQ3I4TEFBQUFBQUFBQUFBQUFBQUFBQUFBQUFBQUFBQUFBQUFBQUFBQUFBQUFBQUFBQUFBQUFBQUFBQUFBQUFBQUFBQUFBQUFBQUFBQUFBQUFBQUFBQUFBQUFBQUFBQUFBQUFBQUFBQUFBQUFBQUFBQUFBQUFBQUFBQUFBQUFBQUFBQUFBQUFBQUFBQUFBQUFBQUFBQUFBQUFBQUFBQUFBQUFBQUFBQUFBQUFBQUFBQUFBQUFBQUFBQUFJQjU0RC9XMmgvSVhtZ0h4QUFBQUFCSlJVNUVya0pnZ2c9PSIsCiAgICJUeXBlIiA6ICJmbG93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WPS 演示</Application>
  <PresentationFormat>宽屏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addjunz</cp:lastModifiedBy>
  <cp:revision>83</cp:revision>
  <dcterms:created xsi:type="dcterms:W3CDTF">2021-03-15T12:07:27Z</dcterms:created>
  <dcterms:modified xsi:type="dcterms:W3CDTF">2021-03-15T12:07:27Z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