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0" r:id="rId13"/>
    <p:sldId id="271" r:id="rId14"/>
    <p:sldId id="269" r:id="rId15"/>
    <p:sldId id="272" r:id="rId16"/>
    <p:sldId id="270" r:id="rId17"/>
    <p:sldId id="273" r:id="rId18"/>
    <p:sldId id="275" r:id="rId19"/>
    <p:sldId id="274" r:id="rId20"/>
    <p:sldId id="277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311400" y="2921635"/>
            <a:ext cx="75698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/>
              <a:t>浏览器中</a:t>
            </a:r>
            <a:r>
              <a:rPr lang="zh-CN" altLang="en-US" sz="6000"/>
              <a:t>的</a:t>
            </a:r>
            <a:r>
              <a:rPr lang="en-US" altLang="zh-CN" sz="6000"/>
              <a:t>HTTP</a:t>
            </a:r>
            <a:r>
              <a:rPr lang="zh-CN" altLang="en-US" sz="6000"/>
              <a:t>协议</a:t>
            </a:r>
            <a:endParaRPr lang="zh-CN" altLang="en-US" sz="60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07695" y="56959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HTTP</a:t>
            </a:r>
            <a:r>
              <a:rPr lang="zh-CN" altLang="en-US" sz="2800">
                <a:sym typeface="+mn-ea"/>
              </a:rPr>
              <a:t>长连接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815" y="1277620"/>
            <a:ext cx="11343005" cy="34207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7695" y="5295900"/>
            <a:ext cx="51047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浏览器允许产生并发的</a:t>
            </a:r>
            <a:r>
              <a:rPr lang="en-US" altLang="zh-CN" sz="2800"/>
              <a:t>TCP</a:t>
            </a:r>
            <a:r>
              <a:rPr lang="zh-CN" altLang="en-US" sz="2800"/>
              <a:t>连接，</a:t>
            </a:r>
            <a:r>
              <a:rPr lang="en-US" altLang="zh-CN" sz="2800"/>
              <a:t>TCP</a:t>
            </a:r>
            <a:r>
              <a:rPr lang="zh-CN" altLang="en-US" sz="2800"/>
              <a:t>连接的并发限制</a:t>
            </a:r>
            <a:r>
              <a:rPr lang="en-US" altLang="zh-CN" sz="2800"/>
              <a:t>(</a:t>
            </a:r>
            <a:r>
              <a:rPr lang="zh-CN" altLang="en-US" sz="2800"/>
              <a:t>谷歌</a:t>
            </a:r>
            <a:r>
              <a:rPr lang="en-US" altLang="zh-CN" sz="2800"/>
              <a:t>6)</a:t>
            </a:r>
            <a:endParaRPr lang="en-US" altLang="zh-CN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07695" y="56959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HTTP</a:t>
            </a:r>
            <a:r>
              <a:rPr lang="zh-CN" altLang="en-US" sz="2800">
                <a:sym typeface="+mn-ea"/>
              </a:rPr>
              <a:t>长连接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695" y="1091565"/>
            <a:ext cx="9879330" cy="45173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8185" y="5485130"/>
            <a:ext cx="63823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最开始会直接使用</a:t>
            </a:r>
            <a:r>
              <a:rPr lang="en-US" altLang="zh-CN" sz="2800"/>
              <a:t>6</a:t>
            </a:r>
            <a:r>
              <a:rPr lang="zh-CN" altLang="en-US" sz="2800"/>
              <a:t>个并发的</a:t>
            </a:r>
            <a:r>
              <a:rPr lang="en-US" altLang="zh-CN" sz="2800"/>
              <a:t>TCP</a:t>
            </a:r>
            <a:r>
              <a:rPr lang="zh-CN" altLang="en-US" sz="2800"/>
              <a:t>连接，之后的请求都要等前面的</a:t>
            </a:r>
            <a:r>
              <a:rPr lang="en-US" altLang="zh-CN" sz="2800"/>
              <a:t>TCP</a:t>
            </a:r>
            <a:r>
              <a:rPr lang="zh-CN" altLang="en-US" sz="2800"/>
              <a:t>进行复用</a:t>
            </a:r>
            <a:endParaRPr lang="zh-CN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07695" y="56959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HTTP</a:t>
            </a:r>
            <a:r>
              <a:rPr lang="zh-CN" altLang="en-US" sz="2800">
                <a:sym typeface="+mn-ea"/>
              </a:rPr>
              <a:t>长连接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718185" y="5485130"/>
            <a:ext cx="63823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最开始会直接使用</a:t>
            </a:r>
            <a:r>
              <a:rPr lang="en-US" altLang="zh-CN" sz="2800"/>
              <a:t>6</a:t>
            </a:r>
            <a:r>
              <a:rPr lang="zh-CN" altLang="en-US" sz="2800"/>
              <a:t>个并发的</a:t>
            </a:r>
            <a:r>
              <a:rPr lang="en-US" altLang="zh-CN" sz="2800"/>
              <a:t>TCP</a:t>
            </a:r>
            <a:r>
              <a:rPr lang="zh-CN" altLang="en-US" sz="2800"/>
              <a:t>连接，之后的请求都要等前面的</a:t>
            </a:r>
            <a:r>
              <a:rPr lang="en-US" altLang="zh-CN" sz="2800"/>
              <a:t>TCP</a:t>
            </a:r>
            <a:r>
              <a:rPr lang="zh-CN" altLang="en-US" sz="2800"/>
              <a:t>进行复用</a:t>
            </a:r>
            <a:endParaRPr lang="zh-CN" altLang="en-US" sz="2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185" y="1772285"/>
            <a:ext cx="11306175" cy="23704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07695" y="56959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HTTP</a:t>
            </a:r>
            <a:r>
              <a:rPr lang="zh-CN" altLang="en-US" sz="2800">
                <a:sym typeface="+mn-ea"/>
              </a:rPr>
              <a:t>长连接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7134860" y="1849120"/>
            <a:ext cx="3792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Connection:keep-alive</a:t>
            </a:r>
            <a:endParaRPr lang="zh-CN" altLang="en-US" sz="2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695" y="1183640"/>
            <a:ext cx="5104130" cy="50438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6685" y="778510"/>
            <a:ext cx="9525000" cy="53009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07695" y="56959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HTTP</a:t>
            </a:r>
            <a:r>
              <a:rPr lang="zh-CN" altLang="en-US" sz="2800">
                <a:sym typeface="+mn-ea"/>
              </a:rPr>
              <a:t>长连接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718185" y="5608955"/>
            <a:ext cx="10059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关闭</a:t>
            </a:r>
            <a:r>
              <a:rPr lang="en-US" altLang="zh-CN" sz="2800"/>
              <a:t>Connection</a:t>
            </a:r>
            <a:r>
              <a:rPr lang="zh-CN" altLang="en-US" sz="2800"/>
              <a:t>，连接不复用，每个</a:t>
            </a:r>
            <a:r>
              <a:rPr lang="en-US" altLang="zh-CN" sz="2800"/>
              <a:t>ConnectionID</a:t>
            </a:r>
            <a:r>
              <a:rPr lang="zh-CN" altLang="en-US" sz="2800"/>
              <a:t>都不一样</a:t>
            </a:r>
            <a:endParaRPr lang="zh-CN" altLang="en-US" sz="2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185" y="1245235"/>
            <a:ext cx="9429750" cy="40862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07695" y="56959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HTTP</a:t>
            </a:r>
            <a:r>
              <a:rPr lang="zh-CN" altLang="en-US" sz="2800">
                <a:sym typeface="+mn-ea"/>
              </a:rPr>
              <a:t>长连接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718185" y="5608955"/>
            <a:ext cx="10059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上面是没有</a:t>
            </a:r>
            <a:r>
              <a:rPr lang="zh-CN" altLang="en-US" sz="2800"/>
              <a:t>关闭的，下面是关闭的</a:t>
            </a:r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t="584" r="9752"/>
          <a:stretch>
            <a:fillRect/>
          </a:stretch>
        </p:blipFill>
        <p:spPr>
          <a:xfrm>
            <a:off x="607695" y="1091565"/>
            <a:ext cx="9584055" cy="22136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r="5484"/>
          <a:stretch>
            <a:fillRect/>
          </a:stretch>
        </p:blipFill>
        <p:spPr>
          <a:xfrm>
            <a:off x="718185" y="3522345"/>
            <a:ext cx="9500235" cy="18694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07695" y="569595"/>
            <a:ext cx="8092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CSP</a:t>
            </a:r>
            <a:r>
              <a:rPr lang="zh-CN" altLang="en-US" sz="2800">
                <a:sym typeface="+mn-ea"/>
              </a:rPr>
              <a:t>内容安全策略（Content-Security-Policy）</a:t>
            </a:r>
            <a:endParaRPr lang="zh-CN" altLang="en-US" sz="28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2690" y="174307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default-src </a:t>
            </a:r>
            <a:r>
              <a:rPr lang="zh-CN" altLang="en-US" sz="2800">
                <a:sym typeface="+mn-ea"/>
              </a:rPr>
              <a:t>限制全局</a:t>
            </a:r>
            <a:endParaRPr lang="zh-CN" altLang="en-US" sz="28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02690" y="2802890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指定资源类型</a:t>
            </a:r>
            <a:endParaRPr lang="zh-CN" altLang="en-US" sz="2800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07695" y="56959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CSP</a:t>
            </a:r>
            <a:r>
              <a:rPr lang="zh-CN" altLang="en-US" sz="2800">
                <a:sym typeface="+mn-ea"/>
              </a:rPr>
              <a:t>内容安全策略</a:t>
            </a:r>
            <a:endParaRPr lang="zh-CN" altLang="en-US" sz="28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6660" y="133921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connect-src</a:t>
            </a:r>
            <a:r>
              <a:rPr lang="zh-CN" altLang="en-US" sz="2800">
                <a:sym typeface="+mn-ea"/>
              </a:rPr>
              <a:t>请求发送目标</a:t>
            </a:r>
            <a:endParaRPr lang="zh-CN" altLang="en-US" sz="28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16660" y="1948180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img-src</a:t>
            </a:r>
            <a:r>
              <a:rPr lang="zh-CN" altLang="en-US" sz="2800">
                <a:sym typeface="+mn-ea"/>
              </a:rPr>
              <a:t>图片的请求地址</a:t>
            </a:r>
            <a:endParaRPr lang="zh-CN" altLang="en-US" sz="28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16660" y="262318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style-src</a:t>
            </a:r>
            <a:r>
              <a:rPr lang="zh-CN" altLang="en-US" sz="2800">
                <a:sym typeface="+mn-ea"/>
              </a:rPr>
              <a:t>样式</a:t>
            </a:r>
            <a:endParaRPr lang="zh-CN" altLang="en-US" sz="280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16660" y="530796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外链资源的</a:t>
            </a:r>
            <a:r>
              <a:rPr lang="zh-CN" altLang="en-US" sz="2800">
                <a:sym typeface="+mn-ea"/>
              </a:rPr>
              <a:t>限制</a:t>
            </a:r>
            <a:endParaRPr lang="zh-CN" altLang="en-US" sz="280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16660" y="4674870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。。。</a:t>
            </a:r>
            <a:endParaRPr lang="zh-CN" altLang="en-US" sz="280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16660" y="331152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script-src</a:t>
            </a:r>
            <a:r>
              <a:rPr lang="zh-CN" altLang="en-US" sz="2800">
                <a:sym typeface="+mn-ea"/>
              </a:rPr>
              <a:t>脚本</a:t>
            </a:r>
            <a:endParaRPr lang="zh-CN" altLang="en-US" sz="2800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16660" y="3992880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font-src</a:t>
            </a:r>
            <a:endParaRPr lang="en-US" altLang="zh-CN" sz="2800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07695" y="569595"/>
            <a:ext cx="8092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对</a:t>
            </a:r>
            <a:r>
              <a:rPr lang="en-US" altLang="zh-CN" sz="2800">
                <a:sym typeface="+mn-ea"/>
              </a:rPr>
              <a:t>XSS</a:t>
            </a:r>
            <a:r>
              <a:rPr lang="zh-CN" altLang="en-US" sz="2800">
                <a:sym typeface="+mn-ea"/>
              </a:rPr>
              <a:t>的防备</a:t>
            </a:r>
            <a:endParaRPr lang="zh-CN" altLang="en-US" sz="28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9300" y="1091565"/>
            <a:ext cx="5612765" cy="5220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90" y="1000760"/>
            <a:ext cx="12072620" cy="432244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07695" y="569595"/>
            <a:ext cx="8092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对</a:t>
            </a:r>
            <a:r>
              <a:rPr lang="en-US" altLang="zh-CN" sz="2800">
                <a:sym typeface="+mn-ea"/>
              </a:rPr>
              <a:t>XSS</a:t>
            </a:r>
            <a:r>
              <a:rPr lang="zh-CN" altLang="en-US" sz="2800">
                <a:sym typeface="+mn-ea"/>
              </a:rPr>
              <a:t>的防备</a:t>
            </a:r>
            <a:endParaRPr lang="zh-CN" altLang="en-US" sz="280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r="2982"/>
          <a:stretch>
            <a:fillRect/>
          </a:stretch>
        </p:blipFill>
        <p:spPr>
          <a:xfrm>
            <a:off x="269875" y="4529455"/>
            <a:ext cx="11652250" cy="13811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30" y="1371600"/>
            <a:ext cx="9525635" cy="25165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7275" y="1733550"/>
            <a:ext cx="10077450" cy="33915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07695" y="56959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CORS</a:t>
            </a:r>
            <a:r>
              <a:rPr lang="zh-CN" altLang="en-US" sz="2800"/>
              <a:t>跨域请求的限制和解决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024890" y="2007235"/>
            <a:ext cx="4270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 </a:t>
            </a:r>
            <a:r>
              <a:rPr lang="zh-CN" altLang="en-US" sz="2000"/>
              <a:t>同源策略：协议、域名、端口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2445385" y="2633345"/>
            <a:ext cx="4270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http://localhost:8080</a:t>
            </a:r>
            <a:endParaRPr lang="en-US" altLang="zh-CN" sz="2000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2757170" y="2378075"/>
            <a:ext cx="20955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3584575" y="2406015"/>
            <a:ext cx="0" cy="264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363720" y="2364105"/>
            <a:ext cx="0" cy="30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左弧形箭头 10"/>
          <p:cNvSpPr/>
          <p:nvPr/>
        </p:nvSpPr>
        <p:spPr>
          <a:xfrm>
            <a:off x="1553845" y="2893060"/>
            <a:ext cx="598170" cy="86233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45385" y="3441700"/>
            <a:ext cx="4270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http://localhost:8081</a:t>
            </a:r>
            <a:endParaRPr lang="en-US" altLang="zh-CN" sz="20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5265" y="2496820"/>
            <a:ext cx="6689090" cy="165481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79475" y="3140075"/>
            <a:ext cx="959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调用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07695" y="56959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CORS</a:t>
            </a:r>
            <a:r>
              <a:rPr lang="zh-CN" altLang="en-US" sz="2800"/>
              <a:t>跨域请求的限制和解决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024890" y="1409065"/>
            <a:ext cx="4270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 </a:t>
            </a:r>
            <a:r>
              <a:rPr lang="zh-CN" altLang="en-US" sz="2000"/>
              <a:t>服务器设置可访问的请求地址</a:t>
            </a:r>
            <a:endParaRPr lang="zh-CN" altLang="en-US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4590" y="1807845"/>
            <a:ext cx="6701155" cy="13652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64590" y="3330575"/>
            <a:ext cx="4270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 </a:t>
            </a:r>
            <a:r>
              <a:rPr lang="zh-CN" altLang="en-US" sz="2000"/>
              <a:t>服务器限制特定的</a:t>
            </a:r>
            <a:r>
              <a:rPr lang="zh-CN" altLang="en-US" sz="2000"/>
              <a:t>请求地址</a:t>
            </a:r>
            <a:endParaRPr lang="zh-CN" altLang="en-US" sz="20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90" y="3872230"/>
            <a:ext cx="6700520" cy="22428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07695" y="56959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CORS</a:t>
            </a:r>
            <a:r>
              <a:rPr lang="zh-CN" altLang="en-US" sz="2800"/>
              <a:t>跨域请求的限制和解决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024890" y="1297305"/>
            <a:ext cx="4270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JSONP</a:t>
            </a:r>
            <a:r>
              <a:rPr lang="zh-CN" altLang="en-US" sz="2400"/>
              <a:t>实现跨域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219835" y="2225040"/>
            <a:ext cx="92214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&lt;html&gt;</a:t>
            </a:r>
            <a:endParaRPr lang="en-US" altLang="zh-CN" sz="2400"/>
          </a:p>
          <a:p>
            <a:r>
              <a:rPr lang="en-US" altLang="zh-CN" sz="2400"/>
              <a:t>      </a:t>
            </a:r>
            <a:r>
              <a:rPr lang="en-US" altLang="zh-CN" sz="2400">
                <a:sym typeface="+mn-ea"/>
              </a:rPr>
              <a:t>&lt;script&gt;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function fn(data){     /*data</a:t>
            </a:r>
            <a:r>
              <a:rPr lang="zh-CN" altLang="en-US" sz="2400">
                <a:sym typeface="+mn-ea"/>
              </a:rPr>
              <a:t>处理</a:t>
            </a:r>
            <a:r>
              <a:rPr lang="en-US" altLang="zh-CN" sz="2400">
                <a:sym typeface="+mn-ea"/>
              </a:rPr>
              <a:t>*/    }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&lt;/script&gt;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 &lt;script src=”www.localhost:8081?cb=fn”&gt;&lt;/script&gt;</a:t>
            </a:r>
            <a:endParaRPr lang="en-US" altLang="zh-CN" sz="2400"/>
          </a:p>
          <a:p>
            <a:r>
              <a:rPr lang="en-US" altLang="zh-CN" sz="2400"/>
              <a:t>&lt;/html&gt;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1024890" y="1856740"/>
            <a:ext cx="175260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>
                <a:solidFill>
                  <a:schemeClr val="accent4"/>
                </a:solidFill>
                <a:effectLst/>
              </a:rPr>
              <a:t>前端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4890" y="4708525"/>
            <a:ext cx="1752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后台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19835" y="5076825"/>
            <a:ext cx="4006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fn({name:'jiaj</a:t>
            </a:r>
            <a:r>
              <a:rPr lang="en-US" altLang="zh-CN" sz="2400"/>
              <a:t>un',age:18})</a:t>
            </a:r>
            <a:endParaRPr lang="en-US" altLang="zh-CN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07695" y="56959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CORS</a:t>
            </a:r>
            <a:r>
              <a:rPr lang="zh-CN" altLang="en-US" sz="2800"/>
              <a:t>跨域的预请求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024890" y="1297305"/>
            <a:ext cx="103892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使用某些自定义的头，浏览器会发送预请求，提交方式为</a:t>
            </a:r>
            <a:r>
              <a:rPr lang="en-US" altLang="zh-CN" sz="2400"/>
              <a:t>OPTIONS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1164590" y="1757680"/>
            <a:ext cx="922147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&lt;html&gt;</a:t>
            </a:r>
            <a:endParaRPr lang="en-US" altLang="zh-CN" sz="2400"/>
          </a:p>
          <a:p>
            <a:r>
              <a:rPr lang="en-US" altLang="zh-CN" sz="2400"/>
              <a:t>      </a:t>
            </a:r>
            <a:r>
              <a:rPr lang="en-US" altLang="zh-CN" sz="2400">
                <a:sym typeface="+mn-ea"/>
              </a:rPr>
              <a:t>&lt;script&gt;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  fetch(“http://localhost:8081”,{</a:t>
            </a:r>
            <a:br>
              <a:rPr lang="en-US" altLang="zh-CN" sz="2400">
                <a:sym typeface="+mn-ea"/>
              </a:rPr>
            </a:br>
            <a:r>
              <a:rPr lang="en-US" altLang="zh-CN" sz="2400">
                <a:sym typeface="+mn-ea"/>
              </a:rPr>
              <a:t>	   method:”POST”,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	   headers:{</a:t>
            </a:r>
            <a:br>
              <a:rPr lang="en-US" altLang="zh-CN" sz="2400">
                <a:sym typeface="+mn-ea"/>
              </a:rPr>
            </a:br>
            <a:r>
              <a:rPr lang="en-US" altLang="zh-CN" sz="2400">
                <a:sym typeface="+mn-ea"/>
              </a:rPr>
              <a:t>	        'AddJunZ':'nbcs'</a:t>
            </a:r>
            <a:br>
              <a:rPr lang="en-US" altLang="zh-CN" sz="2400">
                <a:sym typeface="+mn-ea"/>
              </a:rPr>
            </a:br>
            <a:r>
              <a:rPr lang="en-US" altLang="zh-CN" sz="2400">
                <a:sym typeface="+mn-ea"/>
              </a:rPr>
              <a:t>	   }</a:t>
            </a:r>
            <a:br>
              <a:rPr lang="en-US" altLang="zh-CN" sz="2400">
                <a:sym typeface="+mn-ea"/>
              </a:rPr>
            </a:br>
            <a:r>
              <a:rPr lang="en-US" altLang="zh-CN" sz="2400">
                <a:sym typeface="+mn-ea"/>
              </a:rPr>
              <a:t>             })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&lt;/script&gt;</a:t>
            </a:r>
            <a:endParaRPr lang="en-US" altLang="zh-CN" sz="2400"/>
          </a:p>
          <a:p>
            <a:r>
              <a:rPr lang="en-US" altLang="zh-CN" sz="2400"/>
              <a:t>&lt;/html&gt;</a:t>
            </a:r>
            <a:endParaRPr lang="en-US" altLang="zh-CN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7430" y="4145915"/>
            <a:ext cx="8152130" cy="20135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04325" y="5542280"/>
            <a:ext cx="1446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预请求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07695" y="56959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Cache-Control</a:t>
            </a:r>
            <a:r>
              <a:rPr lang="zh-CN" altLang="en-US" sz="2800"/>
              <a:t>限制缓存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820" y="3460115"/>
            <a:ext cx="10748010" cy="20040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" y="1368425"/>
            <a:ext cx="6291580" cy="20916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2590" y="2543175"/>
            <a:ext cx="6306185" cy="24701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7695" y="56959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资源验证（</a:t>
            </a:r>
            <a:r>
              <a:rPr lang="en-US" altLang="zh-CN" sz="2800"/>
              <a:t>Last-Modified,Etag</a:t>
            </a:r>
            <a:r>
              <a:rPr lang="zh-CN" altLang="en-US" sz="2800"/>
              <a:t>）</a:t>
            </a:r>
            <a:endParaRPr lang="zh-CN" altLang="en-US" sz="2800"/>
          </a:p>
        </p:txBody>
      </p:sp>
      <p:grpSp>
        <p:nvGrpSpPr>
          <p:cNvPr id="17" name="组合 16"/>
          <p:cNvGrpSpPr/>
          <p:nvPr/>
        </p:nvGrpSpPr>
        <p:grpSpPr>
          <a:xfrm>
            <a:off x="424180" y="1404620"/>
            <a:ext cx="5614035" cy="3775710"/>
            <a:chOff x="668" y="2212"/>
            <a:chExt cx="8616" cy="565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" y="2212"/>
              <a:ext cx="8617" cy="5658"/>
            </a:xfrm>
            <a:prstGeom prst="rect">
              <a:avLst/>
            </a:prstGeom>
          </p:spPr>
        </p:pic>
        <p:cxnSp>
          <p:nvCxnSpPr>
            <p:cNvPr id="6" name="直接连接符 5"/>
            <p:cNvCxnSpPr/>
            <p:nvPr/>
          </p:nvCxnSpPr>
          <p:spPr>
            <a:xfrm flipV="1">
              <a:off x="3991" y="6987"/>
              <a:ext cx="1205" cy="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3892" y="7382"/>
              <a:ext cx="2169" cy="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3706" y="4271"/>
              <a:ext cx="2541" cy="569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037580" y="1404620"/>
            <a:ext cx="5962650" cy="3991610"/>
            <a:chOff x="9508" y="2212"/>
            <a:chExt cx="9390" cy="6286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rcRect b="1380"/>
            <a:stretch>
              <a:fillRect/>
            </a:stretch>
          </p:blipFill>
          <p:spPr>
            <a:xfrm>
              <a:off x="9508" y="2212"/>
              <a:ext cx="9390" cy="6287"/>
            </a:xfrm>
            <a:prstGeom prst="rect">
              <a:avLst/>
            </a:prstGeom>
          </p:spPr>
        </p:pic>
        <p:sp>
          <p:nvSpPr>
            <p:cNvPr id="10" name="椭圆 9"/>
            <p:cNvSpPr/>
            <p:nvPr/>
          </p:nvSpPr>
          <p:spPr>
            <a:xfrm>
              <a:off x="12143" y="2960"/>
              <a:ext cx="2541" cy="569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12680" y="5939"/>
              <a:ext cx="2169" cy="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12680" y="6358"/>
              <a:ext cx="2169" cy="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接箭头连接符 13"/>
          <p:cNvCxnSpPr/>
          <p:nvPr/>
        </p:nvCxnSpPr>
        <p:spPr>
          <a:xfrm flipV="1">
            <a:off x="3328670" y="3963670"/>
            <a:ext cx="4535170" cy="32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898900" y="3671570"/>
            <a:ext cx="4048125" cy="946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939</Words>
  <Application>WPS 演示</Application>
  <PresentationFormat>宽屏</PresentationFormat>
  <Paragraphs>102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</dc:creator>
  <cp:lastModifiedBy>AddJun</cp:lastModifiedBy>
  <cp:revision>76</cp:revision>
  <dcterms:created xsi:type="dcterms:W3CDTF">2019-10-05T10:40:00Z</dcterms:created>
  <dcterms:modified xsi:type="dcterms:W3CDTF">2019-10-16T16:42:25Z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