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304" r:id="rId4"/>
    <p:sldId id="287" r:id="rId5"/>
    <p:sldId id="286" r:id="rId6"/>
    <p:sldId id="305" r:id="rId7"/>
    <p:sldId id="306" r:id="rId8"/>
    <p:sldId id="307" r:id="rId9"/>
    <p:sldId id="308" r:id="rId10"/>
    <p:sldId id="303" r:id="rId11"/>
    <p:sldId id="290" r:id="rId12"/>
    <p:sldId id="291" r:id="rId13"/>
    <p:sldId id="292" r:id="rId14"/>
    <p:sldId id="293" r:id="rId15"/>
    <p:sldId id="309" r:id="rId16"/>
    <p:sldId id="310" r:id="rId17"/>
    <p:sldId id="311" r:id="rId18"/>
    <p:sldId id="312" r:id="rId19"/>
    <p:sldId id="313"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p:scale>
          <a:sx n="75" d="100"/>
          <a:sy n="75" d="100"/>
        </p:scale>
        <p:origin x="811"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5F1E-15AF-45DF-8778-6AFE7D9914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6D39B1-4618-40FC-9FAF-9155C87F4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DB2429-1A3E-40F8-B3C3-B8B936CC40D2}"/>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5" name="Footer Placeholder 4">
            <a:extLst>
              <a:ext uri="{FF2B5EF4-FFF2-40B4-BE49-F238E27FC236}">
                <a16:creationId xmlns:a16="http://schemas.microsoft.com/office/drawing/2014/main" id="{7DA781E4-F07B-4431-9AFE-7CF752626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6F6337-4903-4671-A81E-29AC8F84776D}"/>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307535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B7CE-3078-42D1-BAEA-2257CFC3B2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6E9125-0B08-4B1E-BBBF-8A6B8D33E3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A7817-809D-48D6-ABC9-98B81BBEE27B}"/>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5" name="Footer Placeholder 4">
            <a:extLst>
              <a:ext uri="{FF2B5EF4-FFF2-40B4-BE49-F238E27FC236}">
                <a16:creationId xmlns:a16="http://schemas.microsoft.com/office/drawing/2014/main" id="{7D6A27AA-8A8A-4F05-B5DE-03AC8EDC0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5CE59-4477-41CB-AB85-61910E8CF3BF}"/>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64427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0EBA6-A934-4A23-921E-17C3A6703A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C7D993-4ED0-498E-9617-1CEF785D3F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9FAE2-0BF8-4DC5-BE5D-3AB0A28F8C1D}"/>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5" name="Footer Placeholder 4">
            <a:extLst>
              <a:ext uri="{FF2B5EF4-FFF2-40B4-BE49-F238E27FC236}">
                <a16:creationId xmlns:a16="http://schemas.microsoft.com/office/drawing/2014/main" id="{177DDEF0-CC71-4C75-AA1F-6948D80C6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5389B-0DC7-48E1-9022-4DD1D57E04A6}"/>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126005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19C2-5D6B-4441-9794-E6BC24EC98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C14C3-4E87-426F-BBB3-0224A361C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57941-EDA6-41FC-9694-1D87AE7D6702}"/>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5" name="Footer Placeholder 4">
            <a:extLst>
              <a:ext uri="{FF2B5EF4-FFF2-40B4-BE49-F238E27FC236}">
                <a16:creationId xmlns:a16="http://schemas.microsoft.com/office/drawing/2014/main" id="{0B308647-2423-4DC7-AE99-676207C320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EB643-CADE-481F-8E9F-0C500E7AD46D}"/>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345648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3DAD-8B0B-410E-A656-7EEED89DF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F18A92-3377-468B-A11F-3B22F95A4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CEB342-2FAB-4AAB-96A9-8BBEE9AE18C9}"/>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5" name="Footer Placeholder 4">
            <a:extLst>
              <a:ext uri="{FF2B5EF4-FFF2-40B4-BE49-F238E27FC236}">
                <a16:creationId xmlns:a16="http://schemas.microsoft.com/office/drawing/2014/main" id="{C0B65F3A-42A6-4095-91FA-0C57C2030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671F6-6293-4A29-B376-4D0DADC6B7EF}"/>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53374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1ACE-2D72-4459-956E-4978B231F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3F440-0BFD-4E2D-A018-EDFF8164D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CFF397-623F-4EC6-827C-4A898615F1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B02684-64ED-4D40-B2A6-2D81EA5159F0}"/>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6" name="Footer Placeholder 5">
            <a:extLst>
              <a:ext uri="{FF2B5EF4-FFF2-40B4-BE49-F238E27FC236}">
                <a16:creationId xmlns:a16="http://schemas.microsoft.com/office/drawing/2014/main" id="{15DD547B-A9DF-4CE7-B933-B0C0A446FC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D7EED-05FA-4712-9832-8C9FD5A79C9A}"/>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370792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18AD-73D9-43AB-B2FC-FDC4A8C082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48ED9-E1BF-4C9B-80FA-C1E60DC63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FC81A-1B44-42C2-9148-6DEC68E2A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551293-80A2-4826-9130-97529271C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EA450-125E-42CB-A61B-BE4DBCBCA8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4374FB-4E4F-4CAB-81F3-3EE80AE32640}"/>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8" name="Footer Placeholder 7">
            <a:extLst>
              <a:ext uri="{FF2B5EF4-FFF2-40B4-BE49-F238E27FC236}">
                <a16:creationId xmlns:a16="http://schemas.microsoft.com/office/drawing/2014/main" id="{AA3CA743-8C45-4BA7-A7DF-14EF519864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62A49A-3886-4493-98C0-2C64D6433DEF}"/>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172828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696B-5291-4B47-AC67-DDCD8E0355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34615B-57D1-40A0-81E8-B6576FF0CB23}"/>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4" name="Footer Placeholder 3">
            <a:extLst>
              <a:ext uri="{FF2B5EF4-FFF2-40B4-BE49-F238E27FC236}">
                <a16:creationId xmlns:a16="http://schemas.microsoft.com/office/drawing/2014/main" id="{A7EB6410-B23F-413A-A79B-087675CAFB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A12506-BB8B-4C93-B8F8-1EEF6E23A50E}"/>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330592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7EA5A-923D-4C5F-B877-8259F220A709}"/>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3" name="Footer Placeholder 2">
            <a:extLst>
              <a:ext uri="{FF2B5EF4-FFF2-40B4-BE49-F238E27FC236}">
                <a16:creationId xmlns:a16="http://schemas.microsoft.com/office/drawing/2014/main" id="{02E6E228-87C6-4204-A6F2-105FC0242C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696F55-59D3-44F6-A6D1-3D5D1E679A06}"/>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93312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FCE2-4A9B-406A-87D3-111CDB5EF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F2E733-EB93-4858-97BF-1724D6518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CDB4A6-1B56-4985-A69F-0FDF2818B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EA16B-9B51-443B-942E-0753386BA917}"/>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6" name="Footer Placeholder 5">
            <a:extLst>
              <a:ext uri="{FF2B5EF4-FFF2-40B4-BE49-F238E27FC236}">
                <a16:creationId xmlns:a16="http://schemas.microsoft.com/office/drawing/2014/main" id="{4B86A301-F69C-4D1B-A8BF-A3429392C6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CF989A-EADF-4BAD-A790-EF2CA628C4EF}"/>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56271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DC2A-3F04-41EB-A26D-2670139AE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295AC0-964D-4924-91A4-7E1860E818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F59869-03F1-46D8-9F8E-6BBB5FE75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B1861-2243-47B1-B4EC-F44403A241BE}"/>
              </a:ext>
            </a:extLst>
          </p:cNvPr>
          <p:cNvSpPr>
            <a:spLocks noGrp="1"/>
          </p:cNvSpPr>
          <p:nvPr>
            <p:ph type="dt" sz="half" idx="10"/>
          </p:nvPr>
        </p:nvSpPr>
        <p:spPr/>
        <p:txBody>
          <a:bodyPr/>
          <a:lstStyle/>
          <a:p>
            <a:fld id="{D7F435BC-106D-48A0-A51A-B32CEC7B8293}" type="datetimeFigureOut">
              <a:rPr lang="en-IN" smtClean="0"/>
              <a:t>24-04-2022</a:t>
            </a:fld>
            <a:endParaRPr lang="en-IN"/>
          </a:p>
        </p:txBody>
      </p:sp>
      <p:sp>
        <p:nvSpPr>
          <p:cNvPr id="6" name="Footer Placeholder 5">
            <a:extLst>
              <a:ext uri="{FF2B5EF4-FFF2-40B4-BE49-F238E27FC236}">
                <a16:creationId xmlns:a16="http://schemas.microsoft.com/office/drawing/2014/main" id="{4FC05441-9536-487D-A4E1-D01AFAC15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C4E090-8FFC-406D-B975-E368434E54EE}"/>
              </a:ext>
            </a:extLst>
          </p:cNvPr>
          <p:cNvSpPr>
            <a:spLocks noGrp="1"/>
          </p:cNvSpPr>
          <p:nvPr>
            <p:ph type="sldNum" sz="quarter" idx="12"/>
          </p:nvPr>
        </p:nvSpPr>
        <p:spPr/>
        <p:txBody>
          <a:bodyPr/>
          <a:lstStyle/>
          <a:p>
            <a:fld id="{E0B027CD-4D12-4BA4-8913-471A5C3FF399}" type="slidenum">
              <a:rPr lang="en-IN" smtClean="0"/>
              <a:t>‹#›</a:t>
            </a:fld>
            <a:endParaRPr lang="en-IN"/>
          </a:p>
        </p:txBody>
      </p:sp>
    </p:spTree>
    <p:extLst>
      <p:ext uri="{BB962C8B-B14F-4D97-AF65-F5344CB8AC3E}">
        <p14:creationId xmlns:p14="http://schemas.microsoft.com/office/powerpoint/2010/main" val="22399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BBA3B7-333E-4A4F-8E90-9BB278DC5C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5F532C-D85E-45BB-8F41-280FB0728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0E7CF5-DEFE-4D4D-A97C-14875CDFB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435BC-106D-48A0-A51A-B32CEC7B8293}" type="datetimeFigureOut">
              <a:rPr lang="en-IN" smtClean="0"/>
              <a:t>24-04-2022</a:t>
            </a:fld>
            <a:endParaRPr lang="en-IN"/>
          </a:p>
        </p:txBody>
      </p:sp>
      <p:sp>
        <p:nvSpPr>
          <p:cNvPr id="5" name="Footer Placeholder 4">
            <a:extLst>
              <a:ext uri="{FF2B5EF4-FFF2-40B4-BE49-F238E27FC236}">
                <a16:creationId xmlns:a16="http://schemas.microsoft.com/office/drawing/2014/main" id="{D6935A37-8F7B-4120-A47A-7BCD24472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DDD5EC-C39A-442F-A7FA-049D53373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B027CD-4D12-4BA4-8913-471A5C3FF399}" type="slidenum">
              <a:rPr lang="en-IN" smtClean="0"/>
              <a:t>‹#›</a:t>
            </a:fld>
            <a:endParaRPr lang="en-IN"/>
          </a:p>
        </p:txBody>
      </p:sp>
    </p:spTree>
    <p:extLst>
      <p:ext uri="{BB962C8B-B14F-4D97-AF65-F5344CB8AC3E}">
        <p14:creationId xmlns:p14="http://schemas.microsoft.com/office/powerpoint/2010/main" val="9333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320A-14DB-459F-ACBC-1B83D2702445}"/>
              </a:ext>
            </a:extLst>
          </p:cNvPr>
          <p:cNvSpPr>
            <a:spLocks noGrp="1"/>
          </p:cNvSpPr>
          <p:nvPr>
            <p:ph type="ctrTitle"/>
          </p:nvPr>
        </p:nvSpPr>
        <p:spPr>
          <a:xfrm>
            <a:off x="1190625" y="0"/>
            <a:ext cx="9144000" cy="782638"/>
          </a:xfrm>
        </p:spPr>
        <p:txBody>
          <a:bodyPr>
            <a:noAutofit/>
          </a:bodyPr>
          <a:lstStyle/>
          <a:p>
            <a:r>
              <a:rPr lang="en-IN" sz="2800" b="1" dirty="0"/>
              <a:t>Shri Vishnu engineering college for women::</a:t>
            </a:r>
            <a:r>
              <a:rPr lang="en-IN" sz="2800" b="1" dirty="0" err="1"/>
              <a:t>Bhimavaram</a:t>
            </a:r>
            <a:br>
              <a:rPr lang="en-IN" sz="2800" b="1" dirty="0"/>
            </a:br>
            <a:r>
              <a:rPr lang="en-IN" sz="2800" b="1" dirty="0"/>
              <a:t>(Autonomous)</a:t>
            </a:r>
          </a:p>
        </p:txBody>
      </p:sp>
      <p:sp>
        <p:nvSpPr>
          <p:cNvPr id="3" name="Subtitle 2">
            <a:extLst>
              <a:ext uri="{FF2B5EF4-FFF2-40B4-BE49-F238E27FC236}">
                <a16:creationId xmlns:a16="http://schemas.microsoft.com/office/drawing/2014/main" id="{6B3087AE-93BB-4469-9355-5BCFEC6C113C}"/>
              </a:ext>
            </a:extLst>
          </p:cNvPr>
          <p:cNvSpPr>
            <a:spLocks noGrp="1"/>
          </p:cNvSpPr>
          <p:nvPr>
            <p:ph type="subTitle" idx="1"/>
          </p:nvPr>
        </p:nvSpPr>
        <p:spPr>
          <a:xfrm>
            <a:off x="190500" y="1220787"/>
            <a:ext cx="11810999" cy="5038727"/>
          </a:xfrm>
        </p:spPr>
        <p:txBody>
          <a:bodyPr>
            <a:normAutofit lnSpcReduction="10000"/>
          </a:bodyPr>
          <a:lstStyle/>
          <a:p>
            <a:r>
              <a:rPr lang="en-IN" b="1" dirty="0"/>
              <a:t>Handwritten Text Recognition</a:t>
            </a:r>
          </a:p>
          <a:p>
            <a:r>
              <a:rPr lang="en-IN" b="1" dirty="0"/>
              <a:t> </a:t>
            </a:r>
            <a:r>
              <a:rPr lang="en-IN" dirty="0"/>
              <a:t>IV B.Tech II Sem Project power point presentation</a:t>
            </a:r>
          </a:p>
          <a:p>
            <a:r>
              <a:rPr lang="en-IN" dirty="0"/>
              <a:t>In </a:t>
            </a:r>
          </a:p>
          <a:p>
            <a:r>
              <a:rPr lang="en-IN" dirty="0"/>
              <a:t>Computer Science and Engineering</a:t>
            </a:r>
          </a:p>
          <a:p>
            <a:r>
              <a:rPr lang="en-IN" dirty="0"/>
              <a:t>By</a:t>
            </a:r>
          </a:p>
          <a:p>
            <a:pPr marL="4114800" lvl="8" indent="-457200" algn="just">
              <a:buAutoNum type="arabicPeriod"/>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ADDANKI SAI SURYA SANJANA(18B01A0563)</a:t>
            </a:r>
          </a:p>
          <a:p>
            <a:pPr marL="4114800" lvl="8" indent="-457200" algn="just">
              <a:buAutoNum type="arabicPeriod"/>
            </a:pPr>
            <a:r>
              <a:rPr lang="en-US" sz="1900" dirty="0">
                <a:latin typeface="Calibri" panose="020F0502020204030204" pitchFamily="34" charset="0"/>
                <a:ea typeface="Times New Roman" panose="02020603050405020304" pitchFamily="18" charset="0"/>
                <a:cs typeface="Times New Roman" panose="02020603050405020304" pitchFamily="18" charset="0"/>
              </a:rPr>
              <a:t>M PERSIS EDITH(18B01A0577)</a:t>
            </a:r>
          </a:p>
          <a:p>
            <a:pPr marL="4114800" lvl="8" indent="-457200" algn="just">
              <a:buFont typeface="Arial" panose="020B0604020202020204" pitchFamily="34" charset="0"/>
              <a:buAutoNum type="arabicPeriod"/>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UNDRU AASIN(18B01A0586)</a:t>
            </a:r>
            <a:r>
              <a:rPr lang="en-IN" sz="1900" dirty="0"/>
              <a:t> </a:t>
            </a:r>
          </a:p>
          <a:p>
            <a:pPr marL="4114800" lvl="8" indent="-457200" algn="just">
              <a:buAutoNum type="arabicPeriod"/>
            </a:pPr>
            <a:r>
              <a:rPr lang="en-US" sz="1900" dirty="0">
                <a:effectLst/>
                <a:latin typeface="Calibri" panose="020F0502020204030204" pitchFamily="34" charset="0"/>
                <a:ea typeface="Times New Roman" panose="02020603050405020304" pitchFamily="18" charset="0"/>
                <a:cs typeface="Times New Roman" panose="02020603050405020304" pitchFamily="18" charset="0"/>
              </a:rPr>
              <a:t>P DEEPTHI BHATNAKAR(18B01A05B2)</a:t>
            </a:r>
          </a:p>
          <a:p>
            <a:endParaRPr lang="en-IN" dirty="0"/>
          </a:p>
          <a:p>
            <a:r>
              <a:rPr lang="en-IN" dirty="0"/>
              <a:t>Under the guidance of </a:t>
            </a:r>
          </a:p>
          <a:p>
            <a:r>
              <a:rPr lang="en-US" sz="1900" dirty="0">
                <a:latin typeface="Calibri" panose="020F0502020204030204" pitchFamily="34" charset="0"/>
                <a:ea typeface="Times New Roman" panose="02020603050405020304" pitchFamily="18" charset="0"/>
                <a:cs typeface="Times New Roman" panose="02020603050405020304" pitchFamily="18" charset="0"/>
              </a:rPr>
              <a:t>P. SUNIL </a:t>
            </a:r>
          </a:p>
          <a:p>
            <a:r>
              <a:rPr lang="en-IN" dirty="0"/>
              <a:t>Asst. Professor</a:t>
            </a:r>
          </a:p>
          <a:p>
            <a:endParaRPr lang="en-IN" dirty="0"/>
          </a:p>
        </p:txBody>
      </p:sp>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No:01</a:t>
            </a:r>
          </a:p>
          <a:p>
            <a:pPr algn="ctr"/>
            <a:r>
              <a:rPr lang="en-IN" dirty="0"/>
              <a:t> </a:t>
            </a:r>
          </a:p>
        </p:txBody>
      </p:sp>
      <p:sp>
        <p:nvSpPr>
          <p:cNvPr id="8" name="TextBox 7">
            <a:extLst>
              <a:ext uri="{FF2B5EF4-FFF2-40B4-BE49-F238E27FC236}">
                <a16:creationId xmlns:a16="http://schemas.microsoft.com/office/drawing/2014/main" id="{6B51231A-33C2-4D64-B53C-24781D354E15}"/>
              </a:ext>
            </a:extLst>
          </p:cNvPr>
          <p:cNvSpPr txBox="1"/>
          <p:nvPr/>
        </p:nvSpPr>
        <p:spPr>
          <a:xfrm>
            <a:off x="9658350" y="1428750"/>
            <a:ext cx="2343150" cy="923330"/>
          </a:xfrm>
          <a:prstGeom prst="rect">
            <a:avLst/>
          </a:prstGeom>
          <a:noFill/>
        </p:spPr>
        <p:txBody>
          <a:bodyPr wrap="square" rtlCol="0">
            <a:spAutoFit/>
          </a:bodyPr>
          <a:lstStyle/>
          <a:p>
            <a:r>
              <a:rPr lang="en-IN" dirty="0"/>
              <a:t>REVIEW NO:03 </a:t>
            </a:r>
          </a:p>
          <a:p>
            <a:r>
              <a:rPr lang="en-IN" dirty="0"/>
              <a:t>Date: 12-04-2022</a:t>
            </a:r>
          </a:p>
          <a:p>
            <a:endParaRPr lang="en-IN" dirty="0"/>
          </a:p>
        </p:txBody>
      </p:sp>
    </p:spTree>
    <p:extLst>
      <p:ext uri="{BB962C8B-B14F-4D97-AF65-F5344CB8AC3E}">
        <p14:creationId xmlns:p14="http://schemas.microsoft.com/office/powerpoint/2010/main" val="230583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No:10</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318690" cy="777571"/>
          </a:xfrm>
        </p:spPr>
        <p:txBody>
          <a:bodyPr>
            <a:normAutofit fontScale="90000"/>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ATTAINMENT OF OBJECTIVES</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grpSp>
        <p:nvGrpSpPr>
          <p:cNvPr id="81" name="Group 80">
            <a:extLst>
              <a:ext uri="{FF2B5EF4-FFF2-40B4-BE49-F238E27FC236}">
                <a16:creationId xmlns:a16="http://schemas.microsoft.com/office/drawing/2014/main" id="{C6B66D67-60B4-4DC0-B53A-9798B7DA0B1F}"/>
              </a:ext>
            </a:extLst>
          </p:cNvPr>
          <p:cNvGrpSpPr/>
          <p:nvPr/>
        </p:nvGrpSpPr>
        <p:grpSpPr>
          <a:xfrm>
            <a:off x="6200893" y="860427"/>
            <a:ext cx="5819657" cy="5816598"/>
            <a:chOff x="4597682" y="-439156"/>
            <a:chExt cx="7594320" cy="7252450"/>
          </a:xfrm>
        </p:grpSpPr>
        <p:sp>
          <p:nvSpPr>
            <p:cNvPr id="82" name="Freeform 22">
              <a:extLst>
                <a:ext uri="{FF2B5EF4-FFF2-40B4-BE49-F238E27FC236}">
                  <a16:creationId xmlns:a16="http://schemas.microsoft.com/office/drawing/2014/main" id="{B8A686D2-EF3A-4F56-A57A-EC41DC499CF6}"/>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23">
              <a:extLst>
                <a:ext uri="{FF2B5EF4-FFF2-40B4-BE49-F238E27FC236}">
                  <a16:creationId xmlns:a16="http://schemas.microsoft.com/office/drawing/2014/main" id="{B9CE9B19-9002-4051-8D7D-7E70D9DA41AF}"/>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24">
              <a:extLst>
                <a:ext uri="{FF2B5EF4-FFF2-40B4-BE49-F238E27FC236}">
                  <a16:creationId xmlns:a16="http://schemas.microsoft.com/office/drawing/2014/main" id="{DC842E1E-5562-4E81-8DE1-FEA641AB7DFC}"/>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25">
              <a:extLst>
                <a:ext uri="{FF2B5EF4-FFF2-40B4-BE49-F238E27FC236}">
                  <a16:creationId xmlns:a16="http://schemas.microsoft.com/office/drawing/2014/main" id="{9AFF3BB9-D26F-4625-81D2-255172DADA0D}"/>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26">
              <a:extLst>
                <a:ext uri="{FF2B5EF4-FFF2-40B4-BE49-F238E27FC236}">
                  <a16:creationId xmlns:a16="http://schemas.microsoft.com/office/drawing/2014/main" id="{5894F581-FB51-4EBD-82A4-8914913F0D45}"/>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7">
              <a:extLst>
                <a:ext uri="{FF2B5EF4-FFF2-40B4-BE49-F238E27FC236}">
                  <a16:creationId xmlns:a16="http://schemas.microsoft.com/office/drawing/2014/main" id="{F3C2EA90-ABCD-42D2-B47A-0F3B2F547920}"/>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8">
              <a:extLst>
                <a:ext uri="{FF2B5EF4-FFF2-40B4-BE49-F238E27FC236}">
                  <a16:creationId xmlns:a16="http://schemas.microsoft.com/office/drawing/2014/main" id="{CE1F9831-A10D-4F1B-BA19-E5E575B571DA}"/>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9" name="Group 88">
              <a:extLst>
                <a:ext uri="{FF2B5EF4-FFF2-40B4-BE49-F238E27FC236}">
                  <a16:creationId xmlns:a16="http://schemas.microsoft.com/office/drawing/2014/main" id="{FC8035CD-CDC4-49C1-A4AF-CE2C948EFDCB}"/>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96" name="Freeform 29">
                <a:extLst>
                  <a:ext uri="{FF2B5EF4-FFF2-40B4-BE49-F238E27FC236}">
                    <a16:creationId xmlns:a16="http://schemas.microsoft.com/office/drawing/2014/main" id="{6A8C19FE-5DEA-4BDF-BEB9-F85E4F7C932E}"/>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0">
                <a:extLst>
                  <a:ext uri="{FF2B5EF4-FFF2-40B4-BE49-F238E27FC236}">
                    <a16:creationId xmlns:a16="http://schemas.microsoft.com/office/drawing/2014/main" id="{88574E81-CD01-415C-BA40-34F3F0C4C1F3}"/>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0" name="Freeform 31">
              <a:extLst>
                <a:ext uri="{FF2B5EF4-FFF2-40B4-BE49-F238E27FC236}">
                  <a16:creationId xmlns:a16="http://schemas.microsoft.com/office/drawing/2014/main" id="{B873DB14-4457-4268-88E0-DDBD094826F6}"/>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32">
              <a:extLst>
                <a:ext uri="{FF2B5EF4-FFF2-40B4-BE49-F238E27FC236}">
                  <a16:creationId xmlns:a16="http://schemas.microsoft.com/office/drawing/2014/main" id="{7EAE07EB-FA6B-4458-A922-791125055A6E}"/>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3">
              <a:extLst>
                <a:ext uri="{FF2B5EF4-FFF2-40B4-BE49-F238E27FC236}">
                  <a16:creationId xmlns:a16="http://schemas.microsoft.com/office/drawing/2014/main" id="{786A1623-A391-47AA-AD07-69FA6533E935}"/>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34">
              <a:extLst>
                <a:ext uri="{FF2B5EF4-FFF2-40B4-BE49-F238E27FC236}">
                  <a16:creationId xmlns:a16="http://schemas.microsoft.com/office/drawing/2014/main" id="{15124C89-6CE6-4380-87A5-D681ADF9708F}"/>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35">
              <a:extLst>
                <a:ext uri="{FF2B5EF4-FFF2-40B4-BE49-F238E27FC236}">
                  <a16:creationId xmlns:a16="http://schemas.microsoft.com/office/drawing/2014/main" id="{EDCA1274-9898-4869-BACC-1E22E3E2BC7F}"/>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Shape 94">
              <a:extLst>
                <a:ext uri="{FF2B5EF4-FFF2-40B4-BE49-F238E27FC236}">
                  <a16:creationId xmlns:a16="http://schemas.microsoft.com/office/drawing/2014/main" id="{6EE9FBD8-5D75-40AF-950C-4E7110B64AE8}"/>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98" name="그룹 34">
            <a:extLst>
              <a:ext uri="{FF2B5EF4-FFF2-40B4-BE49-F238E27FC236}">
                <a16:creationId xmlns:a16="http://schemas.microsoft.com/office/drawing/2014/main" id="{2D39AD6C-C644-4AE6-AC1E-7F64B774A508}"/>
              </a:ext>
            </a:extLst>
          </p:cNvPr>
          <p:cNvGrpSpPr/>
          <p:nvPr/>
        </p:nvGrpSpPr>
        <p:grpSpPr>
          <a:xfrm>
            <a:off x="378741" y="1980637"/>
            <a:ext cx="6012162" cy="540000"/>
            <a:chOff x="3131841" y="1442348"/>
            <a:chExt cx="6012162" cy="540000"/>
          </a:xfrm>
        </p:grpSpPr>
        <p:sp>
          <p:nvSpPr>
            <p:cNvPr id="99" name="Round Same Side Corner Rectangle 7">
              <a:extLst>
                <a:ext uri="{FF2B5EF4-FFF2-40B4-BE49-F238E27FC236}">
                  <a16:creationId xmlns:a16="http://schemas.microsoft.com/office/drawing/2014/main" id="{906213C4-0870-471D-BA70-DE1070952DB4}"/>
                </a:ext>
              </a:extLst>
            </p:cNvPr>
            <p:cNvSpPr/>
            <p:nvPr userDrawn="1"/>
          </p:nvSpPr>
          <p:spPr>
            <a:xfrm rot="16200000">
              <a:off x="5867922" y="-1293733"/>
              <a:ext cx="540000" cy="6012162"/>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Oval 99">
              <a:extLst>
                <a:ext uri="{FF2B5EF4-FFF2-40B4-BE49-F238E27FC236}">
                  <a16:creationId xmlns:a16="http://schemas.microsoft.com/office/drawing/2014/main" id="{40F0CCC6-75E7-4B57-B7A2-A74A25B891E1}"/>
                </a:ext>
              </a:extLst>
            </p:cNvPr>
            <p:cNvSpPr/>
            <p:nvPr userDrawn="1"/>
          </p:nvSpPr>
          <p:spPr>
            <a:xfrm>
              <a:off x="3180602" y="1478347"/>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01" name="TextBox 100">
            <a:extLst>
              <a:ext uri="{FF2B5EF4-FFF2-40B4-BE49-F238E27FC236}">
                <a16:creationId xmlns:a16="http://schemas.microsoft.com/office/drawing/2014/main" id="{93F14C3D-1920-4864-8565-5CF69CB44FC8}"/>
              </a:ext>
            </a:extLst>
          </p:cNvPr>
          <p:cNvSpPr txBox="1"/>
          <p:nvPr/>
        </p:nvSpPr>
        <p:spPr>
          <a:xfrm>
            <a:off x="431755" y="2065970"/>
            <a:ext cx="441146" cy="369332"/>
          </a:xfrm>
          <a:prstGeom prst="rect">
            <a:avLst/>
          </a:prstGeom>
          <a:noFill/>
        </p:spPr>
        <p:txBody>
          <a:bodyPr wrap="none" rtlCol="0">
            <a:spAutoFit/>
          </a:bodyPr>
          <a:lstStyle/>
          <a:p>
            <a:pPr algn="ctr"/>
            <a:r>
              <a:rPr lang="en-US" altLang="ko-KR" sz="1800" b="1" dirty="0">
                <a:solidFill>
                  <a:schemeClr val="accent1"/>
                </a:solidFill>
                <a:cs typeface="Arial" pitchFamily="34" charset="0"/>
              </a:rPr>
              <a:t>01</a:t>
            </a:r>
            <a:endParaRPr lang="ko-KR" altLang="en-US" sz="1800" b="1" dirty="0">
              <a:solidFill>
                <a:schemeClr val="accent1"/>
              </a:solidFill>
              <a:cs typeface="Arial" pitchFamily="34" charset="0"/>
            </a:endParaRPr>
          </a:p>
        </p:txBody>
      </p:sp>
      <p:grpSp>
        <p:nvGrpSpPr>
          <p:cNvPr id="102" name="그룹 31">
            <a:extLst>
              <a:ext uri="{FF2B5EF4-FFF2-40B4-BE49-F238E27FC236}">
                <a16:creationId xmlns:a16="http://schemas.microsoft.com/office/drawing/2014/main" id="{2CA47179-C11A-4939-877D-B3F917FB919F}"/>
              </a:ext>
            </a:extLst>
          </p:cNvPr>
          <p:cNvGrpSpPr/>
          <p:nvPr/>
        </p:nvGrpSpPr>
        <p:grpSpPr>
          <a:xfrm>
            <a:off x="649025" y="2673038"/>
            <a:ext cx="5749181" cy="540000"/>
            <a:chOff x="3402125" y="2134749"/>
            <a:chExt cx="5749181" cy="540000"/>
          </a:xfrm>
        </p:grpSpPr>
        <p:sp>
          <p:nvSpPr>
            <p:cNvPr id="103" name="Round Same Side Corner Rectangle 11">
              <a:extLst>
                <a:ext uri="{FF2B5EF4-FFF2-40B4-BE49-F238E27FC236}">
                  <a16:creationId xmlns:a16="http://schemas.microsoft.com/office/drawing/2014/main" id="{4A7F10CE-8228-4EF4-B9C9-D8966E624E9A}"/>
                </a:ext>
              </a:extLst>
            </p:cNvPr>
            <p:cNvSpPr/>
            <p:nvPr userDrawn="1"/>
          </p:nvSpPr>
          <p:spPr>
            <a:xfrm rot="16200000">
              <a:off x="6006716" y="-469842"/>
              <a:ext cx="540000" cy="5749181"/>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Oval 103">
              <a:extLst>
                <a:ext uri="{FF2B5EF4-FFF2-40B4-BE49-F238E27FC236}">
                  <a16:creationId xmlns:a16="http://schemas.microsoft.com/office/drawing/2014/main" id="{2A73AB43-A309-4CC7-BA42-1950EF9356FD}"/>
                </a:ext>
              </a:extLst>
            </p:cNvPr>
            <p:cNvSpPr/>
            <p:nvPr userDrawn="1"/>
          </p:nvSpPr>
          <p:spPr>
            <a:xfrm>
              <a:off x="3442659" y="2170748"/>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05" name="TextBox 104">
            <a:extLst>
              <a:ext uri="{FF2B5EF4-FFF2-40B4-BE49-F238E27FC236}">
                <a16:creationId xmlns:a16="http://schemas.microsoft.com/office/drawing/2014/main" id="{D4CA310D-88AC-4ED5-A8D3-52861FA3377C}"/>
              </a:ext>
            </a:extLst>
          </p:cNvPr>
          <p:cNvSpPr txBox="1"/>
          <p:nvPr/>
        </p:nvSpPr>
        <p:spPr>
          <a:xfrm>
            <a:off x="708462" y="2758371"/>
            <a:ext cx="441146" cy="369332"/>
          </a:xfrm>
          <a:prstGeom prst="rect">
            <a:avLst/>
          </a:prstGeom>
          <a:noFill/>
        </p:spPr>
        <p:txBody>
          <a:bodyPr wrap="none" rtlCol="0">
            <a:spAutoFit/>
          </a:bodyPr>
          <a:lstStyle/>
          <a:p>
            <a:pPr algn="ctr"/>
            <a:r>
              <a:rPr lang="en-US" altLang="ko-KR" sz="1800" b="1" dirty="0">
                <a:solidFill>
                  <a:schemeClr val="accent1"/>
                </a:solidFill>
                <a:cs typeface="Arial" pitchFamily="34" charset="0"/>
              </a:rPr>
              <a:t>02</a:t>
            </a:r>
            <a:endParaRPr lang="ko-KR" altLang="en-US" sz="1800" b="1" dirty="0">
              <a:solidFill>
                <a:schemeClr val="accent1"/>
              </a:solidFill>
              <a:cs typeface="Arial" pitchFamily="34" charset="0"/>
            </a:endParaRPr>
          </a:p>
        </p:txBody>
      </p:sp>
      <p:grpSp>
        <p:nvGrpSpPr>
          <p:cNvPr id="106" name="그룹 5">
            <a:extLst>
              <a:ext uri="{FF2B5EF4-FFF2-40B4-BE49-F238E27FC236}">
                <a16:creationId xmlns:a16="http://schemas.microsoft.com/office/drawing/2014/main" id="{971C6907-C3D9-423E-B014-40221D22CA8A}"/>
              </a:ext>
            </a:extLst>
          </p:cNvPr>
          <p:cNvGrpSpPr/>
          <p:nvPr/>
        </p:nvGrpSpPr>
        <p:grpSpPr>
          <a:xfrm>
            <a:off x="919305" y="3365439"/>
            <a:ext cx="5471597" cy="540000"/>
            <a:chOff x="3672405" y="2827150"/>
            <a:chExt cx="5471597" cy="540000"/>
          </a:xfrm>
        </p:grpSpPr>
        <p:sp>
          <p:nvSpPr>
            <p:cNvPr id="107" name="Round Same Side Corner Rectangle 15">
              <a:extLst>
                <a:ext uri="{FF2B5EF4-FFF2-40B4-BE49-F238E27FC236}">
                  <a16:creationId xmlns:a16="http://schemas.microsoft.com/office/drawing/2014/main" id="{35103741-F4CF-4E7F-BCC0-4B5E07B2E389}"/>
                </a:ext>
              </a:extLst>
            </p:cNvPr>
            <p:cNvSpPr/>
            <p:nvPr userDrawn="1"/>
          </p:nvSpPr>
          <p:spPr>
            <a:xfrm rot="16200000">
              <a:off x="6138204" y="361351"/>
              <a:ext cx="540000" cy="5471597"/>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8" name="Oval 107">
              <a:extLst>
                <a:ext uri="{FF2B5EF4-FFF2-40B4-BE49-F238E27FC236}">
                  <a16:creationId xmlns:a16="http://schemas.microsoft.com/office/drawing/2014/main" id="{34406396-04B6-447C-8F92-A76460330687}"/>
                </a:ext>
              </a:extLst>
            </p:cNvPr>
            <p:cNvSpPr/>
            <p:nvPr userDrawn="1"/>
          </p:nvSpPr>
          <p:spPr>
            <a:xfrm>
              <a:off x="3721166" y="2863149"/>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09" name="TextBox 108">
            <a:extLst>
              <a:ext uri="{FF2B5EF4-FFF2-40B4-BE49-F238E27FC236}">
                <a16:creationId xmlns:a16="http://schemas.microsoft.com/office/drawing/2014/main" id="{08C2F0A2-2274-4D45-93BA-44B90A0D00AB}"/>
              </a:ext>
            </a:extLst>
          </p:cNvPr>
          <p:cNvSpPr txBox="1"/>
          <p:nvPr/>
        </p:nvSpPr>
        <p:spPr>
          <a:xfrm>
            <a:off x="985169" y="3450772"/>
            <a:ext cx="441146" cy="369332"/>
          </a:xfrm>
          <a:prstGeom prst="rect">
            <a:avLst/>
          </a:prstGeom>
          <a:noFill/>
        </p:spPr>
        <p:txBody>
          <a:bodyPr wrap="none" rtlCol="0">
            <a:spAutoFit/>
          </a:bodyPr>
          <a:lstStyle/>
          <a:p>
            <a:pPr algn="ctr"/>
            <a:r>
              <a:rPr lang="en-US" altLang="ko-KR" sz="1800" b="1" dirty="0">
                <a:solidFill>
                  <a:schemeClr val="accent1"/>
                </a:solidFill>
                <a:cs typeface="Arial" pitchFamily="34" charset="0"/>
              </a:rPr>
              <a:t>03</a:t>
            </a:r>
            <a:endParaRPr lang="ko-KR" altLang="en-US" sz="1800" b="1" dirty="0">
              <a:solidFill>
                <a:schemeClr val="accent1"/>
              </a:solidFill>
              <a:cs typeface="Arial" pitchFamily="34" charset="0"/>
            </a:endParaRPr>
          </a:p>
        </p:txBody>
      </p:sp>
      <p:grpSp>
        <p:nvGrpSpPr>
          <p:cNvPr id="110" name="그룹 2">
            <a:extLst>
              <a:ext uri="{FF2B5EF4-FFF2-40B4-BE49-F238E27FC236}">
                <a16:creationId xmlns:a16="http://schemas.microsoft.com/office/drawing/2014/main" id="{558C487B-BFF9-4CE6-AA27-734182F9709F}"/>
              </a:ext>
            </a:extLst>
          </p:cNvPr>
          <p:cNvGrpSpPr/>
          <p:nvPr/>
        </p:nvGrpSpPr>
        <p:grpSpPr>
          <a:xfrm>
            <a:off x="649024" y="4057840"/>
            <a:ext cx="5749180" cy="540000"/>
            <a:chOff x="3402124" y="3519551"/>
            <a:chExt cx="5749180" cy="540000"/>
          </a:xfrm>
        </p:grpSpPr>
        <p:sp>
          <p:nvSpPr>
            <p:cNvPr id="111" name="Round Same Side Corner Rectangle 19">
              <a:extLst>
                <a:ext uri="{FF2B5EF4-FFF2-40B4-BE49-F238E27FC236}">
                  <a16:creationId xmlns:a16="http://schemas.microsoft.com/office/drawing/2014/main" id="{2CF5E721-DA3D-48AD-86C9-24CAF7FD9D8C}"/>
                </a:ext>
              </a:extLst>
            </p:cNvPr>
            <p:cNvSpPr/>
            <p:nvPr userDrawn="1"/>
          </p:nvSpPr>
          <p:spPr>
            <a:xfrm rot="16200000">
              <a:off x="6006714" y="914961"/>
              <a:ext cx="540000" cy="5749180"/>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Oval 111">
              <a:extLst>
                <a:ext uri="{FF2B5EF4-FFF2-40B4-BE49-F238E27FC236}">
                  <a16:creationId xmlns:a16="http://schemas.microsoft.com/office/drawing/2014/main" id="{414BF2AA-3C8A-41AE-B470-C44B682675E6}"/>
                </a:ext>
              </a:extLst>
            </p:cNvPr>
            <p:cNvSpPr/>
            <p:nvPr userDrawn="1"/>
          </p:nvSpPr>
          <p:spPr>
            <a:xfrm>
              <a:off x="3442659" y="3555550"/>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13" name="TextBox 112">
            <a:extLst>
              <a:ext uri="{FF2B5EF4-FFF2-40B4-BE49-F238E27FC236}">
                <a16:creationId xmlns:a16="http://schemas.microsoft.com/office/drawing/2014/main" id="{925EFD56-0EE1-4A24-869B-5ECB96AE4ED3}"/>
              </a:ext>
            </a:extLst>
          </p:cNvPr>
          <p:cNvSpPr txBox="1"/>
          <p:nvPr/>
        </p:nvSpPr>
        <p:spPr>
          <a:xfrm>
            <a:off x="687392" y="4143173"/>
            <a:ext cx="441146" cy="369332"/>
          </a:xfrm>
          <a:prstGeom prst="rect">
            <a:avLst/>
          </a:prstGeom>
          <a:noFill/>
        </p:spPr>
        <p:txBody>
          <a:bodyPr wrap="none" rtlCol="0">
            <a:spAutoFit/>
          </a:bodyPr>
          <a:lstStyle/>
          <a:p>
            <a:pPr algn="ctr"/>
            <a:r>
              <a:rPr lang="en-US" altLang="ko-KR" sz="1800" b="1" dirty="0">
                <a:solidFill>
                  <a:schemeClr val="accent1"/>
                </a:solidFill>
                <a:cs typeface="Arial" pitchFamily="34" charset="0"/>
              </a:rPr>
              <a:t>04</a:t>
            </a:r>
            <a:endParaRPr lang="ko-KR" altLang="en-US" sz="1800" b="1" dirty="0">
              <a:solidFill>
                <a:schemeClr val="accent1"/>
              </a:solidFill>
              <a:cs typeface="Arial" pitchFamily="34" charset="0"/>
            </a:endParaRPr>
          </a:p>
        </p:txBody>
      </p:sp>
      <p:grpSp>
        <p:nvGrpSpPr>
          <p:cNvPr id="114" name="그룹 1">
            <a:extLst>
              <a:ext uri="{FF2B5EF4-FFF2-40B4-BE49-F238E27FC236}">
                <a16:creationId xmlns:a16="http://schemas.microsoft.com/office/drawing/2014/main" id="{4F79B219-6CE1-4667-82C0-1B399D6DC61C}"/>
              </a:ext>
            </a:extLst>
          </p:cNvPr>
          <p:cNvGrpSpPr/>
          <p:nvPr/>
        </p:nvGrpSpPr>
        <p:grpSpPr>
          <a:xfrm>
            <a:off x="378741" y="4750241"/>
            <a:ext cx="6012161" cy="540000"/>
            <a:chOff x="3131841" y="4211952"/>
            <a:chExt cx="6012161" cy="540000"/>
          </a:xfrm>
        </p:grpSpPr>
        <p:sp>
          <p:nvSpPr>
            <p:cNvPr id="115" name="Round Same Side Corner Rectangle 23">
              <a:extLst>
                <a:ext uri="{FF2B5EF4-FFF2-40B4-BE49-F238E27FC236}">
                  <a16:creationId xmlns:a16="http://schemas.microsoft.com/office/drawing/2014/main" id="{98557358-DB26-43FD-992C-67559C8B1E1C}"/>
                </a:ext>
              </a:extLst>
            </p:cNvPr>
            <p:cNvSpPr/>
            <p:nvPr userDrawn="1"/>
          </p:nvSpPr>
          <p:spPr>
            <a:xfrm rot="16200000">
              <a:off x="5867922" y="1475871"/>
              <a:ext cx="540000" cy="6012161"/>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Oval 115">
              <a:extLst>
                <a:ext uri="{FF2B5EF4-FFF2-40B4-BE49-F238E27FC236}">
                  <a16:creationId xmlns:a16="http://schemas.microsoft.com/office/drawing/2014/main" id="{6C1E3BCE-6150-477D-A253-3EA829104618}"/>
                </a:ext>
              </a:extLst>
            </p:cNvPr>
            <p:cNvSpPr/>
            <p:nvPr userDrawn="1"/>
          </p:nvSpPr>
          <p:spPr>
            <a:xfrm>
              <a:off x="3180602" y="4247951"/>
              <a:ext cx="468000" cy="46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17" name="TextBox 116">
            <a:extLst>
              <a:ext uri="{FF2B5EF4-FFF2-40B4-BE49-F238E27FC236}">
                <a16:creationId xmlns:a16="http://schemas.microsoft.com/office/drawing/2014/main" id="{913C6738-0AF3-4723-BA84-B3C1FAB56234}"/>
              </a:ext>
            </a:extLst>
          </p:cNvPr>
          <p:cNvSpPr txBox="1"/>
          <p:nvPr/>
        </p:nvSpPr>
        <p:spPr>
          <a:xfrm>
            <a:off x="414218" y="4835574"/>
            <a:ext cx="441146" cy="369332"/>
          </a:xfrm>
          <a:prstGeom prst="rect">
            <a:avLst/>
          </a:prstGeom>
          <a:noFill/>
        </p:spPr>
        <p:txBody>
          <a:bodyPr wrap="none" rtlCol="0">
            <a:spAutoFit/>
          </a:bodyPr>
          <a:lstStyle/>
          <a:p>
            <a:pPr algn="ctr"/>
            <a:r>
              <a:rPr lang="en-US" altLang="ko-KR" sz="1800" b="1" dirty="0">
                <a:solidFill>
                  <a:schemeClr val="accent1"/>
                </a:solidFill>
                <a:cs typeface="Arial" pitchFamily="34" charset="0"/>
              </a:rPr>
              <a:t>05</a:t>
            </a:r>
            <a:endParaRPr lang="ko-KR" altLang="en-US" sz="1800" b="1" dirty="0">
              <a:solidFill>
                <a:schemeClr val="accent1"/>
              </a:solidFill>
              <a:cs typeface="Arial" pitchFamily="34" charset="0"/>
            </a:endParaRPr>
          </a:p>
        </p:txBody>
      </p:sp>
      <p:sp>
        <p:nvSpPr>
          <p:cNvPr id="118" name="TextBox 117">
            <a:extLst>
              <a:ext uri="{FF2B5EF4-FFF2-40B4-BE49-F238E27FC236}">
                <a16:creationId xmlns:a16="http://schemas.microsoft.com/office/drawing/2014/main" id="{2B73EF4D-9172-434B-8966-65D3543949CA}"/>
              </a:ext>
            </a:extLst>
          </p:cNvPr>
          <p:cNvSpPr txBox="1"/>
          <p:nvPr/>
        </p:nvSpPr>
        <p:spPr bwMode="auto">
          <a:xfrm>
            <a:off x="890107" y="2105439"/>
            <a:ext cx="4999837"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200" dirty="0">
                <a:solidFill>
                  <a:schemeClr val="bg1"/>
                </a:solidFill>
                <a:sym typeface="+mn-ea"/>
              </a:rPr>
              <a:t>An easy user interface to input the image.</a:t>
            </a:r>
          </a:p>
          <a:p>
            <a:pPr>
              <a:defRPr/>
            </a:pPr>
            <a:endParaRPr lang="ko-KR" altLang="en-US" sz="1200" dirty="0">
              <a:solidFill>
                <a:schemeClr val="bg1"/>
              </a:solidFill>
              <a:cs typeface="Arial" pitchFamily="34" charset="0"/>
            </a:endParaRPr>
          </a:p>
        </p:txBody>
      </p:sp>
      <p:sp>
        <p:nvSpPr>
          <p:cNvPr id="119" name="TextBox 118">
            <a:extLst>
              <a:ext uri="{FF2B5EF4-FFF2-40B4-BE49-F238E27FC236}">
                <a16:creationId xmlns:a16="http://schemas.microsoft.com/office/drawing/2014/main" id="{2E8C92EA-4B25-4848-8811-841D0C31E516}"/>
              </a:ext>
            </a:extLst>
          </p:cNvPr>
          <p:cNvSpPr txBox="1"/>
          <p:nvPr/>
        </p:nvSpPr>
        <p:spPr bwMode="auto">
          <a:xfrm>
            <a:off x="1179308" y="2797840"/>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sz="1200" dirty="0">
                <a:solidFill>
                  <a:schemeClr val="bg1"/>
                </a:solidFill>
                <a:sym typeface="+mn-ea"/>
              </a:rPr>
              <a:t>User should be able to upload image.</a:t>
            </a:r>
          </a:p>
        </p:txBody>
      </p:sp>
      <p:sp>
        <p:nvSpPr>
          <p:cNvPr id="120" name="TextBox 119">
            <a:extLst>
              <a:ext uri="{FF2B5EF4-FFF2-40B4-BE49-F238E27FC236}">
                <a16:creationId xmlns:a16="http://schemas.microsoft.com/office/drawing/2014/main" id="{9CE4C010-AF80-4FCD-849C-D233B104B984}"/>
              </a:ext>
            </a:extLst>
          </p:cNvPr>
          <p:cNvSpPr txBox="1"/>
          <p:nvPr/>
        </p:nvSpPr>
        <p:spPr bwMode="auto">
          <a:xfrm>
            <a:off x="1422282" y="3490241"/>
            <a:ext cx="482461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200" dirty="0">
                <a:solidFill>
                  <a:schemeClr val="bg1"/>
                </a:solidFill>
                <a:sym typeface="+mn-ea"/>
              </a:rPr>
              <a:t>Preprocess the given image to suppress the background.</a:t>
            </a:r>
            <a:endParaRPr lang="ko-KR" altLang="en-US" sz="1200" dirty="0">
              <a:solidFill>
                <a:schemeClr val="bg1"/>
              </a:solidFill>
              <a:cs typeface="Arial" pitchFamily="34" charset="0"/>
            </a:endParaRPr>
          </a:p>
        </p:txBody>
      </p:sp>
      <p:sp>
        <p:nvSpPr>
          <p:cNvPr id="121" name="TextBox 120">
            <a:extLst>
              <a:ext uri="{FF2B5EF4-FFF2-40B4-BE49-F238E27FC236}">
                <a16:creationId xmlns:a16="http://schemas.microsoft.com/office/drawing/2014/main" id="{9F97A521-E93B-4888-8792-88C0CDA464D7}"/>
              </a:ext>
            </a:extLst>
          </p:cNvPr>
          <p:cNvSpPr txBox="1"/>
          <p:nvPr/>
        </p:nvSpPr>
        <p:spPr bwMode="auto">
          <a:xfrm>
            <a:off x="1179308" y="4182642"/>
            <a:ext cx="4999837"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sz="1200" dirty="0">
                <a:solidFill>
                  <a:schemeClr val="bg1"/>
                </a:solidFill>
                <a:sym typeface="+mn-ea"/>
              </a:rPr>
              <a:t>Retrieve text present in the image.</a:t>
            </a:r>
          </a:p>
        </p:txBody>
      </p:sp>
      <p:sp>
        <p:nvSpPr>
          <p:cNvPr id="122" name="TextBox 121">
            <a:extLst>
              <a:ext uri="{FF2B5EF4-FFF2-40B4-BE49-F238E27FC236}">
                <a16:creationId xmlns:a16="http://schemas.microsoft.com/office/drawing/2014/main" id="{304DCDD1-0DAC-4B31-A3C9-2D0BD4B0EF70}"/>
              </a:ext>
            </a:extLst>
          </p:cNvPr>
          <p:cNvSpPr txBox="1"/>
          <p:nvPr/>
        </p:nvSpPr>
        <p:spPr bwMode="auto">
          <a:xfrm>
            <a:off x="890107" y="4875043"/>
            <a:ext cx="4999837"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sz="1200" dirty="0">
                <a:solidFill>
                  <a:schemeClr val="bg1"/>
                </a:solidFill>
                <a:sym typeface="+mn-ea"/>
              </a:rPr>
              <a:t>With the help of Spellchecker, increased the accuracy and display them to the user.</a:t>
            </a:r>
          </a:p>
        </p:txBody>
      </p:sp>
    </p:spTree>
    <p:extLst>
      <p:ext uri="{BB962C8B-B14F-4D97-AF65-F5344CB8AC3E}">
        <p14:creationId xmlns:p14="http://schemas.microsoft.com/office/powerpoint/2010/main" val="26092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a:t>
            </a:r>
            <a:r>
              <a:rPr lang="en-IN" dirty="0">
                <a:solidFill>
                  <a:prstClr val="black"/>
                </a:solidFill>
                <a:latin typeface="Calibri" panose="020F0502020204030204"/>
              </a:rPr>
              <a:t>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IMPLEMENTATION</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49" name="Picture 48">
            <a:extLst>
              <a:ext uri="{FF2B5EF4-FFF2-40B4-BE49-F238E27FC236}">
                <a16:creationId xmlns:a16="http://schemas.microsoft.com/office/drawing/2014/main" id="{10ACD64A-A58B-4D70-8C62-4213872F779A}"/>
              </a:ext>
            </a:extLst>
          </p:cNvPr>
          <p:cNvPicPr>
            <a:picLocks noChangeAspect="1"/>
          </p:cNvPicPr>
          <p:nvPr/>
        </p:nvPicPr>
        <p:blipFill rotWithShape="1">
          <a:blip r:embed="rId3"/>
          <a:srcRect r="15224"/>
          <a:stretch/>
        </p:blipFill>
        <p:spPr>
          <a:xfrm>
            <a:off x="7548018" y="1122360"/>
            <a:ext cx="4643982" cy="5316540"/>
          </a:xfrm>
          <a:prstGeom prst="rect">
            <a:avLst/>
          </a:prstGeom>
        </p:spPr>
      </p:pic>
      <p:pic>
        <p:nvPicPr>
          <p:cNvPr id="9" name="Picture 8">
            <a:extLst>
              <a:ext uri="{FF2B5EF4-FFF2-40B4-BE49-F238E27FC236}">
                <a16:creationId xmlns:a16="http://schemas.microsoft.com/office/drawing/2014/main" id="{E3C9392A-E6F3-48F2-931B-35EBD0E8E149}"/>
              </a:ext>
            </a:extLst>
          </p:cNvPr>
          <p:cNvPicPr>
            <a:picLocks noChangeAspect="1"/>
          </p:cNvPicPr>
          <p:nvPr/>
        </p:nvPicPr>
        <p:blipFill rotWithShape="1">
          <a:blip r:embed="rId4">
            <a:extLst>
              <a:ext uri="{28A0092B-C50C-407E-A947-70E740481C1C}">
                <a14:useLocalDpi xmlns:a14="http://schemas.microsoft.com/office/drawing/2010/main" val="0"/>
              </a:ext>
            </a:extLst>
          </a:blip>
          <a:srcRect l="13724" t="5718" r="38090" b="7084"/>
          <a:stretch/>
        </p:blipFill>
        <p:spPr>
          <a:xfrm>
            <a:off x="221133" y="1122360"/>
            <a:ext cx="7326885" cy="5316540"/>
          </a:xfrm>
          <a:prstGeom prst="rect">
            <a:avLst/>
          </a:prstGeom>
        </p:spPr>
      </p:pic>
    </p:spTree>
    <p:extLst>
      <p:ext uri="{BB962C8B-B14F-4D97-AF65-F5344CB8AC3E}">
        <p14:creationId xmlns:p14="http://schemas.microsoft.com/office/powerpoint/2010/main" val="119015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a:t>
            </a:r>
            <a:r>
              <a:rPr lang="en-IN" dirty="0">
                <a:solidFill>
                  <a:prstClr val="black"/>
                </a:solidFill>
                <a:latin typeface="Calibri" panose="020F0502020204030204"/>
              </a:rPr>
              <a:t>11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IMPLEMENTATION</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49" name="Picture 48">
            <a:extLst>
              <a:ext uri="{FF2B5EF4-FFF2-40B4-BE49-F238E27FC236}">
                <a16:creationId xmlns:a16="http://schemas.microsoft.com/office/drawing/2014/main" id="{10ACD64A-A58B-4D70-8C62-4213872F779A}"/>
              </a:ext>
            </a:extLst>
          </p:cNvPr>
          <p:cNvPicPr>
            <a:picLocks noChangeAspect="1"/>
          </p:cNvPicPr>
          <p:nvPr/>
        </p:nvPicPr>
        <p:blipFill rotWithShape="1">
          <a:blip r:embed="rId3"/>
          <a:srcRect r="15224"/>
          <a:stretch/>
        </p:blipFill>
        <p:spPr>
          <a:xfrm>
            <a:off x="7548018" y="1122360"/>
            <a:ext cx="4643982" cy="5316540"/>
          </a:xfrm>
          <a:prstGeom prst="rect">
            <a:avLst/>
          </a:prstGeom>
        </p:spPr>
      </p:pic>
      <p:pic>
        <p:nvPicPr>
          <p:cNvPr id="9" name="Picture 8">
            <a:extLst>
              <a:ext uri="{FF2B5EF4-FFF2-40B4-BE49-F238E27FC236}">
                <a16:creationId xmlns:a16="http://schemas.microsoft.com/office/drawing/2014/main" id="{78B7635B-248B-4661-A4A0-C7C4784C6EAE}"/>
              </a:ext>
            </a:extLst>
          </p:cNvPr>
          <p:cNvPicPr>
            <a:picLocks noChangeAspect="1"/>
          </p:cNvPicPr>
          <p:nvPr/>
        </p:nvPicPr>
        <p:blipFill rotWithShape="1">
          <a:blip r:embed="rId4">
            <a:extLst>
              <a:ext uri="{28A0092B-C50C-407E-A947-70E740481C1C}">
                <a14:useLocalDpi xmlns:a14="http://schemas.microsoft.com/office/drawing/2010/main" val="0"/>
              </a:ext>
            </a:extLst>
          </a:blip>
          <a:srcRect l="11913" t="3209" b="8433"/>
          <a:stretch/>
        </p:blipFill>
        <p:spPr bwMode="auto">
          <a:xfrm>
            <a:off x="328474" y="1110217"/>
            <a:ext cx="7219544" cy="53165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1683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No:09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IMPLEMENTATION</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49" name="Picture 48">
            <a:extLst>
              <a:ext uri="{FF2B5EF4-FFF2-40B4-BE49-F238E27FC236}">
                <a16:creationId xmlns:a16="http://schemas.microsoft.com/office/drawing/2014/main" id="{10ACD64A-A58B-4D70-8C62-4213872F779A}"/>
              </a:ext>
            </a:extLst>
          </p:cNvPr>
          <p:cNvPicPr>
            <a:picLocks noChangeAspect="1"/>
          </p:cNvPicPr>
          <p:nvPr/>
        </p:nvPicPr>
        <p:blipFill rotWithShape="1">
          <a:blip r:embed="rId3"/>
          <a:srcRect r="15224"/>
          <a:stretch/>
        </p:blipFill>
        <p:spPr>
          <a:xfrm>
            <a:off x="7548018" y="1122360"/>
            <a:ext cx="4643982" cy="5316540"/>
          </a:xfrm>
          <a:prstGeom prst="rect">
            <a:avLst/>
          </a:prstGeom>
        </p:spPr>
      </p:pic>
      <p:pic>
        <p:nvPicPr>
          <p:cNvPr id="9" name="Picture 8">
            <a:extLst>
              <a:ext uri="{FF2B5EF4-FFF2-40B4-BE49-F238E27FC236}">
                <a16:creationId xmlns:a16="http://schemas.microsoft.com/office/drawing/2014/main" id="{5A041265-BA68-4E9D-94C5-7177D2421E28}"/>
              </a:ext>
            </a:extLst>
          </p:cNvPr>
          <p:cNvPicPr>
            <a:picLocks noChangeAspect="1"/>
          </p:cNvPicPr>
          <p:nvPr/>
        </p:nvPicPr>
        <p:blipFill rotWithShape="1">
          <a:blip r:embed="rId4">
            <a:extLst>
              <a:ext uri="{28A0092B-C50C-407E-A947-70E740481C1C}">
                <a14:useLocalDpi xmlns:a14="http://schemas.microsoft.com/office/drawing/2010/main" val="0"/>
              </a:ext>
            </a:extLst>
          </a:blip>
          <a:srcRect l="13839" t="4279" r="2407" b="8219"/>
          <a:stretch/>
        </p:blipFill>
        <p:spPr bwMode="auto">
          <a:xfrm>
            <a:off x="488272" y="1122360"/>
            <a:ext cx="7059746" cy="53165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489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a:t>
            </a:r>
            <a:r>
              <a:rPr lang="en-IN" dirty="0">
                <a:solidFill>
                  <a:prstClr val="black"/>
                </a:solidFill>
                <a:latin typeface="Calibri" panose="020F0502020204030204"/>
              </a:rPr>
              <a:t>10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DATA SET</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8" name="Picture 7">
            <a:extLst>
              <a:ext uri="{FF2B5EF4-FFF2-40B4-BE49-F238E27FC236}">
                <a16:creationId xmlns:a16="http://schemas.microsoft.com/office/drawing/2014/main" id="{963076E6-D30E-460E-BF1E-C23BD8D5B8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498" t="-1" r="2825" b="-1585"/>
          <a:stretch/>
        </p:blipFill>
        <p:spPr>
          <a:xfrm>
            <a:off x="585926" y="1296140"/>
            <a:ext cx="10955045" cy="4987184"/>
          </a:xfrm>
          <a:prstGeom prst="rect">
            <a:avLst/>
          </a:prstGeom>
        </p:spPr>
      </p:pic>
    </p:spTree>
    <p:extLst>
      <p:ext uri="{BB962C8B-B14F-4D97-AF65-F5344CB8AC3E}">
        <p14:creationId xmlns:p14="http://schemas.microsoft.com/office/powerpoint/2010/main" val="3719383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a:t>
            </a:r>
            <a:r>
              <a:rPr lang="en-IN" dirty="0">
                <a:solidFill>
                  <a:prstClr val="black"/>
                </a:solidFill>
                <a:latin typeface="Calibri" panose="020F0502020204030204"/>
              </a:rPr>
              <a:t>10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SCREENS</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8" name="Picture 7">
            <a:extLst>
              <a:ext uri="{FF2B5EF4-FFF2-40B4-BE49-F238E27FC236}">
                <a16:creationId xmlns:a16="http://schemas.microsoft.com/office/drawing/2014/main" id="{543D7631-EEFD-48B9-A2DA-303509E06AF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2" b="11214"/>
          <a:stretch/>
        </p:blipFill>
        <p:spPr bwMode="auto">
          <a:xfrm>
            <a:off x="594803" y="1391906"/>
            <a:ext cx="10892901" cy="48047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53768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a:t>
            </a:r>
            <a:r>
              <a:rPr lang="en-IN" dirty="0">
                <a:solidFill>
                  <a:prstClr val="black"/>
                </a:solidFill>
                <a:latin typeface="Calibri" panose="020F0502020204030204"/>
              </a:rPr>
              <a:t>10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SCREENS</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9" name="Picture 8">
            <a:extLst>
              <a:ext uri="{FF2B5EF4-FFF2-40B4-BE49-F238E27FC236}">
                <a16:creationId xmlns:a16="http://schemas.microsoft.com/office/drawing/2014/main" id="{677A2596-56B1-4651-907E-17B86A7C20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1" b="14851"/>
          <a:stretch/>
        </p:blipFill>
        <p:spPr bwMode="auto">
          <a:xfrm>
            <a:off x="878889" y="1391906"/>
            <a:ext cx="10804125" cy="45135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981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a:t>
            </a:r>
            <a:r>
              <a:rPr lang="en-IN" dirty="0">
                <a:solidFill>
                  <a:prstClr val="black"/>
                </a:solidFill>
                <a:latin typeface="Calibri" panose="020F0502020204030204"/>
              </a:rPr>
              <a:t>10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SCREENS</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9" name="Picture 8">
            <a:extLst>
              <a:ext uri="{FF2B5EF4-FFF2-40B4-BE49-F238E27FC236}">
                <a16:creationId xmlns:a16="http://schemas.microsoft.com/office/drawing/2014/main" id="{3EC4947E-B5F9-4C83-B3EB-96AE1377E7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1" b="12711"/>
          <a:stretch/>
        </p:blipFill>
        <p:spPr bwMode="auto">
          <a:xfrm>
            <a:off x="648069" y="1391905"/>
            <a:ext cx="10839635" cy="41832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0988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a:t>
            </a:r>
            <a:r>
              <a:rPr lang="en-IN" dirty="0">
                <a:solidFill>
                  <a:prstClr val="black"/>
                </a:solidFill>
                <a:latin typeface="Calibri" panose="020F0502020204030204"/>
              </a:rPr>
              <a:t>10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SCREENS</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8" name="Picture 7">
            <a:extLst>
              <a:ext uri="{FF2B5EF4-FFF2-40B4-BE49-F238E27FC236}">
                <a16:creationId xmlns:a16="http://schemas.microsoft.com/office/drawing/2014/main" id="{AB848BA8-BCC7-41D2-BADE-8394BA9EE5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0" b="9931"/>
          <a:stretch/>
        </p:blipFill>
        <p:spPr bwMode="auto">
          <a:xfrm>
            <a:off x="639192" y="1391907"/>
            <a:ext cx="10608816" cy="48771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783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38900"/>
            <a:ext cx="12192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Department of Computer Science and Engineering                                             Slide No:</a:t>
            </a:r>
            <a:r>
              <a:rPr lang="en-IN" dirty="0">
                <a:solidFill>
                  <a:prstClr val="black"/>
                </a:solidFill>
                <a:latin typeface="Calibri" panose="020F0502020204030204"/>
              </a:rPr>
              <a:t>10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3" y="174929"/>
            <a:ext cx="7569061"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SCREENS</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tint val="75000"/>
                </a:prstClr>
              </a:solidFill>
              <a:effectLst/>
              <a:uLnTx/>
              <a:uFillTx/>
              <a:latin typeface="Calibri" panose="020F0502020204030204"/>
              <a:ea typeface="맑은 고딕" panose="020B0503020000020004" pitchFamily="34" charset="-127"/>
              <a:cs typeface="+mn-cs"/>
            </a:endParaRPr>
          </a:p>
        </p:txBody>
      </p:sp>
      <p:pic>
        <p:nvPicPr>
          <p:cNvPr id="8" name="Picture 7">
            <a:extLst>
              <a:ext uri="{FF2B5EF4-FFF2-40B4-BE49-F238E27FC236}">
                <a16:creationId xmlns:a16="http://schemas.microsoft.com/office/drawing/2014/main" id="{025B0E4E-351B-45CD-A87D-CB23B6BB9A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0" b="11428"/>
          <a:stretch/>
        </p:blipFill>
        <p:spPr bwMode="auto">
          <a:xfrm>
            <a:off x="861133" y="1464817"/>
            <a:ext cx="10431263" cy="46962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4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No:02</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318690"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INTRODUCTION</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3" name="TextBox 2">
            <a:extLst>
              <a:ext uri="{FF2B5EF4-FFF2-40B4-BE49-F238E27FC236}">
                <a16:creationId xmlns:a16="http://schemas.microsoft.com/office/drawing/2014/main" id="{63E76A91-7FE5-4144-9D0A-5A47A6E5E667}"/>
              </a:ext>
            </a:extLst>
          </p:cNvPr>
          <p:cNvSpPr txBox="1"/>
          <p:nvPr/>
        </p:nvSpPr>
        <p:spPr>
          <a:xfrm>
            <a:off x="523783" y="1651417"/>
            <a:ext cx="10093910" cy="3693319"/>
          </a:xfrm>
          <a:prstGeom prst="rect">
            <a:avLst/>
          </a:prstGeom>
          <a:noFill/>
        </p:spPr>
        <p:txBody>
          <a:bodyPr wrap="square" rtlCol="0">
            <a:spAutoFit/>
          </a:bodyPr>
          <a:lstStyle/>
          <a:p>
            <a:pPr marL="285750" indent="-285750">
              <a:buFont typeface="Arial" panose="020B0604020202020204" pitchFamily="34" charset="0"/>
              <a:buChar char="•"/>
            </a:pPr>
            <a:r>
              <a:rPr lang="en-US" dirty="0">
                <a:effectLst/>
                <a:cs typeface="Liberation Serif"/>
              </a:rPr>
              <a:t>Despite the abundance of technological writing tools, many people still choose to take their notes traditionally: with pen and paper.</a:t>
            </a:r>
          </a:p>
          <a:p>
            <a:pPr marL="285750" indent="-285750">
              <a:buFont typeface="Arial" panose="020B0604020202020204" pitchFamily="34" charset="0"/>
              <a:buChar char="•"/>
            </a:pPr>
            <a:r>
              <a:rPr lang="en-US" dirty="0">
                <a:effectLst/>
                <a:cs typeface="Liberation Serif"/>
              </a:rPr>
              <a:t>However, there are drawbacks to handwriting text. It’s difficult to store and access physical documents in an efficient manner, search through them efficiently and to share them with others. </a:t>
            </a:r>
            <a:endParaRPr lang="en-IN" dirty="0">
              <a:cs typeface="Liberation Serif"/>
            </a:endParaRPr>
          </a:p>
          <a:p>
            <a:pPr marL="285750" indent="-285750">
              <a:buFont typeface="Arial" panose="020B0604020202020204" pitchFamily="34" charset="0"/>
              <a:buChar char="•"/>
            </a:pPr>
            <a:r>
              <a:rPr lang="en-US" dirty="0">
                <a:effectLst/>
                <a:cs typeface="Liberation Serif"/>
              </a:rPr>
              <a:t>Thus, a lot of important knowledge gets lost or does not get reviewed because of the fact that documents never get transferred to digital format.</a:t>
            </a:r>
          </a:p>
          <a:p>
            <a:pPr marL="285750" indent="-285750">
              <a:buFont typeface="Arial" panose="020B0604020202020204" pitchFamily="34" charset="0"/>
              <a:buChar char="•"/>
            </a:pPr>
            <a:r>
              <a:rPr lang="en-US" dirty="0">
                <a:effectLst/>
                <a:cs typeface="Liberation Serif"/>
              </a:rPr>
              <a:t>We have thus decided to tackle this problem in our project because we believe the significantly greater ease of management of digital text compared to written text will help people more effectively access, search, share, and analyze their records, while still allowing them to use their preferred writing method. </a:t>
            </a:r>
          </a:p>
          <a:p>
            <a:pPr marL="285750" indent="-285750">
              <a:buFont typeface="Arial" panose="020B0604020202020204" pitchFamily="34" charset="0"/>
              <a:buChar char="•"/>
            </a:pPr>
            <a:r>
              <a:rPr lang="en-US" dirty="0">
                <a:effectLst/>
                <a:cs typeface="Liberation Serif"/>
              </a:rPr>
              <a:t>The aim of this project is to further explore the task of classifying handwritten text and to convert handwritten text into the digital format.</a:t>
            </a:r>
            <a:endParaRPr lang="en-IN" dirty="0">
              <a:effectLst/>
              <a:cs typeface="Liberation Serif"/>
            </a:endParaRPr>
          </a:p>
          <a:p>
            <a:endParaRPr lang="en-IN" dirty="0"/>
          </a:p>
        </p:txBody>
      </p:sp>
    </p:spTree>
    <p:extLst>
      <p:ext uri="{BB962C8B-B14F-4D97-AF65-F5344CB8AC3E}">
        <p14:creationId xmlns:p14="http://schemas.microsoft.com/office/powerpoint/2010/main" val="161584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No:15</a:t>
            </a:r>
          </a:p>
          <a:p>
            <a:pPr algn="ctr"/>
            <a:r>
              <a:rPr lang="en-IN" dirty="0"/>
              <a:t> </a:t>
            </a:r>
          </a:p>
        </p:txBody>
      </p:sp>
      <p:sp>
        <p:nvSpPr>
          <p:cNvPr id="8" name="TextBox 7">
            <a:extLst>
              <a:ext uri="{FF2B5EF4-FFF2-40B4-BE49-F238E27FC236}">
                <a16:creationId xmlns:a16="http://schemas.microsoft.com/office/drawing/2014/main" id="{B1EC36EF-715E-4970-937A-EE5AF5BA7253}"/>
              </a:ext>
            </a:extLst>
          </p:cNvPr>
          <p:cNvSpPr txBox="1"/>
          <p:nvPr/>
        </p:nvSpPr>
        <p:spPr>
          <a:xfrm>
            <a:off x="733192" y="4331033"/>
            <a:ext cx="4845708" cy="8309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54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rPr>
              <a:t>Thank You</a:t>
            </a:r>
            <a:endParaRPr kumimoji="0" lang="en-US" sz="5400" b="1" i="0" u="none" strike="noStrike" kern="1200" cap="none" spc="0" normalizeH="0" baseline="0" noProof="0" dirty="0">
              <a:ln>
                <a:noFill/>
              </a:ln>
              <a:solidFill>
                <a:srgbClr val="002060"/>
              </a:solidFill>
              <a:effectLst/>
              <a:uLnTx/>
              <a:uFillTx/>
              <a:latin typeface="Segoe UI" panose="020B0502040204020203" pitchFamily="34" charset="0"/>
              <a:ea typeface="+mn-ea"/>
              <a:cs typeface="Segoe UI" panose="020B0502040204020203" pitchFamily="34" charset="0"/>
            </a:endParaRPr>
          </a:p>
        </p:txBody>
      </p:sp>
      <p:grpSp>
        <p:nvGrpSpPr>
          <p:cNvPr id="27" name="Group 26">
            <a:extLst>
              <a:ext uri="{FF2B5EF4-FFF2-40B4-BE49-F238E27FC236}">
                <a16:creationId xmlns:a16="http://schemas.microsoft.com/office/drawing/2014/main" id="{B06A80D6-29A0-42DF-9FC7-B045CD60E2D1}"/>
              </a:ext>
            </a:extLst>
          </p:cNvPr>
          <p:cNvGrpSpPr/>
          <p:nvPr/>
        </p:nvGrpSpPr>
        <p:grpSpPr>
          <a:xfrm>
            <a:off x="4855953" y="-2833465"/>
            <a:ext cx="8948964" cy="10120090"/>
            <a:chOff x="4855953" y="-2833465"/>
            <a:chExt cx="8948964" cy="12105059"/>
          </a:xfrm>
        </p:grpSpPr>
        <p:sp>
          <p:nvSpPr>
            <p:cNvPr id="28" name="Freeform 10">
              <a:extLst>
                <a:ext uri="{FF2B5EF4-FFF2-40B4-BE49-F238E27FC236}">
                  <a16:creationId xmlns:a16="http://schemas.microsoft.com/office/drawing/2014/main" id="{F605C80C-E15C-4292-9C78-752B7704C5B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11">
              <a:extLst>
                <a:ext uri="{FF2B5EF4-FFF2-40B4-BE49-F238E27FC236}">
                  <a16:creationId xmlns:a16="http://schemas.microsoft.com/office/drawing/2014/main" id="{E4C8D7E3-99A7-49BF-A6A7-81048035ED9A}"/>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Freeform 12">
              <a:extLst>
                <a:ext uri="{FF2B5EF4-FFF2-40B4-BE49-F238E27FC236}">
                  <a16:creationId xmlns:a16="http://schemas.microsoft.com/office/drawing/2014/main" id="{48E9E487-63B6-4526-BE46-3C40E30AD1A9}"/>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9459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No:03</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318690"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PROBLEM STATEMENT</a:t>
            </a:r>
            <a:endParaRPr lang="en-IN" sz="3600" b="1" dirty="0">
              <a:latin typeface="Arial" panose="020B0604020202020204" pitchFamily="34" charset="0"/>
              <a:cs typeface="Arial" panose="020B0604020202020204" pitchFamily="34" charset="0"/>
            </a:endParaRPr>
          </a:p>
        </p:txBody>
      </p:sp>
      <p:sp>
        <p:nvSpPr>
          <p:cNvPr id="54" name="Text Placeholder 3">
            <a:extLst>
              <a:ext uri="{FF2B5EF4-FFF2-40B4-BE49-F238E27FC236}">
                <a16:creationId xmlns:a16="http://schemas.microsoft.com/office/drawing/2014/main" id="{7AE3F8FA-F381-46C8-9A93-F4E5C5638845}"/>
              </a:ext>
            </a:extLst>
          </p:cNvPr>
          <p:cNvSpPr txBox="1">
            <a:spLocks/>
          </p:cNvSpPr>
          <p:nvPr/>
        </p:nvSpPr>
        <p:spPr>
          <a:xfrm>
            <a:off x="4796433" y="1391906"/>
            <a:ext cx="6300192" cy="57606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3" name="TextBox 2">
            <a:extLst>
              <a:ext uri="{FF2B5EF4-FFF2-40B4-BE49-F238E27FC236}">
                <a16:creationId xmlns:a16="http://schemas.microsoft.com/office/drawing/2014/main" id="{63E76A91-7FE5-4144-9D0A-5A47A6E5E667}"/>
              </a:ext>
            </a:extLst>
          </p:cNvPr>
          <p:cNvSpPr txBox="1"/>
          <p:nvPr/>
        </p:nvSpPr>
        <p:spPr>
          <a:xfrm>
            <a:off x="523783" y="1651417"/>
            <a:ext cx="6525088"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SimSun" panose="02010600030101010101" pitchFamily="2" charset="-122"/>
                <a:cs typeface="Liberation Serif"/>
              </a:rPr>
              <a:t>The purpose of this project is to take handwritten English text image as input, process each character, train the neural network algorithm, to recognize the pattern and modify the character to a beautified version of the input.</a:t>
            </a:r>
          </a:p>
          <a:p>
            <a:pPr marL="285750" indent="-285750">
              <a:buFont typeface="Arial" panose="020B0604020202020204" pitchFamily="34" charset="0"/>
              <a:buChar char="•"/>
            </a:pPr>
            <a:r>
              <a:rPr lang="en-US" sz="1800" dirty="0">
                <a:effectLst/>
                <a:cs typeface="Liberation Serif"/>
              </a:rPr>
              <a:t>This project is aimed at developing software which will be helpful in recognizing characters of English language. It can be further developed to recognize the text of different languages. It engulfs the concept of neural network.</a:t>
            </a:r>
            <a:endParaRPr lang="en-IN" sz="1800" dirty="0">
              <a:effectLst/>
              <a:cs typeface="Liberation Serif"/>
            </a:endParaRPr>
          </a:p>
          <a:p>
            <a:pPr marL="285750" indent="-285750">
              <a:buFont typeface="Arial" panose="020B0604020202020204" pitchFamily="34" charset="0"/>
              <a:buChar char="•"/>
            </a:pPr>
            <a:endParaRPr lang="en-IN" sz="1800" dirty="0">
              <a:effectLst/>
              <a:ea typeface="SimSun" panose="02010600030101010101" pitchFamily="2" charset="-122"/>
              <a:cs typeface="Liberation Serif"/>
            </a:endParaRPr>
          </a:p>
        </p:txBody>
      </p:sp>
      <p:grpSp>
        <p:nvGrpSpPr>
          <p:cNvPr id="8" name="Group 7">
            <a:extLst>
              <a:ext uri="{FF2B5EF4-FFF2-40B4-BE49-F238E27FC236}">
                <a16:creationId xmlns:a16="http://schemas.microsoft.com/office/drawing/2014/main" id="{146F175B-D8C9-4555-8597-185894B83DBC}"/>
              </a:ext>
            </a:extLst>
          </p:cNvPr>
          <p:cNvGrpSpPr/>
          <p:nvPr/>
        </p:nvGrpSpPr>
        <p:grpSpPr>
          <a:xfrm>
            <a:off x="6200893" y="860427"/>
            <a:ext cx="5819657" cy="5816598"/>
            <a:chOff x="4597682" y="-439156"/>
            <a:chExt cx="7594320" cy="7252450"/>
          </a:xfrm>
        </p:grpSpPr>
        <p:sp>
          <p:nvSpPr>
            <p:cNvPr id="9" name="Freeform 22">
              <a:extLst>
                <a:ext uri="{FF2B5EF4-FFF2-40B4-BE49-F238E27FC236}">
                  <a16:creationId xmlns:a16="http://schemas.microsoft.com/office/drawing/2014/main" id="{26B80A21-B02E-4746-8033-57BF55676683}"/>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23">
              <a:extLst>
                <a:ext uri="{FF2B5EF4-FFF2-40B4-BE49-F238E27FC236}">
                  <a16:creationId xmlns:a16="http://schemas.microsoft.com/office/drawing/2014/main" id="{2BD81BE0-4C23-46D5-AC19-AF6FD88F53E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24">
              <a:extLst>
                <a:ext uri="{FF2B5EF4-FFF2-40B4-BE49-F238E27FC236}">
                  <a16:creationId xmlns:a16="http://schemas.microsoft.com/office/drawing/2014/main" id="{7003A8D9-98D9-472B-BC88-1F16EF36CA68}"/>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25">
              <a:extLst>
                <a:ext uri="{FF2B5EF4-FFF2-40B4-BE49-F238E27FC236}">
                  <a16:creationId xmlns:a16="http://schemas.microsoft.com/office/drawing/2014/main" id="{B0B10212-D812-41E3-B1CE-0CA21635188F}"/>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6">
              <a:extLst>
                <a:ext uri="{FF2B5EF4-FFF2-40B4-BE49-F238E27FC236}">
                  <a16:creationId xmlns:a16="http://schemas.microsoft.com/office/drawing/2014/main" id="{A8E6FCED-5364-473B-B028-51F1F1402A90}"/>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7">
              <a:extLst>
                <a:ext uri="{FF2B5EF4-FFF2-40B4-BE49-F238E27FC236}">
                  <a16:creationId xmlns:a16="http://schemas.microsoft.com/office/drawing/2014/main" id="{67C38E8E-2477-4257-AF74-29ADFCE8B5B2}"/>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8">
              <a:extLst>
                <a:ext uri="{FF2B5EF4-FFF2-40B4-BE49-F238E27FC236}">
                  <a16:creationId xmlns:a16="http://schemas.microsoft.com/office/drawing/2014/main" id="{C78F7191-C415-4917-A7A1-518E3BEC8A9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1AE75DEC-3201-4CC6-A47F-EDE2BD8250E1}"/>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24" name="Freeform 29">
                <a:extLst>
                  <a:ext uri="{FF2B5EF4-FFF2-40B4-BE49-F238E27FC236}">
                    <a16:creationId xmlns:a16="http://schemas.microsoft.com/office/drawing/2014/main" id="{B5CB23F4-535C-47B9-B933-45BEF45506A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0">
                <a:extLst>
                  <a:ext uri="{FF2B5EF4-FFF2-40B4-BE49-F238E27FC236}">
                    <a16:creationId xmlns:a16="http://schemas.microsoft.com/office/drawing/2014/main" id="{243A82DF-E3F3-4A21-BFCC-6D9EEF5428B1}"/>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Freeform 31">
              <a:extLst>
                <a:ext uri="{FF2B5EF4-FFF2-40B4-BE49-F238E27FC236}">
                  <a16:creationId xmlns:a16="http://schemas.microsoft.com/office/drawing/2014/main" id="{70909704-F2B5-4F41-9792-ADFF7F96D496}"/>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2">
              <a:extLst>
                <a:ext uri="{FF2B5EF4-FFF2-40B4-BE49-F238E27FC236}">
                  <a16:creationId xmlns:a16="http://schemas.microsoft.com/office/drawing/2014/main" id="{B3470778-65D3-44E2-9C8E-BE43D8C8FC81}"/>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3">
              <a:extLst>
                <a:ext uri="{FF2B5EF4-FFF2-40B4-BE49-F238E27FC236}">
                  <a16:creationId xmlns:a16="http://schemas.microsoft.com/office/drawing/2014/main" id="{6A149426-22DB-4C14-8538-23F2A8DC9DD8}"/>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34">
              <a:extLst>
                <a:ext uri="{FF2B5EF4-FFF2-40B4-BE49-F238E27FC236}">
                  <a16:creationId xmlns:a16="http://schemas.microsoft.com/office/drawing/2014/main" id="{BC81132A-1681-437E-B60C-C8563B66194F}"/>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35">
              <a:extLst>
                <a:ext uri="{FF2B5EF4-FFF2-40B4-BE49-F238E27FC236}">
                  <a16:creationId xmlns:a16="http://schemas.microsoft.com/office/drawing/2014/main" id="{97E2CE10-DE5C-4377-8E22-46F85D409E15}"/>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Shape 22">
              <a:extLst>
                <a:ext uri="{FF2B5EF4-FFF2-40B4-BE49-F238E27FC236}">
                  <a16:creationId xmlns:a16="http://schemas.microsoft.com/office/drawing/2014/main" id="{8105C6AC-2EDB-4FC1-A756-8109CFB229B3}"/>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Tree>
    <p:extLst>
      <p:ext uri="{BB962C8B-B14F-4D97-AF65-F5344CB8AC3E}">
        <p14:creationId xmlns:p14="http://schemas.microsoft.com/office/powerpoint/2010/main" val="195483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No:04</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016486"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DESIGN COMPARISONS</a:t>
            </a:r>
            <a:endParaRPr lang="en-IN" sz="3600" b="1" dirty="0">
              <a:solidFill>
                <a:schemeClr val="accent1">
                  <a:lumMod val="75000"/>
                </a:schemeClr>
              </a:solidFill>
              <a:latin typeface="Arial" panose="020B0604020202020204" pitchFamily="34" charset="0"/>
              <a:cs typeface="Arial" panose="020B0604020202020204" pitchFamily="34" charset="0"/>
            </a:endParaRPr>
          </a:p>
        </p:txBody>
      </p:sp>
      <p:graphicFrame>
        <p:nvGraphicFramePr>
          <p:cNvPr id="23" name="Table 4">
            <a:extLst>
              <a:ext uri="{FF2B5EF4-FFF2-40B4-BE49-F238E27FC236}">
                <a16:creationId xmlns:a16="http://schemas.microsoft.com/office/drawing/2014/main" id="{D5ECDB4D-FAEB-4B84-AF14-F5B7B5F25C5F}"/>
              </a:ext>
            </a:extLst>
          </p:cNvPr>
          <p:cNvGraphicFramePr>
            <a:graphicFrameLocks noGrp="1"/>
          </p:cNvGraphicFramePr>
          <p:nvPr>
            <p:extLst>
              <p:ext uri="{D42A27DB-BD31-4B8C-83A1-F6EECF244321}">
                <p14:modId xmlns:p14="http://schemas.microsoft.com/office/powerpoint/2010/main" val="1558621692"/>
              </p:ext>
            </p:extLst>
          </p:nvPr>
        </p:nvGraphicFramePr>
        <p:xfrm>
          <a:off x="1416905" y="1230947"/>
          <a:ext cx="9796008" cy="5120640"/>
        </p:xfrm>
        <a:graphic>
          <a:graphicData uri="http://schemas.openxmlformats.org/drawingml/2006/table">
            <a:tbl>
              <a:tblPr firstRow="1" bandRow="1">
                <a:tableStyleId>{5C22544A-7EE6-4342-B048-85BDC9FD1C3A}</a:tableStyleId>
              </a:tblPr>
              <a:tblGrid>
                <a:gridCol w="4898004">
                  <a:extLst>
                    <a:ext uri="{9D8B030D-6E8A-4147-A177-3AD203B41FA5}">
                      <a16:colId xmlns:a16="http://schemas.microsoft.com/office/drawing/2014/main" val="1118401795"/>
                    </a:ext>
                  </a:extLst>
                </a:gridCol>
                <a:gridCol w="4898004">
                  <a:extLst>
                    <a:ext uri="{9D8B030D-6E8A-4147-A177-3AD203B41FA5}">
                      <a16:colId xmlns:a16="http://schemas.microsoft.com/office/drawing/2014/main" val="1269834903"/>
                    </a:ext>
                  </a:extLst>
                </a:gridCol>
              </a:tblGrid>
              <a:tr h="614235">
                <a:tc>
                  <a:txBody>
                    <a:bodyPr/>
                    <a:lstStyle/>
                    <a:p>
                      <a:pPr algn="ctr"/>
                      <a:endParaRPr lang="en-US" b="1">
                        <a:latin typeface="Arial" panose="020B0604020202020204" pitchFamily="34" charset="0"/>
                        <a:cs typeface="Arial" panose="020B0604020202020204" pitchFamily="34" charset="0"/>
                      </a:endParaRPr>
                    </a:p>
                    <a:p>
                      <a:pPr algn="ctr"/>
                      <a:r>
                        <a:rPr lang="en-US" b="1">
                          <a:latin typeface="Arial" panose="020B0604020202020204" pitchFamily="34" charset="0"/>
                          <a:cs typeface="Arial" panose="020B0604020202020204" pitchFamily="34" charset="0"/>
                        </a:rPr>
                        <a:t>EXISTING SYSTEM</a:t>
                      </a:r>
                      <a:endParaRPr lang="en-IN" b="1" dirty="0">
                        <a:latin typeface="Arial" panose="020B0604020202020204" pitchFamily="34" charset="0"/>
                        <a:cs typeface="Arial" panose="020B0604020202020204" pitchFamily="34" charset="0"/>
                      </a:endParaRPr>
                    </a:p>
                  </a:txBody>
                  <a:tcPr/>
                </a:tc>
                <a:tc>
                  <a:txBody>
                    <a:bodyPr/>
                    <a:lstStyle/>
                    <a:p>
                      <a:endParaRPr lang="en-US" dirty="0"/>
                    </a:p>
                    <a:p>
                      <a:pPr algn="ctr"/>
                      <a:r>
                        <a:rPr lang="en-US" dirty="0">
                          <a:latin typeface="Arial" panose="020B0604020202020204" pitchFamily="34" charset="0"/>
                          <a:cs typeface="Arial" panose="020B0604020202020204" pitchFamily="34" charset="0"/>
                        </a:rPr>
                        <a:t>PROPOSED SYSTEM</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85262669"/>
                  </a:ext>
                </a:extLst>
              </a:tr>
              <a:tr h="1140721">
                <a:tc>
                  <a:txBody>
                    <a:bodyPr/>
                    <a:lstStyle/>
                    <a:p>
                      <a:pPr algn="ctr"/>
                      <a:endParaRPr lang="en-US" dirty="0"/>
                    </a:p>
                    <a:p>
                      <a:pPr marL="285750" indent="-285750" algn="l">
                        <a:buFont typeface="Arial" panose="020B0604020202020204" pitchFamily="34" charset="0"/>
                        <a:buChar char="•"/>
                      </a:pPr>
                      <a:r>
                        <a:rPr lang="en-IN" dirty="0"/>
                        <a:t>Handwritten Text software is Google Lens and hardware is OCR scanners already exists. But those were not accurate as expected.</a:t>
                      </a:r>
                    </a:p>
                  </a:txBody>
                  <a:tcPr/>
                </a:tc>
                <a:tc>
                  <a:txBody>
                    <a:bodyPr/>
                    <a:lstStyle/>
                    <a:p>
                      <a:pPr marL="285750" indent="-285750" algn="ctr">
                        <a:buFont typeface="Arial" panose="020B0604020202020204" pitchFamily="34" charset="0"/>
                        <a:buChar char="•"/>
                      </a:pPr>
                      <a:endParaRPr lang="en-IN" dirty="0"/>
                    </a:p>
                    <a:p>
                      <a:pPr marL="285750" indent="-285750" algn="l">
                        <a:buFont typeface="Arial" panose="020B0604020202020204" pitchFamily="34" charset="0"/>
                        <a:buChar char="•"/>
                      </a:pPr>
                      <a:r>
                        <a:rPr lang="en-IN" dirty="0"/>
                        <a:t>With the help of an UI, User can upload an image and can get the recognized text as output.</a:t>
                      </a:r>
                      <a:endParaRPr lang="en-US" dirty="0"/>
                    </a:p>
                  </a:txBody>
                  <a:tcPr/>
                </a:tc>
                <a:extLst>
                  <a:ext uri="{0D108BD9-81ED-4DB2-BD59-A6C34878D82A}">
                    <a16:rowId xmlns:a16="http://schemas.microsoft.com/office/drawing/2014/main" val="2820036356"/>
                  </a:ext>
                </a:extLst>
              </a:tr>
              <a:tr h="1140721">
                <a:tc>
                  <a:txBody>
                    <a:bodyPr/>
                    <a:lstStyle/>
                    <a:p>
                      <a:pPr marL="285750" indent="-285750" algn="l">
                        <a:buFont typeface="Arial" panose="020B0604020202020204" pitchFamily="34" charset="0"/>
                        <a:buChar char="•"/>
                      </a:pPr>
                      <a:r>
                        <a:rPr lang="en-IN" dirty="0"/>
                        <a:t>In some other systems also they have only recognized either digits or characters.</a:t>
                      </a:r>
                    </a:p>
                  </a:txBody>
                  <a:tcPr/>
                </a:tc>
                <a:tc>
                  <a:txBody>
                    <a:bodyPr/>
                    <a:lstStyle/>
                    <a:p>
                      <a:pPr marL="285750" indent="-285750" algn="l">
                        <a:buFont typeface="Arial" panose="020B0604020202020204" pitchFamily="34" charset="0"/>
                        <a:buChar char="•"/>
                      </a:pPr>
                      <a:r>
                        <a:rPr lang="en-IN" dirty="0"/>
                        <a:t>A model for handwritten text recognition that can recognize handwriting using concepts of deep learning.</a:t>
                      </a:r>
                      <a:endParaRPr lang="en-US" dirty="0"/>
                    </a:p>
                    <a:p>
                      <a:pPr algn="ctr"/>
                      <a:endParaRPr lang="en-IN" dirty="0"/>
                    </a:p>
                  </a:txBody>
                  <a:tcPr/>
                </a:tc>
                <a:extLst>
                  <a:ext uri="{0D108BD9-81ED-4DB2-BD59-A6C34878D82A}">
                    <a16:rowId xmlns:a16="http://schemas.microsoft.com/office/drawing/2014/main" val="2792618094"/>
                  </a:ext>
                </a:extLst>
              </a:tr>
              <a:tr h="877478">
                <a:tc>
                  <a:txBody>
                    <a:bodyPr/>
                    <a:lstStyle/>
                    <a:p>
                      <a:pPr marL="285750" indent="-285750" algn="l">
                        <a:buFont typeface="Arial" panose="020B0604020202020204" pitchFamily="34" charset="0"/>
                        <a:buChar char="•"/>
                      </a:pPr>
                      <a:r>
                        <a:rPr lang="en-IN" dirty="0"/>
                        <a:t>Trained the model using MNIST dataset using some basic machine learning algorithms.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Trained the model using IAM dataset using deep learning algorithms.</a:t>
                      </a:r>
                    </a:p>
                    <a:p>
                      <a:pPr algn="ctr"/>
                      <a:endParaRPr lang="en-IN" dirty="0"/>
                    </a:p>
                  </a:txBody>
                  <a:tcPr/>
                </a:tc>
                <a:extLst>
                  <a:ext uri="{0D108BD9-81ED-4DB2-BD59-A6C34878D82A}">
                    <a16:rowId xmlns:a16="http://schemas.microsoft.com/office/drawing/2014/main" val="3820258196"/>
                  </a:ext>
                </a:extLst>
              </a:tr>
              <a:tr h="1140721">
                <a:tc>
                  <a:txBody>
                    <a:bodyPr/>
                    <a:lstStyle/>
                    <a:p>
                      <a:pPr marL="285750" indent="-285750">
                        <a:buFont typeface="Arial" panose="020B0604020202020204" pitchFamily="34" charset="0"/>
                        <a:buChar char="•"/>
                      </a:pPr>
                      <a:r>
                        <a:rPr lang="en-US" dirty="0"/>
                        <a:t>Machine learning algorithms have less performance</a:t>
                      </a:r>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Deep Learning self extracts features with a deep neural networks and classify itself. Compare to traditional Algorithms it performance increase with Amount of Data.</a:t>
                      </a:r>
                      <a:endParaRPr lang="en-IN" dirty="0"/>
                    </a:p>
                  </a:txBody>
                  <a:tcPr/>
                </a:tc>
                <a:extLst>
                  <a:ext uri="{0D108BD9-81ED-4DB2-BD59-A6C34878D82A}">
                    <a16:rowId xmlns:a16="http://schemas.microsoft.com/office/drawing/2014/main" val="4166061594"/>
                  </a:ext>
                </a:extLst>
              </a:tr>
            </a:tbl>
          </a:graphicData>
        </a:graphic>
      </p:graphicFrame>
    </p:spTree>
    <p:extLst>
      <p:ext uri="{BB962C8B-B14F-4D97-AF65-F5344CB8AC3E}">
        <p14:creationId xmlns:p14="http://schemas.microsoft.com/office/powerpoint/2010/main" val="88189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No:05</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016486"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DESIGN</a:t>
            </a:r>
            <a:endParaRPr lang="en-IN" sz="3600" b="1" dirty="0">
              <a:solidFill>
                <a:schemeClr val="accent1">
                  <a:lumMod val="75000"/>
                </a:schemeClr>
              </a:solidFill>
              <a:latin typeface="Arial" panose="020B0604020202020204" pitchFamily="34" charset="0"/>
              <a:cs typeface="Arial" panose="020B0604020202020204" pitchFamily="34" charset="0"/>
            </a:endParaRPr>
          </a:p>
        </p:txBody>
      </p:sp>
      <p:pic>
        <p:nvPicPr>
          <p:cNvPr id="40" name="Picture 39">
            <a:extLst>
              <a:ext uri="{FF2B5EF4-FFF2-40B4-BE49-F238E27FC236}">
                <a16:creationId xmlns:a16="http://schemas.microsoft.com/office/drawing/2014/main" id="{D5627BB9-A77B-4368-9DE6-25901BBA0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95" y="1480979"/>
            <a:ext cx="11046330" cy="4438650"/>
          </a:xfrm>
          <a:prstGeom prst="rect">
            <a:avLst/>
          </a:prstGeom>
        </p:spPr>
      </p:pic>
    </p:spTree>
    <p:extLst>
      <p:ext uri="{BB962C8B-B14F-4D97-AF65-F5344CB8AC3E}">
        <p14:creationId xmlns:p14="http://schemas.microsoft.com/office/powerpoint/2010/main" val="26014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No:06</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016486"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PROJECT MODULES</a:t>
            </a:r>
            <a:endParaRPr lang="en-IN" sz="3600" b="1"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39AED26-9D45-4D7A-8E06-1B6CFA6934DC}"/>
              </a:ext>
            </a:extLst>
          </p:cNvPr>
          <p:cNvSpPr txBox="1"/>
          <p:nvPr/>
        </p:nvSpPr>
        <p:spPr>
          <a:xfrm>
            <a:off x="292963" y="1447060"/>
            <a:ext cx="11390051" cy="4247317"/>
          </a:xfrm>
          <a:prstGeom prst="rect">
            <a:avLst/>
          </a:prstGeom>
          <a:noFill/>
        </p:spPr>
        <p:txBody>
          <a:bodyPr wrap="square" rtlCol="0">
            <a:spAutoFit/>
          </a:bodyPr>
          <a:lstStyle/>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Data Preprocessing:</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First we will look into the data set for preprocessing. Dataset is IAM Handwriting Database. </a:t>
            </a:r>
            <a:r>
              <a:rPr lang="en-US" sz="1800" dirty="0">
                <a:solidFill>
                  <a:srgbClr val="222222"/>
                </a:solidFill>
                <a:effectLst/>
                <a:cs typeface="Times New Roman" panose="02020603050405020304" pitchFamily="18" charset="0"/>
              </a:rPr>
              <a:t>The dataset contains </a:t>
            </a:r>
            <a:r>
              <a:rPr lang="en-US" sz="1800" dirty="0">
                <a:solidFill>
                  <a:srgbClr val="202124"/>
                </a:solidFill>
                <a:effectLst/>
                <a:cs typeface="Arial" panose="020B0604020202020204" pitchFamily="34" charset="0"/>
              </a:rPr>
              <a:t>13,353 images of handwritten text written by 657 writers.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IAM Dataset we considered having images of individual words and images of single line sentences. We will preprocess the image starting from converting to gray scale image, removing background noise, proper filtering and smoothing of the image.</a:t>
            </a:r>
          </a:p>
          <a:p>
            <a:pPr lvl="0">
              <a:tabLst>
                <a:tab pos="457200" algn="l"/>
              </a:tabLst>
            </a:pPr>
            <a:endParaRPr lang="en-US" sz="1800" dirty="0">
              <a:effectLst/>
              <a:cs typeface="Times New Roman" panose="02020603050405020304" pitchFamily="18" charset="0"/>
            </a:endParaRPr>
          </a:p>
          <a:p>
            <a:pPr marL="342900" indent="-342900">
              <a:buFont typeface="Arial" panose="020B0604020202020204" pitchFamily="34" charset="0"/>
              <a:buChar char="•"/>
              <a:tabLst>
                <a:tab pos="457200" algn="l"/>
              </a:tabLst>
            </a:pPr>
            <a:r>
              <a:rPr lang="en-US" sz="1800" b="1" dirty="0">
                <a:effectLst/>
                <a:cs typeface="Times New Roman" panose="02020603050405020304" pitchFamily="18" charset="0"/>
              </a:rPr>
              <a:t>Model Building:</a:t>
            </a:r>
            <a:r>
              <a:rPr lang="en-US" sz="1800" dirty="0">
                <a:effectLst/>
                <a:cs typeface="Times New Roman" panose="02020603050405020304" pitchFamily="18" charset="0"/>
              </a:rPr>
              <a:t> </a:t>
            </a:r>
            <a:endParaRPr lang="en-IN" dirty="0">
              <a:cs typeface="Times New Roman" panose="02020603050405020304" pitchFamily="18" charset="0"/>
            </a:endParaRPr>
          </a:p>
          <a:p>
            <a:pPr marL="342900" indent="-342900">
              <a:buFont typeface="Arial" panose="020B0604020202020204" pitchFamily="34" charset="0"/>
              <a:buChar char="•"/>
              <a:tabLst>
                <a:tab pos="457200" algn="l"/>
              </a:tabLst>
            </a:pPr>
            <a:r>
              <a:rPr lang="en-US" sz="1800" b="1" dirty="0">
                <a:effectLst/>
                <a:cs typeface="Times New Roman" panose="02020603050405020304" pitchFamily="18" charset="0"/>
              </a:rPr>
              <a:t>CNN</a:t>
            </a:r>
            <a:r>
              <a:rPr lang="en-US" sz="1800" dirty="0">
                <a:effectLst/>
                <a:cs typeface="Times New Roman" panose="02020603050405020304" pitchFamily="18" charset="0"/>
              </a:rPr>
              <a:t>: the input image is fed into the CNN layers. </a:t>
            </a: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RNN</a:t>
            </a:r>
            <a:r>
              <a:rPr lang="en-US" sz="1800" dirty="0">
                <a:effectLst/>
                <a:cs typeface="Times New Roman" panose="02020603050405020304" pitchFamily="18" charset="0"/>
              </a:rPr>
              <a:t>: the feature sequence contains 256 features per time-step, the RNN propagates relevant information through this sequence. </a:t>
            </a:r>
          </a:p>
          <a:p>
            <a:pPr marL="342900" indent="-342900">
              <a:buFont typeface="Arial" panose="020B0604020202020204" pitchFamily="34" charset="0"/>
              <a:buChar char="•"/>
              <a:tabLst>
                <a:tab pos="457200" algn="l"/>
              </a:tabLst>
            </a:pPr>
            <a:r>
              <a:rPr lang="en-US" sz="1800" b="1" dirty="0">
                <a:effectLst/>
                <a:cs typeface="Times New Roman" panose="02020603050405020304" pitchFamily="18" charset="0"/>
              </a:rPr>
              <a:t>CTC</a:t>
            </a:r>
            <a:r>
              <a:rPr lang="en-US" sz="1800" dirty="0">
                <a:effectLst/>
                <a:cs typeface="Times New Roman" panose="02020603050405020304" pitchFamily="18" charset="0"/>
              </a:rPr>
              <a:t>: while training the NN, the CTC is given the RNN output matrix and the ground truth text and it computes the loss value.</a:t>
            </a:r>
          </a:p>
          <a:p>
            <a:pPr marL="342900" indent="-342900">
              <a:buFont typeface="Arial" panose="020B0604020202020204" pitchFamily="34" charset="0"/>
              <a:buChar char="•"/>
              <a:tabLst>
                <a:tab pos="457200" algn="l"/>
              </a:tabLst>
            </a:pPr>
            <a:endParaRPr lang="en-US" sz="1800" dirty="0">
              <a:effectLst/>
              <a:cs typeface="Times New Roman" panose="02020603050405020304" pitchFamily="18" charset="0"/>
            </a:endParaRPr>
          </a:p>
          <a:p>
            <a:endParaRPr lang="en-IN" dirty="0"/>
          </a:p>
        </p:txBody>
      </p:sp>
    </p:spTree>
    <p:extLst>
      <p:ext uri="{BB962C8B-B14F-4D97-AF65-F5344CB8AC3E}">
        <p14:creationId xmlns:p14="http://schemas.microsoft.com/office/powerpoint/2010/main" val="255916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No:07</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016486"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PROJECT MODULES</a:t>
            </a:r>
            <a:endParaRPr lang="en-IN" sz="3600" b="1"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39AED26-9D45-4D7A-8E06-1B6CFA6934DC}"/>
              </a:ext>
            </a:extLst>
          </p:cNvPr>
          <p:cNvSpPr txBox="1"/>
          <p:nvPr/>
        </p:nvSpPr>
        <p:spPr>
          <a:xfrm>
            <a:off x="292963" y="1447060"/>
            <a:ext cx="11390051" cy="4108817"/>
          </a:xfrm>
          <a:prstGeom prst="rect">
            <a:avLst/>
          </a:prstGeom>
          <a:noFill/>
        </p:spPr>
        <p:txBody>
          <a:bodyPr wrap="square" rtlCol="0">
            <a:spAutoFit/>
          </a:bodyPr>
          <a:lstStyle/>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Model Evaluation:</a:t>
            </a:r>
            <a:r>
              <a:rPr lang="en-US" sz="1800" dirty="0">
                <a:effectLst/>
                <a:cs typeface="Times New Roman" panose="02020603050405020304" pitchFamily="18" charset="0"/>
              </a:rPr>
              <a:t> </a:t>
            </a:r>
            <a:r>
              <a:rPr lang="en-US" sz="1800" dirty="0">
                <a:effectLst/>
                <a:cs typeface="Liberation Serif"/>
              </a:rPr>
              <a:t> </a:t>
            </a:r>
            <a:endParaRPr lang="en-IN" sz="1800" dirty="0">
              <a:effectLst/>
              <a:cs typeface="Liberation Serif"/>
            </a:endParaRP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CNN output</a:t>
            </a:r>
            <a:r>
              <a:rPr lang="en-US" sz="1800" dirty="0">
                <a:effectLst/>
                <a:cs typeface="Times New Roman" panose="02020603050405020304" pitchFamily="18" charset="0"/>
              </a:rPr>
              <a:t>: Output of the CNN layers. Each entry contains 256 features. Of course, these features are further processed by the RNN layers.</a:t>
            </a:r>
            <a:endParaRPr lang="en-IN" sz="1800" dirty="0">
              <a:effectLst/>
              <a:cs typeface="Times New Roman" panose="02020603050405020304" pitchFamily="18" charset="0"/>
            </a:endParaRPr>
          </a:p>
          <a:p>
            <a:pPr marL="342900" indent="-342900">
              <a:buFont typeface="Arial" panose="020B0604020202020204" pitchFamily="34" charset="0"/>
              <a:buChar char="•"/>
              <a:tabLst>
                <a:tab pos="457200" algn="l"/>
              </a:tabLst>
            </a:pPr>
            <a:r>
              <a:rPr lang="en-US" sz="1800" b="1" dirty="0">
                <a:effectLst/>
                <a:cs typeface="Times New Roman" panose="02020603050405020304" pitchFamily="18" charset="0"/>
              </a:rPr>
              <a:t>RNN output</a:t>
            </a:r>
            <a:r>
              <a:rPr lang="en-US" sz="1800" dirty="0">
                <a:effectLst/>
                <a:cs typeface="Times New Roman" panose="02020603050405020304" pitchFamily="18" charset="0"/>
              </a:rPr>
              <a:t>: The RNN output matrix contains the scores for the characters including the CTC blank label as its last entry. </a:t>
            </a:r>
          </a:p>
          <a:p>
            <a:pPr marL="342900" indent="-342900">
              <a:buFont typeface="Arial" panose="020B0604020202020204" pitchFamily="34" charset="0"/>
              <a:buChar char="•"/>
              <a:tabLst>
                <a:tab pos="457200" algn="l"/>
              </a:tabLst>
            </a:pPr>
            <a:endParaRPr lang="en-US" sz="1800" dirty="0">
              <a:effectLst/>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1800" b="1" dirty="0">
                <a:effectLst/>
                <a:cs typeface="Times New Roman" panose="02020603050405020304" pitchFamily="18" charset="0"/>
              </a:rPr>
              <a:t>Modules:</a:t>
            </a:r>
            <a:r>
              <a:rPr lang="en-US" sz="1800" b="1" dirty="0">
                <a:effectLst/>
                <a:cs typeface="Liberation Serif"/>
              </a:rPr>
              <a:t> </a:t>
            </a:r>
            <a:endParaRPr lang="en-IN" sz="1800" dirty="0">
              <a:effectLst/>
              <a:cs typeface="Liberation Serif"/>
            </a:endParaRP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SamplePreprocessor.py</a:t>
            </a:r>
            <a:r>
              <a:rPr lang="en-US" sz="1800" dirty="0">
                <a:effectLst/>
                <a:cs typeface="Times New Roman" panose="02020603050405020304" pitchFamily="18" charset="0"/>
              </a:rPr>
              <a:t>: prepares the images from the IAM dataset for the NN</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DataLoader.py</a:t>
            </a:r>
            <a:r>
              <a:rPr lang="en-US" sz="1800" dirty="0">
                <a:effectLst/>
                <a:cs typeface="Times New Roman" panose="02020603050405020304" pitchFamily="18" charset="0"/>
              </a:rPr>
              <a:t>: reads samples, puts them into batches and provides an iterator-interface to go through the data</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Model.py</a:t>
            </a:r>
            <a:r>
              <a:rPr lang="en-US" sz="1800" dirty="0">
                <a:effectLst/>
                <a:cs typeface="Times New Roman" panose="02020603050405020304" pitchFamily="18" charset="0"/>
              </a:rPr>
              <a:t>: creates the model as described above, loads and saves models, manages the TF sessions and provides an interface for training and inference</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Main.py</a:t>
            </a:r>
            <a:r>
              <a:rPr lang="en-US" sz="1800" dirty="0">
                <a:effectLst/>
                <a:cs typeface="Times New Roman" panose="02020603050405020304" pitchFamily="18" charset="0"/>
              </a:rPr>
              <a:t>: puts all previously mentioned modules together</a:t>
            </a:r>
            <a:endParaRPr lang="en-IN" sz="1800" dirty="0">
              <a:effectLst/>
              <a:cs typeface="Times New Roman" panose="02020603050405020304" pitchFamily="18" charset="0"/>
            </a:endParaRPr>
          </a:p>
          <a:p>
            <a:pPr marL="342900" indent="-342900">
              <a:buFont typeface="Arial" panose="020B0604020202020204" pitchFamily="34" charset="0"/>
              <a:buChar char="•"/>
              <a:tabLst>
                <a:tab pos="457200" algn="l"/>
              </a:tabLst>
            </a:pPr>
            <a:endParaRPr lang="en-US" sz="1800" dirty="0">
              <a:effectLst/>
              <a:cs typeface="Times New Roman" panose="02020603050405020304" pitchFamily="18" charset="0"/>
            </a:endParaRPr>
          </a:p>
          <a:p>
            <a:endParaRPr lang="en-IN" dirty="0"/>
          </a:p>
        </p:txBody>
      </p:sp>
    </p:spTree>
    <p:extLst>
      <p:ext uri="{BB962C8B-B14F-4D97-AF65-F5344CB8AC3E}">
        <p14:creationId xmlns:p14="http://schemas.microsoft.com/office/powerpoint/2010/main" val="354469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No:08</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016486"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PROJECT MODULES</a:t>
            </a:r>
            <a:endParaRPr lang="en-IN" sz="3600" b="1"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39AED26-9D45-4D7A-8E06-1B6CFA6934DC}"/>
              </a:ext>
            </a:extLst>
          </p:cNvPr>
          <p:cNvSpPr txBox="1"/>
          <p:nvPr/>
        </p:nvSpPr>
        <p:spPr>
          <a:xfrm>
            <a:off x="292963" y="1447060"/>
            <a:ext cx="11390051" cy="3970318"/>
          </a:xfrm>
          <a:prstGeom prst="rect">
            <a:avLst/>
          </a:prstGeom>
          <a:noFill/>
        </p:spPr>
        <p:txBody>
          <a:bodyPr wrap="square" rtlCol="0">
            <a:spAutoFit/>
          </a:bodyPr>
          <a:lstStyle/>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Training</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The mean of the loss values of the batch elements is used to train the NN: it is fed into an optimizer such as </a:t>
            </a:r>
            <a:r>
              <a:rPr lang="en-US" sz="1800" dirty="0" err="1">
                <a:effectLst/>
                <a:cs typeface="Times New Roman" panose="02020603050405020304" pitchFamily="18" charset="0"/>
              </a:rPr>
              <a:t>RMSProp</a:t>
            </a:r>
            <a:r>
              <a:rPr lang="en-US" sz="1800" dirty="0">
                <a:effectLst/>
                <a:cs typeface="Times New Roman" panose="02020603050405020304" pitchFamily="18" charset="0"/>
              </a:rPr>
              <a:t>.</a:t>
            </a:r>
            <a:endParaRPr lang="en-IN" sz="1800" dirty="0">
              <a:effectLst/>
              <a:cs typeface="Times New Roman" panose="02020603050405020304" pitchFamily="18" charset="0"/>
            </a:endParaRPr>
          </a:p>
          <a:p>
            <a:pPr marL="457200"/>
            <a:r>
              <a:rPr lang="en-US" sz="1800" dirty="0">
                <a:effectLst/>
                <a:cs typeface="Liberation Serif"/>
              </a:rPr>
              <a:t> </a:t>
            </a:r>
            <a:endParaRPr lang="en-IN" sz="1800" dirty="0">
              <a:effectLst/>
              <a:cs typeface="Liberation Serif"/>
            </a:endParaRP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Improving the model</a:t>
            </a:r>
          </a:p>
          <a:p>
            <a:pPr lvl="0">
              <a:tabLst>
                <a:tab pos="457200" algn="l"/>
              </a:tabLst>
            </a:pPr>
            <a:endParaRPr lang="en-IN" sz="1800" dirty="0">
              <a:effectLst/>
              <a:cs typeface="Liberation Serif"/>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Data augmentation: increase dataset-size by applying further (random) transformations to the input images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Remove cursive writing style in the input images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Increase input size (if input of NN is large enough, complete text-lines can be used)</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Adding more CNN layers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Replacing LSTM by 2D-LSTM</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Decoder: use token passing or word beam search decoding to constrain the output to dictionary words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Text correction: if the recognized word is not contained in a dictionary, search for the most similar one</a:t>
            </a:r>
            <a:endParaRPr lang="en-IN" dirty="0">
              <a:cs typeface="Times New Roman" panose="02020603050405020304" pitchFamily="18" charset="0"/>
            </a:endParaRPr>
          </a:p>
          <a:p>
            <a:pPr lvl="0">
              <a:tabLst>
                <a:tab pos="457200" algn="l"/>
              </a:tabLst>
            </a:pPr>
            <a:r>
              <a:rPr lang="en-US" sz="1800" dirty="0">
                <a:effectLst/>
                <a:cs typeface="Liberation Serif"/>
              </a:rPr>
              <a:t> </a:t>
            </a:r>
            <a:endParaRPr lang="en-IN" sz="1800" dirty="0">
              <a:effectLst/>
              <a:cs typeface="Liberation Serif"/>
            </a:endParaRPr>
          </a:p>
        </p:txBody>
      </p:sp>
    </p:spTree>
    <p:extLst>
      <p:ext uri="{BB962C8B-B14F-4D97-AF65-F5344CB8AC3E}">
        <p14:creationId xmlns:p14="http://schemas.microsoft.com/office/powerpoint/2010/main" val="176402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E12A59-DB8B-4EDB-A6B4-CD91D451FD09}"/>
              </a:ext>
            </a:extLst>
          </p:cNvPr>
          <p:cNvSpPr/>
          <p:nvPr/>
        </p:nvSpPr>
        <p:spPr>
          <a:xfrm>
            <a:off x="0" y="952500"/>
            <a:ext cx="12192000" cy="77788"/>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822D7EAA-10A7-4F60-B0AD-8730F752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850" y="1"/>
            <a:ext cx="1200150" cy="860426"/>
          </a:xfrm>
          <a:prstGeom prst="rect">
            <a:avLst/>
          </a:prstGeom>
        </p:spPr>
      </p:pic>
      <p:sp>
        <p:nvSpPr>
          <p:cNvPr id="7" name="TextBox 6">
            <a:extLst>
              <a:ext uri="{FF2B5EF4-FFF2-40B4-BE49-F238E27FC236}">
                <a16:creationId xmlns:a16="http://schemas.microsoft.com/office/drawing/2014/main" id="{B9E65205-DCA5-426F-9E40-4EB73D577931}"/>
              </a:ext>
            </a:extLst>
          </p:cNvPr>
          <p:cNvSpPr txBox="1"/>
          <p:nvPr/>
        </p:nvSpPr>
        <p:spPr>
          <a:xfrm>
            <a:off x="0" y="6429375"/>
            <a:ext cx="12192000" cy="646331"/>
          </a:xfrm>
          <a:prstGeom prst="rect">
            <a:avLst/>
          </a:prstGeom>
          <a:noFill/>
        </p:spPr>
        <p:txBody>
          <a:bodyPr wrap="square" rtlCol="0">
            <a:spAutoFit/>
          </a:bodyPr>
          <a:lstStyle/>
          <a:p>
            <a:pPr algn="ctr"/>
            <a:r>
              <a:rPr lang="en-IN" dirty="0"/>
              <a:t>                                                       Department of Computer Science and Engineering                                             Slide No:09</a:t>
            </a:r>
          </a:p>
          <a:p>
            <a:pPr algn="ctr"/>
            <a:r>
              <a:rPr lang="en-IN" dirty="0"/>
              <a:t> </a:t>
            </a:r>
          </a:p>
        </p:txBody>
      </p:sp>
      <p:sp>
        <p:nvSpPr>
          <p:cNvPr id="11" name="Title 10">
            <a:extLst>
              <a:ext uri="{FF2B5EF4-FFF2-40B4-BE49-F238E27FC236}">
                <a16:creationId xmlns:a16="http://schemas.microsoft.com/office/drawing/2014/main" id="{DDB4F90C-BECF-4CDF-8B3E-C3069D007271}"/>
              </a:ext>
            </a:extLst>
          </p:cNvPr>
          <p:cNvSpPr>
            <a:spLocks noGrp="1"/>
          </p:cNvSpPr>
          <p:nvPr>
            <p:ph type="ctrTitle"/>
          </p:nvPr>
        </p:nvSpPr>
        <p:spPr>
          <a:xfrm>
            <a:off x="79514" y="174929"/>
            <a:ext cx="6016486" cy="777571"/>
          </a:xfrm>
        </p:spPr>
        <p:txBody>
          <a:bodyPr>
            <a:normAutofit/>
          </a:bodyPr>
          <a:lstStyle/>
          <a:p>
            <a:pPr algn="l"/>
            <a:r>
              <a:rPr lang="en-US" sz="3600" b="1" dirty="0">
                <a:solidFill>
                  <a:schemeClr val="accent1">
                    <a:lumMod val="75000"/>
                  </a:schemeClr>
                </a:solidFill>
                <a:latin typeface="Arial" panose="020B0604020202020204" pitchFamily="34" charset="0"/>
                <a:cs typeface="Arial" panose="020B0604020202020204" pitchFamily="34" charset="0"/>
              </a:rPr>
              <a:t>PROJECT MODULES</a:t>
            </a:r>
            <a:endParaRPr lang="en-IN" sz="3600" b="1"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39AED26-9D45-4D7A-8E06-1B6CFA6934DC}"/>
              </a:ext>
            </a:extLst>
          </p:cNvPr>
          <p:cNvSpPr txBox="1"/>
          <p:nvPr/>
        </p:nvSpPr>
        <p:spPr>
          <a:xfrm>
            <a:off x="400974" y="1305736"/>
            <a:ext cx="11390051" cy="5355312"/>
          </a:xfrm>
          <a:prstGeom prst="rect">
            <a:avLst/>
          </a:prstGeom>
          <a:noFill/>
        </p:spPr>
        <p:txBody>
          <a:bodyPr wrap="square" rtlCol="0">
            <a:spAutoFit/>
          </a:bodyPr>
          <a:lstStyle/>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Training</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The mean of the loss values of the batch elements is used to train the NN: it is fed into an optimizer such as </a:t>
            </a:r>
            <a:r>
              <a:rPr lang="en-US" sz="1800" dirty="0" err="1">
                <a:effectLst/>
                <a:cs typeface="Times New Roman" panose="02020603050405020304" pitchFamily="18" charset="0"/>
              </a:rPr>
              <a:t>RMSProp</a:t>
            </a:r>
            <a:r>
              <a:rPr lang="en-US" sz="1800" dirty="0">
                <a:effectLst/>
                <a:cs typeface="Times New Roman" panose="02020603050405020304" pitchFamily="18" charset="0"/>
              </a:rPr>
              <a:t>.</a:t>
            </a:r>
            <a:endParaRPr lang="en-IN" sz="1800" dirty="0">
              <a:effectLst/>
              <a:cs typeface="Times New Roman" panose="02020603050405020304" pitchFamily="18" charset="0"/>
            </a:endParaRPr>
          </a:p>
          <a:p>
            <a:pPr marL="457200"/>
            <a:r>
              <a:rPr lang="en-US" sz="1800" dirty="0">
                <a:effectLst/>
                <a:cs typeface="Liberation Serif"/>
              </a:rPr>
              <a:t> </a:t>
            </a:r>
            <a:endParaRPr lang="en-IN" sz="1800" dirty="0">
              <a:effectLst/>
              <a:cs typeface="Liberation Serif"/>
            </a:endParaRP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Improving the model</a:t>
            </a:r>
            <a:endParaRPr lang="en-IN" sz="1800" dirty="0">
              <a:effectLst/>
              <a:cs typeface="Liberation Serif"/>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Data augmentation: increase dataset-size by applying further (random) transformations to the input images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Remove cursive writing style in the input images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Increase input size (if input of NN is large enough, complete text-lines can be used)</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Adding more CNN layers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Replacing LSTM by 2D-LSTM</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Decoder: use token passing or word beam search decoding to constrain the output to dictionary words</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Text correction: if the recognized word is not contained in a dictionary, search for the most similar one</a:t>
            </a:r>
          </a:p>
          <a:p>
            <a:pPr marL="342900" lvl="0" indent="-342900">
              <a:buFont typeface="Arial" panose="020B0604020202020204" pitchFamily="34" charset="0"/>
              <a:buChar char="•"/>
              <a:tabLst>
                <a:tab pos="457200" algn="l"/>
              </a:tabLst>
            </a:pPr>
            <a:endParaRPr lang="en-US" dirty="0">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b="1" dirty="0">
                <a:effectLst/>
                <a:cs typeface="Times New Roman" panose="02020603050405020304" pitchFamily="18" charset="0"/>
              </a:rPr>
              <a:t>Conclusion</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effectLst/>
                <a:cs typeface="Times New Roman" panose="02020603050405020304" pitchFamily="18" charset="0"/>
              </a:rPr>
              <a:t>The NN consists of 5 CNN and 2 RNN layers and outputs a character-probability matrix. This matrix is either used for CTC loss calculation or for CTC decoding. An implementation using TF is provided and some important parts of the code were presented. Finally, hints to improve the recognition accuracy were given.</a:t>
            </a:r>
            <a:endParaRPr lang="en-IN" sz="1800" dirty="0">
              <a:effectLst/>
              <a:cs typeface="Times New Roman" panose="02020603050405020304" pitchFamily="18" charset="0"/>
            </a:endParaRPr>
          </a:p>
          <a:p>
            <a:pPr marL="342900" lvl="0" indent="-342900">
              <a:buFont typeface="Arial" panose="020B0604020202020204" pitchFamily="34" charset="0"/>
              <a:buChar char="•"/>
              <a:tabLst>
                <a:tab pos="457200" algn="l"/>
              </a:tabLst>
            </a:pPr>
            <a:endParaRPr lang="en-IN" dirty="0">
              <a:cs typeface="Times New Roman" panose="02020603050405020304" pitchFamily="18" charset="0"/>
            </a:endParaRPr>
          </a:p>
          <a:p>
            <a:pPr lvl="0">
              <a:tabLst>
                <a:tab pos="457200" algn="l"/>
              </a:tabLst>
            </a:pPr>
            <a:r>
              <a:rPr lang="en-US" sz="1800" dirty="0">
                <a:effectLst/>
                <a:cs typeface="Liberation Serif"/>
              </a:rPr>
              <a:t> </a:t>
            </a:r>
            <a:endParaRPr lang="en-IN" sz="1800" dirty="0">
              <a:effectLst/>
              <a:cs typeface="Liberation Serif"/>
            </a:endParaRPr>
          </a:p>
        </p:txBody>
      </p:sp>
    </p:spTree>
    <p:extLst>
      <p:ext uri="{BB962C8B-B14F-4D97-AF65-F5344CB8AC3E}">
        <p14:creationId xmlns:p14="http://schemas.microsoft.com/office/powerpoint/2010/main" val="480390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1333</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vt:lpstr>
      <vt:lpstr>Office Theme</vt:lpstr>
      <vt:lpstr>Shri Vishnu engineering college for women::Bhimavaram (Autonomous)</vt:lpstr>
      <vt:lpstr>INTRODUCTION</vt:lpstr>
      <vt:lpstr>PROBLEM STATEMENT</vt:lpstr>
      <vt:lpstr>DESIGN COMPARISONS</vt:lpstr>
      <vt:lpstr>DESIGN</vt:lpstr>
      <vt:lpstr>PROJECT MODULES</vt:lpstr>
      <vt:lpstr>PROJECT MODULES</vt:lpstr>
      <vt:lpstr>PROJECT MODULES</vt:lpstr>
      <vt:lpstr>PROJECT MODULES</vt:lpstr>
      <vt:lpstr>ATTAINMENT OF OBJECTIVES</vt:lpstr>
      <vt:lpstr>IMPLEMENTATION</vt:lpstr>
      <vt:lpstr>IMPLEMENTATION</vt:lpstr>
      <vt:lpstr>IMPLEMENTATION</vt:lpstr>
      <vt:lpstr>DATA SET</vt:lpstr>
      <vt:lpstr>SCREENS</vt:lpstr>
      <vt:lpstr>SCREENS</vt:lpstr>
      <vt:lpstr>SCREENS</vt:lpstr>
      <vt:lpstr>SCREENS</vt:lpstr>
      <vt:lpstr>SCREENS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Vishnu engineering college for women::Bhimavaram (Autonomous)</dc:title>
  <dc:creator>A. S. S. Sanjana</dc:creator>
  <cp:lastModifiedBy>rishidha a</cp:lastModifiedBy>
  <cp:revision>65</cp:revision>
  <dcterms:created xsi:type="dcterms:W3CDTF">2022-02-20T13:18:20Z</dcterms:created>
  <dcterms:modified xsi:type="dcterms:W3CDTF">2022-04-24T07:11:16Z</dcterms:modified>
</cp:coreProperties>
</file>