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0" r:id="rId4"/>
    <p:sldId id="259" r:id="rId5"/>
    <p:sldId id="268" r:id="rId6"/>
    <p:sldId id="272" r:id="rId7"/>
    <p:sldId id="262" r:id="rId8"/>
    <p:sldId id="261" r:id="rId9"/>
    <p:sldId id="265" r:id="rId10"/>
    <p:sldId id="263" r:id="rId11"/>
    <p:sldId id="264" r:id="rId12"/>
    <p:sldId id="271" r:id="rId13"/>
    <p:sldId id="266" r:id="rId14"/>
    <p:sldId id="269" r:id="rId15"/>
    <p:sldId id="270" r:id="rId16"/>
    <p:sldId id="257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7ED91-6B15-4199-BEC4-C8714CAC5579}" type="datetimeFigureOut">
              <a:rPr lang="es-CO" smtClean="0"/>
              <a:t>08/02/2016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6E7B8-1E32-4B5D-A7F8-EFF81C7183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174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6E7B8-1E32-4B5D-A7F8-EFF81C718395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028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6FCC-B2F0-463B-9749-1A8F3AF9FB14}" type="datetimeFigureOut">
              <a:rPr lang="es-CO" smtClean="0"/>
              <a:t>08/02/2016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136B-D876-47BA-B411-78E04749A2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545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6FCC-B2F0-463B-9749-1A8F3AF9FB14}" type="datetimeFigureOut">
              <a:rPr lang="es-CO" smtClean="0"/>
              <a:t>08/02/2016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136B-D876-47BA-B411-78E04749A2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119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6FCC-B2F0-463B-9749-1A8F3AF9FB14}" type="datetimeFigureOut">
              <a:rPr lang="es-CO" smtClean="0"/>
              <a:t>08/02/2016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136B-D876-47BA-B411-78E04749A2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77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6FCC-B2F0-463B-9749-1A8F3AF9FB14}" type="datetimeFigureOut">
              <a:rPr lang="es-CO" smtClean="0"/>
              <a:t>08/02/2016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136B-D876-47BA-B411-78E04749A2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76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6FCC-B2F0-463B-9749-1A8F3AF9FB14}" type="datetimeFigureOut">
              <a:rPr lang="es-CO" smtClean="0"/>
              <a:t>08/02/2016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136B-D876-47BA-B411-78E04749A2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822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6FCC-B2F0-463B-9749-1A8F3AF9FB14}" type="datetimeFigureOut">
              <a:rPr lang="es-CO" smtClean="0"/>
              <a:t>08/02/2016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136B-D876-47BA-B411-78E04749A2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616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6FCC-B2F0-463B-9749-1A8F3AF9FB14}" type="datetimeFigureOut">
              <a:rPr lang="es-CO" smtClean="0"/>
              <a:t>08/02/2016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136B-D876-47BA-B411-78E04749A2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908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6FCC-B2F0-463B-9749-1A8F3AF9FB14}" type="datetimeFigureOut">
              <a:rPr lang="es-CO" smtClean="0"/>
              <a:t>08/02/2016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136B-D876-47BA-B411-78E04749A2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939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6FCC-B2F0-463B-9749-1A8F3AF9FB14}" type="datetimeFigureOut">
              <a:rPr lang="es-CO" smtClean="0"/>
              <a:t>08/02/2016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136B-D876-47BA-B411-78E04749A2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107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6FCC-B2F0-463B-9749-1A8F3AF9FB14}" type="datetimeFigureOut">
              <a:rPr lang="es-CO" smtClean="0"/>
              <a:t>08/02/2016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136B-D876-47BA-B411-78E04749A2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02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6FCC-B2F0-463B-9749-1A8F3AF9FB14}" type="datetimeFigureOut">
              <a:rPr lang="es-CO" smtClean="0"/>
              <a:t>08/02/2016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136B-D876-47BA-B411-78E04749A2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563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6FCC-B2F0-463B-9749-1A8F3AF9FB14}" type="datetimeFigureOut">
              <a:rPr lang="es-CO" smtClean="0"/>
              <a:t>08/02/2016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F136B-D876-47BA-B411-78E04749A2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944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jpe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5706" y="171142"/>
            <a:ext cx="9144000" cy="1099199"/>
          </a:xfrm>
        </p:spPr>
        <p:txBody>
          <a:bodyPr/>
          <a:lstStyle/>
          <a:p>
            <a:r>
              <a:rPr lang="en-US" dirty="0" smtClean="0"/>
              <a:t>Bases de </a:t>
            </a:r>
            <a:r>
              <a:rPr lang="es-CO" dirty="0" smtClean="0"/>
              <a:t>Datos</a:t>
            </a:r>
            <a:r>
              <a:rPr lang="en-US" dirty="0" smtClean="0"/>
              <a:t> </a:t>
            </a:r>
            <a:r>
              <a:rPr lang="en-US" dirty="0" smtClean="0"/>
              <a:t>NO SQL</a:t>
            </a:r>
            <a:endParaRPr lang="es-CO" dirty="0"/>
          </a:p>
        </p:txBody>
      </p:sp>
      <p:grpSp>
        <p:nvGrpSpPr>
          <p:cNvPr id="5" name="Grupo 4"/>
          <p:cNvGrpSpPr/>
          <p:nvPr/>
        </p:nvGrpSpPr>
        <p:grpSpPr>
          <a:xfrm>
            <a:off x="8239723" y="1462351"/>
            <a:ext cx="3952277" cy="4997706"/>
            <a:chOff x="7861385" y="1560542"/>
            <a:chExt cx="3952277" cy="4997706"/>
          </a:xfrm>
        </p:grpSpPr>
        <p:pic>
          <p:nvPicPr>
            <p:cNvPr id="1026" name="Picture 2" descr="Nosq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1385" y="1560542"/>
              <a:ext cx="3528830" cy="499770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ángulo 3"/>
            <p:cNvSpPr/>
            <p:nvPr/>
          </p:nvSpPr>
          <p:spPr>
            <a:xfrm>
              <a:off x="8892386" y="6358193"/>
              <a:ext cx="292127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700" dirty="0" smtClean="0"/>
                <a:t>http://geek-and-poke.com/geekandpoke/2011/1/27/nosql.html</a:t>
              </a:r>
              <a:endParaRPr lang="es-CO" sz="700" dirty="0"/>
            </a:p>
          </p:txBody>
        </p:sp>
      </p:grpSp>
      <p:pic>
        <p:nvPicPr>
          <p:cNvPr id="1028" name="Picture 4" descr="https://ismasantacruz.files.wordpress.com/2013/08/nosq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15" y="3016548"/>
            <a:ext cx="35814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82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Consultas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 smtClean="0"/>
              <a:t>Consultar todos los registros de una colección</a:t>
            </a:r>
          </a:p>
          <a:p>
            <a:pPr lvl="1"/>
            <a:r>
              <a:rPr lang="es-CO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db.zips.find</a:t>
            </a:r>
            <a:r>
              <a:rPr lang="es-CO" sz="2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s-CO" dirty="0" smtClean="0"/>
              <a:t>Consultar todos los registros de la colección que tenga como estado MA</a:t>
            </a:r>
          </a:p>
          <a:p>
            <a:pPr lvl="1"/>
            <a:r>
              <a:rPr lang="es-CO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db.zips.find</a:t>
            </a:r>
            <a:r>
              <a:rPr lang="es-CO" sz="2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{ </a:t>
            </a:r>
            <a:r>
              <a:rPr lang="es-CO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s-CO" sz="2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"MA" } )</a:t>
            </a:r>
          </a:p>
          <a:p>
            <a:r>
              <a:rPr lang="es-CO" dirty="0" smtClean="0"/>
              <a:t>Consultar todos los registros cuya población es mayor que 100000</a:t>
            </a:r>
          </a:p>
          <a:p>
            <a:pPr lvl="1"/>
            <a:r>
              <a:rPr lang="es-CO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db.zips.find</a:t>
            </a:r>
            <a:r>
              <a:rPr lang="es-CO" sz="2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{ pop: { $</a:t>
            </a:r>
            <a:r>
              <a:rPr lang="es-CO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s-CO" sz="2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100000 } } )</a:t>
            </a:r>
          </a:p>
          <a:p>
            <a:r>
              <a:rPr lang="es-CO" dirty="0" smtClean="0"/>
              <a:t>Consultar los registros cuya población este entre 50000 y 100000</a:t>
            </a:r>
          </a:p>
          <a:p>
            <a:pPr lvl="1"/>
            <a:r>
              <a:rPr lang="es-CO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db.zips.find</a:t>
            </a:r>
            <a:r>
              <a:rPr lang="es-CO" sz="2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{ pop: { $</a:t>
            </a:r>
            <a:r>
              <a:rPr lang="es-CO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s-CO" sz="2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50000, $</a:t>
            </a:r>
            <a:r>
              <a:rPr lang="es-CO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s-CO" sz="2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100000 } } )</a:t>
            </a:r>
          </a:p>
          <a:p>
            <a:r>
              <a:rPr lang="es-CO" dirty="0" smtClean="0"/>
              <a:t>Consultar los registros cuya componentes de ubicación sean mayores que 40 y menores que 50</a:t>
            </a:r>
          </a:p>
          <a:p>
            <a:pPr lvl="1"/>
            <a:r>
              <a:rPr lang="es-CO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db.zips.find</a:t>
            </a:r>
            <a:r>
              <a:rPr lang="es-CO" sz="2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{ </a:t>
            </a:r>
            <a:r>
              <a:rPr lang="es-CO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s-CO" sz="2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 $</a:t>
            </a:r>
            <a:r>
              <a:rPr lang="es-CO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s-CO" sz="2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40, $</a:t>
            </a:r>
            <a:r>
              <a:rPr lang="es-CO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s-CO" sz="2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50 } } )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8768783" y="700411"/>
            <a:ext cx="2585017" cy="844267"/>
            <a:chOff x="8485974" y="671550"/>
            <a:chExt cx="2585017" cy="844267"/>
          </a:xfrm>
        </p:grpSpPr>
        <p:sp>
          <p:nvSpPr>
            <p:cNvPr id="7" name="Rectangle 37"/>
            <p:cNvSpPr/>
            <p:nvPr/>
          </p:nvSpPr>
          <p:spPr>
            <a:xfrm>
              <a:off x="8485974" y="671550"/>
              <a:ext cx="2585017" cy="8442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anchor="t"/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s-ES" b="1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4" name="Picture 15" descr="MongoDB 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3182" y="799411"/>
              <a:ext cx="2191199" cy="628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9081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Consultas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Proyecciones</a:t>
            </a:r>
          </a:p>
          <a:p>
            <a:pPr lvl="1"/>
            <a:r>
              <a:rPr lang="es-CO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db.zips.find</a:t>
            </a:r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{ </a:t>
            </a:r>
            <a:r>
              <a:rPr lang="es-CO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 $</a:t>
            </a:r>
            <a:r>
              <a:rPr lang="es-CO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40, $</a:t>
            </a:r>
            <a:r>
              <a:rPr lang="es-CO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50 } }, { </a:t>
            </a:r>
            <a:r>
              <a:rPr lang="es-CO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</a:t>
            </a:r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1, </a:t>
            </a:r>
            <a:r>
              <a:rPr lang="es-CO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1} )</a:t>
            </a:r>
          </a:p>
          <a:p>
            <a:pPr lvl="1"/>
            <a:r>
              <a:rPr lang="es-CO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db.zips.find</a:t>
            </a:r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{ }, { </a:t>
            </a:r>
            <a:r>
              <a:rPr lang="es-CO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</a:t>
            </a:r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1, </a:t>
            </a:r>
            <a:r>
              <a:rPr lang="es-CO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1} )</a:t>
            </a:r>
            <a:r>
              <a:rPr lang="es-CO" dirty="0" smtClean="0"/>
              <a:t>	</a:t>
            </a:r>
          </a:p>
          <a:p>
            <a:pPr lvl="1"/>
            <a:r>
              <a:rPr lang="es-CO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db.zips.find</a:t>
            </a:r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{ }, { </a:t>
            </a:r>
            <a:r>
              <a:rPr lang="es-CO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</a:t>
            </a:r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0, </a:t>
            </a:r>
            <a:r>
              <a:rPr lang="es-CO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0} )</a:t>
            </a:r>
          </a:p>
          <a:p>
            <a:r>
              <a:rPr lang="es-CO" dirty="0" err="1" smtClean="0"/>
              <a:t>Foreach</a:t>
            </a:r>
            <a:endParaRPr lang="es-CO" dirty="0" smtClean="0"/>
          </a:p>
          <a:p>
            <a:pPr lvl="1"/>
            <a:r>
              <a:rPr lang="es-CO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db.zips.find</a:t>
            </a:r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s-CO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O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O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r>
              <a:rPr lang="es-CO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O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doc.loc</a:t>
            </a:r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r>
              <a:rPr lang="es-CO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printjson</a:t>
            </a:r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O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);}});</a:t>
            </a:r>
          </a:p>
          <a:p>
            <a:r>
              <a:rPr lang="es-CO" dirty="0" smtClean="0"/>
              <a:t>Ordenamiento</a:t>
            </a:r>
          </a:p>
          <a:p>
            <a:pPr lvl="1"/>
            <a:r>
              <a:rPr lang="es-CO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db.zips.find</a:t>
            </a:r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s-CO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{ </a:t>
            </a:r>
            <a:r>
              <a:rPr lang="es-CO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</a:t>
            </a:r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1 } )</a:t>
            </a:r>
          </a:p>
          <a:p>
            <a:pPr lvl="1"/>
            <a:r>
              <a:rPr lang="es-CO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db.zips.find</a:t>
            </a:r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s-CO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{ </a:t>
            </a:r>
            <a:r>
              <a:rPr lang="es-CO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</a:t>
            </a:r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1, pop: -1 } )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8768783" y="700411"/>
            <a:ext cx="2585017" cy="844267"/>
            <a:chOff x="8485974" y="671550"/>
            <a:chExt cx="2585017" cy="844267"/>
          </a:xfrm>
        </p:grpSpPr>
        <p:sp>
          <p:nvSpPr>
            <p:cNvPr id="7" name="Rectangle 37"/>
            <p:cNvSpPr/>
            <p:nvPr/>
          </p:nvSpPr>
          <p:spPr>
            <a:xfrm>
              <a:off x="8485974" y="671550"/>
              <a:ext cx="2585017" cy="8442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anchor="t"/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s-ES" b="1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4" name="Picture 15" descr="MongoDB 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3182" y="799411"/>
              <a:ext cx="2191199" cy="628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1873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Consultas</a:t>
            </a:r>
            <a:endParaRPr lang="es-CO" dirty="0"/>
          </a:p>
        </p:txBody>
      </p:sp>
      <p:grpSp>
        <p:nvGrpSpPr>
          <p:cNvPr id="8" name="Grupo 7"/>
          <p:cNvGrpSpPr/>
          <p:nvPr/>
        </p:nvGrpSpPr>
        <p:grpSpPr>
          <a:xfrm>
            <a:off x="8768783" y="700411"/>
            <a:ext cx="2585017" cy="844267"/>
            <a:chOff x="8485974" y="671550"/>
            <a:chExt cx="2585017" cy="844267"/>
          </a:xfrm>
        </p:grpSpPr>
        <p:sp>
          <p:nvSpPr>
            <p:cNvPr id="7" name="Rectangle 37"/>
            <p:cNvSpPr/>
            <p:nvPr/>
          </p:nvSpPr>
          <p:spPr>
            <a:xfrm>
              <a:off x="8485974" y="671550"/>
              <a:ext cx="2585017" cy="8442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anchor="t"/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s-ES" b="1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4" name="Picture 15" descr="MongoDB 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3182" y="799411"/>
              <a:ext cx="2191199" cy="628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046805"/>
              </p:ext>
            </p:extLst>
          </p:nvPr>
        </p:nvGraphicFramePr>
        <p:xfrm>
          <a:off x="3166782" y="2124146"/>
          <a:ext cx="3506734" cy="3291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53367"/>
                <a:gridCol w="1753367"/>
              </a:tblGrid>
              <a:tr h="259492">
                <a:tc>
                  <a:txBody>
                    <a:bodyPr/>
                    <a:lstStyle/>
                    <a:p>
                      <a:r>
                        <a:rPr lang="es-CO" dirty="0" smtClean="0"/>
                        <a:t>Operador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MongoDB</a:t>
                      </a:r>
                      <a:endParaRPr lang="es-CO" dirty="0"/>
                    </a:p>
                  </a:txBody>
                  <a:tcPr/>
                </a:tc>
              </a:tr>
              <a:tr h="259492">
                <a:tc>
                  <a:txBody>
                    <a:bodyPr/>
                    <a:lstStyle/>
                    <a:p>
                      <a:r>
                        <a:rPr lang="es-CO" dirty="0" smtClean="0"/>
                        <a:t>=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$</a:t>
                      </a:r>
                      <a:r>
                        <a:rPr lang="es-CO" dirty="0" err="1" smtClean="0"/>
                        <a:t>eq</a:t>
                      </a:r>
                      <a:endParaRPr lang="es-CO" dirty="0"/>
                    </a:p>
                  </a:txBody>
                  <a:tcPr/>
                </a:tc>
              </a:tr>
              <a:tr h="259492">
                <a:tc>
                  <a:txBody>
                    <a:bodyPr/>
                    <a:lstStyle/>
                    <a:p>
                      <a:r>
                        <a:rPr lang="es-CO" dirty="0" smtClean="0"/>
                        <a:t>&gt;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$</a:t>
                      </a:r>
                      <a:r>
                        <a:rPr lang="es-CO" dirty="0" err="1" smtClean="0"/>
                        <a:t>gt</a:t>
                      </a:r>
                      <a:endParaRPr lang="es-CO" dirty="0"/>
                    </a:p>
                  </a:txBody>
                  <a:tcPr/>
                </a:tc>
              </a:tr>
              <a:tr h="259492">
                <a:tc>
                  <a:txBody>
                    <a:bodyPr/>
                    <a:lstStyle/>
                    <a:p>
                      <a:r>
                        <a:rPr lang="es-CO" dirty="0" smtClean="0"/>
                        <a:t>&gt;=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$</a:t>
                      </a:r>
                      <a:r>
                        <a:rPr lang="es-CO" dirty="0" err="1" smtClean="0"/>
                        <a:t>gte</a:t>
                      </a:r>
                      <a:endParaRPr lang="es-CO" dirty="0"/>
                    </a:p>
                  </a:txBody>
                  <a:tcPr/>
                </a:tc>
              </a:tr>
              <a:tr h="259492">
                <a:tc>
                  <a:txBody>
                    <a:bodyPr/>
                    <a:lstStyle/>
                    <a:p>
                      <a:r>
                        <a:rPr lang="es-CO" dirty="0" smtClean="0"/>
                        <a:t>&lt;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$</a:t>
                      </a:r>
                      <a:r>
                        <a:rPr lang="es-CO" dirty="0" err="1" smtClean="0"/>
                        <a:t>lt</a:t>
                      </a:r>
                      <a:endParaRPr lang="es-CO" dirty="0"/>
                    </a:p>
                  </a:txBody>
                  <a:tcPr/>
                </a:tc>
              </a:tr>
              <a:tr h="259492">
                <a:tc>
                  <a:txBody>
                    <a:bodyPr/>
                    <a:lstStyle/>
                    <a:p>
                      <a:r>
                        <a:rPr lang="es-CO" dirty="0" smtClean="0"/>
                        <a:t>&lt;=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$</a:t>
                      </a:r>
                      <a:r>
                        <a:rPr lang="es-CO" dirty="0" err="1" smtClean="0"/>
                        <a:t>lte</a:t>
                      </a:r>
                      <a:endParaRPr lang="es-CO" dirty="0"/>
                    </a:p>
                  </a:txBody>
                  <a:tcPr/>
                </a:tc>
              </a:tr>
              <a:tr h="259492">
                <a:tc>
                  <a:txBody>
                    <a:bodyPr/>
                    <a:lstStyle/>
                    <a:p>
                      <a:r>
                        <a:rPr lang="es-CO" dirty="0" smtClean="0"/>
                        <a:t>&lt;&gt;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$</a:t>
                      </a:r>
                      <a:r>
                        <a:rPr lang="es-CO" dirty="0" err="1" smtClean="0"/>
                        <a:t>ne</a:t>
                      </a:r>
                      <a:endParaRPr lang="es-CO" dirty="0"/>
                    </a:p>
                  </a:txBody>
                  <a:tcPr/>
                </a:tc>
              </a:tr>
              <a:tr h="259492">
                <a:tc>
                  <a:txBody>
                    <a:bodyPr/>
                    <a:lstStyle/>
                    <a:p>
                      <a:r>
                        <a:rPr lang="es-CO" dirty="0" smtClean="0"/>
                        <a:t>In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$in</a:t>
                      </a:r>
                      <a:endParaRPr lang="es-CO" dirty="0"/>
                    </a:p>
                  </a:txBody>
                  <a:tcPr/>
                </a:tc>
              </a:tr>
              <a:tr h="259492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Not</a:t>
                      </a:r>
                      <a:r>
                        <a:rPr lang="es-CO" dirty="0" smtClean="0"/>
                        <a:t> in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$</a:t>
                      </a:r>
                      <a:r>
                        <a:rPr lang="es-CO" dirty="0" err="1" smtClean="0"/>
                        <a:t>nin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7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Modificar Información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3380" y="1672539"/>
            <a:ext cx="1122052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Insert</a:t>
            </a:r>
            <a:endParaRPr lang="es-CO" dirty="0" smtClean="0"/>
          </a:p>
          <a:p>
            <a:r>
              <a:rPr lang="es-CO" sz="17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db.zips.insert</a:t>
            </a:r>
            <a:r>
              <a:rPr lang="es-CO" sz="17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s-CO" sz="17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CO" sz="17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</a:p>
          <a:p>
            <a:pPr marL="0" indent="0">
              <a:buNone/>
            </a:pPr>
            <a:r>
              <a:rPr lang="es-CO" sz="17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{ "</a:t>
            </a:r>
            <a:r>
              <a:rPr lang="es-CO" sz="17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</a:t>
            </a:r>
            <a:r>
              <a:rPr lang="es-CO" sz="17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"MEDELLIN", "</a:t>
            </a:r>
            <a:r>
              <a:rPr lang="es-CO" sz="17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s-CO" sz="17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[ -98.485642, 45.466109 ], "pop": 800000, "</a:t>
            </a:r>
            <a:r>
              <a:rPr lang="es-CO" sz="17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s-CO" sz="17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"OU" },</a:t>
            </a:r>
          </a:p>
          <a:p>
            <a:pPr marL="0" indent="0">
              <a:buNone/>
            </a:pPr>
            <a:r>
              <a:rPr lang="es-CO" sz="17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{ "</a:t>
            </a:r>
            <a:r>
              <a:rPr lang="es-CO" sz="17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</a:t>
            </a:r>
            <a:r>
              <a:rPr lang="es-CO" sz="17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"BOGOTA", "</a:t>
            </a:r>
            <a:r>
              <a:rPr lang="es-CO" sz="17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s-CO" sz="17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[ -98.485642, 45.466109 ], "pop": 800000, "</a:t>
            </a:r>
            <a:r>
              <a:rPr lang="es-CO" sz="17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s-CO" sz="17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"OU" },</a:t>
            </a:r>
          </a:p>
          <a:p>
            <a:pPr marL="0" indent="0">
              <a:buNone/>
            </a:pPr>
            <a:r>
              <a:rPr lang="es-CO" sz="17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{ "</a:t>
            </a:r>
            <a:r>
              <a:rPr lang="es-CO" sz="17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</a:t>
            </a:r>
            <a:r>
              <a:rPr lang="es-CO" sz="17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"CALI", "</a:t>
            </a:r>
            <a:r>
              <a:rPr lang="es-CO" sz="17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s-CO" sz="17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[ -98.485642, 45.466109 ], "pop": 800000, "</a:t>
            </a:r>
            <a:r>
              <a:rPr lang="es-CO" sz="17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s-CO" sz="17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"OU" }</a:t>
            </a:r>
          </a:p>
          <a:p>
            <a:pPr marL="0" indent="0">
              <a:buNone/>
            </a:pPr>
            <a:r>
              <a:rPr lang="es-CO" sz="17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])</a:t>
            </a:r>
          </a:p>
          <a:p>
            <a:r>
              <a:rPr lang="es-CO" sz="2200" dirty="0" smtClean="0"/>
              <a:t>Actualizar</a:t>
            </a:r>
          </a:p>
          <a:p>
            <a:pPr lvl="1"/>
            <a:r>
              <a:rPr lang="es-CO" sz="17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db.zips.update</a:t>
            </a:r>
            <a:r>
              <a:rPr lang="es-CO" sz="17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s-CO" sz="17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CO" sz="17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 </a:t>
            </a:r>
            <a:r>
              <a:rPr lang="es-CO" sz="17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</a:t>
            </a:r>
            <a:r>
              <a:rPr lang="es-CO" sz="17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"MEDELLIN" },   </a:t>
            </a:r>
            <a:br>
              <a:rPr lang="es-CO" sz="17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CO" sz="17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 $set: {  pop: 670000 }  }</a:t>
            </a:r>
            <a:br>
              <a:rPr lang="es-CO" sz="17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CO" sz="17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200" dirty="0" err="1" smtClean="0"/>
              <a:t>Eliminar</a:t>
            </a:r>
            <a:endParaRPr lang="en-US" sz="2200" dirty="0" smtClean="0"/>
          </a:p>
          <a:p>
            <a:pPr lvl="1"/>
            <a:r>
              <a:rPr lang="es-CO" sz="17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db.zips.remove</a:t>
            </a:r>
            <a:r>
              <a:rPr lang="es-CO" sz="17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{</a:t>
            </a:r>
            <a:r>
              <a:rPr lang="es-CO" sz="17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</a:t>
            </a:r>
            <a:r>
              <a:rPr lang="es-CO" sz="17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"MEDELLIN"} )</a:t>
            </a:r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s-CO" sz="1800" dirty="0" smtClean="0"/>
          </a:p>
          <a:p>
            <a:pPr marL="457200" lvl="1" indent="0">
              <a:buNone/>
            </a:pPr>
            <a:endParaRPr lang="es-CO" sz="1800" dirty="0"/>
          </a:p>
        </p:txBody>
      </p:sp>
      <p:grpSp>
        <p:nvGrpSpPr>
          <p:cNvPr id="8" name="Grupo 7"/>
          <p:cNvGrpSpPr/>
          <p:nvPr/>
        </p:nvGrpSpPr>
        <p:grpSpPr>
          <a:xfrm>
            <a:off x="8768783" y="700411"/>
            <a:ext cx="2585017" cy="844267"/>
            <a:chOff x="8485974" y="671550"/>
            <a:chExt cx="2585017" cy="844267"/>
          </a:xfrm>
        </p:grpSpPr>
        <p:sp>
          <p:nvSpPr>
            <p:cNvPr id="7" name="Rectangle 37"/>
            <p:cNvSpPr/>
            <p:nvPr/>
          </p:nvSpPr>
          <p:spPr>
            <a:xfrm>
              <a:off x="8485974" y="671550"/>
              <a:ext cx="2585017" cy="8442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anchor="t"/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s-ES" b="1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4" name="Picture 15" descr="MongoDB 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3182" y="799411"/>
              <a:ext cx="2191199" cy="628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4422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23310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6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s-CO" sz="6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Dudas</a:t>
            </a:r>
            <a:r>
              <a:rPr lang="en-US" sz="6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?”</a:t>
            </a:r>
            <a:r>
              <a:rPr lang="en-US" sz="6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s-CO" sz="6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67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23310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6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“Gracias!”</a:t>
            </a:r>
            <a:r>
              <a:rPr lang="en-US" sz="6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s-CO" sz="6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85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Para más información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O" dirty="0" smtClean="0"/>
              <a:t>https://www.cs.berkeley.edu/~brewer/</a:t>
            </a:r>
          </a:p>
          <a:p>
            <a:r>
              <a:rPr lang="en-US" dirty="0" smtClean="0"/>
              <a:t>http://web.archive.org/web/20080624003730/http://www.ccs.neu.edu/groups/IEEE/ind-acad/brewer/sld009.htm</a:t>
            </a:r>
          </a:p>
          <a:p>
            <a:r>
              <a:rPr lang="es-CO" dirty="0" smtClean="0"/>
              <a:t>http://www.infoq.com/articles/cap-twelve-years-later-how-the-rules-have-changed</a:t>
            </a:r>
          </a:p>
          <a:p>
            <a:r>
              <a:rPr lang="es-CO" dirty="0" smtClean="0"/>
              <a:t>http://www.abramsimon.com/cap-theorem/</a:t>
            </a:r>
          </a:p>
          <a:p>
            <a:r>
              <a:rPr lang="es-CO" dirty="0" smtClean="0"/>
              <a:t>http://www.rodenas.org/ferdyblog/2011/02/25/el-teorema-de-cap/</a:t>
            </a:r>
          </a:p>
          <a:p>
            <a:r>
              <a:rPr lang="es-CO" dirty="0" smtClean="0"/>
              <a:t>http://www.abramsimon.com/cap-theorem/</a:t>
            </a:r>
          </a:p>
          <a:p>
            <a:r>
              <a:rPr lang="es-CO" dirty="0" smtClean="0"/>
              <a:t>https://docs.mongodb.org/manual/installation/</a:t>
            </a:r>
          </a:p>
          <a:p>
            <a:r>
              <a:rPr lang="es-CO" dirty="0"/>
              <a:t>https://docs.mongodb.org/manual/core/data-model-design</a:t>
            </a:r>
            <a:r>
              <a:rPr lang="es-CO" dirty="0" smtClean="0"/>
              <a:t>/</a:t>
            </a:r>
          </a:p>
          <a:p>
            <a:r>
              <a:rPr lang="es-CO" dirty="0"/>
              <a:t>https://docs.mongodb.org/manual/core/crud-introduction/</a:t>
            </a:r>
          </a:p>
          <a:p>
            <a:r>
              <a:rPr lang="es-CO" dirty="0" smtClean="0"/>
              <a:t>https</a:t>
            </a:r>
            <a:r>
              <a:rPr lang="es-CO" dirty="0"/>
              <a:t>://docs.mongodb.org/manual/reference/operator/query/#query-selectors</a:t>
            </a:r>
            <a:endParaRPr lang="es-CO" dirty="0" smtClean="0"/>
          </a:p>
          <a:p>
            <a:r>
              <a:rPr lang="es-CO" dirty="0"/>
              <a:t>https://docs.mongodb.org/manual/core/read-operations-introduction/</a:t>
            </a:r>
          </a:p>
          <a:p>
            <a:r>
              <a:rPr lang="es-CO" dirty="0" smtClean="0"/>
              <a:t>http://geek-and-poke.com/geekandpoke/2011/1/27/nosql.html</a:t>
            </a:r>
          </a:p>
          <a:p>
            <a:r>
              <a:rPr lang="es-CO" dirty="0" smtClean="0"/>
              <a:t>https://ismasantacruz.files.wordpress.com/2013/08/nosql.jpg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2685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Bases de datos SQL (Relacionales/estructuradas)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7962133" cy="4351338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  <a:defRPr/>
            </a:pPr>
            <a:r>
              <a:rPr lang="es-CO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Esquemas estándar definidos basados en tablas.</a:t>
            </a:r>
          </a:p>
          <a:p>
            <a:pPr marL="457200" indent="-457200" algn="just">
              <a:buFont typeface="Wingdings" panose="05000000000000000000" pitchFamily="2" charset="2"/>
              <a:buChar char="ü"/>
              <a:defRPr/>
            </a:pPr>
            <a:r>
              <a:rPr lang="es-CO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Lenguaje estándar </a:t>
            </a:r>
            <a:r>
              <a:rPr lang="es-CO" i="1">
                <a:solidFill>
                  <a:schemeClr val="tx1">
                    <a:lumMod val="75000"/>
                    <a:lumOff val="25000"/>
                  </a:schemeClr>
                </a:solidFill>
              </a:rPr>
              <a:t>de </a:t>
            </a:r>
            <a:r>
              <a:rPr lang="es-CO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consulta (SQL).</a:t>
            </a:r>
            <a:endParaRPr lang="es-CO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  <a:defRPr/>
            </a:pPr>
            <a:r>
              <a:rPr lang="es-CO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Soportan uniones e intersecciones entre entidades.</a:t>
            </a:r>
          </a:p>
          <a:p>
            <a:pPr marL="457200" indent="-457200" algn="just">
              <a:buFont typeface="Wingdings" panose="05000000000000000000" pitchFamily="2" charset="2"/>
              <a:buChar char="ü"/>
              <a:defRPr/>
            </a:pPr>
            <a:r>
              <a:rPr lang="es-CO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ACID (</a:t>
            </a:r>
            <a:r>
              <a:rPr lang="es-CO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Atomicity</a:t>
            </a:r>
            <a:r>
              <a:rPr lang="es-CO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s-CO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Consistency</a:t>
            </a:r>
            <a:r>
              <a:rPr lang="es-CO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s-CO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Isolation</a:t>
            </a:r>
            <a:r>
              <a:rPr lang="es-CO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s-CO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Durability</a:t>
            </a:r>
            <a:r>
              <a:rPr lang="es-CO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  <a:defRPr/>
            </a:pP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Atomicidad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Transacciones</a:t>
            </a:r>
            <a:endParaRPr lang="en-US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just">
              <a:buFont typeface="Wingdings" panose="05000000000000000000" pitchFamily="2" charset="2"/>
              <a:buChar char="ü"/>
              <a:defRPr/>
            </a:pP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Consistencia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Reglas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integridad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datos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  <a:defRPr/>
            </a:pP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Aislamiento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Una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transacción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no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afecta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otra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just">
              <a:buFont typeface="Wingdings" panose="05000000000000000000" pitchFamily="2" charset="2"/>
              <a:buChar char="ü"/>
              <a:defRPr/>
            </a:pP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Durabilidad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Persistencia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 el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tiempo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s-CO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  <a:defRPr/>
            </a:pPr>
            <a:r>
              <a:rPr lang="es-CO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Aplicaciones </a:t>
            </a:r>
            <a:r>
              <a:rPr lang="es-CO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altamente </a:t>
            </a:r>
            <a:r>
              <a:rPr lang="es-CO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transaccionales.</a:t>
            </a:r>
          </a:p>
          <a:p>
            <a:pPr marL="457200" indent="-457200" algn="just">
              <a:buFont typeface="Wingdings" panose="05000000000000000000" pitchFamily="2" charset="2"/>
              <a:buChar char="ü"/>
              <a:defRPr/>
            </a:pPr>
            <a:r>
              <a:rPr lang="es-CO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Escalabilidad vertical</a:t>
            </a:r>
            <a:r>
              <a:rPr lang="es-CO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s-CO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CO" dirty="0"/>
          </a:p>
        </p:txBody>
      </p:sp>
      <p:pic>
        <p:nvPicPr>
          <p:cNvPr id="4" name="Picture 20" descr="https://encrypted-tbn1.gstatic.com/images?q=tbn:ANd9GcReu3Z3YuHCuxFE-utnZlZyzvWcG9VqaVieOoF0oKggyGKYoNdVPKn8yJi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311" y="1716815"/>
            <a:ext cx="1165278" cy="5871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2" descr="https://encrypted-tbn2.gstatic.com/images?q=tbn:ANd9GcR34tKpWK3fDWjUuWdJVIDyW4plX3zApVdJUq6nq3XFrAQGaJa3oOxnvZA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475" y="2656191"/>
            <a:ext cx="1060950" cy="54768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4" descr="https://encrypted-tbn3.gstatic.com/images?q=tbn:ANd9GcTall-6yvTslazlQBACT9JWks20wMRsGnl7gYvur2ZY0-DhqjGem1g1tMO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507" y="4427883"/>
            <a:ext cx="652884" cy="7261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6" descr="https://www.ibm.com/developerworks/community/groups/service/html/image?communityUuid=fc834388-7630-4b28-9abd-2f6e702b7df7&amp;displayDefault=true&amp;lastMod=136560998105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507" y="5356393"/>
            <a:ext cx="605632" cy="60563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8" descr="https://encrypted-tbn2.gstatic.com/images?q=tbn:ANd9GcTVVOdG1ENAwuUddtmxAkt2PPqRPnYd5RrZPB_bqTSL-zALrtahyGcZgh0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580" y="3598375"/>
            <a:ext cx="766739" cy="62717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8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Teorema</a:t>
            </a:r>
            <a:r>
              <a:rPr lang="en-US" dirty="0" smtClean="0"/>
              <a:t> </a:t>
            </a:r>
            <a:r>
              <a:rPr lang="en-US" dirty="0"/>
              <a:t>de CAP o </a:t>
            </a:r>
            <a:r>
              <a:rPr lang="es-CO" dirty="0" smtClean="0"/>
              <a:t>Teorema</a:t>
            </a:r>
            <a:r>
              <a:rPr lang="en-US" dirty="0" smtClean="0"/>
              <a:t> de </a:t>
            </a:r>
            <a:r>
              <a:rPr lang="es-CO" dirty="0" err="1"/>
              <a:t>Brewer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6141621" cy="4351338"/>
          </a:xfrm>
        </p:spPr>
        <p:txBody>
          <a:bodyPr>
            <a:normAutofit/>
          </a:bodyPr>
          <a:lstStyle/>
          <a:p>
            <a:pPr lvl="0"/>
            <a:r>
              <a:rPr lang="es-CO" dirty="0" smtClean="0"/>
              <a:t>Formulado por </a:t>
            </a:r>
            <a:r>
              <a:rPr lang="es-CO" b="1" dirty="0" smtClean="0"/>
              <a:t>Eric </a:t>
            </a:r>
            <a:r>
              <a:rPr lang="es-CO" b="1" dirty="0"/>
              <a:t>Allen </a:t>
            </a:r>
            <a:r>
              <a:rPr lang="es-CO" b="1" dirty="0" err="1" smtClean="0"/>
              <a:t>Brewer</a:t>
            </a:r>
            <a:r>
              <a:rPr lang="es-CO" b="1" dirty="0" smtClean="0"/>
              <a:t>.</a:t>
            </a:r>
          </a:p>
          <a:p>
            <a:pPr lvl="0"/>
            <a:r>
              <a:rPr lang="es-CO" b="1" dirty="0" smtClean="0"/>
              <a:t>Consistencia</a:t>
            </a:r>
            <a:r>
              <a:rPr lang="es-CO" dirty="0"/>
              <a:t>: Todos los nodos ven la misma información al mismo tiempo</a:t>
            </a:r>
          </a:p>
          <a:p>
            <a:pPr lvl="0"/>
            <a:r>
              <a:rPr lang="es-CO" b="1" dirty="0"/>
              <a:t>Disponibilidad</a:t>
            </a:r>
            <a:r>
              <a:rPr lang="es-CO" dirty="0"/>
              <a:t>: Garantizar que todas las peticiones se reciban un resultado (éxito/error).</a:t>
            </a:r>
          </a:p>
          <a:p>
            <a:pPr lvl="0"/>
            <a:r>
              <a:rPr lang="es-CO" b="1" dirty="0"/>
              <a:t>Tolerancia a </a:t>
            </a:r>
            <a:r>
              <a:rPr lang="es-CO" b="1" dirty="0" smtClean="0"/>
              <a:t>particiones de red</a:t>
            </a:r>
            <a:r>
              <a:rPr lang="es-CO" dirty="0" smtClean="0"/>
              <a:t>: </a:t>
            </a:r>
            <a:r>
              <a:rPr lang="es-CO" dirty="0"/>
              <a:t>El sistema continúa operando a pesar de </a:t>
            </a:r>
            <a:r>
              <a:rPr lang="es-CO" dirty="0" smtClean="0"/>
              <a:t>la </a:t>
            </a:r>
            <a:r>
              <a:rPr lang="es-CO" dirty="0"/>
              <a:t>pérdida </a:t>
            </a:r>
            <a:r>
              <a:rPr lang="es-CO" dirty="0" smtClean="0"/>
              <a:t>de un nodo.</a:t>
            </a:r>
            <a:endParaRPr lang="es-CO" dirty="0"/>
          </a:p>
        </p:txBody>
      </p:sp>
      <p:grpSp>
        <p:nvGrpSpPr>
          <p:cNvPr id="11" name="Grupo 10"/>
          <p:cNvGrpSpPr/>
          <p:nvPr/>
        </p:nvGrpSpPr>
        <p:grpSpPr>
          <a:xfrm>
            <a:off x="6979821" y="2374036"/>
            <a:ext cx="4618593" cy="3937864"/>
            <a:chOff x="6464321" y="1507337"/>
            <a:chExt cx="4618593" cy="3937864"/>
          </a:xfrm>
        </p:grpSpPr>
        <p:pic>
          <p:nvPicPr>
            <p:cNvPr id="11270" name="Picture 6" descr="CAP theore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4321" y="1507337"/>
              <a:ext cx="4571464" cy="3937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9"/>
            <p:cNvSpPr/>
            <p:nvPr/>
          </p:nvSpPr>
          <p:spPr>
            <a:xfrm>
              <a:off x="9494017" y="5260535"/>
              <a:ext cx="1588897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600" dirty="0" smtClean="0">
                  <a:solidFill>
                    <a:schemeClr val="bg1">
                      <a:lumMod val="95000"/>
                    </a:schemeClr>
                  </a:solidFill>
                </a:rPr>
                <a:t>http://www.abramsimon.com/cap-theorem/</a:t>
              </a:r>
              <a:endParaRPr lang="es-CO" sz="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9804856" y="26102"/>
            <a:ext cx="1843774" cy="2226673"/>
            <a:chOff x="9804856" y="26102"/>
            <a:chExt cx="1843774" cy="2226673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2202" y="26102"/>
              <a:ext cx="1649083" cy="2198777"/>
            </a:xfrm>
            <a:prstGeom prst="rect">
              <a:avLst/>
            </a:prstGeom>
            <a:effectLst>
              <a:softEdge rad="317500"/>
            </a:effectLst>
          </p:spPr>
        </p:pic>
        <p:sp>
          <p:nvSpPr>
            <p:cNvPr id="15" name="Rectángulo 14"/>
            <p:cNvSpPr/>
            <p:nvPr/>
          </p:nvSpPr>
          <p:spPr>
            <a:xfrm>
              <a:off x="9804856" y="2037331"/>
              <a:ext cx="184377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800" dirty="0" smtClean="0"/>
                <a:t>https://www.cs.berkeley.edu/~brewer/</a:t>
              </a:r>
              <a:endParaRPr lang="es-CO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007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82428" cy="1325563"/>
          </a:xfrm>
        </p:spPr>
        <p:txBody>
          <a:bodyPr/>
          <a:lstStyle/>
          <a:p>
            <a:r>
              <a:rPr lang="es-CO" dirty="0" smtClean="0"/>
              <a:t>Bases de datos NO SQL </a:t>
            </a:r>
            <a:br>
              <a:rPr lang="es-CO" dirty="0" smtClean="0"/>
            </a:br>
            <a:r>
              <a:rPr lang="es-CO" dirty="0" smtClean="0"/>
              <a:t>(no estructuradas)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825625"/>
            <a:ext cx="6807014" cy="4249919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ü"/>
              <a:defRPr/>
            </a:pPr>
            <a:r>
              <a:rPr lang="es-CO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 esquemas estándar.</a:t>
            </a:r>
          </a:p>
          <a:p>
            <a:pPr marL="457200" indent="-457200" algn="just">
              <a:buFont typeface="Wingdings" panose="05000000000000000000" pitchFamily="2" charset="2"/>
              <a:buChar char="ü"/>
              <a:defRPr/>
            </a:pPr>
            <a:r>
              <a:rPr lang="es-CO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Basados en colecciones de entidades.</a:t>
            </a:r>
          </a:p>
          <a:p>
            <a:pPr marL="457200" indent="-457200" algn="just">
              <a:buFont typeface="Wingdings" panose="05000000000000000000" pitchFamily="2" charset="2"/>
              <a:buChar char="ü"/>
              <a:defRPr/>
            </a:pPr>
            <a:r>
              <a:rPr lang="es-CO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 un lenguaje estándar de consulta.</a:t>
            </a:r>
          </a:p>
          <a:p>
            <a:pPr marL="457200" indent="-457200" algn="just">
              <a:buFont typeface="Wingdings" panose="05000000000000000000" pitchFamily="2" charset="2"/>
              <a:buChar char="ü"/>
              <a:defRPr/>
            </a:pPr>
            <a:r>
              <a:rPr lang="es-CO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(Basically Available, Soft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Eventual consistency)</a:t>
            </a:r>
            <a:r>
              <a:rPr lang="es-CO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ü"/>
              <a:defRPr/>
            </a:pPr>
            <a:r>
              <a:rPr lang="es-CO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Escalabilidad </a:t>
            </a:r>
            <a:r>
              <a:rPr lang="es-CO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horizontal.</a:t>
            </a:r>
            <a:endParaRPr lang="es-CO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  <a:defRPr/>
            </a:pPr>
            <a:r>
              <a:rPr lang="es-CO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general las uniones e intersecciones deben ser gestionadas </a:t>
            </a:r>
            <a:r>
              <a:rPr lang="es-CO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programáticamente.</a:t>
            </a:r>
            <a:endParaRPr lang="es-CO" dirty="0"/>
          </a:p>
        </p:txBody>
      </p:sp>
      <p:grpSp>
        <p:nvGrpSpPr>
          <p:cNvPr id="21" name="Grupo 20"/>
          <p:cNvGrpSpPr/>
          <p:nvPr/>
        </p:nvGrpSpPr>
        <p:grpSpPr>
          <a:xfrm>
            <a:off x="8579641" y="1970983"/>
            <a:ext cx="2499102" cy="1390912"/>
            <a:chOff x="8376719" y="2244921"/>
            <a:chExt cx="2499102" cy="139091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" name="Rectangle 37"/>
            <p:cNvSpPr/>
            <p:nvPr/>
          </p:nvSpPr>
          <p:spPr>
            <a:xfrm>
              <a:off x="8376719" y="2244921"/>
              <a:ext cx="2499102" cy="1390912"/>
            </a:xfrm>
            <a:prstGeom prst="rect">
              <a:avLst/>
            </a:prstGeo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anchor="t"/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s-ES" b="1" dirty="0" smtClean="0">
                  <a:solidFill>
                    <a:schemeClr val="accent2">
                      <a:lumMod val="50000"/>
                    </a:schemeClr>
                  </a:solidFill>
                </a:rPr>
                <a:t>Clave - Valor</a:t>
              </a:r>
              <a:endParaRPr lang="es-E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pic>
          <p:nvPicPr>
            <p:cNvPr id="18" name="Picture 39" descr="http://img.yegor256.com/2014/04/dynamodb-logo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1018" y="2676645"/>
              <a:ext cx="905901" cy="3167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37" descr="Riak-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5472" y="2697796"/>
              <a:ext cx="905901" cy="3090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5" descr="Redis Logo.sv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8200" y="3113528"/>
              <a:ext cx="895210" cy="29916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" name="Grupo 30"/>
          <p:cNvGrpSpPr/>
          <p:nvPr/>
        </p:nvGrpSpPr>
        <p:grpSpPr>
          <a:xfrm>
            <a:off x="8032267" y="3571782"/>
            <a:ext cx="2499102" cy="1390912"/>
            <a:chOff x="8474910" y="3688191"/>
            <a:chExt cx="2499102" cy="139091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2" name="Rectangle 37"/>
            <p:cNvSpPr/>
            <p:nvPr/>
          </p:nvSpPr>
          <p:spPr>
            <a:xfrm>
              <a:off x="8474910" y="3688191"/>
              <a:ext cx="2499102" cy="1390912"/>
            </a:xfrm>
            <a:prstGeom prst="rect">
              <a:avLst/>
            </a:prstGeo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anchor="t"/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s-CO" b="1" dirty="0">
                  <a:solidFill>
                    <a:schemeClr val="accent5">
                      <a:lumMod val="75000"/>
                    </a:schemeClr>
                  </a:solidFill>
                </a:rPr>
                <a:t>Big </a:t>
              </a:r>
              <a:r>
                <a:rPr lang="es-CO" b="1" dirty="0" err="1">
                  <a:solidFill>
                    <a:schemeClr val="accent5">
                      <a:lumMod val="75000"/>
                    </a:schemeClr>
                  </a:solidFill>
                </a:rPr>
                <a:t>Column</a:t>
              </a:r>
              <a:endParaRPr lang="es-ES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pic>
          <p:nvPicPr>
            <p:cNvPr id="25" name="Picture 27" descr="Accumulo log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9331" y="4653659"/>
              <a:ext cx="1075436" cy="27318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9" descr="Cassandra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7477" y="4056691"/>
              <a:ext cx="714485" cy="477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31" descr="HBase Logo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9149" y="4072402"/>
              <a:ext cx="674927" cy="48950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" name="Grupo 23"/>
          <p:cNvGrpSpPr/>
          <p:nvPr/>
        </p:nvGrpSpPr>
        <p:grpSpPr>
          <a:xfrm>
            <a:off x="8579641" y="5172581"/>
            <a:ext cx="2499102" cy="1390912"/>
            <a:chOff x="7914017" y="5380088"/>
            <a:chExt cx="2499102" cy="139091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3" name="Rectangle 37"/>
            <p:cNvSpPr/>
            <p:nvPr/>
          </p:nvSpPr>
          <p:spPr>
            <a:xfrm>
              <a:off x="7914017" y="5380088"/>
              <a:ext cx="2499102" cy="1390912"/>
            </a:xfrm>
            <a:prstGeom prst="rect">
              <a:avLst/>
            </a:prstGeo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anchor="t"/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s-CO" b="1" dirty="0">
                  <a:solidFill>
                    <a:schemeClr val="accent4">
                      <a:lumMod val="50000"/>
                    </a:schemeClr>
                  </a:solidFill>
                </a:rPr>
                <a:t>Grafos</a:t>
              </a:r>
              <a:endParaRPr lang="es-E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28" name="Picture 41" descr="bigdata logo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2350" y="6244541"/>
              <a:ext cx="504737" cy="3973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45" descr=" 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6131" y="5808565"/>
              <a:ext cx="856660" cy="306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47" descr="Neo4j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8825" y="5807067"/>
              <a:ext cx="977257" cy="2684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1" name="AutoShape 8" descr="Resultado de imagen para CouchD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pSp>
        <p:nvGrpSpPr>
          <p:cNvPr id="2054" name="Grupo 2053"/>
          <p:cNvGrpSpPr/>
          <p:nvPr/>
        </p:nvGrpSpPr>
        <p:grpSpPr>
          <a:xfrm>
            <a:off x="8019569" y="434713"/>
            <a:ext cx="2499102" cy="1390912"/>
            <a:chOff x="8019569" y="434713"/>
            <a:chExt cx="2499102" cy="1390912"/>
          </a:xfrm>
        </p:grpSpPr>
        <p:sp>
          <p:nvSpPr>
            <p:cNvPr id="9" name="Rectangle 37"/>
            <p:cNvSpPr/>
            <p:nvPr/>
          </p:nvSpPr>
          <p:spPr>
            <a:xfrm>
              <a:off x="8019569" y="434713"/>
              <a:ext cx="2499102" cy="13909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anchor="t"/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s-ES" b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Documentales</a:t>
              </a:r>
              <a:endParaRPr lang="es-ES" b="1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4" name="Picture 15" descr="MongoDB Logo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490" y="1305562"/>
              <a:ext cx="1216682" cy="349161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1" descr="Apache-Jackrabbit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9884" y="883306"/>
              <a:ext cx="772951" cy="371433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Imagen 205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7388" y="894065"/>
              <a:ext cx="1311543" cy="360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029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 BD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10gen 2007-2013</a:t>
            </a:r>
          </a:p>
          <a:p>
            <a:r>
              <a:rPr lang="es-CO" dirty="0" err="1" smtClean="0"/>
              <a:t>MongoDB</a:t>
            </a:r>
            <a:r>
              <a:rPr lang="es-CO" dirty="0" smtClean="0"/>
              <a:t> </a:t>
            </a:r>
            <a:r>
              <a:rPr lang="es-CO" dirty="0"/>
              <a:t>Inc</a:t>
            </a:r>
            <a:r>
              <a:rPr lang="es-CO" dirty="0" smtClean="0"/>
              <a:t>. 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8768783" y="700411"/>
            <a:ext cx="2585017" cy="844267"/>
            <a:chOff x="8485974" y="671550"/>
            <a:chExt cx="2585017" cy="844267"/>
          </a:xfrm>
        </p:grpSpPr>
        <p:sp>
          <p:nvSpPr>
            <p:cNvPr id="7" name="Rectangle 37"/>
            <p:cNvSpPr/>
            <p:nvPr/>
          </p:nvSpPr>
          <p:spPr>
            <a:xfrm>
              <a:off x="8485974" y="671550"/>
              <a:ext cx="2585017" cy="8442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anchor="t"/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s-ES" b="1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4" name="Picture 15" descr="MongoDB 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3182" y="799411"/>
              <a:ext cx="2191199" cy="628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4" name="Picture 2" descr="Data model with embedded fields that contain all related informatio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606" y="2825931"/>
            <a:ext cx="4705183" cy="26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 collection of MongoDB documents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62646"/>
            <a:ext cx="49530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16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BD</a:t>
            </a:r>
            <a:endParaRPr lang="es-CO" dirty="0"/>
          </a:p>
        </p:txBody>
      </p:sp>
      <p:grpSp>
        <p:nvGrpSpPr>
          <p:cNvPr id="8" name="Grupo 7"/>
          <p:cNvGrpSpPr/>
          <p:nvPr/>
        </p:nvGrpSpPr>
        <p:grpSpPr>
          <a:xfrm>
            <a:off x="8768783" y="700411"/>
            <a:ext cx="2585017" cy="844267"/>
            <a:chOff x="8485974" y="671550"/>
            <a:chExt cx="2585017" cy="844267"/>
          </a:xfrm>
        </p:grpSpPr>
        <p:sp>
          <p:nvSpPr>
            <p:cNvPr id="7" name="Rectangle 37"/>
            <p:cNvSpPr/>
            <p:nvPr/>
          </p:nvSpPr>
          <p:spPr>
            <a:xfrm>
              <a:off x="8485974" y="671550"/>
              <a:ext cx="2585017" cy="8442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anchor="t"/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s-ES" b="1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4" name="Picture 15" descr="MongoDB 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3182" y="799411"/>
              <a:ext cx="2191199" cy="628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98" name="Picture 2" descr="The stages of a MongoDB insert operatio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397" y="1457098"/>
            <a:ext cx="6941386" cy="531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1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Instalación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https://www.mongodb.org/downloads</a:t>
            </a:r>
            <a:endParaRPr lang="es-CO" dirty="0"/>
          </a:p>
        </p:txBody>
      </p:sp>
      <p:grpSp>
        <p:nvGrpSpPr>
          <p:cNvPr id="8" name="Grupo 7"/>
          <p:cNvGrpSpPr/>
          <p:nvPr/>
        </p:nvGrpSpPr>
        <p:grpSpPr>
          <a:xfrm>
            <a:off x="8768783" y="700411"/>
            <a:ext cx="2585017" cy="844267"/>
            <a:chOff x="8485974" y="671550"/>
            <a:chExt cx="2585017" cy="844267"/>
          </a:xfrm>
        </p:grpSpPr>
        <p:sp>
          <p:nvSpPr>
            <p:cNvPr id="7" name="Rectangle 37"/>
            <p:cNvSpPr/>
            <p:nvPr/>
          </p:nvSpPr>
          <p:spPr>
            <a:xfrm>
              <a:off x="8485974" y="671550"/>
              <a:ext cx="2585017" cy="8442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anchor="t"/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s-ES" b="1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4" name="Picture 15" descr="MongoDB 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3182" y="799411"/>
              <a:ext cx="2191199" cy="628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529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Comandos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 smtClean="0"/>
              <a:t>Ejecutar base de </a:t>
            </a:r>
            <a:r>
              <a:rPr lang="es-CO" dirty="0"/>
              <a:t>datos</a:t>
            </a:r>
            <a:r>
              <a:rPr lang="es-CO" dirty="0" smtClean="0"/>
              <a:t>: mongod.exe</a:t>
            </a:r>
          </a:p>
          <a:p>
            <a:pPr lvl="1"/>
            <a:r>
              <a:rPr lang="es-CO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mongod</a:t>
            </a:r>
            <a:r>
              <a:rPr lang="es-CO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s-CO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dbpath</a:t>
            </a:r>
            <a:r>
              <a:rPr lang="es-CO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"%</a:t>
            </a:r>
            <a:r>
              <a:rPr lang="es-CO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UserProfile</a:t>
            </a:r>
            <a:r>
              <a:rPr lang="es-CO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%\</a:t>
            </a:r>
            <a:r>
              <a:rPr lang="es-CO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Documents</a:t>
            </a:r>
            <a:r>
              <a:rPr lang="es-CO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s-CO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mongodb_data</a:t>
            </a:r>
            <a:r>
              <a:rPr lang="es-CO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s-CO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lvl="1">
              <a:spcBef>
                <a:spcPts val="1000"/>
              </a:spcBef>
            </a:pPr>
            <a:r>
              <a:rPr lang="es-CO" sz="2800" dirty="0" smtClean="0"/>
              <a:t>Cliente </a:t>
            </a:r>
            <a:r>
              <a:rPr lang="es-CO" sz="2800" dirty="0"/>
              <a:t>mongo.exe</a:t>
            </a:r>
          </a:p>
          <a:p>
            <a:pPr lvl="1"/>
            <a:r>
              <a:rPr lang="es-CO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mongo.exe</a:t>
            </a:r>
          </a:p>
          <a:p>
            <a:r>
              <a:rPr lang="es-CO" dirty="0" smtClean="0"/>
              <a:t>Importar una colección de datos (mongoimport.exe)</a:t>
            </a:r>
          </a:p>
          <a:p>
            <a:pPr lvl="1"/>
            <a:r>
              <a:rPr lang="es-CO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mongoimport</a:t>
            </a:r>
            <a:r>
              <a:rPr lang="es-CO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s-CO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s-CO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ces4 --</a:t>
            </a:r>
            <a:r>
              <a:rPr lang="es-CO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s-CO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O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zips</a:t>
            </a:r>
            <a:r>
              <a:rPr lang="es-CO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O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--file </a:t>
            </a:r>
            <a:r>
              <a:rPr lang="es-CO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s-CO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UserProfile</a:t>
            </a:r>
            <a:r>
              <a:rPr lang="es-CO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%\</a:t>
            </a:r>
            <a:r>
              <a:rPr lang="es-CO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Downloads</a:t>
            </a:r>
            <a:r>
              <a:rPr lang="es-CO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s-CO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zips.json</a:t>
            </a:r>
            <a:r>
              <a:rPr lang="es-CO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lvl="1"/>
            <a:r>
              <a:rPr lang="es-CO" sz="2800" dirty="0"/>
              <a:t>Actualizar existente: </a:t>
            </a:r>
            <a:r>
              <a:rPr lang="es-CO" sz="2800" dirty="0" smtClean="0"/>
              <a:t/>
            </a:r>
            <a:br>
              <a:rPr lang="es-CO" sz="2800" dirty="0" smtClean="0"/>
            </a:br>
            <a:r>
              <a:rPr lang="es-CO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mongoimport</a:t>
            </a:r>
            <a:r>
              <a:rPr lang="es-CO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O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s-CO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upsert</a:t>
            </a:r>
            <a:r>
              <a:rPr lang="es-CO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s-CO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s-CO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ces4 --</a:t>
            </a:r>
            <a:r>
              <a:rPr lang="es-CO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s-CO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O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zips</a:t>
            </a:r>
            <a:r>
              <a:rPr lang="es-CO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--file "%</a:t>
            </a:r>
            <a:r>
              <a:rPr lang="es-CO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UserProfile</a:t>
            </a:r>
            <a:r>
              <a:rPr lang="es-CO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%\</a:t>
            </a:r>
            <a:r>
              <a:rPr lang="es-CO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Downloads</a:t>
            </a:r>
            <a:r>
              <a:rPr lang="es-CO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s-CO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zips.json</a:t>
            </a:r>
            <a:r>
              <a:rPr lang="es-CO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 err="1" smtClean="0"/>
              <a:t>Exportar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colección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: (</a:t>
            </a:r>
            <a:r>
              <a:rPr lang="es-CO" dirty="0" smtClean="0"/>
              <a:t>mongoexport.exe)</a:t>
            </a:r>
            <a:endParaRPr lang="en-US" dirty="0" smtClean="0"/>
          </a:p>
          <a:p>
            <a:pPr lvl="1"/>
            <a:r>
              <a:rPr lang="es-CO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mongoexport</a:t>
            </a:r>
            <a:r>
              <a:rPr lang="es-CO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s-CO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s-CO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ces4 --</a:t>
            </a:r>
            <a:r>
              <a:rPr lang="es-CO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s-CO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O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zips</a:t>
            </a:r>
            <a:r>
              <a:rPr lang="es-CO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s-CO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s-CO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"%</a:t>
            </a:r>
            <a:r>
              <a:rPr lang="es-CO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UserProfile</a:t>
            </a:r>
            <a:r>
              <a:rPr lang="es-CO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%\ </a:t>
            </a:r>
            <a:r>
              <a:rPr lang="es-CO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Downloads</a:t>
            </a:r>
            <a:r>
              <a:rPr lang="es-CO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s-CO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zips_backup.json</a:t>
            </a:r>
            <a:r>
              <a:rPr lang="es-CO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8768783" y="700411"/>
            <a:ext cx="2585017" cy="844267"/>
            <a:chOff x="8485974" y="671550"/>
            <a:chExt cx="2585017" cy="844267"/>
          </a:xfrm>
        </p:grpSpPr>
        <p:sp>
          <p:nvSpPr>
            <p:cNvPr id="7" name="Rectangle 37"/>
            <p:cNvSpPr/>
            <p:nvPr/>
          </p:nvSpPr>
          <p:spPr>
            <a:xfrm>
              <a:off x="8485974" y="671550"/>
              <a:ext cx="2585017" cy="8442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anchor="t"/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s-ES" b="1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4" name="Picture 15" descr="MongoDB 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3182" y="799411"/>
              <a:ext cx="2191199" cy="628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481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Comandos</a:t>
            </a:r>
            <a:r>
              <a:rPr lang="en-US" dirty="0" smtClean="0"/>
              <a:t> – mongo.exe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Listar bases de datos</a:t>
            </a:r>
          </a:p>
          <a:p>
            <a:pPr lvl="1"/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s-CO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databases</a:t>
            </a:r>
            <a:endParaRPr lang="es-CO" sz="2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O" dirty="0" smtClean="0"/>
              <a:t>Cambiar base de datos</a:t>
            </a:r>
          </a:p>
          <a:p>
            <a:pPr lvl="1"/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ces4	</a:t>
            </a:r>
          </a:p>
          <a:p>
            <a:r>
              <a:rPr lang="es-CO" dirty="0" smtClean="0"/>
              <a:t>Mostrar las colecciones de la base de datos actual</a:t>
            </a:r>
          </a:p>
          <a:p>
            <a:pPr lvl="1"/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s-CO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</a:t>
            </a:r>
            <a:endParaRPr lang="es-CO" sz="2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O" dirty="0" smtClean="0"/>
              <a:t>Mostrar usuarios de la base de datos actual</a:t>
            </a:r>
          </a:p>
          <a:p>
            <a:pPr lvl="1"/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s-CO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endParaRPr lang="es-CO" sz="2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O" dirty="0" smtClean="0"/>
              <a:t>Mostrar roles de la base de datos actual</a:t>
            </a:r>
          </a:p>
          <a:p>
            <a:pPr lvl="1"/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roles</a:t>
            </a:r>
          </a:p>
          <a:p>
            <a:endParaRPr lang="es-CO" dirty="0"/>
          </a:p>
        </p:txBody>
      </p:sp>
      <p:grpSp>
        <p:nvGrpSpPr>
          <p:cNvPr id="8" name="Grupo 7"/>
          <p:cNvGrpSpPr/>
          <p:nvPr/>
        </p:nvGrpSpPr>
        <p:grpSpPr>
          <a:xfrm>
            <a:off x="8768783" y="700411"/>
            <a:ext cx="2585017" cy="844267"/>
            <a:chOff x="8485974" y="671550"/>
            <a:chExt cx="2585017" cy="844267"/>
          </a:xfrm>
        </p:grpSpPr>
        <p:sp>
          <p:nvSpPr>
            <p:cNvPr id="7" name="Rectangle 37"/>
            <p:cNvSpPr/>
            <p:nvPr/>
          </p:nvSpPr>
          <p:spPr>
            <a:xfrm>
              <a:off x="8485974" y="671550"/>
              <a:ext cx="2585017" cy="8442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anchor="t"/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s-ES" b="1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4" name="Picture 15" descr="MongoDB 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3182" y="799411"/>
              <a:ext cx="2191199" cy="628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570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529</Words>
  <Application>Microsoft Office PowerPoint</Application>
  <PresentationFormat>Panorámica</PresentationFormat>
  <Paragraphs>127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Wingdings</vt:lpstr>
      <vt:lpstr>Tema de Office</vt:lpstr>
      <vt:lpstr>Bases de Datos NO SQL</vt:lpstr>
      <vt:lpstr>Bases de datos SQL (Relacionales/estructuradas)</vt:lpstr>
      <vt:lpstr>Teorema de CAP o Teorema de Brewer</vt:lpstr>
      <vt:lpstr>Bases de datos NO SQL  (no estructuradas)</vt:lpstr>
      <vt:lpstr>Mongo BD</vt:lpstr>
      <vt:lpstr>Mongo BD</vt:lpstr>
      <vt:lpstr>Instalación</vt:lpstr>
      <vt:lpstr>Comandos</vt:lpstr>
      <vt:lpstr>Comandos – mongo.exe</vt:lpstr>
      <vt:lpstr>Consultas</vt:lpstr>
      <vt:lpstr>Consultas</vt:lpstr>
      <vt:lpstr>Consultas</vt:lpstr>
      <vt:lpstr>Modificar Información</vt:lpstr>
      <vt:lpstr>print(“Dudas?”);</vt:lpstr>
      <vt:lpstr>print(“Gracias!”);</vt:lpstr>
      <vt:lpstr>Para más información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 NO SQL</dc:title>
  <dc:creator>thomas</dc:creator>
  <cp:lastModifiedBy>DIEGO ELIAN THOMAS URIBE</cp:lastModifiedBy>
  <cp:revision>50</cp:revision>
  <dcterms:created xsi:type="dcterms:W3CDTF">2016-02-04T17:09:49Z</dcterms:created>
  <dcterms:modified xsi:type="dcterms:W3CDTF">2016-02-08T17:42:55Z</dcterms:modified>
</cp:coreProperties>
</file>