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4">
          <p15:clr>
            <a:srgbClr val="9AA0A6"/>
          </p15:clr>
        </p15:guide>
        <p15:guide id="2" pos="3840">
          <p15:clr>
            <a:srgbClr val="9AA0A6"/>
          </p15:clr>
        </p15:guide>
      </p15:sldGuideLst>
    </p:ext>
    <p:ext uri="http://customooxmlschemas.google.com/">
      <go:slidesCustomData xmlns:go="http://customooxmlschemas.google.com/" r:id="rId21" roundtripDataSignature="AMtx7mgt4RKNY0B/GSt99JK0Gsbc7658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a5cb01f6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19a5cb01f6f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 start</a:t>
            </a:r>
            <a:endParaRPr/>
          </a:p>
        </p:txBody>
      </p:sp>
      <p:sp>
        <p:nvSpPr>
          <p:cNvPr id="140" name="Google Shape;140;g19a5cb01f6f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a5cb01f6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9a5cb01f6f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9a5cb01f6f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a5cb01f6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9a5cb01f6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corben end</a:t>
            </a:r>
            <a:endParaRPr/>
          </a:p>
        </p:txBody>
      </p:sp>
      <p:sp>
        <p:nvSpPr>
          <p:cNvPr id="156" name="Google Shape;156;g19a5cb01f6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6b5ffbbd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1a6b5ffbbd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1a6b5ffbbd7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6b5ffbbd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a6b5ffbbd7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1a6b5ffbbd7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516f91be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7516f91beb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7516f91beb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a5cb01f6f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19a5cb01f6f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19a5cb01f6f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a5cb01f6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19a5cb01f6f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19a5cb01f6f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a5cb01f6f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19a5cb01f6f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19a5cb01f6f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a5cb01f6f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19a5cb01f6f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19a5cb01f6f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a5cb01f6f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9a5cb01f6f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19a5cb01f6f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a5cb01f6f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19a5cb01f6f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9a5cb01f6f_0_1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9a5cb01f6f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9a5cb01f6f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9a5cb01f6f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6b5ffbbd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a6b5ffbbd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a6b5ffbbd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17" name="Google Shape;17;p1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2" name="Shape 52"/>
        <p:cNvGrpSpPr/>
        <p:nvPr/>
      </p:nvGrpSpPr>
      <p:grpSpPr>
        <a:xfrm>
          <a:off x="0" y="0"/>
          <a:ext cx="0" cy="0"/>
          <a:chOff x="0" y="0"/>
          <a:chExt cx="0" cy="0"/>
        </a:xfrm>
      </p:grpSpPr>
      <p:sp>
        <p:nvSpPr>
          <p:cNvPr id="53" name="Google Shape;53;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6" name="Google Shape;56;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7" name="Google Shape;57;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8" name="Google Shape;58;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9" name="Shape 59"/>
        <p:cNvGrpSpPr/>
        <p:nvPr/>
      </p:nvGrpSpPr>
      <p:grpSpPr>
        <a:xfrm>
          <a:off x="0" y="0"/>
          <a:ext cx="0" cy="0"/>
          <a:chOff x="0" y="0"/>
          <a:chExt cx="0" cy="0"/>
        </a:xfrm>
      </p:grpSpPr>
      <p:sp>
        <p:nvSpPr>
          <p:cNvPr id="60" name="Google Shape;60;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p:nvPr>
            <p:ph idx="2" type="pic"/>
          </p:nvPr>
        </p:nvSpPr>
        <p:spPr>
          <a:xfrm>
            <a:off x="0" y="927100"/>
            <a:ext cx="12192000" cy="5930900"/>
          </a:xfrm>
          <a:prstGeom prst="rect">
            <a:avLst/>
          </a:prstGeom>
          <a:solidFill>
            <a:srgbClr val="BFBFBF"/>
          </a:solidFill>
          <a:ln>
            <a:noFill/>
          </a:ln>
        </p:spPr>
      </p:sp>
      <p:sp>
        <p:nvSpPr>
          <p:cNvPr id="62" name="Google Shape;62;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3" name="Shape 63"/>
        <p:cNvGrpSpPr/>
        <p:nvPr/>
      </p:nvGrpSpPr>
      <p:grpSpPr>
        <a:xfrm>
          <a:off x="0" y="0"/>
          <a:ext cx="0" cy="0"/>
          <a:chOff x="0" y="0"/>
          <a:chExt cx="0" cy="0"/>
        </a:xfrm>
      </p:grpSpPr>
      <p:sp>
        <p:nvSpPr>
          <p:cNvPr id="64" name="Google Shape;64;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2"/>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University at Buffalo, The State University of New York logo" id="21" name="Google Shape;21;p13"/>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26" name="Shape 26"/>
        <p:cNvGrpSpPr/>
        <p:nvPr/>
      </p:nvGrpSpPr>
      <p:grpSpPr>
        <a:xfrm>
          <a:off x="0" y="0"/>
          <a:ext cx="0" cy="0"/>
          <a:chOff x="0" y="0"/>
          <a:chExt cx="0" cy="0"/>
        </a:xfrm>
      </p:grpSpPr>
      <p:sp>
        <p:nvSpPr>
          <p:cNvPr id="27" name="Google Shape;27;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35" name="Shape 35"/>
        <p:cNvGrpSpPr/>
        <p:nvPr/>
      </p:nvGrpSpPr>
      <p:grpSpPr>
        <a:xfrm>
          <a:off x="0" y="0"/>
          <a:ext cx="0" cy="0"/>
          <a:chOff x="0" y="0"/>
          <a:chExt cx="0" cy="0"/>
        </a:xfrm>
      </p:grpSpPr>
      <p:sp>
        <p:nvSpPr>
          <p:cNvPr id="36" name="Google Shape;36;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7" name="Shape 47"/>
        <p:cNvGrpSpPr/>
        <p:nvPr/>
      </p:nvGrpSpPr>
      <p:grpSpPr>
        <a:xfrm>
          <a:off x="0" y="0"/>
          <a:ext cx="0" cy="0"/>
          <a:chOff x="0" y="0"/>
          <a:chExt cx="0" cy="0"/>
        </a:xfrm>
      </p:grpSpPr>
      <p:sp>
        <p:nvSpPr>
          <p:cNvPr id="48" name="Google Shape;48;p19"/>
          <p:cNvSpPr/>
          <p:nvPr>
            <p:ph idx="2" type="pic"/>
          </p:nvPr>
        </p:nvSpPr>
        <p:spPr>
          <a:xfrm>
            <a:off x="5098566" y="927100"/>
            <a:ext cx="7093434" cy="5930900"/>
          </a:xfrm>
          <a:prstGeom prst="rect">
            <a:avLst/>
          </a:prstGeom>
          <a:solidFill>
            <a:srgbClr val="BFBFBF"/>
          </a:solidFill>
          <a:ln>
            <a:noFill/>
          </a:ln>
        </p:spPr>
      </p:sp>
      <p:sp>
        <p:nvSpPr>
          <p:cNvPr id="49" name="Google Shape;49;p1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2"/>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658368" y="1937913"/>
            <a:ext cx="6638400" cy="23877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4000"/>
              <a:t>Maze Solving With Informed and Uninformed Search Methods</a:t>
            </a:r>
            <a:endParaRPr sz="4000"/>
          </a:p>
        </p:txBody>
      </p:sp>
      <p:sp>
        <p:nvSpPr>
          <p:cNvPr id="73" name="Google Shape;73;p2"/>
          <p:cNvSpPr txBox="1"/>
          <p:nvPr>
            <p:ph idx="1" type="subTitle"/>
          </p:nvPr>
        </p:nvSpPr>
        <p:spPr>
          <a:xfrm>
            <a:off x="658368" y="4417587"/>
            <a:ext cx="6638400" cy="2213100"/>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sz="2600"/>
              <a:t>Arianna Escobar-Reyes</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9a5cb01f6f_0_6"/>
          <p:cNvSpPr txBox="1"/>
          <p:nvPr>
            <p:ph type="title"/>
          </p:nvPr>
        </p:nvSpPr>
        <p:spPr>
          <a:xfrm>
            <a:off x="566928" y="1290616"/>
            <a:ext cx="105156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Number of Steps Per Maze For Every Search</a:t>
            </a:r>
            <a:endParaRPr/>
          </a:p>
        </p:txBody>
      </p:sp>
      <p:pic>
        <p:nvPicPr>
          <p:cNvPr id="143" name="Google Shape;143;g19a5cb01f6f_0_6"/>
          <p:cNvPicPr preferRelativeResize="0"/>
          <p:nvPr/>
        </p:nvPicPr>
        <p:blipFill rotWithShape="1">
          <a:blip r:embed="rId3">
            <a:alphaModFix/>
          </a:blip>
          <a:srcRect b="0" l="0" r="0" t="0"/>
          <a:stretch/>
        </p:blipFill>
        <p:spPr>
          <a:xfrm>
            <a:off x="334400" y="1990375"/>
            <a:ext cx="5987174" cy="4711750"/>
          </a:xfrm>
          <a:prstGeom prst="rect">
            <a:avLst/>
          </a:prstGeom>
          <a:noFill/>
          <a:ln>
            <a:noFill/>
          </a:ln>
        </p:spPr>
      </p:pic>
      <p:sp>
        <p:nvSpPr>
          <p:cNvPr id="144" name="Google Shape;144;g19a5cb01f6f_0_6"/>
          <p:cNvSpPr txBox="1"/>
          <p:nvPr/>
        </p:nvSpPr>
        <p:spPr>
          <a:xfrm>
            <a:off x="6660325" y="2299075"/>
            <a:ext cx="51972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mazes 1, 2, and 3, the number of steps are equally the same for all searches.</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We see the most difference in the number of steps for maze 4 where DFS takes the most amount of steps out of the four.</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BFS and A* search take the same number of steps for all four mazes. They overlap each other on the graph due to this.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9a5cb01f6f_0_16"/>
          <p:cNvSpPr txBox="1"/>
          <p:nvPr>
            <p:ph type="title"/>
          </p:nvPr>
        </p:nvSpPr>
        <p:spPr>
          <a:xfrm>
            <a:off x="566925" y="1318500"/>
            <a:ext cx="11290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Number of Nodes Explored Per Maze For Every Search</a:t>
            </a:r>
            <a:endParaRPr/>
          </a:p>
        </p:txBody>
      </p:sp>
      <p:sp>
        <p:nvSpPr>
          <p:cNvPr id="151" name="Google Shape;151;g19a5cb01f6f_0_16"/>
          <p:cNvSpPr txBox="1"/>
          <p:nvPr/>
        </p:nvSpPr>
        <p:spPr>
          <a:xfrm>
            <a:off x="6660225" y="2368725"/>
            <a:ext cx="5197200" cy="374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BFS and A* search explore the most amount of nodes out of the four searches.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While they are almost the same, BFS explored more nodes than A* search.</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first three mazes, DFS has explored the least amount of nodes.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Greedy search explored the least amount of nodes for maze 4.</a:t>
            </a:r>
            <a:endParaRPr b="0" i="0" sz="2100" u="none" cap="none" strike="noStrike">
              <a:solidFill>
                <a:srgbClr val="000000"/>
              </a:solidFill>
              <a:latin typeface="Arial"/>
              <a:ea typeface="Arial"/>
              <a:cs typeface="Arial"/>
              <a:sym typeface="Arial"/>
            </a:endParaRPr>
          </a:p>
        </p:txBody>
      </p:sp>
      <p:pic>
        <p:nvPicPr>
          <p:cNvPr id="152" name="Google Shape;152;g19a5cb01f6f_0_16"/>
          <p:cNvPicPr preferRelativeResize="0"/>
          <p:nvPr/>
        </p:nvPicPr>
        <p:blipFill rotWithShape="1">
          <a:blip r:embed="rId3">
            <a:alphaModFix/>
          </a:blip>
          <a:srcRect b="0" l="0" r="0" t="0"/>
          <a:stretch/>
        </p:blipFill>
        <p:spPr>
          <a:xfrm>
            <a:off x="320475" y="2038075"/>
            <a:ext cx="5909601" cy="4580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9a5cb01f6f_0_25"/>
          <p:cNvSpPr txBox="1"/>
          <p:nvPr>
            <p:ph type="title"/>
          </p:nvPr>
        </p:nvSpPr>
        <p:spPr>
          <a:xfrm>
            <a:off x="566925" y="1318500"/>
            <a:ext cx="11290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Execution Time Per Maze For Every Search</a:t>
            </a:r>
            <a:endParaRPr/>
          </a:p>
        </p:txBody>
      </p:sp>
      <p:sp>
        <p:nvSpPr>
          <p:cNvPr id="159" name="Google Shape;159;g19a5cb01f6f_0_25"/>
          <p:cNvSpPr txBox="1"/>
          <p:nvPr/>
        </p:nvSpPr>
        <p:spPr>
          <a:xfrm>
            <a:off x="6660225" y="2257025"/>
            <a:ext cx="5197200" cy="438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first three mazes, all four searches have around the same execution time.</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last maze, DFS has the longest execution time. This is because DFS takes the most amount of steps to solve maze 4.</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For the other searches, we notice that A* search takes longer than greedy search.</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Arial"/>
                <a:ea typeface="Arial"/>
                <a:cs typeface="Arial"/>
                <a:sym typeface="Arial"/>
              </a:rPr>
              <a:t>Overall, BFS has the fastest execution time, which can be seen in maze 4.</a:t>
            </a:r>
            <a:endParaRPr b="0" i="0" sz="2100" u="none" cap="none" strike="noStrike">
              <a:solidFill>
                <a:srgbClr val="000000"/>
              </a:solidFill>
              <a:latin typeface="Arial"/>
              <a:ea typeface="Arial"/>
              <a:cs typeface="Arial"/>
              <a:sym typeface="Arial"/>
            </a:endParaRPr>
          </a:p>
        </p:txBody>
      </p:sp>
      <p:pic>
        <p:nvPicPr>
          <p:cNvPr id="160" name="Google Shape;160;g19a5cb01f6f_0_25"/>
          <p:cNvPicPr preferRelativeResize="0"/>
          <p:nvPr/>
        </p:nvPicPr>
        <p:blipFill rotWithShape="1">
          <a:blip r:embed="rId3">
            <a:alphaModFix/>
          </a:blip>
          <a:srcRect b="0" l="0" r="0" t="0"/>
          <a:stretch/>
        </p:blipFill>
        <p:spPr>
          <a:xfrm>
            <a:off x="403225" y="1973213"/>
            <a:ext cx="5943599" cy="46707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a6b5ffbbd7_0_7"/>
          <p:cNvSpPr txBox="1"/>
          <p:nvPr>
            <p:ph type="title"/>
          </p:nvPr>
        </p:nvSpPr>
        <p:spPr>
          <a:xfrm>
            <a:off x="566923" y="1499625"/>
            <a:ext cx="111360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Sources</a:t>
            </a:r>
            <a:endParaRPr/>
          </a:p>
        </p:txBody>
      </p:sp>
      <p:sp>
        <p:nvSpPr>
          <p:cNvPr id="167" name="Google Shape;167;g1a6b5ffbbd7_0_7"/>
          <p:cNvSpPr txBox="1"/>
          <p:nvPr>
            <p:ph idx="1" type="body"/>
          </p:nvPr>
        </p:nvSpPr>
        <p:spPr>
          <a:xfrm>
            <a:off x="566923" y="2185425"/>
            <a:ext cx="11136000" cy="3968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a:solidFill>
                  <a:srgbClr val="000000"/>
                </a:solidFill>
              </a:rPr>
              <a:t>https://www.mygreatlearning.com/blog/hierarchical-clustering/</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https://www.thealexandrian.net/creations/rappanathuk/level7a-mazes.html</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https://medium.com/analytics-vidhya/maze-generations-algorithms-and-visualizations-9f5e88a3ae37</a:t>
            </a:r>
            <a:endParaRPr>
              <a:solidFill>
                <a:srgbClr val="000000"/>
              </a:solidFill>
            </a:endParaRPr>
          </a:p>
          <a:p>
            <a:pPr indent="0" lvl="0" marL="0" rtl="0" algn="l">
              <a:lnSpc>
                <a:spcPct val="130000"/>
              </a:lnSpc>
              <a:spcBef>
                <a:spcPts val="600"/>
              </a:spcBef>
              <a:spcAft>
                <a:spcPts val="0"/>
              </a:spcAft>
              <a:buSzPts val="2160"/>
              <a:buNone/>
            </a:pPr>
            <a:r>
              <a:t/>
            </a:r>
            <a:endParaRPr>
              <a:solidFill>
                <a:srgbClr val="000000"/>
              </a:solidFill>
            </a:endParaRPr>
          </a:p>
          <a:p>
            <a:pPr indent="0" lvl="0" marL="0" rtl="0" algn="l">
              <a:lnSpc>
                <a:spcPct val="130000"/>
              </a:lnSpc>
              <a:spcBef>
                <a:spcPts val="600"/>
              </a:spcBef>
              <a:spcAft>
                <a:spcPts val="0"/>
              </a:spcAft>
              <a:buSzPts val="2160"/>
              <a:buNone/>
            </a:pPr>
            <a:r>
              <a:rPr lang="en-US">
                <a:solidFill>
                  <a:srgbClr val="000000"/>
                </a:solidFill>
              </a:rPr>
              <a:t>Russell, S. J. (Stuart J., &amp; Norvig, P. (1995). Artificial Intelligence : A Modern Approach. Prentice Hall.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a6b5ffbbd7_1_0"/>
          <p:cNvSpPr txBox="1"/>
          <p:nvPr/>
        </p:nvSpPr>
        <p:spPr>
          <a:xfrm>
            <a:off x="898800" y="2982600"/>
            <a:ext cx="10394400" cy="892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600"/>
              <a:buFont typeface="Arial"/>
              <a:buNone/>
            </a:pPr>
            <a:r>
              <a:rPr b="0" i="0" lang="en-US" sz="4600" u="none" cap="none" strike="noStrike">
                <a:solidFill>
                  <a:schemeClr val="dk2"/>
                </a:solidFill>
                <a:latin typeface="Georgia"/>
                <a:ea typeface="Georgia"/>
                <a:cs typeface="Georgia"/>
                <a:sym typeface="Georgia"/>
              </a:rPr>
              <a:t>Questions?</a:t>
            </a:r>
            <a:endParaRPr b="0" i="0" sz="4600" u="none" cap="none" strike="noStrike">
              <a:solidFill>
                <a:schemeClr val="dk2"/>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7516f91beb_0_5"/>
          <p:cNvSpPr txBox="1"/>
          <p:nvPr/>
        </p:nvSpPr>
        <p:spPr>
          <a:xfrm>
            <a:off x="898800" y="2982600"/>
            <a:ext cx="103944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0" i="0" lang="en-US" sz="4600" u="none" cap="none" strike="noStrike">
                <a:solidFill>
                  <a:schemeClr val="dk2"/>
                </a:solidFill>
                <a:latin typeface="Georgia"/>
                <a:ea typeface="Georgia"/>
                <a:cs typeface="Georgia"/>
                <a:sym typeface="Georgia"/>
              </a:rPr>
              <a:t>Thank you for joining our presentation!</a:t>
            </a:r>
            <a:endParaRPr b="0" i="0" sz="4600" u="none" cap="none" strike="noStrike">
              <a:solidFill>
                <a:schemeClr val="dk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9a5cb01f6f_0_43"/>
          <p:cNvSpPr txBox="1"/>
          <p:nvPr>
            <p:ph type="title"/>
          </p:nvPr>
        </p:nvSpPr>
        <p:spPr>
          <a:xfrm>
            <a:off x="566923" y="1499625"/>
            <a:ext cx="113742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 Description</a:t>
            </a:r>
            <a:endParaRPr/>
          </a:p>
        </p:txBody>
      </p:sp>
      <p:sp>
        <p:nvSpPr>
          <p:cNvPr id="80" name="Google Shape;80;g19a5cb01f6f_0_43"/>
          <p:cNvSpPr txBox="1"/>
          <p:nvPr>
            <p:ph idx="1" type="body"/>
          </p:nvPr>
        </p:nvSpPr>
        <p:spPr>
          <a:xfrm>
            <a:off x="566925" y="2185425"/>
            <a:ext cx="59679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The typical maze designs contain the following:</a:t>
            </a:r>
            <a:endParaRPr sz="2100">
              <a:solidFill>
                <a:srgbClr val="000000"/>
              </a:solidFill>
            </a:endParaRPr>
          </a:p>
          <a:p>
            <a:pPr indent="-361950" lvl="0" marL="457200" rtl="0" algn="l">
              <a:lnSpc>
                <a:spcPct val="130000"/>
              </a:lnSpc>
              <a:spcBef>
                <a:spcPts val="600"/>
              </a:spcBef>
              <a:spcAft>
                <a:spcPts val="0"/>
              </a:spcAft>
              <a:buClr>
                <a:srgbClr val="000000"/>
              </a:buClr>
              <a:buSzPts val="2100"/>
              <a:buChar char="❏"/>
            </a:pPr>
            <a:r>
              <a:rPr lang="en-US" sz="2100">
                <a:solidFill>
                  <a:srgbClr val="000000"/>
                </a:solidFill>
              </a:rPr>
              <a:t>A border surrounding the entire design</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A start and finish position</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A path from start to finish</a:t>
            </a:r>
            <a:endParaRPr sz="2100">
              <a:solidFill>
                <a:srgbClr val="000000"/>
              </a:solidFill>
            </a:endParaRPr>
          </a:p>
          <a:p>
            <a:pPr indent="-361950" lvl="0" marL="457200" rtl="0" algn="l">
              <a:lnSpc>
                <a:spcPct val="130000"/>
              </a:lnSpc>
              <a:spcBef>
                <a:spcPts val="0"/>
              </a:spcBef>
              <a:spcAft>
                <a:spcPts val="0"/>
              </a:spcAft>
              <a:buClr>
                <a:srgbClr val="000000"/>
              </a:buClr>
              <a:buSzPts val="2100"/>
              <a:buChar char="❏"/>
            </a:pPr>
            <a:r>
              <a:rPr lang="en-US" sz="2100">
                <a:solidFill>
                  <a:srgbClr val="000000"/>
                </a:solidFill>
              </a:rPr>
              <a:t>Paths that lead to dead ends</a:t>
            </a:r>
            <a:endParaRPr sz="2100">
              <a:solidFill>
                <a:srgbClr val="000000"/>
              </a:solidFill>
            </a:endParaRPr>
          </a:p>
          <a:p>
            <a:pPr indent="0" lvl="0" marL="0" rtl="0" algn="l">
              <a:lnSpc>
                <a:spcPct val="130000"/>
              </a:lnSpc>
              <a:spcBef>
                <a:spcPts val="600"/>
              </a:spcBef>
              <a:spcAft>
                <a:spcPts val="0"/>
              </a:spcAft>
              <a:buSzPts val="2160"/>
              <a:buNone/>
            </a:pPr>
            <a:r>
              <a:rPr lang="en-US" sz="2100">
                <a:solidFill>
                  <a:srgbClr val="000000"/>
                </a:solidFill>
              </a:rPr>
              <a:t>Not all mazes have dead ends, but it's common to have them. Our maze 4 is an example where there are multiple possibilities to go from start to finish and no dead ends.</a:t>
            </a:r>
            <a:endParaRPr sz="2100">
              <a:solidFill>
                <a:srgbClr val="000000"/>
              </a:solidFill>
            </a:endParaRPr>
          </a:p>
          <a:p>
            <a:pPr indent="0" lvl="0" marL="0" rtl="0" algn="l">
              <a:lnSpc>
                <a:spcPct val="130000"/>
              </a:lnSpc>
              <a:spcBef>
                <a:spcPts val="600"/>
              </a:spcBef>
              <a:spcAft>
                <a:spcPts val="0"/>
              </a:spcAft>
              <a:buSzPts val="2160"/>
              <a:buNone/>
            </a:pPr>
            <a:r>
              <a:t/>
            </a:r>
            <a:endParaRPr sz="2100">
              <a:solidFill>
                <a:srgbClr val="000000"/>
              </a:solidFill>
            </a:endParaRPr>
          </a:p>
        </p:txBody>
      </p:sp>
      <p:pic>
        <p:nvPicPr>
          <p:cNvPr id="81" name="Google Shape;81;g19a5cb01f6f_0_43"/>
          <p:cNvPicPr preferRelativeResize="0"/>
          <p:nvPr/>
        </p:nvPicPr>
        <p:blipFill rotWithShape="1">
          <a:blip r:embed="rId3">
            <a:alphaModFix/>
          </a:blip>
          <a:srcRect b="0" l="0" r="0" t="0"/>
          <a:stretch/>
        </p:blipFill>
        <p:spPr>
          <a:xfrm>
            <a:off x="6534825" y="1203250"/>
            <a:ext cx="5512200" cy="551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9a5cb01f6f_0_57"/>
          <p:cNvSpPr txBox="1"/>
          <p:nvPr>
            <p:ph type="title"/>
          </p:nvPr>
        </p:nvSpPr>
        <p:spPr>
          <a:xfrm>
            <a:off x="413650" y="12349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General Implementation for All Searches</a:t>
            </a:r>
            <a:endParaRPr/>
          </a:p>
        </p:txBody>
      </p:sp>
      <p:sp>
        <p:nvSpPr>
          <p:cNvPr id="88" name="Google Shape;88;g19a5cb01f6f_0_57"/>
          <p:cNvSpPr txBox="1"/>
          <p:nvPr>
            <p:ph idx="1" type="body"/>
          </p:nvPr>
        </p:nvSpPr>
        <p:spPr>
          <a:xfrm>
            <a:off x="413650" y="1934625"/>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While there are differences that make these searches unique, the implementations are almost nearly the same. These algorithms generally do the following steps:</a:t>
            </a:r>
            <a:endParaRPr sz="2100">
              <a:solidFill>
                <a:srgbClr val="000000"/>
              </a:solidFill>
            </a:endParaRPr>
          </a:p>
          <a:p>
            <a:pPr indent="-361950" lvl="0" marL="457200" rtl="0" algn="l">
              <a:lnSpc>
                <a:spcPct val="130000"/>
              </a:lnSpc>
              <a:spcBef>
                <a:spcPts val="600"/>
              </a:spcBef>
              <a:spcAft>
                <a:spcPts val="0"/>
              </a:spcAft>
              <a:buClr>
                <a:srgbClr val="000000"/>
              </a:buClr>
              <a:buSzPts val="2100"/>
              <a:buAutoNum type="arabicPeriod"/>
            </a:pPr>
            <a:r>
              <a:rPr lang="en-US" sz="2100">
                <a:solidFill>
                  <a:srgbClr val="000000"/>
                </a:solidFill>
              </a:rPr>
              <a:t>Explore unexplored nodes</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Checks if the player can move up, down, left, or right without hitting a wall</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Checks if a node has been explored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Determine if the goal node has been reached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Animates the process from start to finish once the goal node is reached.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Compute the path if the goal node has been reached while mentioning the number of steps it took</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Prints the number of nodes explored</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eriod"/>
            </a:pPr>
            <a:r>
              <a:rPr lang="en-US" sz="2100">
                <a:solidFill>
                  <a:srgbClr val="000000"/>
                </a:solidFill>
              </a:rPr>
              <a:t>Compute none if the maze is unsolvable</a:t>
            </a:r>
            <a:endParaRPr sz="2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19a5cb01f6f_0_64"/>
          <p:cNvSpPr txBox="1"/>
          <p:nvPr>
            <p:ph type="title"/>
          </p:nvPr>
        </p:nvSpPr>
        <p:spPr>
          <a:xfrm>
            <a:off x="413650" y="13185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Uninformed Searches - BFS and DFS</a:t>
            </a:r>
            <a:endParaRPr/>
          </a:p>
        </p:txBody>
      </p:sp>
      <p:sp>
        <p:nvSpPr>
          <p:cNvPr id="95" name="Google Shape;95;g19a5cb01f6f_0_64"/>
          <p:cNvSpPr txBox="1"/>
          <p:nvPr>
            <p:ph idx="1" type="body"/>
          </p:nvPr>
        </p:nvSpPr>
        <p:spPr>
          <a:xfrm>
            <a:off x="413650" y="2032175"/>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In our implementations, we have solved the maze using BFS and DFS search. There is no information to determine which node to explore next, hence uninformed searches. The differences between the two searches are the following:</a:t>
            </a:r>
            <a:endParaRPr sz="2100">
              <a:solidFill>
                <a:srgbClr val="000000"/>
              </a:solidFill>
            </a:endParaRPr>
          </a:p>
          <a:p>
            <a:pPr indent="0" lvl="0" marL="0" rtl="0" algn="l">
              <a:lnSpc>
                <a:spcPct val="130000"/>
              </a:lnSpc>
              <a:spcBef>
                <a:spcPts val="600"/>
              </a:spcBef>
              <a:spcAft>
                <a:spcPts val="0"/>
              </a:spcAft>
              <a:buSzPts val="2160"/>
              <a:buNone/>
            </a:pPr>
            <a:r>
              <a:rPr b="1" lang="en-US" sz="2100">
                <a:solidFill>
                  <a:srgbClr val="000000"/>
                </a:solidFill>
              </a:rPr>
              <a:t>BFS - Breadth First Search</a:t>
            </a:r>
            <a:endParaRPr b="1" sz="2100">
              <a:solidFill>
                <a:srgbClr val="000000"/>
              </a:solidFill>
            </a:endParaRPr>
          </a:p>
          <a:p>
            <a:pPr indent="-361950" lvl="0" marL="457200" rtl="0" algn="l">
              <a:lnSpc>
                <a:spcPct val="130000"/>
              </a:lnSpc>
              <a:spcBef>
                <a:spcPts val="600"/>
              </a:spcBef>
              <a:spcAft>
                <a:spcPts val="0"/>
              </a:spcAft>
              <a:buClr>
                <a:srgbClr val="000000"/>
              </a:buClr>
              <a:buSzPts val="2100"/>
              <a:buAutoNum type="arabicParenR"/>
            </a:pPr>
            <a:r>
              <a:rPr lang="en-US" sz="2100">
                <a:solidFill>
                  <a:srgbClr val="000000"/>
                </a:solidFill>
              </a:rPr>
              <a:t>Uses queue - first in, last out</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arenR"/>
            </a:pPr>
            <a:r>
              <a:rPr lang="en-US" sz="2100">
                <a:solidFill>
                  <a:srgbClr val="000000"/>
                </a:solidFill>
              </a:rPr>
              <a:t>By using queue, we explore each neighboring node to the current node</a:t>
            </a:r>
            <a:endParaRPr sz="2100">
              <a:solidFill>
                <a:srgbClr val="000000"/>
              </a:solidFill>
            </a:endParaRPr>
          </a:p>
          <a:p>
            <a:pPr indent="0" lvl="0" marL="0" rtl="0" algn="l">
              <a:lnSpc>
                <a:spcPct val="130000"/>
              </a:lnSpc>
              <a:spcBef>
                <a:spcPts val="600"/>
              </a:spcBef>
              <a:spcAft>
                <a:spcPts val="0"/>
              </a:spcAft>
              <a:buSzPts val="2160"/>
              <a:buNone/>
            </a:pPr>
            <a:r>
              <a:rPr b="1" lang="en-US" sz="2100">
                <a:solidFill>
                  <a:srgbClr val="000000"/>
                </a:solidFill>
              </a:rPr>
              <a:t>DFS - Depth First Search</a:t>
            </a:r>
            <a:endParaRPr b="1" sz="2100">
              <a:solidFill>
                <a:srgbClr val="000000"/>
              </a:solidFill>
            </a:endParaRPr>
          </a:p>
          <a:p>
            <a:pPr indent="-361950" lvl="0" marL="457200" rtl="0" algn="l">
              <a:lnSpc>
                <a:spcPct val="130000"/>
              </a:lnSpc>
              <a:spcBef>
                <a:spcPts val="600"/>
              </a:spcBef>
              <a:spcAft>
                <a:spcPts val="0"/>
              </a:spcAft>
              <a:buClr>
                <a:srgbClr val="000000"/>
              </a:buClr>
              <a:buSzPts val="2100"/>
              <a:buAutoNum type="arabicParenR"/>
            </a:pPr>
            <a:r>
              <a:rPr lang="en-US" sz="2100">
                <a:solidFill>
                  <a:srgbClr val="000000"/>
                </a:solidFill>
              </a:rPr>
              <a:t>Uses stack - last in, first out</a:t>
            </a:r>
            <a:endParaRPr sz="2100">
              <a:solidFill>
                <a:srgbClr val="000000"/>
              </a:solidFill>
            </a:endParaRPr>
          </a:p>
          <a:p>
            <a:pPr indent="-361950" lvl="0" marL="457200" rtl="0" algn="l">
              <a:lnSpc>
                <a:spcPct val="130000"/>
              </a:lnSpc>
              <a:spcBef>
                <a:spcPts val="0"/>
              </a:spcBef>
              <a:spcAft>
                <a:spcPts val="0"/>
              </a:spcAft>
              <a:buClr>
                <a:srgbClr val="000000"/>
              </a:buClr>
              <a:buSzPts val="2100"/>
              <a:buAutoNum type="arabicParenR"/>
            </a:pPr>
            <a:r>
              <a:rPr lang="en-US" sz="2100">
                <a:solidFill>
                  <a:srgbClr val="000000"/>
                </a:solidFill>
              </a:rPr>
              <a:t>By using stack, we explore the first neighboring node then the neighboring node of that node, and so on</a:t>
            </a:r>
            <a:endParaRPr sz="2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9a5cb01f6f_0_70"/>
          <p:cNvSpPr txBox="1"/>
          <p:nvPr>
            <p:ph type="title"/>
          </p:nvPr>
        </p:nvSpPr>
        <p:spPr>
          <a:xfrm>
            <a:off x="413650" y="1067700"/>
            <a:ext cx="11527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Informed Searches - Greedy and A* Search</a:t>
            </a:r>
            <a:endParaRPr/>
          </a:p>
        </p:txBody>
      </p:sp>
      <p:sp>
        <p:nvSpPr>
          <p:cNvPr id="102" name="Google Shape;102;g19a5cb01f6f_0_70"/>
          <p:cNvSpPr txBox="1"/>
          <p:nvPr>
            <p:ph idx="1" type="body"/>
          </p:nvPr>
        </p:nvSpPr>
        <p:spPr>
          <a:xfrm>
            <a:off x="413650" y="1658700"/>
            <a:ext cx="11527500" cy="42939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000">
                <a:solidFill>
                  <a:srgbClr val="000000"/>
                </a:solidFill>
              </a:rPr>
              <a:t>In our implementations, we have solved the maze using greedy and A* search. These searches use heuristics to determine the next node to explore, hence informed search. The differences between the two searches are the following:</a:t>
            </a:r>
            <a:endParaRPr sz="2000">
              <a:solidFill>
                <a:srgbClr val="000000"/>
              </a:solidFill>
            </a:endParaRPr>
          </a:p>
          <a:p>
            <a:pPr indent="0" lvl="0" marL="0" rtl="0" algn="l">
              <a:lnSpc>
                <a:spcPct val="130000"/>
              </a:lnSpc>
              <a:spcBef>
                <a:spcPts val="600"/>
              </a:spcBef>
              <a:spcAft>
                <a:spcPts val="0"/>
              </a:spcAft>
              <a:buSzPts val="2160"/>
              <a:buNone/>
            </a:pPr>
            <a:r>
              <a:rPr b="1" lang="en-US" sz="2000">
                <a:solidFill>
                  <a:srgbClr val="000000"/>
                </a:solidFill>
              </a:rPr>
              <a:t>Greedy Search</a:t>
            </a:r>
            <a:endParaRPr b="1" sz="2000">
              <a:solidFill>
                <a:srgbClr val="000000"/>
              </a:solidFill>
            </a:endParaRPr>
          </a:p>
          <a:p>
            <a:pPr indent="-355600" lvl="0" marL="457200" rtl="0" algn="l">
              <a:lnSpc>
                <a:spcPct val="130000"/>
              </a:lnSpc>
              <a:spcBef>
                <a:spcPts val="600"/>
              </a:spcBef>
              <a:spcAft>
                <a:spcPts val="0"/>
              </a:spcAft>
              <a:buClr>
                <a:srgbClr val="000000"/>
              </a:buClr>
              <a:buSzPts val="2000"/>
              <a:buAutoNum type="arabicParenR"/>
            </a:pPr>
            <a:r>
              <a:rPr lang="en-US" sz="2000">
                <a:solidFill>
                  <a:srgbClr val="000000"/>
                </a:solidFill>
              </a:rPr>
              <a:t>Uses heap priority queue, which sorts unexplored nodes by the heuristic f(n) = h(n) in increasing order</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h(n) = The Manhattan distance of the current node to goal node</a:t>
            </a:r>
            <a:endParaRPr sz="2000">
              <a:solidFill>
                <a:srgbClr val="000000"/>
              </a:solidFill>
            </a:endParaRPr>
          </a:p>
          <a:p>
            <a:pPr indent="0" lvl="0" marL="0" rtl="0" algn="l">
              <a:lnSpc>
                <a:spcPct val="130000"/>
              </a:lnSpc>
              <a:spcBef>
                <a:spcPts val="600"/>
              </a:spcBef>
              <a:spcAft>
                <a:spcPts val="0"/>
              </a:spcAft>
              <a:buSzPts val="2160"/>
              <a:buNone/>
            </a:pPr>
            <a:r>
              <a:rPr b="1" lang="en-US" sz="2000">
                <a:solidFill>
                  <a:srgbClr val="000000"/>
                </a:solidFill>
              </a:rPr>
              <a:t>A-Star (A*) Search</a:t>
            </a:r>
            <a:endParaRPr b="1" sz="2000">
              <a:solidFill>
                <a:srgbClr val="000000"/>
              </a:solidFill>
            </a:endParaRPr>
          </a:p>
          <a:p>
            <a:pPr indent="-355600" lvl="0" marL="457200" rtl="0" algn="l">
              <a:lnSpc>
                <a:spcPct val="130000"/>
              </a:lnSpc>
              <a:spcBef>
                <a:spcPts val="600"/>
              </a:spcBef>
              <a:spcAft>
                <a:spcPts val="0"/>
              </a:spcAft>
              <a:buClr>
                <a:srgbClr val="000000"/>
              </a:buClr>
              <a:buSzPts val="2000"/>
              <a:buAutoNum type="arabicParenR"/>
            </a:pPr>
            <a:r>
              <a:rPr lang="en-US" sz="2000">
                <a:solidFill>
                  <a:srgbClr val="000000"/>
                </a:solidFill>
              </a:rPr>
              <a:t>Uses heap priority queue, which sorts unexplored nodes by the heuristic f(n) = g(n) + h(n) in increasing order</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g(n) = The distance (depth level) of the starter node to current node</a:t>
            </a:r>
            <a:endParaRPr sz="2000">
              <a:solidFill>
                <a:srgbClr val="000000"/>
              </a:solidFill>
            </a:endParaRPr>
          </a:p>
          <a:p>
            <a:pPr indent="-355600" lvl="0" marL="457200" rtl="0" algn="l">
              <a:lnSpc>
                <a:spcPct val="130000"/>
              </a:lnSpc>
              <a:spcBef>
                <a:spcPts val="0"/>
              </a:spcBef>
              <a:spcAft>
                <a:spcPts val="0"/>
              </a:spcAft>
              <a:buClr>
                <a:srgbClr val="000000"/>
              </a:buClr>
              <a:buSzPts val="2000"/>
              <a:buAutoNum type="arabicParenR"/>
            </a:pPr>
            <a:r>
              <a:rPr lang="en-US" sz="2000">
                <a:solidFill>
                  <a:srgbClr val="000000"/>
                </a:solidFill>
              </a:rPr>
              <a:t>h(n) = The Manhattan distance of the current node to goal node</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9a5cb01f6f_0_100"/>
          <p:cNvSpPr txBox="1"/>
          <p:nvPr>
            <p:ph type="title"/>
          </p:nvPr>
        </p:nvSpPr>
        <p:spPr>
          <a:xfrm>
            <a:off x="566923" y="1499625"/>
            <a:ext cx="113325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What is Manhattan Distance?</a:t>
            </a:r>
            <a:endParaRPr/>
          </a:p>
        </p:txBody>
      </p:sp>
      <p:sp>
        <p:nvSpPr>
          <p:cNvPr id="109" name="Google Shape;109;g19a5cb01f6f_0_100"/>
          <p:cNvSpPr txBox="1"/>
          <p:nvPr>
            <p:ph idx="1" type="body"/>
          </p:nvPr>
        </p:nvSpPr>
        <p:spPr>
          <a:xfrm>
            <a:off x="8011875" y="2355975"/>
            <a:ext cx="3720600" cy="3771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2100">
                <a:solidFill>
                  <a:srgbClr val="000000"/>
                </a:solidFill>
              </a:rPr>
              <a:t>At right angles, we compute the distances from two points to determine the Manhattan distance.</a:t>
            </a:r>
            <a:endParaRPr sz="2100">
              <a:solidFill>
                <a:srgbClr val="000000"/>
              </a:solidFill>
            </a:endParaRPr>
          </a:p>
          <a:p>
            <a:pPr indent="0" lvl="0" marL="0" rtl="0" algn="l">
              <a:lnSpc>
                <a:spcPct val="130000"/>
              </a:lnSpc>
              <a:spcBef>
                <a:spcPts val="600"/>
              </a:spcBef>
              <a:spcAft>
                <a:spcPts val="0"/>
              </a:spcAft>
              <a:buSzPts val="2160"/>
              <a:buNone/>
            </a:pPr>
            <a:r>
              <a:t/>
            </a:r>
            <a:endParaRPr sz="2100">
              <a:solidFill>
                <a:srgbClr val="000000"/>
              </a:solidFill>
            </a:endParaRPr>
          </a:p>
          <a:p>
            <a:pPr indent="0" lvl="0" marL="0" rtl="0" algn="l">
              <a:lnSpc>
                <a:spcPct val="130000"/>
              </a:lnSpc>
              <a:spcBef>
                <a:spcPts val="600"/>
              </a:spcBef>
              <a:spcAft>
                <a:spcPts val="0"/>
              </a:spcAft>
              <a:buSzPts val="2160"/>
              <a:buNone/>
            </a:pPr>
            <a:r>
              <a:rPr lang="en-US" sz="2100">
                <a:solidFill>
                  <a:srgbClr val="000000"/>
                </a:solidFill>
              </a:rPr>
              <a:t>We use Manhattan distance as our h(n) for greed and A* search.</a:t>
            </a:r>
            <a:endParaRPr sz="2100">
              <a:solidFill>
                <a:srgbClr val="000000"/>
              </a:solidFill>
            </a:endParaRPr>
          </a:p>
        </p:txBody>
      </p:sp>
      <p:pic>
        <p:nvPicPr>
          <p:cNvPr id="110" name="Google Shape;110;g19a5cb01f6f_0_100"/>
          <p:cNvPicPr preferRelativeResize="0"/>
          <p:nvPr/>
        </p:nvPicPr>
        <p:blipFill rotWithShape="1">
          <a:blip r:embed="rId3">
            <a:alphaModFix/>
          </a:blip>
          <a:srcRect b="0" l="0" r="0" t="0"/>
          <a:stretch/>
        </p:blipFill>
        <p:spPr>
          <a:xfrm>
            <a:off x="566925" y="2257425"/>
            <a:ext cx="7194197" cy="3968100"/>
          </a:xfrm>
          <a:prstGeom prst="rect">
            <a:avLst/>
          </a:prstGeom>
          <a:noFill/>
          <a:ln>
            <a:noFill/>
          </a:ln>
        </p:spPr>
      </p:pic>
      <p:sp>
        <p:nvSpPr>
          <p:cNvPr id="111" name="Google Shape;111;g19a5cb01f6f_0_100"/>
          <p:cNvSpPr txBox="1"/>
          <p:nvPr>
            <p:ph idx="1" type="body"/>
          </p:nvPr>
        </p:nvSpPr>
        <p:spPr>
          <a:xfrm>
            <a:off x="710625" y="6225525"/>
            <a:ext cx="6925200" cy="399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600"/>
              </a:spcBef>
              <a:spcAft>
                <a:spcPts val="0"/>
              </a:spcAft>
              <a:buSzPts val="2160"/>
              <a:buNone/>
            </a:pPr>
            <a:r>
              <a:rPr lang="en-US" sz="1700">
                <a:solidFill>
                  <a:srgbClr val="000000"/>
                </a:solidFill>
              </a:rPr>
              <a:t>Source: https://www.mygreatlearning.com/blog/hierarchical-clustering/</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9a5cb01f6f_0_116"/>
          <p:cNvSpPr txBox="1"/>
          <p:nvPr>
            <p:ph type="title"/>
          </p:nvPr>
        </p:nvSpPr>
        <p:spPr>
          <a:xfrm>
            <a:off x="566926" y="1360300"/>
            <a:ext cx="79188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Mazes 1-3</a:t>
            </a:r>
            <a:endParaRPr/>
          </a:p>
        </p:txBody>
      </p:sp>
      <p:pic>
        <p:nvPicPr>
          <p:cNvPr id="118" name="Google Shape;118;g19a5cb01f6f_0_116"/>
          <p:cNvPicPr preferRelativeResize="0"/>
          <p:nvPr/>
        </p:nvPicPr>
        <p:blipFill rotWithShape="1">
          <a:blip r:embed="rId3">
            <a:alphaModFix/>
          </a:blip>
          <a:srcRect b="0" l="0" r="0" t="0"/>
          <a:stretch/>
        </p:blipFill>
        <p:spPr>
          <a:xfrm>
            <a:off x="111475" y="2033228"/>
            <a:ext cx="4237425" cy="4403350"/>
          </a:xfrm>
          <a:prstGeom prst="rect">
            <a:avLst/>
          </a:prstGeom>
          <a:noFill/>
          <a:ln>
            <a:noFill/>
          </a:ln>
        </p:spPr>
      </p:pic>
      <p:pic>
        <p:nvPicPr>
          <p:cNvPr id="119" name="Google Shape;119;g19a5cb01f6f_0_116"/>
          <p:cNvPicPr preferRelativeResize="0"/>
          <p:nvPr/>
        </p:nvPicPr>
        <p:blipFill rotWithShape="1">
          <a:blip r:embed="rId4">
            <a:alphaModFix/>
          </a:blip>
          <a:srcRect b="0" l="0" r="0" t="0"/>
          <a:stretch/>
        </p:blipFill>
        <p:spPr>
          <a:xfrm>
            <a:off x="4348900" y="2013153"/>
            <a:ext cx="4237425" cy="4443500"/>
          </a:xfrm>
          <a:prstGeom prst="rect">
            <a:avLst/>
          </a:prstGeom>
          <a:noFill/>
          <a:ln>
            <a:noFill/>
          </a:ln>
        </p:spPr>
      </p:pic>
      <p:pic>
        <p:nvPicPr>
          <p:cNvPr id="120" name="Google Shape;120;g19a5cb01f6f_0_116"/>
          <p:cNvPicPr preferRelativeResize="0"/>
          <p:nvPr/>
        </p:nvPicPr>
        <p:blipFill rotWithShape="1">
          <a:blip r:embed="rId5">
            <a:alphaModFix/>
          </a:blip>
          <a:srcRect b="0" l="0" r="0" t="0"/>
          <a:stretch/>
        </p:blipFill>
        <p:spPr>
          <a:xfrm>
            <a:off x="8586324" y="1114175"/>
            <a:ext cx="3523425" cy="532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9a5cb01f6f_0_134"/>
          <p:cNvSpPr txBox="1"/>
          <p:nvPr>
            <p:ph type="title"/>
          </p:nvPr>
        </p:nvSpPr>
        <p:spPr>
          <a:xfrm>
            <a:off x="566926" y="1360300"/>
            <a:ext cx="7918800" cy="591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SzPts val="1800"/>
              <a:buNone/>
            </a:pPr>
            <a:r>
              <a:rPr lang="en-US"/>
              <a:t>Mazes 1-3 Results By All Searches</a:t>
            </a:r>
            <a:endParaRPr/>
          </a:p>
        </p:txBody>
      </p:sp>
      <p:pic>
        <p:nvPicPr>
          <p:cNvPr id="127" name="Google Shape;127;g19a5cb01f6f_0_134"/>
          <p:cNvPicPr preferRelativeResize="0"/>
          <p:nvPr/>
        </p:nvPicPr>
        <p:blipFill rotWithShape="1">
          <a:blip r:embed="rId3">
            <a:alphaModFix/>
          </a:blip>
          <a:srcRect b="0" l="0" r="0" t="0"/>
          <a:stretch/>
        </p:blipFill>
        <p:spPr>
          <a:xfrm>
            <a:off x="403200" y="2274674"/>
            <a:ext cx="3943525" cy="4232376"/>
          </a:xfrm>
          <a:prstGeom prst="rect">
            <a:avLst/>
          </a:prstGeom>
          <a:noFill/>
          <a:ln>
            <a:noFill/>
          </a:ln>
        </p:spPr>
      </p:pic>
      <p:pic>
        <p:nvPicPr>
          <p:cNvPr id="128" name="Google Shape;128;g19a5cb01f6f_0_134"/>
          <p:cNvPicPr preferRelativeResize="0"/>
          <p:nvPr/>
        </p:nvPicPr>
        <p:blipFill rotWithShape="1">
          <a:blip r:embed="rId4">
            <a:alphaModFix/>
          </a:blip>
          <a:srcRect b="0" l="0" r="0" t="0"/>
          <a:stretch/>
        </p:blipFill>
        <p:spPr>
          <a:xfrm>
            <a:off x="4535637" y="2311574"/>
            <a:ext cx="3943500" cy="4195471"/>
          </a:xfrm>
          <a:prstGeom prst="rect">
            <a:avLst/>
          </a:prstGeom>
          <a:noFill/>
          <a:ln>
            <a:noFill/>
          </a:ln>
        </p:spPr>
      </p:pic>
      <p:pic>
        <p:nvPicPr>
          <p:cNvPr id="129" name="Google Shape;129;g19a5cb01f6f_0_134"/>
          <p:cNvPicPr preferRelativeResize="0"/>
          <p:nvPr/>
        </p:nvPicPr>
        <p:blipFill rotWithShape="1">
          <a:blip r:embed="rId5">
            <a:alphaModFix/>
          </a:blip>
          <a:srcRect b="0" l="0" r="0" t="0"/>
          <a:stretch/>
        </p:blipFill>
        <p:spPr>
          <a:xfrm>
            <a:off x="8611025" y="1119375"/>
            <a:ext cx="3455625" cy="538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1a6b5ffbbd7_0_0"/>
          <p:cNvPicPr preferRelativeResize="0"/>
          <p:nvPr/>
        </p:nvPicPr>
        <p:blipFill rotWithShape="1">
          <a:blip r:embed="rId3">
            <a:alphaModFix/>
          </a:blip>
          <a:srcRect b="0" l="0" r="0" t="0"/>
          <a:stretch/>
        </p:blipFill>
        <p:spPr>
          <a:xfrm>
            <a:off x="526788" y="1270150"/>
            <a:ext cx="11175723" cy="5587849"/>
          </a:xfrm>
          <a:prstGeom prst="rect">
            <a:avLst/>
          </a:prstGeom>
          <a:noFill/>
          <a:ln>
            <a:noFill/>
          </a:ln>
        </p:spPr>
      </p:pic>
      <p:sp>
        <p:nvSpPr>
          <p:cNvPr id="136" name="Google Shape;136;g1a6b5ffbbd7_0_0"/>
          <p:cNvSpPr txBox="1"/>
          <p:nvPr>
            <p:ph idx="4294967295" type="title"/>
          </p:nvPr>
        </p:nvSpPr>
        <p:spPr>
          <a:xfrm>
            <a:off x="580850" y="1109500"/>
            <a:ext cx="11067600" cy="591000"/>
          </a:xfrm>
          <a:prstGeom prst="rect">
            <a:avLst/>
          </a:prstGeom>
          <a:noFill/>
          <a:ln>
            <a:noFill/>
          </a:ln>
        </p:spPr>
        <p:txBody>
          <a:bodyPr anchorCtr="0" anchor="b" bIns="45700" lIns="91425" spcFirstLastPara="1" rIns="91425" wrap="square" tIns="45700">
            <a:spAutoFit/>
          </a:bodyPr>
          <a:lstStyle/>
          <a:p>
            <a:pPr indent="0" lvl="0" marL="0" rtl="0" algn="ctr">
              <a:lnSpc>
                <a:spcPct val="90000"/>
              </a:lnSpc>
              <a:spcBef>
                <a:spcPts val="0"/>
              </a:spcBef>
              <a:spcAft>
                <a:spcPts val="0"/>
              </a:spcAft>
              <a:buSzPts val="3600"/>
              <a:buNone/>
            </a:pPr>
            <a:r>
              <a:rPr lang="en-US"/>
              <a:t>Maze 4 Results By Each Search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cp:coreProperties>
</file>