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85" r:id="rId12"/>
    <p:sldId id="269" r:id="rId13"/>
    <p:sldId id="270" r:id="rId14"/>
    <p:sldId id="271" r:id="rId15"/>
    <p:sldId id="273" r:id="rId16"/>
    <p:sldId id="274" r:id="rId17"/>
    <p:sldId id="276" r:id="rId18"/>
    <p:sldId id="280" r:id="rId19"/>
    <p:sldId id="282" r:id="rId20"/>
    <p:sldId id="283" r:id="rId21"/>
    <p:sldId id="284" r:id="rId22"/>
    <p:sldId id="287" r:id="rId23"/>
    <p:sldId id="286" r:id="rId24"/>
    <p:sldId id="288" r:id="rId25"/>
    <p:sldId id="289" r:id="rId26"/>
    <p:sldId id="290" r:id="rId27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8272" y="1498904"/>
            <a:ext cx="6791432" cy="1704014"/>
          </a:xfrm>
          <a:prstGeom prst="rect">
            <a:avLst/>
          </a:prstGeom>
        </p:spPr>
        <p:txBody>
          <a:bodyPr spcFirstLastPara="1" wrap="square" lIns="104261" tIns="104261" rIns="104261" bIns="104261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800" b="1">
                <a:solidFill>
                  <a:srgbClr val="0091EA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66389" y="6831426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17477" y="6213122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323536" y="5065823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147328" y="7247844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475852" y="697913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7851" y="3717074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64683" y="872136"/>
            <a:ext cx="148403" cy="13982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2449" y="1476340"/>
            <a:ext cx="296805" cy="2796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9477763" y="5468601"/>
            <a:ext cx="222428" cy="209903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0295731" y="6230594"/>
            <a:ext cx="222428" cy="209903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29574" y="2193666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032553" y="298957"/>
            <a:ext cx="296805" cy="2796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02412" y="2759571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995380" y="523187"/>
            <a:ext cx="88761" cy="83631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9038885" y="6751529"/>
            <a:ext cx="296805" cy="279981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261" tIns="104261" rIns="104261" bIns="10426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heavy">
                <a:solidFill>
                  <a:srgbClr val="2320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heavy">
                <a:solidFill>
                  <a:srgbClr val="2320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320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12/28/2018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‹#›</a:t>
            </a:fld>
            <a:endParaRPr spc="-1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9359" y="452669"/>
            <a:ext cx="8854683" cy="10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104261" rIns="104261" bIns="104261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359" y="1853609"/>
            <a:ext cx="8854683" cy="525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104261" rIns="104261" bIns="104261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828460" y="6978176"/>
            <a:ext cx="641674" cy="57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61" tIns="104261" rIns="104261" bIns="104261" anchor="t" anchorCtr="0">
            <a:noAutofit/>
          </a:bodyPr>
          <a:lstStyle>
            <a:lvl1pPr lvl="0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5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5400">
              <a:lnSpc>
                <a:spcPts val="1625"/>
              </a:lnSpc>
            </a:pPr>
            <a:fld id="{81D60167-4931-47E6-BA6A-407CBD079E47}" type="slidenum">
              <a:rPr lang="en-US" spc="-125" smtClean="0"/>
              <a:pPr marL="25400">
                <a:lnSpc>
                  <a:spcPts val="1625"/>
                </a:lnSpc>
              </a:pPr>
              <a:t>‹#›</a:t>
            </a:fld>
            <a:endParaRPr lang="en-US" spc="-125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clas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qKoajPPWpmo&amp;list=PLr6-GrHUlVf8JIgLcu3sHigvQjTw_aC9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CSS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900" y="3092450"/>
            <a:ext cx="5347970" cy="18498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3600" b="1" spc="-114" smtClean="0">
                <a:solidFill>
                  <a:srgbClr val="FF0000"/>
                </a:solidFill>
                <a:latin typeface="Trebuchet MS"/>
                <a:cs typeface="Trebuchet MS"/>
              </a:rPr>
              <a:t>Web</a:t>
            </a:r>
            <a:r>
              <a:rPr sz="3600" b="1" spc="-320" smtClean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600" b="1" spc="-204" smtClean="0">
                <a:solidFill>
                  <a:srgbClr val="FF0000"/>
                </a:solidFill>
                <a:latin typeface="Trebuchet MS"/>
                <a:cs typeface="Trebuchet MS"/>
              </a:rPr>
              <a:t>Technologies</a:t>
            </a:r>
            <a:endParaRPr lang="en-US" sz="3600" b="1" spc="-204" dirty="0" smtClean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lang="en-US" sz="3600" b="1" spc="-204" dirty="0" smtClean="0">
                <a:solidFill>
                  <a:srgbClr val="FF0000"/>
                </a:solidFill>
                <a:latin typeface="Trebuchet MS"/>
                <a:cs typeface="Trebuchet MS"/>
              </a:rPr>
              <a:t>Lab-III</a:t>
            </a:r>
            <a:endParaRPr sz="36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85" smtClean="0">
                <a:solidFill>
                  <a:srgbClr val="FF0000"/>
                </a:solidFill>
                <a:latin typeface="Arial"/>
                <a:cs typeface="Arial"/>
              </a:rPr>
              <a:t>Cascading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Style</a:t>
            </a:r>
            <a:r>
              <a:rPr sz="2400" spc="-3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0000"/>
                </a:solidFill>
                <a:latin typeface="Arial"/>
                <a:cs typeface="Arial"/>
              </a:rPr>
              <a:t>Sheets</a:t>
            </a:r>
            <a:endParaRPr sz="24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13169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215" dirty="0">
                <a:solidFill>
                  <a:srgbClr val="00B0F0"/>
                </a:solidFill>
              </a:rPr>
              <a:t>Types </a:t>
            </a:r>
            <a:r>
              <a:rPr sz="2800" u="none" spc="-130" dirty="0">
                <a:solidFill>
                  <a:srgbClr val="00B0F0"/>
                </a:solidFill>
              </a:rPr>
              <a:t>of</a:t>
            </a:r>
            <a:r>
              <a:rPr sz="2800" u="none" spc="-345" dirty="0">
                <a:solidFill>
                  <a:srgbClr val="00B0F0"/>
                </a:solidFill>
              </a:rPr>
              <a:t> </a:t>
            </a:r>
            <a:r>
              <a:rPr sz="2800" u="none" spc="-180" dirty="0">
                <a:solidFill>
                  <a:srgbClr val="00B0F0"/>
                </a:solidFill>
              </a:rPr>
              <a:t>CSS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10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1992355"/>
            <a:ext cx="6920865" cy="170053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50"/>
              </a:spcBef>
              <a:buChar char="•"/>
              <a:tabLst>
                <a:tab pos="287020" algn="l"/>
              </a:tabLst>
            </a:pP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There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are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three </a:t>
            </a:r>
            <a:r>
              <a:rPr sz="2400" spc="-150" dirty="0">
                <a:solidFill>
                  <a:srgbClr val="232021"/>
                </a:solidFill>
                <a:latin typeface="Arial"/>
                <a:cs typeface="Arial"/>
              </a:rPr>
              <a:t>ways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specifying</a:t>
            </a:r>
            <a:r>
              <a:rPr sz="2400" spc="-3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styles: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1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95" dirty="0">
                <a:solidFill>
                  <a:srgbClr val="232021"/>
                </a:solidFill>
                <a:latin typeface="Arial"/>
                <a:cs typeface="Arial"/>
              </a:rPr>
              <a:t>External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sheet </a:t>
            </a:r>
            <a:r>
              <a:rPr sz="2200" spc="-35" dirty="0">
                <a:solidFill>
                  <a:srgbClr val="232021"/>
                </a:solidFill>
                <a:latin typeface="Arial"/>
                <a:cs typeface="Arial"/>
              </a:rPr>
              <a:t>(multiple </a:t>
            </a:r>
            <a:r>
              <a:rPr sz="2200" spc="-160" dirty="0">
                <a:solidFill>
                  <a:srgbClr val="232021"/>
                </a:solidFill>
                <a:latin typeface="Arial"/>
                <a:cs typeface="Arial"/>
              </a:rPr>
              <a:t>pages </a:t>
            </a:r>
            <a:r>
              <a:rPr sz="2200" spc="-145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200" spc="-45" dirty="0">
                <a:solidFill>
                  <a:srgbClr val="232021"/>
                </a:solidFill>
                <a:latin typeface="Arial"/>
                <a:cs typeface="Arial"/>
              </a:rPr>
              <a:t>link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200" spc="-2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232021"/>
                </a:solidFill>
                <a:latin typeface="Arial"/>
                <a:cs typeface="Arial"/>
              </a:rPr>
              <a:t>this).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263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40" dirty="0">
                <a:solidFill>
                  <a:srgbClr val="232021"/>
                </a:solidFill>
                <a:latin typeface="Arial"/>
                <a:cs typeface="Arial"/>
              </a:rPr>
              <a:t>Internal</a:t>
            </a:r>
            <a:r>
              <a:rPr sz="2200" spc="-1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2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sheet</a:t>
            </a:r>
            <a:r>
              <a:rPr sz="22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232021"/>
                </a:solidFill>
                <a:latin typeface="Arial"/>
                <a:cs typeface="Arial"/>
              </a:rPr>
              <a:t>(applies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only</a:t>
            </a:r>
            <a:r>
              <a:rPr sz="22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2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232021"/>
                </a:solidFill>
                <a:latin typeface="Arial"/>
                <a:cs typeface="Arial"/>
              </a:rPr>
              <a:t>specify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web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page).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263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Inline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200" spc="-95" dirty="0">
                <a:solidFill>
                  <a:srgbClr val="232021"/>
                </a:solidFill>
                <a:latin typeface="Arial"/>
                <a:cs typeface="Arial"/>
              </a:rPr>
              <a:t>(applies </a:t>
            </a:r>
            <a:r>
              <a:rPr sz="2200" spc="-60" dirty="0">
                <a:solidFill>
                  <a:srgbClr val="232021"/>
                </a:solidFill>
                <a:latin typeface="Arial"/>
                <a:cs typeface="Arial"/>
              </a:rPr>
              <a:t>only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200" spc="-4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specific </a:t>
            </a:r>
            <a:r>
              <a:rPr sz="2200" spc="-60" dirty="0">
                <a:solidFill>
                  <a:srgbClr val="232021"/>
                </a:solidFill>
                <a:latin typeface="Arial"/>
                <a:cs typeface="Arial"/>
              </a:rPr>
              <a:t>element).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91973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75" dirty="0">
                <a:solidFill>
                  <a:srgbClr val="00B0F0"/>
                </a:solidFill>
              </a:rPr>
              <a:t>Style </a:t>
            </a:r>
            <a:r>
              <a:rPr sz="2800" u="none" spc="-185" dirty="0">
                <a:solidFill>
                  <a:srgbClr val="00B0F0"/>
                </a:solidFill>
              </a:rPr>
              <a:t>Rule</a:t>
            </a:r>
            <a:r>
              <a:rPr sz="2800" u="none" spc="-405" dirty="0">
                <a:solidFill>
                  <a:srgbClr val="00B0F0"/>
                </a:solidFill>
              </a:rPr>
              <a:t> </a:t>
            </a:r>
            <a:r>
              <a:rPr sz="2800" u="none" spc="-180" dirty="0">
                <a:solidFill>
                  <a:srgbClr val="00B0F0"/>
                </a:solidFill>
              </a:rPr>
              <a:t>Syntax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11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36" y="2151381"/>
            <a:ext cx="7252970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225" dirty="0">
                <a:solidFill>
                  <a:srgbClr val="232021"/>
                </a:solidFill>
                <a:latin typeface="Arial"/>
                <a:cs typeface="Arial"/>
              </a:rPr>
              <a:t>Each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40" dirty="0">
                <a:solidFill>
                  <a:srgbClr val="232021"/>
                </a:solidFill>
                <a:latin typeface="Arial"/>
                <a:cs typeface="Arial"/>
              </a:rPr>
              <a:t>rule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3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form:</a:t>
            </a:r>
            <a:endParaRPr sz="2400">
              <a:latin typeface="Arial"/>
              <a:cs typeface="Arial"/>
            </a:endParaRPr>
          </a:p>
          <a:p>
            <a:pPr marL="859790">
              <a:lnSpc>
                <a:spcPct val="100000"/>
              </a:lnSpc>
              <a:spcBef>
                <a:spcPts val="1645"/>
              </a:spcBef>
            </a:pPr>
            <a:r>
              <a:rPr sz="2000" spc="-70" dirty="0">
                <a:solidFill>
                  <a:srgbClr val="D7A22D"/>
                </a:solidFill>
                <a:latin typeface="Arial"/>
                <a:cs typeface="Arial"/>
              </a:rPr>
              <a:t>selector </a:t>
            </a:r>
            <a:r>
              <a:rPr sz="2000" spc="-45" dirty="0">
                <a:solidFill>
                  <a:srgbClr val="D7A22D"/>
                </a:solidFill>
                <a:latin typeface="Arial"/>
                <a:cs typeface="Arial"/>
              </a:rPr>
              <a:t>{ </a:t>
            </a:r>
            <a:r>
              <a:rPr sz="2000" spc="-50" dirty="0">
                <a:solidFill>
                  <a:srgbClr val="D7A22D"/>
                </a:solidFill>
                <a:latin typeface="Arial"/>
                <a:cs typeface="Arial"/>
              </a:rPr>
              <a:t>property:value; property:value; </a:t>
            </a:r>
            <a:r>
              <a:rPr sz="2000" spc="-45" dirty="0">
                <a:solidFill>
                  <a:srgbClr val="D7A22D"/>
                </a:solidFill>
                <a:latin typeface="Arial"/>
                <a:cs typeface="Arial"/>
              </a:rPr>
              <a:t>...; </a:t>
            </a:r>
            <a:r>
              <a:rPr sz="2000" spc="-50" dirty="0">
                <a:solidFill>
                  <a:srgbClr val="D7A22D"/>
                </a:solidFill>
                <a:latin typeface="Arial"/>
                <a:cs typeface="Arial"/>
              </a:rPr>
              <a:t>property:value;</a:t>
            </a:r>
            <a:r>
              <a:rPr sz="2000" spc="-250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D7A22D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93700" marR="173990" indent="-381000">
              <a:lnSpc>
                <a:spcPct val="100800"/>
              </a:lnSpc>
              <a:spcBef>
                <a:spcPts val="145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Selectors </a:t>
            </a:r>
            <a:r>
              <a:rPr sz="2400" spc="-55" dirty="0">
                <a:solidFill>
                  <a:srgbClr val="232021"/>
                </a:solidFill>
                <a:latin typeface="Arial"/>
                <a:cs typeface="Arial"/>
              </a:rPr>
              <a:t>determine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which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markup elements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3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style  </a:t>
            </a:r>
            <a:r>
              <a:rPr sz="2400" spc="-55" dirty="0">
                <a:solidFill>
                  <a:srgbClr val="232021"/>
                </a:solidFill>
                <a:latin typeface="Arial"/>
                <a:cs typeface="Arial"/>
              </a:rPr>
              <a:t>properties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values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apply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to.</a:t>
            </a:r>
            <a:r>
              <a:rPr sz="2400" spc="-25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70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h1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{ </a:t>
            </a:r>
            <a:r>
              <a:rPr sz="2400" spc="-55" dirty="0">
                <a:solidFill>
                  <a:srgbClr val="232021"/>
                </a:solidFill>
                <a:latin typeface="Arial"/>
                <a:cs typeface="Arial"/>
              </a:rPr>
              <a:t>color: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white;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background-color: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orange</a:t>
            </a:r>
            <a:r>
              <a:rPr sz="2400" spc="-48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056764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65" dirty="0">
                <a:solidFill>
                  <a:srgbClr val="00B0F0"/>
                </a:solidFill>
              </a:rPr>
              <a:t>Inline</a:t>
            </a:r>
            <a:r>
              <a:rPr sz="2800" u="none" spc="-320" dirty="0">
                <a:solidFill>
                  <a:srgbClr val="00B0F0"/>
                </a:solidFill>
              </a:rPr>
              <a:t> </a:t>
            </a:r>
            <a:r>
              <a:rPr sz="2800" u="none" spc="-160" dirty="0">
                <a:solidFill>
                  <a:srgbClr val="00B0F0"/>
                </a:solidFill>
              </a:rPr>
              <a:t>Styles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12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2151381"/>
            <a:ext cx="7874000" cy="309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225" dirty="0">
                <a:solidFill>
                  <a:srgbClr val="232021"/>
                </a:solidFill>
                <a:latin typeface="Arial"/>
                <a:cs typeface="Arial"/>
              </a:rPr>
              <a:t>Each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browser </a:t>
            </a:r>
            <a:r>
              <a:rPr sz="2400" spc="-175" dirty="0">
                <a:solidFill>
                  <a:srgbClr val="232021"/>
                </a:solidFill>
                <a:latin typeface="Arial"/>
                <a:cs typeface="Arial"/>
              </a:rPr>
              <a:t>has </a:t>
            </a:r>
            <a:r>
              <a:rPr sz="2400" spc="-40" dirty="0">
                <a:solidFill>
                  <a:srgbClr val="232021"/>
                </a:solidFill>
                <a:latin typeface="Arial"/>
                <a:cs typeface="Arial"/>
              </a:rPr>
              <a:t>default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display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style.</a:t>
            </a:r>
            <a:endParaRPr sz="2400">
              <a:latin typeface="Arial"/>
              <a:cs typeface="Arial"/>
            </a:endParaRPr>
          </a:p>
          <a:p>
            <a:pPr marL="287020" marR="623570" indent="-274320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55" dirty="0">
                <a:solidFill>
                  <a:srgbClr val="232021"/>
                </a:solidFill>
                <a:latin typeface="Arial"/>
                <a:cs typeface="Arial"/>
              </a:rPr>
              <a:t>Inline </a:t>
            </a: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styles 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be 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used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customise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how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elements</a:t>
            </a:r>
            <a:r>
              <a:rPr sz="2400" spc="-5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are 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displayed.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 Examples:</a:t>
            </a:r>
            <a:endParaRPr sz="2400">
              <a:latin typeface="Arial"/>
              <a:cs typeface="Arial"/>
            </a:endParaRPr>
          </a:p>
          <a:p>
            <a:pPr marL="224790" algn="ctr">
              <a:lnSpc>
                <a:spcPct val="100000"/>
              </a:lnSpc>
              <a:spcBef>
                <a:spcPts val="1725"/>
              </a:spcBef>
            </a:pPr>
            <a:r>
              <a:rPr sz="2400" spc="-105" dirty="0">
                <a:solidFill>
                  <a:srgbClr val="D7A22D"/>
                </a:solidFill>
                <a:latin typeface="Arial"/>
                <a:cs typeface="Arial"/>
              </a:rPr>
              <a:t>&lt;body</a:t>
            </a:r>
            <a:r>
              <a:rPr sz="2400" spc="-130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D7A22D"/>
                </a:solidFill>
                <a:latin typeface="Arial"/>
                <a:cs typeface="Arial"/>
              </a:rPr>
              <a:t>style="background-color:yellow"&gt;</a:t>
            </a:r>
            <a:endParaRPr sz="2400">
              <a:latin typeface="Arial"/>
              <a:cs typeface="Arial"/>
            </a:endParaRPr>
          </a:p>
          <a:p>
            <a:pPr marL="222250" algn="ctr">
              <a:lnSpc>
                <a:spcPct val="100000"/>
              </a:lnSpc>
              <a:spcBef>
                <a:spcPts val="1730"/>
              </a:spcBef>
            </a:pPr>
            <a:r>
              <a:rPr sz="2400" spc="-135" dirty="0">
                <a:solidFill>
                  <a:srgbClr val="D7A22D"/>
                </a:solidFill>
                <a:latin typeface="Arial"/>
                <a:cs typeface="Arial"/>
              </a:rPr>
              <a:t>&lt;h1</a:t>
            </a:r>
            <a:r>
              <a:rPr sz="2400" spc="-114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D7A22D"/>
                </a:solidFill>
                <a:latin typeface="Arial"/>
                <a:cs typeface="Arial"/>
              </a:rPr>
              <a:t>style="text-align:center"&gt;</a:t>
            </a:r>
            <a:endParaRPr sz="2400">
              <a:latin typeface="Arial"/>
              <a:cs typeface="Arial"/>
            </a:endParaRPr>
          </a:p>
          <a:p>
            <a:pPr marL="222250" algn="ctr">
              <a:lnSpc>
                <a:spcPct val="100000"/>
              </a:lnSpc>
              <a:spcBef>
                <a:spcPts val="1705"/>
              </a:spcBef>
            </a:pPr>
            <a:r>
              <a:rPr sz="2400" spc="-140" dirty="0">
                <a:solidFill>
                  <a:srgbClr val="D7A22D"/>
                </a:solidFill>
                <a:latin typeface="Arial"/>
                <a:cs typeface="Arial"/>
              </a:rPr>
              <a:t>&lt;p </a:t>
            </a:r>
            <a:r>
              <a:rPr sz="2400" spc="-50" dirty="0">
                <a:solidFill>
                  <a:srgbClr val="D7A22D"/>
                </a:solidFill>
                <a:latin typeface="Arial"/>
                <a:cs typeface="Arial"/>
              </a:rPr>
              <a:t>style="font-family:courier </a:t>
            </a:r>
            <a:r>
              <a:rPr sz="2400" spc="-65" dirty="0">
                <a:solidFill>
                  <a:srgbClr val="D7A22D"/>
                </a:solidFill>
                <a:latin typeface="Arial"/>
                <a:cs typeface="Arial"/>
              </a:rPr>
              <a:t>new; </a:t>
            </a:r>
            <a:r>
              <a:rPr sz="2400" spc="-60" dirty="0">
                <a:solidFill>
                  <a:srgbClr val="D7A22D"/>
                </a:solidFill>
                <a:latin typeface="Arial"/>
                <a:cs typeface="Arial"/>
              </a:rPr>
              <a:t>color:red;</a:t>
            </a:r>
            <a:r>
              <a:rPr sz="2400" spc="-18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D7A22D"/>
                </a:solidFill>
                <a:latin typeface="Arial"/>
                <a:cs typeface="Arial"/>
              </a:rPr>
              <a:t>font-size:20px"&gt;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503237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40" dirty="0">
                <a:solidFill>
                  <a:srgbClr val="00B0F0"/>
                </a:solidFill>
              </a:rPr>
              <a:t>Disadvantages </a:t>
            </a:r>
            <a:r>
              <a:rPr sz="2800" u="none" spc="-130" dirty="0">
                <a:solidFill>
                  <a:srgbClr val="00B0F0"/>
                </a:solidFill>
              </a:rPr>
              <a:t>of </a:t>
            </a:r>
            <a:r>
              <a:rPr sz="2800" u="none" spc="-160" dirty="0">
                <a:solidFill>
                  <a:srgbClr val="00B0F0"/>
                </a:solidFill>
              </a:rPr>
              <a:t>Inline</a:t>
            </a:r>
            <a:r>
              <a:rPr sz="2800" u="none" spc="-545" dirty="0">
                <a:solidFill>
                  <a:srgbClr val="00B0F0"/>
                </a:solidFill>
              </a:rPr>
              <a:t> </a:t>
            </a:r>
            <a:r>
              <a:rPr sz="2800" u="none" spc="-165" dirty="0">
                <a:solidFill>
                  <a:srgbClr val="00B0F0"/>
                </a:solidFill>
              </a:rPr>
              <a:t>Styles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13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19" y="2130045"/>
            <a:ext cx="8064500" cy="38982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87020" marR="5080" indent="-274320">
              <a:lnSpc>
                <a:spcPts val="2160"/>
              </a:lnSpc>
              <a:spcBef>
                <a:spcPts val="365"/>
              </a:spcBef>
              <a:buChar char="•"/>
              <a:tabLst>
                <a:tab pos="286385" algn="l"/>
                <a:tab pos="287655" algn="l"/>
              </a:tabLst>
            </a:pPr>
            <a:r>
              <a:rPr sz="2000" spc="-5" dirty="0">
                <a:solidFill>
                  <a:srgbClr val="232021"/>
                </a:solidFill>
                <a:latin typeface="Arial"/>
                <a:cs typeface="Arial"/>
              </a:rPr>
              <a:t>If </a:t>
            </a:r>
            <a:r>
              <a:rPr sz="2000" spc="-45" dirty="0">
                <a:solidFill>
                  <a:srgbClr val="232021"/>
                </a:solidFill>
                <a:latin typeface="Arial"/>
                <a:cs typeface="Arial"/>
              </a:rPr>
              <a:t>all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h2 </a:t>
            </a:r>
            <a:r>
              <a:rPr sz="2000" spc="-110" dirty="0">
                <a:solidFill>
                  <a:srgbClr val="232021"/>
                </a:solidFill>
                <a:latin typeface="Arial"/>
                <a:cs typeface="Arial"/>
              </a:rPr>
              <a:t>headings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need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000" spc="-135" dirty="0">
                <a:solidFill>
                  <a:srgbClr val="232021"/>
                </a:solidFill>
                <a:latin typeface="Arial"/>
                <a:cs typeface="Arial"/>
              </a:rPr>
              <a:t>use </a:t>
            </a:r>
            <a:r>
              <a:rPr sz="2000" spc="-160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000" spc="-50" dirty="0">
                <a:solidFill>
                  <a:srgbClr val="232021"/>
                </a:solidFill>
                <a:latin typeface="Arial"/>
                <a:cs typeface="Arial"/>
              </a:rPr>
              <a:t>certain </a:t>
            </a:r>
            <a:r>
              <a:rPr sz="2000" spc="5" dirty="0">
                <a:solidFill>
                  <a:srgbClr val="232021"/>
                </a:solidFill>
                <a:latin typeface="Arial"/>
                <a:cs typeface="Arial"/>
              </a:rPr>
              <a:t>font</a:t>
            </a:r>
            <a:r>
              <a:rPr sz="2000" spc="-4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2000" spc="-60" dirty="0">
                <a:solidFill>
                  <a:srgbClr val="232021"/>
                </a:solidFill>
                <a:latin typeface="Arial"/>
                <a:cs typeface="Arial"/>
              </a:rPr>
              <a:t>alignment, </a:t>
            </a:r>
            <a:r>
              <a:rPr sz="2000" spc="-40" dirty="0">
                <a:solidFill>
                  <a:srgbClr val="232021"/>
                </a:solidFill>
                <a:latin typeface="Arial"/>
                <a:cs typeface="Arial"/>
              </a:rPr>
              <a:t>then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every </a:t>
            </a:r>
            <a:r>
              <a:rPr sz="2000" spc="-15" dirty="0">
                <a:solidFill>
                  <a:srgbClr val="232021"/>
                </a:solidFill>
                <a:latin typeface="Arial"/>
                <a:cs typeface="Arial"/>
              </a:rPr>
              <a:t>time  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232021"/>
                </a:solidFill>
                <a:latin typeface="Arial"/>
                <a:cs typeface="Arial"/>
              </a:rPr>
              <a:t>specify </a:t>
            </a:r>
            <a:r>
              <a:rPr sz="2000" spc="-160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h2, we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need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000" spc="-55" dirty="0">
                <a:solidFill>
                  <a:srgbClr val="232021"/>
                </a:solidFill>
                <a:latin typeface="Arial"/>
                <a:cs typeface="Arial"/>
              </a:rPr>
              <a:t>duplicate </a:t>
            </a:r>
            <a:r>
              <a:rPr sz="2000" spc="-50" dirty="0">
                <a:solidFill>
                  <a:srgbClr val="232021"/>
                </a:solidFill>
                <a:latin typeface="Arial"/>
                <a:cs typeface="Arial"/>
              </a:rPr>
              <a:t>presentation</a:t>
            </a:r>
            <a:r>
              <a:rPr sz="2000" spc="-25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32021"/>
                </a:solidFill>
                <a:latin typeface="Arial"/>
                <a:cs typeface="Arial"/>
              </a:rPr>
              <a:t>attributes:</a:t>
            </a:r>
            <a:endParaRPr sz="20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1165"/>
              </a:spcBef>
            </a:pPr>
            <a:r>
              <a:rPr sz="2000" spc="-120" dirty="0">
                <a:solidFill>
                  <a:srgbClr val="232021"/>
                </a:solidFill>
                <a:latin typeface="Arial"/>
                <a:cs typeface="Arial"/>
              </a:rPr>
              <a:t>&lt;h2 </a:t>
            </a:r>
            <a:r>
              <a:rPr sz="2000" spc="-50" dirty="0">
                <a:solidFill>
                  <a:srgbClr val="D7A22D"/>
                </a:solidFill>
                <a:latin typeface="Arial"/>
                <a:cs typeface="Arial"/>
              </a:rPr>
              <a:t>style="text-align:center; </a:t>
            </a:r>
            <a:r>
              <a:rPr sz="2000" spc="-70" dirty="0">
                <a:solidFill>
                  <a:srgbClr val="D7A22D"/>
                </a:solidFill>
                <a:latin typeface="Arial"/>
                <a:cs typeface="Arial"/>
              </a:rPr>
              <a:t>font-size:10px"</a:t>
            </a:r>
            <a:r>
              <a:rPr sz="2000" spc="-70" dirty="0">
                <a:solidFill>
                  <a:srgbClr val="232021"/>
                </a:solidFill>
                <a:latin typeface="Arial"/>
                <a:cs typeface="Arial"/>
              </a:rPr>
              <a:t>&gt; blah blah</a:t>
            </a:r>
            <a:r>
              <a:rPr sz="20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232021"/>
                </a:solidFill>
                <a:latin typeface="Arial"/>
                <a:cs typeface="Arial"/>
              </a:rPr>
              <a:t>&lt;/h2&gt;</a:t>
            </a:r>
            <a:endParaRPr sz="2000">
              <a:latin typeface="Arial"/>
              <a:cs typeface="Arial"/>
            </a:endParaRPr>
          </a:p>
          <a:p>
            <a:pPr marL="287020" marR="184785" indent="-274320">
              <a:lnSpc>
                <a:spcPts val="2160"/>
              </a:lnSpc>
              <a:spcBef>
                <a:spcPts val="1475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185" dirty="0">
                <a:solidFill>
                  <a:srgbClr val="232021"/>
                </a:solidFill>
                <a:latin typeface="Arial"/>
                <a:cs typeface="Arial"/>
              </a:rPr>
              <a:t>Each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32021"/>
                </a:solidFill>
                <a:latin typeface="Arial"/>
                <a:cs typeface="Arial"/>
              </a:rPr>
              <a:t>time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 we</a:t>
            </a:r>
            <a:r>
              <a:rPr sz="20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232021"/>
                </a:solidFill>
                <a:latin typeface="Arial"/>
                <a:cs typeface="Arial"/>
              </a:rPr>
              <a:t>want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232021"/>
                </a:solidFill>
                <a:latin typeface="Arial"/>
                <a:cs typeface="Arial"/>
              </a:rPr>
              <a:t>change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0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32021"/>
                </a:solidFill>
                <a:latin typeface="Arial"/>
                <a:cs typeface="Arial"/>
              </a:rPr>
              <a:t>for</a:t>
            </a:r>
            <a:r>
              <a:rPr sz="20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h2,</a:t>
            </a:r>
            <a:r>
              <a:rPr sz="2000" spc="-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232021"/>
                </a:solidFill>
                <a:latin typeface="Arial"/>
                <a:cs typeface="Arial"/>
              </a:rPr>
              <a:t>need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232021"/>
                </a:solidFill>
                <a:latin typeface="Arial"/>
                <a:cs typeface="Arial"/>
              </a:rPr>
              <a:t>search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and</a:t>
            </a:r>
            <a:r>
              <a:rPr sz="2000" spc="-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replace  </a:t>
            </a:r>
            <a:r>
              <a:rPr sz="2000" spc="-70" dirty="0">
                <a:solidFill>
                  <a:srgbClr val="232021"/>
                </a:solidFill>
                <a:latin typeface="Arial"/>
                <a:cs typeface="Arial"/>
              </a:rPr>
              <a:t>everywhere.</a:t>
            </a:r>
            <a:endParaRPr sz="2000">
              <a:latin typeface="Arial"/>
              <a:cs typeface="Arial"/>
            </a:endParaRPr>
          </a:p>
          <a:p>
            <a:pPr marL="287020" marR="36830" indent="-274320">
              <a:lnSpc>
                <a:spcPts val="2180"/>
              </a:lnSpc>
              <a:spcBef>
                <a:spcPts val="1420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114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large 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web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pages/sites </a:t>
            </a:r>
            <a:r>
              <a:rPr sz="2000" spc="-35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000" spc="-114" dirty="0">
                <a:solidFill>
                  <a:srgbClr val="232021"/>
                </a:solidFill>
                <a:latin typeface="Arial"/>
                <a:cs typeface="Arial"/>
              </a:rPr>
              <a:t>leads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232021"/>
                </a:solidFill>
                <a:latin typeface="Arial"/>
                <a:cs typeface="Arial"/>
              </a:rPr>
              <a:t>complexity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maintenance</a:t>
            </a:r>
            <a:r>
              <a:rPr sz="2000" spc="-26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232021"/>
                </a:solidFill>
                <a:latin typeface="Arial"/>
                <a:cs typeface="Arial"/>
              </a:rPr>
              <a:t>issues.  </a:t>
            </a:r>
            <a:r>
              <a:rPr sz="2000" spc="-114" dirty="0">
                <a:solidFill>
                  <a:srgbClr val="232021"/>
                </a:solidFill>
                <a:latin typeface="Arial"/>
                <a:cs typeface="Arial"/>
              </a:rPr>
              <a:t>Could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be </a:t>
            </a:r>
            <a:r>
              <a:rPr sz="2000" spc="-75" dirty="0">
                <a:solidFill>
                  <a:srgbClr val="232021"/>
                </a:solidFill>
                <a:latin typeface="Arial"/>
                <a:cs typeface="Arial"/>
              </a:rPr>
              <a:t>tens </a:t>
            </a:r>
            <a:r>
              <a:rPr sz="2000" spc="-20" dirty="0">
                <a:solidFill>
                  <a:srgbClr val="232021"/>
                </a:solidFill>
                <a:latin typeface="Arial"/>
                <a:cs typeface="Arial"/>
              </a:rPr>
              <a:t>or </a:t>
            </a:r>
            <a:r>
              <a:rPr sz="2000" spc="-80" dirty="0">
                <a:solidFill>
                  <a:srgbClr val="232021"/>
                </a:solidFill>
                <a:latin typeface="Arial"/>
                <a:cs typeface="Arial"/>
              </a:rPr>
              <a:t>hundreds </a:t>
            </a:r>
            <a:r>
              <a:rPr sz="20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occurrences </a:t>
            </a:r>
            <a:r>
              <a:rPr sz="2000" spc="-130" dirty="0">
                <a:solidFill>
                  <a:srgbClr val="232021"/>
                </a:solidFill>
                <a:latin typeface="Arial"/>
                <a:cs typeface="Arial"/>
              </a:rPr>
              <a:t>across </a:t>
            </a:r>
            <a:r>
              <a:rPr sz="2000" spc="-70" dirty="0">
                <a:solidFill>
                  <a:srgbClr val="232021"/>
                </a:solidFill>
                <a:latin typeface="Arial"/>
                <a:cs typeface="Arial"/>
              </a:rPr>
              <a:t>tens </a:t>
            </a:r>
            <a:r>
              <a:rPr sz="2000" spc="-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000" spc="-4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232021"/>
                </a:solidFill>
                <a:latin typeface="Arial"/>
                <a:cs typeface="Arial"/>
              </a:rPr>
              <a:t>web </a:t>
            </a:r>
            <a:r>
              <a:rPr sz="2000" spc="-140" dirty="0">
                <a:solidFill>
                  <a:srgbClr val="232021"/>
                </a:solidFill>
                <a:latin typeface="Arial"/>
                <a:cs typeface="Arial"/>
              </a:rPr>
              <a:t>pages.</a:t>
            </a:r>
            <a:endParaRPr sz="20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170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How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000" spc="-105" dirty="0">
                <a:solidFill>
                  <a:srgbClr val="232021"/>
                </a:solidFill>
                <a:latin typeface="Arial"/>
                <a:cs typeface="Arial"/>
              </a:rPr>
              <a:t>cope </a:t>
            </a:r>
            <a:r>
              <a:rPr sz="2000" spc="5" dirty="0">
                <a:solidFill>
                  <a:srgbClr val="232021"/>
                </a:solidFill>
                <a:latin typeface="Arial"/>
                <a:cs typeface="Arial"/>
              </a:rPr>
              <a:t>with 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on-screen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display </a:t>
            </a:r>
            <a:r>
              <a:rPr sz="2000" spc="-114" dirty="0">
                <a:solidFill>
                  <a:srgbClr val="232021"/>
                </a:solidFill>
                <a:latin typeface="Arial"/>
                <a:cs typeface="Arial"/>
              </a:rPr>
              <a:t>versus</a:t>
            </a:r>
            <a:r>
              <a:rPr sz="2000" spc="-37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32021"/>
                </a:solidFill>
                <a:latin typeface="Arial"/>
                <a:cs typeface="Arial"/>
              </a:rPr>
              <a:t>printed</a:t>
            </a:r>
            <a:endParaRPr sz="20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200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How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display </a:t>
            </a:r>
            <a:r>
              <a:rPr sz="2000" spc="-145" dirty="0">
                <a:solidFill>
                  <a:srgbClr val="232021"/>
                </a:solidFill>
                <a:latin typeface="Arial"/>
                <a:cs typeface="Arial"/>
              </a:rPr>
              <a:t>same </a:t>
            </a:r>
            <a:r>
              <a:rPr sz="2000" spc="-130" dirty="0">
                <a:solidFill>
                  <a:srgbClr val="232021"/>
                </a:solidFill>
                <a:latin typeface="Arial"/>
                <a:cs typeface="Arial"/>
              </a:rPr>
              <a:t>page </a:t>
            </a:r>
            <a:r>
              <a:rPr sz="2000" spc="-65" dirty="0">
                <a:solidFill>
                  <a:srgbClr val="232021"/>
                </a:solidFill>
                <a:latin typeface="Arial"/>
                <a:cs typeface="Arial"/>
              </a:rPr>
              <a:t>on </a:t>
            </a:r>
            <a:r>
              <a:rPr sz="2000" spc="-55" dirty="0">
                <a:solidFill>
                  <a:srgbClr val="232021"/>
                </a:solidFill>
                <a:latin typeface="Arial"/>
                <a:cs typeface="Arial"/>
              </a:rPr>
              <a:t>mobile </a:t>
            </a:r>
            <a:r>
              <a:rPr sz="2000" spc="-75" dirty="0">
                <a:solidFill>
                  <a:srgbClr val="232021"/>
                </a:solidFill>
                <a:latin typeface="Arial"/>
                <a:cs typeface="Arial"/>
              </a:rPr>
              <a:t>phone </a:t>
            </a:r>
            <a:r>
              <a:rPr sz="2000" spc="-20" dirty="0">
                <a:solidFill>
                  <a:srgbClr val="232021"/>
                </a:solidFill>
                <a:latin typeface="Arial"/>
                <a:cs typeface="Arial"/>
              </a:rPr>
              <a:t>or </a:t>
            </a:r>
            <a:r>
              <a:rPr sz="2000" spc="-15" dirty="0">
                <a:solidFill>
                  <a:srgbClr val="232021"/>
                </a:solidFill>
                <a:latin typeface="Arial"/>
                <a:cs typeface="Arial"/>
              </a:rPr>
              <a:t>text</a:t>
            </a:r>
            <a:r>
              <a:rPr sz="2000" spc="-38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232021"/>
                </a:solidFill>
                <a:latin typeface="Arial"/>
                <a:cs typeface="Arial"/>
              </a:rPr>
              <a:t>browser?</a:t>
            </a:r>
            <a:endParaRPr sz="20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200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35" dirty="0">
                <a:solidFill>
                  <a:srgbClr val="232021"/>
                </a:solidFill>
                <a:latin typeface="Arial"/>
                <a:cs typeface="Arial"/>
              </a:rPr>
              <a:t>Not</a:t>
            </a:r>
            <a:r>
              <a:rPr sz="20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232021"/>
                </a:solidFill>
                <a:latin typeface="Arial"/>
                <a:cs typeface="Arial"/>
              </a:rPr>
              <a:t>easy</a:t>
            </a:r>
            <a:r>
              <a:rPr sz="2000" spc="-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232021"/>
                </a:solidFill>
                <a:latin typeface="Arial"/>
                <a:cs typeface="Arial"/>
              </a:rPr>
              <a:t>copy</a:t>
            </a:r>
            <a:r>
              <a:rPr sz="2000" spc="-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232021"/>
                </a:solidFill>
                <a:latin typeface="Arial"/>
                <a:cs typeface="Arial"/>
              </a:rPr>
              <a:t>presentation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0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32021"/>
                </a:solidFill>
                <a:latin typeface="Arial"/>
                <a:cs typeface="Arial"/>
              </a:rPr>
              <a:t>from</a:t>
            </a:r>
            <a:r>
              <a:rPr sz="20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232021"/>
                </a:solidFill>
                <a:latin typeface="Arial"/>
                <a:cs typeface="Arial"/>
              </a:rPr>
              <a:t>one</a:t>
            </a:r>
            <a:r>
              <a:rPr sz="20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232021"/>
                </a:solidFill>
                <a:latin typeface="Arial"/>
                <a:cs typeface="Arial"/>
              </a:rPr>
              <a:t>web</a:t>
            </a:r>
            <a:r>
              <a:rPr sz="2000" spc="-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232021"/>
                </a:solidFill>
                <a:latin typeface="Arial"/>
                <a:cs typeface="Arial"/>
              </a:rPr>
              <a:t>page</a:t>
            </a:r>
            <a:r>
              <a:rPr sz="20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232021"/>
                </a:solidFill>
                <a:latin typeface="Arial"/>
                <a:cs typeface="Arial"/>
              </a:rPr>
              <a:t>another.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75463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90" dirty="0">
                <a:solidFill>
                  <a:srgbClr val="00B0F0"/>
                </a:solidFill>
              </a:rPr>
              <a:t>Embedded</a:t>
            </a:r>
            <a:r>
              <a:rPr sz="2800" u="none" spc="-310" dirty="0">
                <a:solidFill>
                  <a:srgbClr val="00B0F0"/>
                </a:solidFill>
              </a:rPr>
              <a:t> </a:t>
            </a:r>
            <a:r>
              <a:rPr sz="2800" u="none" spc="-170" dirty="0">
                <a:solidFill>
                  <a:srgbClr val="00B0F0"/>
                </a:solidFill>
              </a:rPr>
              <a:t>Style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14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1941069"/>
            <a:ext cx="7820659" cy="400621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515"/>
              </a:spcBef>
              <a:buChar char="•"/>
              <a:tabLst>
                <a:tab pos="287020" algn="l"/>
              </a:tabLst>
            </a:pP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They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specify </a:t>
            </a:r>
            <a:r>
              <a:rPr sz="2400" spc="-30" dirty="0">
                <a:solidFill>
                  <a:srgbClr val="232021"/>
                </a:solidFill>
                <a:latin typeface="Arial"/>
                <a:cs typeface="Arial"/>
              </a:rPr>
              <a:t>uniform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styles </a:t>
            </a:r>
            <a:r>
              <a:rPr sz="2400" spc="15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2400" spc="-150" dirty="0">
                <a:solidFill>
                  <a:srgbClr val="232021"/>
                </a:solidFill>
                <a:latin typeface="Arial"/>
                <a:cs typeface="Arial"/>
              </a:rPr>
              <a:t>each </a:t>
            </a:r>
            <a:r>
              <a:rPr sz="2400" spc="-65" dirty="0">
                <a:solidFill>
                  <a:srgbClr val="232021"/>
                </a:solidFill>
                <a:latin typeface="Arial"/>
                <a:cs typeface="Arial"/>
              </a:rPr>
              <a:t>element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in</a:t>
            </a:r>
            <a:r>
              <a:rPr sz="2400" spc="-43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given 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415"/>
              </a:spcBef>
              <a:buChar char="•"/>
              <a:tabLst>
                <a:tab pos="287020" algn="l"/>
              </a:tabLst>
            </a:pP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Are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specified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2400" spc="-3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head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your</a:t>
            </a:r>
            <a:r>
              <a:rPr sz="2400" spc="-47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232021"/>
                </a:solidFill>
                <a:latin typeface="Arial"/>
                <a:cs typeface="Arial"/>
              </a:rPr>
              <a:t>HTML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document:</a:t>
            </a:r>
            <a:endParaRPr sz="2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385"/>
              </a:spcBef>
            </a:pPr>
            <a:r>
              <a:rPr sz="1400" spc="-95" dirty="0">
                <a:solidFill>
                  <a:srgbClr val="D7A22D"/>
                </a:solidFill>
                <a:latin typeface="Arial"/>
                <a:cs typeface="Arial"/>
              </a:rPr>
              <a:t>&lt;head&gt;</a:t>
            </a:r>
            <a:endParaRPr sz="1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70"/>
              </a:spcBef>
            </a:pPr>
            <a:r>
              <a:rPr sz="1400" spc="-60" dirty="0">
                <a:solidFill>
                  <a:srgbClr val="D7A22D"/>
                </a:solidFill>
                <a:latin typeface="Arial"/>
                <a:cs typeface="Arial"/>
              </a:rPr>
              <a:t>&lt;style</a:t>
            </a:r>
            <a:r>
              <a:rPr sz="1400" spc="-5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D7A22D"/>
                </a:solidFill>
                <a:latin typeface="Arial"/>
                <a:cs typeface="Arial"/>
              </a:rPr>
              <a:t>type="text/css"&gt;</a:t>
            </a:r>
            <a:endParaRPr sz="1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65"/>
              </a:spcBef>
            </a:pPr>
            <a:r>
              <a:rPr sz="1400" spc="-70" dirty="0">
                <a:solidFill>
                  <a:srgbClr val="D7A22D"/>
                </a:solidFill>
                <a:latin typeface="Arial"/>
                <a:cs typeface="Arial"/>
              </a:rPr>
              <a:t>&lt;!—</a:t>
            </a:r>
            <a:endParaRPr sz="1400">
              <a:latin typeface="Arial"/>
              <a:cs typeface="Arial"/>
            </a:endParaRPr>
          </a:p>
          <a:p>
            <a:pPr marL="1051560">
              <a:lnSpc>
                <a:spcPct val="100000"/>
              </a:lnSpc>
              <a:spcBef>
                <a:spcPts val="170"/>
              </a:spcBef>
            </a:pPr>
            <a:r>
              <a:rPr sz="1400" spc="-70" dirty="0">
                <a:solidFill>
                  <a:srgbClr val="D7A22D"/>
                </a:solidFill>
                <a:latin typeface="Arial"/>
                <a:cs typeface="Arial"/>
              </a:rPr>
              <a:t>h2 </a:t>
            </a:r>
            <a:r>
              <a:rPr sz="1400" spc="-35" dirty="0">
                <a:solidFill>
                  <a:srgbClr val="D7A22D"/>
                </a:solidFill>
                <a:latin typeface="Arial"/>
                <a:cs typeface="Arial"/>
              </a:rPr>
              <a:t>style="text-align:center;</a:t>
            </a:r>
            <a:r>
              <a:rPr sz="1400" spc="-6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D7A22D"/>
                </a:solidFill>
                <a:latin typeface="Arial"/>
                <a:cs typeface="Arial"/>
              </a:rPr>
              <a:t>font-size:10px"&gt;</a:t>
            </a:r>
            <a:endParaRPr sz="1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65"/>
              </a:spcBef>
            </a:pPr>
            <a:r>
              <a:rPr sz="1400" spc="-65" dirty="0">
                <a:solidFill>
                  <a:srgbClr val="D7A22D"/>
                </a:solidFill>
                <a:latin typeface="Arial"/>
                <a:cs typeface="Arial"/>
              </a:rPr>
              <a:t>--&gt;</a:t>
            </a:r>
            <a:endParaRPr sz="1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70"/>
              </a:spcBef>
            </a:pPr>
            <a:r>
              <a:rPr sz="1400" spc="-40" dirty="0">
                <a:solidFill>
                  <a:srgbClr val="D7A22D"/>
                </a:solidFill>
                <a:latin typeface="Arial"/>
                <a:cs typeface="Arial"/>
              </a:rPr>
              <a:t>&lt;/style&gt;</a:t>
            </a:r>
            <a:endParaRPr sz="1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70"/>
              </a:spcBef>
            </a:pPr>
            <a:r>
              <a:rPr sz="1400" spc="-60" dirty="0">
                <a:solidFill>
                  <a:srgbClr val="D7A22D"/>
                </a:solidFill>
                <a:latin typeface="Arial"/>
                <a:cs typeface="Arial"/>
              </a:rPr>
              <a:t>&lt;/head&gt;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287020" marR="5080" indent="-274320">
              <a:lnSpc>
                <a:spcPts val="2570"/>
              </a:lnSpc>
              <a:buChar char="•"/>
              <a:tabLst>
                <a:tab pos="287020" algn="l"/>
              </a:tabLst>
            </a:pP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Older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browsers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do </a:t>
            </a:r>
            <a:r>
              <a:rPr sz="2400" spc="-10" dirty="0">
                <a:solidFill>
                  <a:srgbClr val="232021"/>
                </a:solidFill>
                <a:latin typeface="Arial"/>
                <a:cs typeface="Arial"/>
              </a:rPr>
              <a:t>not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support </a:t>
            </a: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embedded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hence 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use</a:t>
            </a:r>
            <a:r>
              <a:rPr sz="2400" spc="-5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comments.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75463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90" dirty="0">
                <a:solidFill>
                  <a:srgbClr val="00B0F0"/>
                </a:solidFill>
              </a:rPr>
              <a:t>Embedded</a:t>
            </a:r>
            <a:r>
              <a:rPr sz="2800" u="none" spc="-310" dirty="0">
                <a:solidFill>
                  <a:srgbClr val="00B0F0"/>
                </a:solidFill>
              </a:rPr>
              <a:t> </a:t>
            </a:r>
            <a:r>
              <a:rPr sz="2800" u="none" spc="-170" dirty="0">
                <a:solidFill>
                  <a:srgbClr val="00B0F0"/>
                </a:solidFill>
              </a:rPr>
              <a:t>Style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15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1992355"/>
            <a:ext cx="7920990" cy="320675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Advantages:</a:t>
            </a:r>
            <a:endParaRPr sz="24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spcBef>
                <a:spcPts val="11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45" dirty="0">
                <a:solidFill>
                  <a:srgbClr val="232021"/>
                </a:solidFill>
                <a:latin typeface="Arial"/>
                <a:cs typeface="Arial"/>
              </a:rPr>
              <a:t>Uniform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232021"/>
                </a:solidFill>
                <a:latin typeface="Arial"/>
                <a:cs typeface="Arial"/>
              </a:rPr>
              <a:t>display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each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element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45" dirty="0">
                <a:solidFill>
                  <a:srgbClr val="232021"/>
                </a:solidFill>
                <a:latin typeface="Arial"/>
                <a:cs typeface="Arial"/>
              </a:rPr>
              <a:t>type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32021"/>
                </a:solidFill>
                <a:latin typeface="Arial"/>
                <a:cs typeface="Arial"/>
              </a:rPr>
              <a:t>within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70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95" dirty="0">
                <a:solidFill>
                  <a:srgbClr val="232021"/>
                </a:solidFill>
                <a:latin typeface="Arial"/>
                <a:cs typeface="Arial"/>
              </a:rPr>
              <a:t>given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232021"/>
                </a:solidFill>
                <a:latin typeface="Arial"/>
                <a:cs typeface="Arial"/>
              </a:rPr>
              <a:t>web</a:t>
            </a:r>
            <a:r>
              <a:rPr sz="2200" spc="-11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page.</a:t>
            </a:r>
            <a:endParaRPr sz="2200">
              <a:latin typeface="Arial"/>
              <a:cs typeface="Arial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225" dirty="0">
                <a:solidFill>
                  <a:srgbClr val="232021"/>
                </a:solidFill>
                <a:latin typeface="Arial"/>
                <a:cs typeface="Arial"/>
              </a:rPr>
              <a:t>Easy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change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–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one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location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at 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head</a:t>
            </a:r>
            <a:r>
              <a:rPr sz="2200" spc="-2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section.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32021"/>
              </a:buClr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2021"/>
              </a:buClr>
              <a:buFont typeface="Arial"/>
              <a:buChar char="–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Disadvantages:</a:t>
            </a:r>
            <a:endParaRPr sz="2400">
              <a:latin typeface="Arial"/>
              <a:cs typeface="Arial"/>
            </a:endParaRPr>
          </a:p>
          <a:p>
            <a:pPr marL="756285" marR="252729" indent="-286385">
              <a:lnSpc>
                <a:spcPct val="100000"/>
              </a:lnSpc>
              <a:spcBef>
                <a:spcPts val="11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6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make 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several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web </a:t>
            </a:r>
            <a:r>
              <a:rPr sz="2200" spc="-165" dirty="0">
                <a:solidFill>
                  <a:srgbClr val="232021"/>
                </a:solidFill>
                <a:latin typeface="Arial"/>
                <a:cs typeface="Arial"/>
              </a:rPr>
              <a:t>pages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look </a:t>
            </a:r>
            <a:r>
              <a:rPr sz="2200" spc="-135" dirty="0">
                <a:solidFill>
                  <a:srgbClr val="232021"/>
                </a:solidFill>
                <a:latin typeface="Arial"/>
                <a:cs typeface="Arial"/>
              </a:rPr>
              <a:t>same,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need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duplicate</a:t>
            </a:r>
            <a:r>
              <a:rPr sz="2200" spc="-25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the 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embedded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each</a:t>
            </a:r>
            <a:r>
              <a:rPr sz="2200" spc="-3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one.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339471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210" dirty="0">
                <a:solidFill>
                  <a:srgbClr val="00B0F0"/>
                </a:solidFill>
              </a:rPr>
              <a:t>External </a:t>
            </a:r>
            <a:r>
              <a:rPr sz="2800" u="none" spc="-175" dirty="0">
                <a:solidFill>
                  <a:srgbClr val="00B0F0"/>
                </a:solidFill>
              </a:rPr>
              <a:t>Style</a:t>
            </a:r>
            <a:r>
              <a:rPr sz="2800" u="none" spc="-330" dirty="0">
                <a:solidFill>
                  <a:srgbClr val="00B0F0"/>
                </a:solidFill>
              </a:rPr>
              <a:t> </a:t>
            </a:r>
            <a:r>
              <a:rPr sz="2800" u="none" spc="-185" dirty="0">
                <a:solidFill>
                  <a:srgbClr val="00B0F0"/>
                </a:solidFill>
              </a:rPr>
              <a:t>Sheet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16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2151381"/>
            <a:ext cx="7663180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rules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stored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separate </a:t>
            </a:r>
            <a:r>
              <a:rPr sz="2400" spc="-10" dirty="0">
                <a:solidFill>
                  <a:srgbClr val="232021"/>
                </a:solidFill>
                <a:latin typeface="Arial"/>
                <a:cs typeface="Arial"/>
              </a:rPr>
              <a:t>file 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(eg</a:t>
            </a:r>
            <a:r>
              <a:rPr sz="2400" spc="-3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mystyle.css).</a:t>
            </a:r>
            <a:endParaRPr sz="24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225" dirty="0">
                <a:solidFill>
                  <a:srgbClr val="232021"/>
                </a:solidFill>
                <a:latin typeface="Arial"/>
                <a:cs typeface="Arial"/>
              </a:rPr>
              <a:t>Each 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page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wishing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use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links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external</a:t>
            </a:r>
            <a:r>
              <a:rPr sz="2400" spc="-5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232021"/>
                </a:solidFill>
                <a:latin typeface="Arial"/>
                <a:cs typeface="Arial"/>
              </a:rPr>
              <a:t>file:</a:t>
            </a:r>
            <a:endParaRPr sz="24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1590"/>
              </a:spcBef>
            </a:pPr>
            <a:r>
              <a:rPr sz="1600" spc="-105" dirty="0">
                <a:solidFill>
                  <a:srgbClr val="D7A22D"/>
                </a:solidFill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R="429259" algn="ctr">
              <a:lnSpc>
                <a:spcPct val="100000"/>
              </a:lnSpc>
            </a:pPr>
            <a:r>
              <a:rPr sz="1600" spc="-55" dirty="0">
                <a:solidFill>
                  <a:srgbClr val="D7A22D"/>
                </a:solidFill>
                <a:latin typeface="Arial"/>
                <a:cs typeface="Arial"/>
              </a:rPr>
              <a:t>&lt;link </a:t>
            </a:r>
            <a:r>
              <a:rPr sz="1600" spc="-40" dirty="0">
                <a:solidFill>
                  <a:srgbClr val="D7A22D"/>
                </a:solidFill>
                <a:latin typeface="Arial"/>
                <a:cs typeface="Arial"/>
              </a:rPr>
              <a:t>rel="stylesheet" </a:t>
            </a:r>
            <a:r>
              <a:rPr sz="1600" spc="-35" dirty="0">
                <a:solidFill>
                  <a:srgbClr val="D7A22D"/>
                </a:solidFill>
                <a:latin typeface="Arial"/>
                <a:cs typeface="Arial"/>
              </a:rPr>
              <a:t>type="text/css" </a:t>
            </a:r>
            <a:r>
              <a:rPr sz="1600" spc="-60" dirty="0">
                <a:solidFill>
                  <a:srgbClr val="D7A22D"/>
                </a:solidFill>
                <a:latin typeface="Arial"/>
                <a:cs typeface="Arial"/>
              </a:rPr>
              <a:t>href="mystyle.css"</a:t>
            </a:r>
            <a:r>
              <a:rPr sz="1600" spc="-22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D7A22D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932815">
              <a:lnSpc>
                <a:spcPct val="100000"/>
              </a:lnSpc>
              <a:spcBef>
                <a:spcPts val="385"/>
              </a:spcBef>
            </a:pPr>
            <a:r>
              <a:rPr sz="1600" spc="-65" dirty="0">
                <a:solidFill>
                  <a:srgbClr val="D7A22D"/>
                </a:solidFill>
                <a:latin typeface="Arial"/>
                <a:cs typeface="Arial"/>
              </a:rPr>
              <a:t>&lt;/head&gt;</a:t>
            </a:r>
            <a:endParaRPr sz="16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545"/>
              </a:spcBef>
              <a:buChar char="•"/>
              <a:tabLst>
                <a:tab pos="287020" algn="l"/>
              </a:tabLst>
            </a:pP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External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sheet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contains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list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400" spc="-4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rules.</a:t>
            </a:r>
            <a:endParaRPr sz="24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725"/>
              </a:spcBef>
              <a:buChar char="•"/>
              <a:tabLst>
                <a:tab pos="287020" algn="l"/>
              </a:tabLst>
            </a:pP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Advantages: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630"/>
              </a:lnSpc>
              <a:spcBef>
                <a:spcPts val="11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Many </a:t>
            </a:r>
            <a:r>
              <a:rPr sz="2200" spc="-160" dirty="0">
                <a:solidFill>
                  <a:srgbClr val="232021"/>
                </a:solidFill>
                <a:latin typeface="Arial"/>
                <a:cs typeface="Arial"/>
              </a:rPr>
              <a:t>pages </a:t>
            </a:r>
            <a:r>
              <a:rPr sz="2200" spc="-135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share </a:t>
            </a:r>
            <a:r>
              <a:rPr sz="2200" spc="-165" dirty="0">
                <a:solidFill>
                  <a:srgbClr val="232021"/>
                </a:solidFill>
                <a:latin typeface="Arial"/>
                <a:cs typeface="Arial"/>
              </a:rPr>
              <a:t>same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200" spc="-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easily.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263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225" dirty="0">
                <a:solidFill>
                  <a:srgbClr val="232021"/>
                </a:solidFill>
                <a:latin typeface="Arial"/>
                <a:cs typeface="Arial"/>
              </a:rPr>
              <a:t>Easy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maintenance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– </a:t>
            </a:r>
            <a:r>
              <a:rPr sz="2200" spc="-45" dirty="0">
                <a:solidFill>
                  <a:srgbClr val="232021"/>
                </a:solidFill>
                <a:latin typeface="Arial"/>
                <a:cs typeface="Arial"/>
              </a:rPr>
              <a:t>just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change </a:t>
            </a:r>
            <a:r>
              <a:rPr sz="2200" spc="-60" dirty="0">
                <a:solidFill>
                  <a:srgbClr val="232021"/>
                </a:solidFill>
                <a:latin typeface="Arial"/>
                <a:cs typeface="Arial"/>
              </a:rPr>
              <a:t>external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sheet.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390588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05" dirty="0">
                <a:solidFill>
                  <a:srgbClr val="00B0F0"/>
                </a:solidFill>
              </a:rPr>
              <a:t>What </a:t>
            </a:r>
            <a:r>
              <a:rPr sz="2800" u="none" spc="-145" dirty="0">
                <a:solidFill>
                  <a:srgbClr val="00B0F0"/>
                </a:solidFill>
              </a:rPr>
              <a:t>does </a:t>
            </a:r>
            <a:r>
              <a:rPr sz="2800" u="none" spc="-165" dirty="0">
                <a:solidFill>
                  <a:srgbClr val="00B0F0"/>
                </a:solidFill>
              </a:rPr>
              <a:t>it </a:t>
            </a:r>
            <a:r>
              <a:rPr sz="2800" u="none" spc="-150" dirty="0">
                <a:solidFill>
                  <a:srgbClr val="00B0F0"/>
                </a:solidFill>
              </a:rPr>
              <a:t>all</a:t>
            </a:r>
            <a:r>
              <a:rPr sz="2800" u="none" spc="-595" dirty="0">
                <a:solidFill>
                  <a:srgbClr val="00B0F0"/>
                </a:solidFill>
              </a:rPr>
              <a:t> </a:t>
            </a:r>
            <a:r>
              <a:rPr sz="2800" u="none" spc="-130" dirty="0">
                <a:solidFill>
                  <a:srgbClr val="00B0F0"/>
                </a:solidFill>
              </a:rPr>
              <a:t>mean?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17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1942115"/>
            <a:ext cx="7313295" cy="259715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745"/>
              </a:spcBef>
              <a:buChar char="•"/>
              <a:tabLst>
                <a:tab pos="287020" algn="l"/>
              </a:tabLst>
            </a:pPr>
            <a:r>
              <a:rPr sz="2400" spc="-225" dirty="0">
                <a:solidFill>
                  <a:srgbClr val="232021"/>
                </a:solidFill>
                <a:latin typeface="Arial"/>
                <a:cs typeface="Arial"/>
              </a:rPr>
              <a:t>Each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line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sheet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looks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something</a:t>
            </a:r>
            <a:r>
              <a:rPr sz="2400" spc="-3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like: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15"/>
              </a:spcBef>
            </a:pPr>
            <a:r>
              <a:rPr sz="1600" spc="5" dirty="0">
                <a:solidFill>
                  <a:srgbClr val="C34C2E"/>
                </a:solidFill>
                <a:latin typeface="Courier New"/>
                <a:cs typeface="Courier New"/>
              </a:rPr>
              <a:t>– </a:t>
            </a:r>
            <a:r>
              <a:rPr sz="1600" b="1" spc="5" dirty="0">
                <a:solidFill>
                  <a:srgbClr val="C34C2E"/>
                </a:solidFill>
                <a:latin typeface="Courier New"/>
                <a:cs typeface="Courier New"/>
              </a:rPr>
              <a:t>p </a:t>
            </a:r>
            <a:r>
              <a:rPr sz="1600" b="1" spc="-5" dirty="0">
                <a:solidFill>
                  <a:srgbClr val="C34C2E"/>
                </a:solidFill>
                <a:latin typeface="Courier New"/>
                <a:cs typeface="Courier New"/>
              </a:rPr>
              <a:t>{color:</a:t>
            </a:r>
            <a:r>
              <a:rPr sz="1600" b="1" spc="-675" dirty="0">
                <a:solidFill>
                  <a:srgbClr val="C34C2E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C34C2E"/>
                </a:solidFill>
                <a:latin typeface="Courier New"/>
                <a:cs typeface="Courier New"/>
              </a:rPr>
              <a:t>blue}</a:t>
            </a:r>
            <a:endParaRPr sz="16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Font typeface="Courier New"/>
              <a:buChar char="•"/>
              <a:tabLst>
                <a:tab pos="287020" algn="l"/>
              </a:tabLst>
            </a:pPr>
            <a:r>
              <a:rPr sz="1800" b="1" dirty="0">
                <a:solidFill>
                  <a:srgbClr val="C34C2E"/>
                </a:solidFill>
                <a:latin typeface="Courier New"/>
                <a:cs typeface="Courier New"/>
              </a:rPr>
              <a:t>p</a:t>
            </a:r>
            <a:r>
              <a:rPr sz="1800" b="1" spc="-530" dirty="0">
                <a:solidFill>
                  <a:srgbClr val="C34C2E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-130" dirty="0">
                <a:solidFill>
                  <a:srgbClr val="232021"/>
                </a:solidFill>
                <a:latin typeface="Trebuchet MS"/>
                <a:cs typeface="Trebuchet MS"/>
              </a:rPr>
              <a:t>selector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This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232021"/>
                </a:solidFill>
                <a:latin typeface="Arial"/>
                <a:cs typeface="Arial"/>
              </a:rPr>
              <a:t>element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apply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232021"/>
                </a:solidFill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05"/>
              </a:spcBef>
              <a:buFont typeface="Courier New"/>
              <a:buChar char="•"/>
              <a:tabLst>
                <a:tab pos="287020" algn="l"/>
              </a:tabLst>
            </a:pPr>
            <a:r>
              <a:rPr sz="1800" b="1" spc="-5" dirty="0">
                <a:solidFill>
                  <a:srgbClr val="C34C2E"/>
                </a:solidFill>
                <a:latin typeface="Courier New"/>
                <a:cs typeface="Courier New"/>
              </a:rPr>
              <a:t>color</a:t>
            </a:r>
            <a:r>
              <a:rPr sz="1800" b="1" spc="-690" dirty="0">
                <a:solidFill>
                  <a:srgbClr val="C34C2E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i="1" spc="-130" dirty="0">
                <a:solidFill>
                  <a:srgbClr val="232021"/>
                </a:solidFill>
                <a:latin typeface="Trebuchet MS"/>
                <a:cs typeface="Trebuchet MS"/>
              </a:rPr>
              <a:t>property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25"/>
              </a:spcBef>
              <a:buFont typeface="Courier New"/>
              <a:buChar char="•"/>
              <a:tabLst>
                <a:tab pos="287020" algn="l"/>
              </a:tabLst>
            </a:pPr>
            <a:r>
              <a:rPr sz="1800" b="1" spc="-5" dirty="0">
                <a:solidFill>
                  <a:srgbClr val="C34C2E"/>
                </a:solidFill>
                <a:latin typeface="Courier New"/>
                <a:cs typeface="Courier New"/>
              </a:rPr>
              <a:t>blue</a:t>
            </a:r>
            <a:r>
              <a:rPr sz="1800" b="1" spc="-555" dirty="0">
                <a:solidFill>
                  <a:srgbClr val="C34C2E"/>
                </a:solidFill>
                <a:latin typeface="Courier New"/>
                <a:cs typeface="Courier New"/>
              </a:rPr>
              <a:t>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2400" spc="-15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i="1" spc="-125" dirty="0">
                <a:solidFill>
                  <a:srgbClr val="232021"/>
                </a:solidFill>
                <a:latin typeface="Trebuchet MS"/>
                <a:cs typeface="Trebuchet MS"/>
              </a:rPr>
              <a:t>value</a:t>
            </a:r>
            <a:r>
              <a:rPr sz="2400" i="1" spc="-165" dirty="0">
                <a:solidFill>
                  <a:srgbClr val="23202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32021"/>
                </a:solidFill>
                <a:latin typeface="Arial"/>
                <a:cs typeface="Arial"/>
              </a:rPr>
              <a:t>that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we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wish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set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property</a:t>
            </a: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232021"/>
                </a:solidFill>
                <a:latin typeface="Arial"/>
                <a:cs typeface="Arial"/>
              </a:rPr>
              <a:t>to.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602996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75" dirty="0">
                <a:solidFill>
                  <a:srgbClr val="00B0F0"/>
                </a:solidFill>
              </a:rPr>
              <a:t>Style </a:t>
            </a:r>
            <a:r>
              <a:rPr sz="2800" u="none" spc="-225" dirty="0">
                <a:solidFill>
                  <a:srgbClr val="00B0F0"/>
                </a:solidFill>
              </a:rPr>
              <a:t>precedence </a:t>
            </a:r>
            <a:r>
              <a:rPr sz="2800" u="none" spc="-160" dirty="0">
                <a:solidFill>
                  <a:srgbClr val="00B0F0"/>
                </a:solidFill>
              </a:rPr>
              <a:t>for </a:t>
            </a:r>
            <a:r>
              <a:rPr sz="2800" u="none" spc="-170" dirty="0">
                <a:solidFill>
                  <a:srgbClr val="00B0F0"/>
                </a:solidFill>
              </a:rPr>
              <a:t>one</a:t>
            </a:r>
            <a:r>
              <a:rPr sz="2800" u="none" spc="-470" dirty="0">
                <a:solidFill>
                  <a:srgbClr val="00B0F0"/>
                </a:solidFill>
              </a:rPr>
              <a:t> </a:t>
            </a:r>
            <a:r>
              <a:rPr sz="2800" u="none" spc="-180" dirty="0">
                <a:solidFill>
                  <a:srgbClr val="00B0F0"/>
                </a:solidFill>
              </a:rPr>
              <a:t>document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18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2145285"/>
            <a:ext cx="6992620" cy="3602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har char="•"/>
              <a:tabLst>
                <a:tab pos="287020" algn="l"/>
              </a:tabLst>
            </a:pPr>
            <a:r>
              <a:rPr sz="3100" spc="-165" dirty="0">
                <a:solidFill>
                  <a:srgbClr val="232021"/>
                </a:solidFill>
                <a:latin typeface="Arial"/>
                <a:cs typeface="Arial"/>
              </a:rPr>
              <a:t>Three </a:t>
            </a:r>
            <a:r>
              <a:rPr sz="3100" spc="-195" dirty="0">
                <a:solidFill>
                  <a:srgbClr val="232021"/>
                </a:solidFill>
                <a:latin typeface="Arial"/>
                <a:cs typeface="Arial"/>
              </a:rPr>
              <a:t>ways </a:t>
            </a:r>
            <a:r>
              <a:rPr sz="31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3100" spc="-114" dirty="0">
                <a:solidFill>
                  <a:srgbClr val="232021"/>
                </a:solidFill>
                <a:latin typeface="Arial"/>
                <a:cs typeface="Arial"/>
              </a:rPr>
              <a:t>apply </a:t>
            </a:r>
            <a:r>
              <a:rPr sz="3100" spc="-24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3100" spc="-10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31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3100" spc="-170" dirty="0">
                <a:solidFill>
                  <a:srgbClr val="232021"/>
                </a:solidFill>
                <a:latin typeface="Arial"/>
                <a:cs typeface="Arial"/>
              </a:rPr>
              <a:t>an </a:t>
            </a:r>
            <a:r>
              <a:rPr sz="3100" spc="-265" dirty="0">
                <a:solidFill>
                  <a:srgbClr val="232021"/>
                </a:solidFill>
                <a:latin typeface="Arial"/>
                <a:cs typeface="Arial"/>
              </a:rPr>
              <a:t>HTML</a:t>
            </a:r>
            <a:r>
              <a:rPr sz="3100" spc="-56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232021"/>
                </a:solidFill>
                <a:latin typeface="Arial"/>
                <a:cs typeface="Arial"/>
              </a:rPr>
              <a:t>or  </a:t>
            </a:r>
            <a:r>
              <a:rPr sz="3100" spc="-305" dirty="0">
                <a:solidFill>
                  <a:srgbClr val="232021"/>
                </a:solidFill>
                <a:latin typeface="Arial"/>
                <a:cs typeface="Arial"/>
              </a:rPr>
              <a:t>XHTML</a:t>
            </a:r>
            <a:r>
              <a:rPr sz="3100" spc="-1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100" spc="-90" dirty="0">
                <a:solidFill>
                  <a:srgbClr val="232021"/>
                </a:solidFill>
                <a:latin typeface="Arial"/>
                <a:cs typeface="Arial"/>
              </a:rPr>
              <a:t>document:</a:t>
            </a:r>
            <a:endParaRPr sz="31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135" dirty="0">
                <a:solidFill>
                  <a:srgbClr val="232021"/>
                </a:solidFill>
                <a:latin typeface="Trebuchet MS"/>
                <a:cs typeface="Trebuchet MS"/>
              </a:rPr>
              <a:t>Inline</a:t>
            </a:r>
            <a:r>
              <a:rPr sz="2800" b="1" spc="-225" dirty="0">
                <a:solidFill>
                  <a:srgbClr val="232021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232021"/>
                </a:solidFill>
                <a:latin typeface="Trebuchet MS"/>
                <a:cs typeface="Trebuchet MS"/>
              </a:rPr>
              <a:t>Styles</a:t>
            </a:r>
            <a:endParaRPr sz="28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b="1" spc="-160" dirty="0">
                <a:solidFill>
                  <a:srgbClr val="232021"/>
                </a:solidFill>
                <a:latin typeface="Trebuchet MS"/>
                <a:cs typeface="Trebuchet MS"/>
              </a:rPr>
              <a:t>Embedded</a:t>
            </a:r>
            <a:r>
              <a:rPr sz="2800" b="1" spc="-220" dirty="0">
                <a:solidFill>
                  <a:srgbClr val="232021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232021"/>
                </a:solidFill>
                <a:latin typeface="Trebuchet MS"/>
                <a:cs typeface="Trebuchet MS"/>
              </a:rPr>
              <a:t>Styles</a:t>
            </a:r>
            <a:endParaRPr sz="28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b="1" spc="-175" dirty="0">
                <a:solidFill>
                  <a:srgbClr val="232021"/>
                </a:solidFill>
                <a:latin typeface="Trebuchet MS"/>
                <a:cs typeface="Trebuchet MS"/>
              </a:rPr>
              <a:t>External</a:t>
            </a:r>
            <a:r>
              <a:rPr sz="2800" b="1" spc="-220" dirty="0">
                <a:solidFill>
                  <a:srgbClr val="232021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232021"/>
                </a:solidFill>
                <a:latin typeface="Trebuchet MS"/>
                <a:cs typeface="Trebuchet MS"/>
              </a:rPr>
              <a:t>Styles</a:t>
            </a:r>
            <a:endParaRPr sz="2800">
              <a:latin typeface="Trebuchet MS"/>
              <a:cs typeface="Trebuchet MS"/>
            </a:endParaRPr>
          </a:p>
          <a:p>
            <a:pPr marL="287020" indent="-274320">
              <a:lnSpc>
                <a:spcPct val="100000"/>
              </a:lnSpc>
              <a:spcBef>
                <a:spcPts val="710"/>
              </a:spcBef>
              <a:buChar char="•"/>
              <a:tabLst>
                <a:tab pos="287020" algn="l"/>
              </a:tabLst>
            </a:pPr>
            <a:r>
              <a:rPr sz="3000" spc="-150" dirty="0">
                <a:solidFill>
                  <a:srgbClr val="232021"/>
                </a:solidFill>
                <a:latin typeface="Arial"/>
                <a:cs typeface="Arial"/>
              </a:rPr>
              <a:t>Style</a:t>
            </a:r>
            <a:r>
              <a:rPr sz="3000" spc="-17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3000" spc="-145" dirty="0">
                <a:solidFill>
                  <a:srgbClr val="232021"/>
                </a:solidFill>
                <a:latin typeface="Arial"/>
                <a:cs typeface="Arial"/>
              </a:rPr>
              <a:t>precedence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450"/>
              </a:spcBef>
              <a:buChar char="–"/>
              <a:tabLst>
                <a:tab pos="756920" algn="l"/>
              </a:tabLst>
            </a:pPr>
            <a:r>
              <a:rPr sz="2800" spc="-70" dirty="0">
                <a:solidFill>
                  <a:srgbClr val="232021"/>
                </a:solidFill>
                <a:latin typeface="Arial"/>
                <a:cs typeface="Arial"/>
              </a:rPr>
              <a:t>Inline </a:t>
            </a:r>
            <a:r>
              <a:rPr sz="2800" spc="-240" dirty="0">
                <a:solidFill>
                  <a:srgbClr val="232021"/>
                </a:solidFill>
                <a:latin typeface="Arial"/>
                <a:cs typeface="Arial"/>
              </a:rPr>
              <a:t>&gt; </a:t>
            </a:r>
            <a:r>
              <a:rPr sz="2800" spc="-114" dirty="0">
                <a:solidFill>
                  <a:srgbClr val="232021"/>
                </a:solidFill>
                <a:latin typeface="Arial"/>
                <a:cs typeface="Arial"/>
              </a:rPr>
              <a:t>embedded </a:t>
            </a:r>
            <a:r>
              <a:rPr sz="2800" spc="-240" dirty="0">
                <a:solidFill>
                  <a:srgbClr val="232021"/>
                </a:solidFill>
                <a:latin typeface="Arial"/>
                <a:cs typeface="Arial"/>
              </a:rPr>
              <a:t>&gt;</a:t>
            </a:r>
            <a:r>
              <a:rPr sz="2800" spc="-1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32021"/>
                </a:solidFill>
                <a:latin typeface="Arial"/>
                <a:cs typeface="Arial"/>
              </a:rPr>
              <a:t>external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1542" y="2151381"/>
            <a:ext cx="7887334" cy="246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&lt;div&gt; </a:t>
            </a:r>
            <a:r>
              <a:rPr sz="2400" spc="-65" dirty="0">
                <a:solidFill>
                  <a:srgbClr val="232021"/>
                </a:solidFill>
                <a:latin typeface="Arial"/>
                <a:cs typeface="Arial"/>
              </a:rPr>
              <a:t>element,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mark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logical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blocks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within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400" spc="-459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document.</a:t>
            </a:r>
            <a:endParaRPr sz="24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Used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group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block-elements</a:t>
            </a: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format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them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232021"/>
                </a:solidFill>
                <a:latin typeface="Arial"/>
                <a:cs typeface="Arial"/>
              </a:rPr>
              <a:t>with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styles.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645"/>
              </a:spcBef>
            </a:pPr>
            <a:r>
              <a:rPr sz="2000" spc="-85" dirty="0">
                <a:solidFill>
                  <a:srgbClr val="D7A22D"/>
                </a:solidFill>
                <a:latin typeface="Arial"/>
                <a:cs typeface="Arial"/>
              </a:rPr>
              <a:t>&lt;div</a:t>
            </a:r>
            <a:r>
              <a:rPr sz="2000" spc="-9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D7A22D"/>
                </a:solidFill>
                <a:latin typeface="Arial"/>
                <a:cs typeface="Arial"/>
              </a:rPr>
              <a:t>style="color:red"&gt;</a:t>
            </a:r>
            <a:endParaRPr sz="2000">
              <a:latin typeface="Arial"/>
              <a:cs typeface="Arial"/>
            </a:endParaRPr>
          </a:p>
          <a:p>
            <a:pPr marL="1271270">
              <a:lnSpc>
                <a:spcPct val="100000"/>
              </a:lnSpc>
            </a:pPr>
            <a:r>
              <a:rPr sz="2000" spc="-135" dirty="0">
                <a:solidFill>
                  <a:srgbClr val="D7A22D"/>
                </a:solidFill>
                <a:latin typeface="Arial"/>
                <a:cs typeface="Arial"/>
              </a:rPr>
              <a:t>&lt;h3&gt;This </a:t>
            </a:r>
            <a:r>
              <a:rPr sz="2000" spc="-95" dirty="0">
                <a:solidFill>
                  <a:srgbClr val="D7A22D"/>
                </a:solidFill>
                <a:latin typeface="Arial"/>
                <a:cs typeface="Arial"/>
              </a:rPr>
              <a:t>is </a:t>
            </a:r>
            <a:r>
              <a:rPr sz="2000" spc="-160" dirty="0">
                <a:solidFill>
                  <a:srgbClr val="D7A22D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D7A22D"/>
                </a:solidFill>
                <a:latin typeface="Arial"/>
                <a:cs typeface="Arial"/>
              </a:rPr>
              <a:t>header&lt;/h3&gt;</a:t>
            </a:r>
            <a:endParaRPr sz="2000">
              <a:latin typeface="Arial"/>
              <a:cs typeface="Arial"/>
            </a:endParaRPr>
          </a:p>
          <a:p>
            <a:pPr marL="1271270">
              <a:lnSpc>
                <a:spcPct val="100000"/>
              </a:lnSpc>
            </a:pPr>
            <a:r>
              <a:rPr sz="2000" spc="-135" dirty="0">
                <a:solidFill>
                  <a:srgbClr val="D7A22D"/>
                </a:solidFill>
                <a:latin typeface="Arial"/>
                <a:cs typeface="Arial"/>
              </a:rPr>
              <a:t>&lt;p&gt;This </a:t>
            </a:r>
            <a:r>
              <a:rPr sz="2000" spc="-95" dirty="0">
                <a:solidFill>
                  <a:srgbClr val="D7A22D"/>
                </a:solidFill>
                <a:latin typeface="Arial"/>
                <a:cs typeface="Arial"/>
              </a:rPr>
              <a:t>is </a:t>
            </a:r>
            <a:r>
              <a:rPr sz="2000" spc="-160" dirty="0">
                <a:solidFill>
                  <a:srgbClr val="D7A22D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D7A22D"/>
                </a:solidFill>
                <a:latin typeface="Arial"/>
                <a:cs typeface="Arial"/>
              </a:rPr>
              <a:t>paragraph.&lt;/p&gt;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solidFill>
                  <a:srgbClr val="D7A22D"/>
                </a:solidFill>
                <a:latin typeface="Arial"/>
                <a:cs typeface="Arial"/>
              </a:rPr>
              <a:t>&lt;/div&gt;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70573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45" dirty="0">
                <a:solidFill>
                  <a:srgbClr val="00B0F0"/>
                </a:solidFill>
              </a:rPr>
              <a:t>HTML </a:t>
            </a:r>
            <a:r>
              <a:rPr sz="2800" u="none" spc="-210" dirty="0">
                <a:solidFill>
                  <a:srgbClr val="00B0F0"/>
                </a:solidFill>
              </a:rPr>
              <a:t>&lt;div&gt;</a:t>
            </a:r>
            <a:r>
              <a:rPr sz="2800" u="none" spc="-390" dirty="0">
                <a:solidFill>
                  <a:srgbClr val="00B0F0"/>
                </a:solidFill>
              </a:rPr>
              <a:t> </a:t>
            </a:r>
            <a:r>
              <a:rPr sz="2800" u="none" spc="-200" dirty="0">
                <a:solidFill>
                  <a:srgbClr val="00B0F0"/>
                </a:solidFill>
              </a:rPr>
              <a:t>Tag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19</a:t>
            </a:fld>
            <a:endParaRPr spc="-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670814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270" dirty="0">
                <a:solidFill>
                  <a:srgbClr val="00B0F0"/>
                </a:solidFill>
              </a:rPr>
              <a:t>The </a:t>
            </a:r>
            <a:r>
              <a:rPr sz="2800" u="none" spc="-165" dirty="0">
                <a:solidFill>
                  <a:srgbClr val="00B0F0"/>
                </a:solidFill>
              </a:rPr>
              <a:t>Problems </a:t>
            </a:r>
            <a:r>
              <a:rPr sz="2800" u="none" spc="-160" dirty="0">
                <a:solidFill>
                  <a:srgbClr val="00B0F0"/>
                </a:solidFill>
              </a:rPr>
              <a:t>with </a:t>
            </a:r>
            <a:r>
              <a:rPr sz="2800" u="none" spc="-140" dirty="0">
                <a:solidFill>
                  <a:srgbClr val="00B0F0"/>
                </a:solidFill>
              </a:rPr>
              <a:t>HTML </a:t>
            </a:r>
            <a:r>
              <a:rPr sz="2800" u="none" spc="415" dirty="0">
                <a:solidFill>
                  <a:srgbClr val="00B0F0"/>
                </a:solidFill>
              </a:rPr>
              <a:t>–</a:t>
            </a:r>
            <a:r>
              <a:rPr sz="2800" u="none" spc="-575" dirty="0">
                <a:solidFill>
                  <a:srgbClr val="00B0F0"/>
                </a:solidFill>
              </a:rPr>
              <a:t> </a:t>
            </a:r>
            <a:r>
              <a:rPr sz="2800" u="none" spc="-145" dirty="0">
                <a:solidFill>
                  <a:srgbClr val="00B0F0"/>
                </a:solidFill>
              </a:rPr>
              <a:t>Poor </a:t>
            </a:r>
            <a:r>
              <a:rPr sz="2800" u="none" spc="-160" dirty="0">
                <a:solidFill>
                  <a:srgbClr val="00B0F0"/>
                </a:solidFill>
              </a:rPr>
              <a:t>Coding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2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542" y="2151381"/>
            <a:ext cx="7847965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No 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consistency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way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document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</a:t>
            </a:r>
            <a:r>
              <a:rPr sz="2400" spc="-3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developed.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The same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markup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often </a:t>
            </a: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232021"/>
                </a:solidFill>
                <a:latin typeface="Arial"/>
                <a:cs typeface="Arial"/>
              </a:rPr>
              <a:t>written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400" spc="-3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ways.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400"/>
              </a:lnSpc>
              <a:spcBef>
                <a:spcPts val="1689"/>
              </a:spcBef>
              <a:buChar char="•"/>
              <a:tabLst>
                <a:tab pos="287020" algn="l"/>
              </a:tabLst>
            </a:pPr>
            <a:r>
              <a:rPr sz="2400" spc="-165" dirty="0">
                <a:solidFill>
                  <a:srgbClr val="232021"/>
                </a:solidFill>
                <a:latin typeface="Arial"/>
                <a:cs typeface="Arial"/>
              </a:rPr>
              <a:t>One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400" spc="-10" dirty="0">
                <a:solidFill>
                  <a:srgbClr val="232021"/>
                </a:solidFill>
                <a:latin typeface="Arial"/>
                <a:cs typeface="Arial"/>
              </a:rPr>
              <a:t>omit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attributes,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or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include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irrelevant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or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illegal 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attributes,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232021"/>
                </a:solidFill>
                <a:latin typeface="Arial"/>
                <a:cs typeface="Arial"/>
              </a:rPr>
              <a:t>with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browser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usually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ignoring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problems.</a:t>
            </a:r>
            <a:r>
              <a:rPr sz="2400" spc="-15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It 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seemingly 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encourages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poorly </a:t>
            </a:r>
            <a:r>
              <a:rPr sz="2400" spc="5" dirty="0">
                <a:solidFill>
                  <a:srgbClr val="232021"/>
                </a:solidFill>
                <a:latin typeface="Arial"/>
                <a:cs typeface="Arial"/>
              </a:rPr>
              <a:t>written</a:t>
            </a:r>
            <a:r>
              <a:rPr sz="2400" spc="-1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630"/>
              </a:lnSpc>
              <a:spcBef>
                <a:spcPts val="116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&lt;table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border&gt;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ts val="263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&lt;table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232021"/>
                </a:solidFill>
                <a:latin typeface="Arial"/>
                <a:cs typeface="Arial"/>
              </a:rPr>
              <a:t>border=“1”&gt;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&lt;table&gt;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&lt;table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bdr&gt;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(wrong</a:t>
            </a:r>
            <a:r>
              <a:rPr sz="2200" spc="-2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syntax)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&lt;table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232021"/>
                </a:solidFill>
                <a:latin typeface="Arial"/>
                <a:cs typeface="Arial"/>
              </a:rPr>
              <a:t>border=“0”&gt;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99212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45" dirty="0">
                <a:solidFill>
                  <a:srgbClr val="00B0F0"/>
                </a:solidFill>
              </a:rPr>
              <a:t>HTML </a:t>
            </a:r>
            <a:r>
              <a:rPr sz="2800" u="none" spc="-190" dirty="0">
                <a:solidFill>
                  <a:srgbClr val="00B0F0"/>
                </a:solidFill>
              </a:rPr>
              <a:t>&lt;span&gt;</a:t>
            </a:r>
            <a:r>
              <a:rPr sz="2800" u="none" spc="-385" dirty="0">
                <a:solidFill>
                  <a:srgbClr val="00B0F0"/>
                </a:solidFill>
              </a:rPr>
              <a:t> </a:t>
            </a:r>
            <a:r>
              <a:rPr sz="2800" u="none" spc="-200" dirty="0">
                <a:solidFill>
                  <a:srgbClr val="00B0F0"/>
                </a:solidFill>
              </a:rPr>
              <a:t>Tag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20</a:t>
            </a:fld>
            <a:endParaRPr spc="-125" dirty="0"/>
          </a:p>
        </p:txBody>
      </p:sp>
      <p:sp>
        <p:nvSpPr>
          <p:cNvPr id="15" name="object 15"/>
          <p:cNvSpPr txBox="1"/>
          <p:nvPr/>
        </p:nvSpPr>
        <p:spPr>
          <a:xfrm>
            <a:off x="1311542" y="2151381"/>
            <a:ext cx="6452235" cy="312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Used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mark 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sub-sequences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400" spc="-31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232021"/>
                </a:solidFill>
                <a:latin typeface="Arial"/>
                <a:cs typeface="Arial"/>
              </a:rPr>
              <a:t>text.</a:t>
            </a:r>
            <a:endParaRPr sz="2400">
              <a:latin typeface="Arial"/>
              <a:cs typeface="Arial"/>
            </a:endParaRPr>
          </a:p>
          <a:p>
            <a:pPr marL="286385" indent="-273685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Styles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400" spc="-105" dirty="0">
                <a:solidFill>
                  <a:srgbClr val="232021"/>
                </a:solidFill>
                <a:latin typeface="Arial"/>
                <a:cs typeface="Arial"/>
              </a:rPr>
              <a:t>be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applied </a:t>
            </a:r>
            <a:r>
              <a:rPr sz="2400" spc="3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232021"/>
                </a:solidFill>
                <a:latin typeface="Arial"/>
                <a:cs typeface="Arial"/>
              </a:rPr>
              <a:t>text </a:t>
            </a:r>
            <a:r>
              <a:rPr sz="2400" spc="-100" dirty="0">
                <a:solidFill>
                  <a:srgbClr val="232021"/>
                </a:solidFill>
                <a:latin typeface="Arial"/>
                <a:cs typeface="Arial"/>
              </a:rPr>
              <a:t>marked </a:t>
            </a:r>
            <a:r>
              <a:rPr sz="2400" spc="5" dirty="0">
                <a:solidFill>
                  <a:srgbClr val="232021"/>
                </a:solidFill>
                <a:latin typeface="Arial"/>
                <a:cs typeface="Arial"/>
              </a:rPr>
              <a:t>with</a:t>
            </a:r>
            <a:r>
              <a:rPr sz="2400" spc="-4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232021"/>
                </a:solidFill>
                <a:latin typeface="Arial"/>
                <a:cs typeface="Arial"/>
              </a:rPr>
              <a:t>&lt;span&gt;: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  <a:spcBef>
                <a:spcPts val="1605"/>
              </a:spcBef>
            </a:pPr>
            <a:r>
              <a:rPr sz="1800" spc="-125" dirty="0">
                <a:solidFill>
                  <a:srgbClr val="D7A22D"/>
                </a:solidFill>
                <a:latin typeface="Arial"/>
                <a:cs typeface="Arial"/>
              </a:rPr>
              <a:t>&lt;p&gt;</a:t>
            </a:r>
            <a:endParaRPr sz="1800">
              <a:latin typeface="Arial"/>
              <a:cs typeface="Arial"/>
            </a:endParaRPr>
          </a:p>
          <a:p>
            <a:pPr marL="951230" marR="85090">
              <a:lnSpc>
                <a:spcPct val="160000"/>
              </a:lnSpc>
            </a:pPr>
            <a:r>
              <a:rPr sz="1800" spc="-50" dirty="0">
                <a:solidFill>
                  <a:srgbClr val="D7A22D"/>
                </a:solidFill>
                <a:latin typeface="Arial"/>
                <a:cs typeface="Arial"/>
              </a:rPr>
              <a:t>I </a:t>
            </a:r>
            <a:r>
              <a:rPr sz="1800" spc="-95" dirty="0">
                <a:solidFill>
                  <a:srgbClr val="D7A22D"/>
                </a:solidFill>
                <a:latin typeface="Arial"/>
                <a:cs typeface="Arial"/>
              </a:rPr>
              <a:t>have </a:t>
            </a:r>
            <a:r>
              <a:rPr sz="1800" spc="-120" dirty="0">
                <a:solidFill>
                  <a:srgbClr val="D7A22D"/>
                </a:solidFill>
                <a:latin typeface="Arial"/>
                <a:cs typeface="Arial"/>
              </a:rPr>
              <a:t>&lt;span </a:t>
            </a:r>
            <a:r>
              <a:rPr sz="1800" spc="-55" dirty="0">
                <a:solidFill>
                  <a:srgbClr val="D7A22D"/>
                </a:solidFill>
                <a:latin typeface="Arial"/>
                <a:cs typeface="Arial"/>
              </a:rPr>
              <a:t>style=color:brown;"&gt;brown&lt;/span&gt; </a:t>
            </a:r>
            <a:r>
              <a:rPr sz="1800" spc="-130" dirty="0">
                <a:solidFill>
                  <a:srgbClr val="D7A22D"/>
                </a:solidFill>
                <a:latin typeface="Arial"/>
                <a:cs typeface="Arial"/>
              </a:rPr>
              <a:t>eyes </a:t>
            </a:r>
            <a:r>
              <a:rPr sz="1800" spc="-80" dirty="0">
                <a:solidFill>
                  <a:srgbClr val="D7A22D"/>
                </a:solidFill>
                <a:latin typeface="Arial"/>
                <a:cs typeface="Arial"/>
              </a:rPr>
              <a:t>and  </a:t>
            </a:r>
            <a:r>
              <a:rPr sz="1800" spc="-75" dirty="0">
                <a:solidFill>
                  <a:srgbClr val="D7A22D"/>
                </a:solidFill>
                <a:latin typeface="Arial"/>
                <a:cs typeface="Arial"/>
              </a:rPr>
              <a:t>my </a:t>
            </a:r>
            <a:r>
              <a:rPr sz="1800" spc="-15" dirty="0">
                <a:solidFill>
                  <a:srgbClr val="D7A22D"/>
                </a:solidFill>
                <a:latin typeface="Arial"/>
                <a:cs typeface="Arial"/>
              </a:rPr>
              <a:t>wife </a:t>
            </a:r>
            <a:r>
              <a:rPr sz="1800" spc="-135" dirty="0">
                <a:solidFill>
                  <a:srgbClr val="D7A22D"/>
                </a:solidFill>
                <a:latin typeface="Arial"/>
                <a:cs typeface="Arial"/>
              </a:rPr>
              <a:t>has </a:t>
            </a:r>
            <a:r>
              <a:rPr sz="1800" spc="-125" dirty="0">
                <a:solidFill>
                  <a:srgbClr val="D7A22D"/>
                </a:solidFill>
                <a:latin typeface="Arial"/>
                <a:cs typeface="Arial"/>
              </a:rPr>
              <a:t>&lt;span </a:t>
            </a:r>
            <a:r>
              <a:rPr sz="1800" spc="-55" dirty="0">
                <a:solidFill>
                  <a:srgbClr val="D7A22D"/>
                </a:solidFill>
                <a:latin typeface="Arial"/>
                <a:cs typeface="Arial"/>
              </a:rPr>
              <a:t>style="color:blue;"&gt;blue&lt;/span&gt;</a:t>
            </a:r>
            <a:r>
              <a:rPr sz="1800" spc="-8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D7A22D"/>
                </a:solidFill>
                <a:latin typeface="Arial"/>
                <a:cs typeface="Arial"/>
              </a:rPr>
              <a:t>eyes.</a:t>
            </a:r>
            <a:endParaRPr sz="1800">
              <a:latin typeface="Arial"/>
              <a:cs typeface="Arial"/>
            </a:endParaRPr>
          </a:p>
          <a:p>
            <a:pPr marL="743585">
              <a:lnSpc>
                <a:spcPct val="100000"/>
              </a:lnSpc>
              <a:spcBef>
                <a:spcPts val="1320"/>
              </a:spcBef>
            </a:pPr>
            <a:r>
              <a:rPr sz="1800" spc="-45" dirty="0">
                <a:solidFill>
                  <a:srgbClr val="D7A22D"/>
                </a:solidFill>
                <a:latin typeface="Arial"/>
                <a:cs typeface="Arial"/>
              </a:rPr>
              <a:t>&lt;/p&gt;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11542" y="2148333"/>
            <a:ext cx="766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Marks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scattered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members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particular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conceptual</a:t>
            </a:r>
            <a:r>
              <a:rPr sz="2400" spc="-3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group.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11606" y="1377188"/>
            <a:ext cx="354076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45" dirty="0">
                <a:solidFill>
                  <a:srgbClr val="00B0F0"/>
                </a:solidFill>
              </a:rPr>
              <a:t>HTML </a:t>
            </a:r>
            <a:r>
              <a:rPr sz="2800" u="none" spc="-160" dirty="0">
                <a:solidFill>
                  <a:srgbClr val="00B0F0"/>
                </a:solidFill>
              </a:rPr>
              <a:t>class</a:t>
            </a:r>
            <a:r>
              <a:rPr sz="2800" u="none" spc="-380" dirty="0">
                <a:solidFill>
                  <a:srgbClr val="00B0F0"/>
                </a:solidFill>
              </a:rPr>
              <a:t> </a:t>
            </a:r>
            <a:r>
              <a:rPr sz="2800" u="none" spc="-175" dirty="0">
                <a:solidFill>
                  <a:srgbClr val="00B0F0"/>
                </a:solidFill>
              </a:rPr>
              <a:t>Attribute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21</a:t>
            </a:fld>
            <a:endParaRPr spc="-125" dirty="0"/>
          </a:p>
        </p:txBody>
      </p:sp>
      <p:sp>
        <p:nvSpPr>
          <p:cNvPr id="16" name="object 16"/>
          <p:cNvSpPr txBox="1"/>
          <p:nvPr/>
        </p:nvSpPr>
        <p:spPr>
          <a:xfrm>
            <a:off x="2259471" y="2791462"/>
            <a:ext cx="4824095" cy="340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D7A22D"/>
                </a:solidFill>
                <a:latin typeface="Arial"/>
                <a:cs typeface="Arial"/>
              </a:rPr>
              <a:t>&lt;html&gt;</a:t>
            </a:r>
            <a:r>
              <a:rPr sz="1600" spc="-100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D7A22D"/>
                </a:solidFill>
                <a:latin typeface="Arial"/>
                <a:cs typeface="Arial"/>
              </a:rPr>
              <a:t>&lt;head&gt;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70" dirty="0">
                <a:solidFill>
                  <a:srgbClr val="D7A22D"/>
                </a:solidFill>
                <a:latin typeface="Arial"/>
                <a:cs typeface="Arial"/>
              </a:rPr>
              <a:t>&lt;style</a:t>
            </a:r>
            <a:r>
              <a:rPr sz="1600" spc="-7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D7A22D"/>
                </a:solidFill>
                <a:latin typeface="Arial"/>
                <a:cs typeface="Arial"/>
              </a:rPr>
              <a:t>type="text/css"&gt;</a:t>
            </a:r>
            <a:endParaRPr sz="1600">
              <a:latin typeface="Arial"/>
              <a:cs typeface="Arial"/>
            </a:endParaRPr>
          </a:p>
          <a:p>
            <a:pPr marL="12700" marR="826769">
              <a:lnSpc>
                <a:spcPts val="3100"/>
              </a:lnSpc>
              <a:spcBef>
                <a:spcPts val="270"/>
              </a:spcBef>
            </a:pPr>
            <a:r>
              <a:rPr sz="1600" spc="-75" dirty="0">
                <a:solidFill>
                  <a:srgbClr val="D7A22D"/>
                </a:solidFill>
                <a:latin typeface="Arial"/>
                <a:cs typeface="Arial"/>
              </a:rPr>
              <a:t>span.blue </a:t>
            </a:r>
            <a:r>
              <a:rPr sz="1600" spc="-50" dirty="0">
                <a:solidFill>
                  <a:srgbClr val="D7A22D"/>
                </a:solidFill>
                <a:latin typeface="Arial"/>
                <a:cs typeface="Arial"/>
              </a:rPr>
              <a:t>{color:lightskyblue; </a:t>
            </a:r>
            <a:r>
              <a:rPr sz="1600" spc="-25" dirty="0">
                <a:solidFill>
                  <a:srgbClr val="D7A22D"/>
                </a:solidFill>
                <a:latin typeface="Arial"/>
                <a:cs typeface="Arial"/>
              </a:rPr>
              <a:t>font-weight:bold;}  </a:t>
            </a:r>
            <a:r>
              <a:rPr sz="1600" spc="-60" dirty="0">
                <a:solidFill>
                  <a:srgbClr val="D7A22D"/>
                </a:solidFill>
                <a:latin typeface="Arial"/>
                <a:cs typeface="Arial"/>
              </a:rPr>
              <a:t>span.brown </a:t>
            </a:r>
            <a:r>
              <a:rPr sz="1600" spc="-35" dirty="0">
                <a:solidFill>
                  <a:srgbClr val="D7A22D"/>
                </a:solidFill>
                <a:latin typeface="Arial"/>
                <a:cs typeface="Arial"/>
              </a:rPr>
              <a:t>{color:brown;</a:t>
            </a:r>
            <a:r>
              <a:rPr sz="1600" spc="-125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D7A22D"/>
                </a:solidFill>
                <a:latin typeface="Arial"/>
                <a:cs typeface="Arial"/>
              </a:rPr>
              <a:t>font-weight:bold;}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600" spc="-50" dirty="0">
                <a:solidFill>
                  <a:srgbClr val="D7A22D"/>
                </a:solidFill>
                <a:latin typeface="Arial"/>
                <a:cs typeface="Arial"/>
              </a:rPr>
              <a:t>&lt;/style&gt;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75" dirty="0">
                <a:solidFill>
                  <a:srgbClr val="D7A22D"/>
                </a:solidFill>
                <a:latin typeface="Arial"/>
                <a:cs typeface="Arial"/>
              </a:rPr>
              <a:t>&lt;/head&gt;&lt;body&gt;</a:t>
            </a:r>
            <a:endParaRPr sz="1600">
              <a:latin typeface="Arial"/>
              <a:cs typeface="Arial"/>
            </a:endParaRPr>
          </a:p>
          <a:p>
            <a:pPr marL="194945" marR="5080" indent="-182880">
              <a:lnSpc>
                <a:spcPct val="160000"/>
              </a:lnSpc>
              <a:spcBef>
                <a:spcPts val="25"/>
              </a:spcBef>
            </a:pPr>
            <a:r>
              <a:rPr sz="1600" spc="-114" dirty="0">
                <a:solidFill>
                  <a:srgbClr val="D7A22D"/>
                </a:solidFill>
                <a:latin typeface="Arial"/>
                <a:cs typeface="Arial"/>
              </a:rPr>
              <a:t>&lt;p&gt; </a:t>
            </a:r>
            <a:r>
              <a:rPr sz="1600" spc="-40" dirty="0">
                <a:solidFill>
                  <a:srgbClr val="D7A22D"/>
                </a:solidFill>
                <a:latin typeface="Arial"/>
                <a:cs typeface="Arial"/>
              </a:rPr>
              <a:t>I </a:t>
            </a:r>
            <a:r>
              <a:rPr sz="1600" spc="-90" dirty="0">
                <a:solidFill>
                  <a:srgbClr val="D7A22D"/>
                </a:solidFill>
                <a:latin typeface="Arial"/>
                <a:cs typeface="Arial"/>
              </a:rPr>
              <a:t>have </a:t>
            </a:r>
            <a:r>
              <a:rPr sz="1600" spc="-110" dirty="0">
                <a:solidFill>
                  <a:srgbClr val="D7A22D"/>
                </a:solidFill>
                <a:latin typeface="Arial"/>
                <a:cs typeface="Arial"/>
              </a:rPr>
              <a:t>&lt;span </a:t>
            </a:r>
            <a:r>
              <a:rPr sz="1600" spc="-60" dirty="0">
                <a:solidFill>
                  <a:srgbClr val="D7A22D"/>
                </a:solidFill>
                <a:latin typeface="Arial"/>
                <a:cs typeface="Arial"/>
              </a:rPr>
              <a:t>class=“brown"&gt; </a:t>
            </a:r>
            <a:r>
              <a:rPr sz="1600" spc="-55" dirty="0">
                <a:solidFill>
                  <a:srgbClr val="D7A22D"/>
                </a:solidFill>
                <a:latin typeface="Arial"/>
                <a:cs typeface="Arial"/>
              </a:rPr>
              <a:t>brown&lt;/span&gt; </a:t>
            </a:r>
            <a:r>
              <a:rPr sz="1600" spc="-114" dirty="0">
                <a:solidFill>
                  <a:srgbClr val="D7A22D"/>
                </a:solidFill>
                <a:latin typeface="Arial"/>
                <a:cs typeface="Arial"/>
              </a:rPr>
              <a:t>eyes </a:t>
            </a:r>
            <a:r>
              <a:rPr sz="1600" spc="-75" dirty="0">
                <a:solidFill>
                  <a:srgbClr val="D7A22D"/>
                </a:solidFill>
                <a:latin typeface="Arial"/>
                <a:cs typeface="Arial"/>
              </a:rPr>
              <a:t>and  </a:t>
            </a:r>
            <a:r>
              <a:rPr sz="1600" spc="-55" dirty="0">
                <a:solidFill>
                  <a:srgbClr val="D7A22D"/>
                </a:solidFill>
                <a:latin typeface="Arial"/>
                <a:cs typeface="Arial"/>
              </a:rPr>
              <a:t>my </a:t>
            </a:r>
            <a:r>
              <a:rPr sz="1600" spc="-15" dirty="0">
                <a:solidFill>
                  <a:srgbClr val="D7A22D"/>
                </a:solidFill>
                <a:latin typeface="Arial"/>
                <a:cs typeface="Arial"/>
              </a:rPr>
              <a:t>wife </a:t>
            </a:r>
            <a:r>
              <a:rPr sz="1600" spc="-120" dirty="0">
                <a:solidFill>
                  <a:srgbClr val="D7A22D"/>
                </a:solidFill>
                <a:latin typeface="Arial"/>
                <a:cs typeface="Arial"/>
              </a:rPr>
              <a:t>has </a:t>
            </a:r>
            <a:r>
              <a:rPr sz="1600" spc="-110" dirty="0">
                <a:solidFill>
                  <a:srgbClr val="D7A22D"/>
                </a:solidFill>
                <a:latin typeface="Arial"/>
                <a:cs typeface="Arial"/>
              </a:rPr>
              <a:t>&lt;span </a:t>
            </a:r>
            <a:r>
              <a:rPr sz="1600" spc="-70" dirty="0">
                <a:solidFill>
                  <a:srgbClr val="D7A22D"/>
                </a:solidFill>
                <a:latin typeface="Arial"/>
                <a:cs typeface="Arial"/>
              </a:rPr>
              <a:t>class="blue"&gt;blue&lt;/span&gt; </a:t>
            </a:r>
            <a:r>
              <a:rPr sz="1600" spc="-100" dirty="0">
                <a:solidFill>
                  <a:srgbClr val="D7A22D"/>
                </a:solidFill>
                <a:latin typeface="Arial"/>
                <a:cs typeface="Arial"/>
              </a:rPr>
              <a:t>eyes.</a:t>
            </a:r>
            <a:r>
              <a:rPr sz="1600" spc="-229" dirty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D7A22D"/>
                </a:solidFill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spc="-35" dirty="0">
                <a:solidFill>
                  <a:srgbClr val="D7A22D"/>
                </a:solidFill>
                <a:latin typeface="Arial"/>
                <a:cs typeface="Arial"/>
              </a:rPr>
              <a:t>&lt;/body&gt;&lt;/html&gt;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96850"/>
            <a:ext cx="9713172" cy="609601"/>
          </a:xfrm>
        </p:spPr>
        <p:txBody>
          <a:bodyPr>
            <a:normAutofit/>
          </a:bodyPr>
          <a:lstStyle/>
          <a:p>
            <a:r>
              <a:rPr lang="en-US" sz="2000" u="none" dirty="0" smtClean="0">
                <a:solidFill>
                  <a:srgbClr val="00B0F0"/>
                </a:solidFill>
              </a:rPr>
              <a:t>List of Exercises</a:t>
            </a:r>
            <a:endParaRPr lang="en-US" sz="2000" u="none" dirty="0">
              <a:solidFill>
                <a:srgbClr val="00B0F0"/>
              </a:solidFill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035050"/>
            <a:ext cx="6128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1. Create a HTML document using inline style sheet.</a:t>
            </a:r>
            <a:endParaRPr lang="en-US" sz="2000" dirty="0"/>
          </a:p>
        </p:txBody>
      </p:sp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7700" y="2178050"/>
            <a:ext cx="6172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035050"/>
            <a:ext cx="6369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2. Create a HTML document using internal style sheet.</a:t>
            </a:r>
            <a:endParaRPr lang="en-US" sz="2000" dirty="0"/>
          </a:p>
        </p:txBody>
      </p:sp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2178050"/>
            <a:ext cx="58737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035050"/>
            <a:ext cx="641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3. Create a HTML document using External style sheet.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1949450"/>
            <a:ext cx="6781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273050"/>
            <a:ext cx="9713172" cy="564049"/>
          </a:xfrm>
        </p:spPr>
        <p:txBody>
          <a:bodyPr>
            <a:normAutofit/>
          </a:bodyPr>
          <a:lstStyle/>
          <a:p>
            <a:r>
              <a:rPr lang="en-US" sz="2000" u="none" dirty="0" smtClean="0">
                <a:solidFill>
                  <a:srgbClr val="00B0F0"/>
                </a:solidFill>
              </a:rPr>
              <a:t>Pre-lab Viva Questions</a:t>
            </a:r>
            <a:endParaRPr lang="en-US" sz="2000" u="none" dirty="0">
              <a:solidFill>
                <a:srgbClr val="00B0F0"/>
              </a:solidFill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1093192"/>
            <a:ext cx="10693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1.How can you add style in HTML document?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2. List the different HTML block elements.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3. List the different HTML inline elements.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4. How many grouping tags are present in html.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5. What is the use of HTML Layouts?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6. How can you create email links in HTML?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7. What happens if you open the external CSS file in a browser?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8.Differentiate between id selector and class selector.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9.write the purpose of float, overflow properties in CSS.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10.What is the importance of &lt;DIV&gt; tag and&lt;SPAN&gt; tag.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cs typeface="Consolas" pitchFamily="49" charset="0"/>
              </a:rPr>
              <a:t/>
            </a:r>
            <a:br>
              <a:rPr lang="en-US" sz="2400" dirty="0" smtClean="0">
                <a:cs typeface="Consolas" pitchFamily="49" charset="0"/>
              </a:rPr>
            </a:br>
            <a:r>
              <a:rPr lang="en-US" sz="2400" dirty="0" smtClean="0">
                <a:cs typeface="Consolas" pitchFamily="49" charset="0"/>
              </a:rPr>
              <a:t/>
            </a:r>
            <a:br>
              <a:rPr lang="en-US" sz="2400" dirty="0" smtClean="0">
                <a:cs typeface="Consolas" pitchFamily="49" charset="0"/>
              </a:rPr>
            </a:br>
            <a:r>
              <a:rPr lang="en-US" sz="2400" dirty="0" smtClean="0">
                <a:cs typeface="Consolas" pitchFamily="49" charset="0"/>
              </a:rPr>
              <a:t/>
            </a:r>
            <a:br>
              <a:rPr lang="en-US" sz="2400" dirty="0" smtClean="0">
                <a:cs typeface="Consolas" pitchFamily="49" charset="0"/>
              </a:rPr>
            </a:br>
            <a:endParaRPr kumimoji="0" lang="en-US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31900" y="1111250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08100" y="425451"/>
            <a:ext cx="624840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u="none" spc="-210" dirty="0" smtClean="0">
                <a:solidFill>
                  <a:srgbClr val="00B0F0"/>
                </a:solidFill>
              </a:rPr>
              <a:t>Text books  and References</a:t>
            </a:r>
            <a:endParaRPr sz="2800" u="none" spc="-140" dirty="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26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900" y="1720850"/>
            <a:ext cx="9220200" cy="57057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7020" marR="1062990" indent="-274320">
              <a:lnSpc>
                <a:spcPct val="100800"/>
              </a:lnSpc>
              <a:spcBef>
                <a:spcPts val="75"/>
              </a:spcBef>
              <a:buChar char="•"/>
              <a:tabLst>
                <a:tab pos="287020" algn="l"/>
              </a:tabLst>
            </a:pP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Textbook: </a:t>
            </a:r>
            <a:r>
              <a:rPr sz="2400" i="1" spc="-120" dirty="0">
                <a:solidFill>
                  <a:srgbClr val="232021"/>
                </a:solidFill>
                <a:latin typeface="Trebuchet MS"/>
                <a:cs typeface="Trebuchet MS"/>
              </a:rPr>
              <a:t>HTML, </a:t>
            </a:r>
            <a:r>
              <a:rPr sz="2400" i="1" spc="-75" dirty="0">
                <a:solidFill>
                  <a:srgbClr val="232021"/>
                </a:solidFill>
                <a:latin typeface="Trebuchet MS"/>
                <a:cs typeface="Trebuchet MS"/>
              </a:rPr>
              <a:t>XHTML </a:t>
            </a:r>
            <a:r>
              <a:rPr sz="2400" i="1" spc="-80" dirty="0">
                <a:solidFill>
                  <a:srgbClr val="232021"/>
                </a:solidFill>
                <a:latin typeface="Trebuchet MS"/>
                <a:cs typeface="Trebuchet MS"/>
              </a:rPr>
              <a:t>and </a:t>
            </a:r>
            <a:r>
              <a:rPr sz="2400" i="1" spc="-20" dirty="0">
                <a:solidFill>
                  <a:srgbClr val="232021"/>
                </a:solidFill>
                <a:latin typeface="Trebuchet MS"/>
                <a:cs typeface="Trebuchet MS"/>
              </a:rPr>
              <a:t>XML </a:t>
            </a:r>
            <a:r>
              <a:rPr sz="2400" i="1" spc="-125" dirty="0">
                <a:solidFill>
                  <a:srgbClr val="232021"/>
                </a:solidFill>
                <a:latin typeface="Trebuchet MS"/>
                <a:cs typeface="Trebuchet MS"/>
              </a:rPr>
              <a:t>(3rd </a:t>
            </a:r>
            <a:r>
              <a:rPr sz="2400" i="1" spc="-140" dirty="0">
                <a:solidFill>
                  <a:srgbClr val="232021"/>
                </a:solidFill>
                <a:latin typeface="Trebuchet MS"/>
                <a:cs typeface="Trebuchet MS"/>
              </a:rPr>
              <a:t>edition </a:t>
            </a:r>
            <a:r>
              <a:rPr sz="2400" i="1" spc="-150" dirty="0">
                <a:solidFill>
                  <a:srgbClr val="232021"/>
                </a:solidFill>
                <a:latin typeface="Trebuchet MS"/>
                <a:cs typeface="Trebuchet MS"/>
              </a:rPr>
              <a:t>-  </a:t>
            </a:r>
            <a:r>
              <a:rPr sz="2400" i="1" spc="-114" dirty="0">
                <a:solidFill>
                  <a:srgbClr val="232021"/>
                </a:solidFill>
                <a:latin typeface="Trebuchet MS"/>
                <a:cs typeface="Trebuchet MS"/>
              </a:rPr>
              <a:t>comprehensive)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,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by Patrick 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Carey, </a:t>
            </a:r>
            <a:r>
              <a:rPr sz="2400" spc="-165" dirty="0">
                <a:solidFill>
                  <a:srgbClr val="232021"/>
                </a:solidFill>
                <a:latin typeface="Arial"/>
                <a:cs typeface="Arial"/>
              </a:rPr>
              <a:t>Course</a:t>
            </a:r>
            <a:r>
              <a:rPr sz="2400" spc="-18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Technology.</a:t>
            </a:r>
            <a:endParaRPr sz="2400">
              <a:latin typeface="Arial"/>
              <a:cs typeface="Arial"/>
            </a:endParaRPr>
          </a:p>
          <a:p>
            <a:r>
              <a:rPr sz="2400" spc="-90" smtClean="0">
                <a:solidFill>
                  <a:srgbClr val="232021"/>
                </a:solidFill>
                <a:latin typeface="Arial"/>
                <a:cs typeface="Arial"/>
              </a:rPr>
              <a:t>Online </a:t>
            </a:r>
            <a:r>
              <a:rPr sz="2400" spc="-75" smtClean="0">
                <a:solidFill>
                  <a:srgbClr val="232021"/>
                </a:solidFill>
                <a:latin typeface="Arial"/>
                <a:cs typeface="Arial"/>
              </a:rPr>
              <a:t>reference </a:t>
            </a:r>
            <a:r>
              <a:rPr sz="2400" spc="35" smtClean="0">
                <a:solidFill>
                  <a:srgbClr val="232021"/>
                </a:solidFill>
                <a:latin typeface="Arial"/>
                <a:cs typeface="Arial"/>
              </a:rPr>
              <a:t>&amp; </a:t>
            </a:r>
            <a:r>
              <a:rPr sz="2400" spc="-30" smtClean="0">
                <a:solidFill>
                  <a:srgbClr val="232021"/>
                </a:solidFill>
                <a:latin typeface="Arial"/>
                <a:cs typeface="Arial"/>
              </a:rPr>
              <a:t>tutorials:</a:t>
            </a:r>
            <a:r>
              <a:rPr sz="2400" spc="-430" smtClean="0">
                <a:solidFill>
                  <a:srgbClr val="D7A22D"/>
                </a:solidFill>
                <a:latin typeface="Arial"/>
                <a:cs typeface="Arial"/>
              </a:rPr>
              <a:t> </a:t>
            </a:r>
            <a:r>
              <a:rPr lang="en-US" sz="2400" u="sng" dirty="0" smtClean="0">
                <a:hlinkClick r:id="rId3"/>
              </a:rPr>
              <a:t>https://www.w3schools.com/csSref/sel_class.asp</a:t>
            </a:r>
          </a:p>
          <a:p>
            <a:endParaRPr sz="2400" smtClean="0">
              <a:latin typeface="Arial"/>
              <a:cs typeface="Arial"/>
            </a:endParaRPr>
          </a:p>
          <a:p>
            <a:pPr marL="287020" marR="464184" indent="-274320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105" smtClean="0">
                <a:solidFill>
                  <a:srgbClr val="232021"/>
                </a:solidFill>
                <a:latin typeface="Arial"/>
                <a:cs typeface="Arial"/>
              </a:rPr>
              <a:t>Anybody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knock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up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web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page </a:t>
            </a:r>
            <a:r>
              <a:rPr sz="2400" spc="-10" dirty="0">
                <a:solidFill>
                  <a:srgbClr val="232021"/>
                </a:solidFill>
                <a:latin typeface="Arial"/>
                <a:cs typeface="Arial"/>
              </a:rPr>
              <a:t>but </a:t>
            </a:r>
            <a:r>
              <a:rPr sz="2400" spc="-30" dirty="0">
                <a:solidFill>
                  <a:srgbClr val="232021"/>
                </a:solidFill>
                <a:latin typeface="Arial"/>
                <a:cs typeface="Arial"/>
              </a:rPr>
              <a:t>few </a:t>
            </a:r>
            <a:r>
              <a:rPr sz="2400" spc="-160" dirty="0">
                <a:solidFill>
                  <a:srgbClr val="232021"/>
                </a:solidFill>
                <a:latin typeface="Arial"/>
                <a:cs typeface="Arial"/>
              </a:rPr>
              <a:t>can 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make</a:t>
            </a:r>
            <a:r>
              <a:rPr sz="2400" spc="-35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them 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striking.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If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you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find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striking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web 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page, </a:t>
            </a:r>
            <a:r>
              <a:rPr sz="2400" spc="-65" dirty="0">
                <a:solidFill>
                  <a:srgbClr val="232021"/>
                </a:solidFill>
                <a:latin typeface="Arial"/>
                <a:cs typeface="Arial"/>
              </a:rPr>
              <a:t>view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its </a:t>
            </a:r>
            <a:r>
              <a:rPr sz="2400" spc="-200" dirty="0">
                <a:solidFill>
                  <a:srgbClr val="232021"/>
                </a:solidFill>
                <a:latin typeface="Arial"/>
                <a:cs typeface="Arial"/>
              </a:rPr>
              <a:t>HTML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source</a:t>
            </a:r>
            <a:r>
              <a:rPr sz="2400" spc="-4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(IE: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View-</a:t>
            </a:r>
            <a:endParaRPr sz="2400">
              <a:latin typeface="Arial"/>
              <a:cs typeface="Arial"/>
            </a:endParaRPr>
          </a:p>
          <a:p>
            <a:pPr marL="286385" marR="40005">
              <a:lnSpc>
                <a:spcPts val="2900"/>
              </a:lnSpc>
              <a:spcBef>
                <a:spcPts val="80"/>
              </a:spcBef>
            </a:pP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&gt;Source). Learn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new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2400" spc="-15" dirty="0">
                <a:solidFill>
                  <a:srgbClr val="232021"/>
                </a:solidFill>
                <a:latin typeface="Arial"/>
                <a:cs typeface="Arial"/>
              </a:rPr>
              <a:t>different </a:t>
            </a:r>
            <a:r>
              <a:rPr sz="2400" spc="-210" dirty="0">
                <a:solidFill>
                  <a:srgbClr val="232021"/>
                </a:solidFill>
                <a:latin typeface="Arial"/>
                <a:cs typeface="Arial"/>
              </a:rPr>
              <a:t>HTML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techniques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by 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seeing  </a:t>
            </a:r>
            <a:r>
              <a:rPr sz="2400" spc="-55" dirty="0">
                <a:solidFill>
                  <a:srgbClr val="232021"/>
                </a:solidFill>
                <a:latin typeface="Arial"/>
                <a:cs typeface="Arial"/>
              </a:rPr>
              <a:t>how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others do</a:t>
            </a:r>
            <a:r>
              <a:rPr sz="2400" spc="-29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30">
                <a:solidFill>
                  <a:srgbClr val="232021"/>
                </a:solidFill>
                <a:latin typeface="Arial"/>
                <a:cs typeface="Arial"/>
              </a:rPr>
              <a:t>it</a:t>
            </a:r>
            <a:r>
              <a:rPr sz="2400" spc="30" smtClean="0">
                <a:solidFill>
                  <a:srgbClr val="232021"/>
                </a:solidFill>
                <a:latin typeface="Arial"/>
                <a:cs typeface="Arial"/>
              </a:rPr>
              <a:t>.</a:t>
            </a:r>
            <a:endParaRPr lang="en-US" sz="2400" spc="3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86385" marR="40005">
              <a:lnSpc>
                <a:spcPts val="2900"/>
              </a:lnSpc>
              <a:spcBef>
                <a:spcPts val="80"/>
              </a:spcBef>
            </a:pPr>
            <a:endParaRPr lang="en-US" sz="2400" spc="3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86385" marR="40005">
              <a:lnSpc>
                <a:spcPts val="2900"/>
              </a:lnSpc>
              <a:spcBef>
                <a:spcPts val="80"/>
              </a:spcBef>
            </a:pPr>
            <a:r>
              <a:rPr lang="en-US" sz="2400" spc="30" dirty="0" smtClean="0">
                <a:solidFill>
                  <a:srgbClr val="FF0000"/>
                </a:solidFill>
                <a:cs typeface="Arial"/>
              </a:rPr>
              <a:t>YouTube Video Lecturers</a:t>
            </a:r>
            <a:r>
              <a:rPr lang="en-US" sz="2400" spc="30" dirty="0" smtClean="0">
                <a:solidFill>
                  <a:srgbClr val="FF0000"/>
                </a:solidFill>
                <a:cs typeface="Arial"/>
              </a:rPr>
              <a:t>:</a:t>
            </a:r>
            <a:endParaRPr lang="en-US" sz="2400" spc="3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86385" marR="40005">
              <a:lnSpc>
                <a:spcPts val="2900"/>
              </a:lnSpc>
              <a:spcBef>
                <a:spcPts val="80"/>
              </a:spcBef>
            </a:pPr>
            <a:endParaRPr lang="en-US" sz="2400" spc="30" dirty="0" smtClean="0">
              <a:solidFill>
                <a:srgbClr val="232021"/>
              </a:solidFill>
              <a:latin typeface="Arial"/>
              <a:cs typeface="Arial"/>
            </a:endParaRPr>
          </a:p>
          <a:p>
            <a:pPr marL="286385" marR="40005">
              <a:lnSpc>
                <a:spcPts val="2900"/>
              </a:lnSpc>
              <a:spcBef>
                <a:spcPts val="80"/>
              </a:spcBef>
            </a:pPr>
            <a:r>
              <a:rPr lang="en-US" sz="2400" dirty="0" smtClean="0">
                <a:cs typeface="Arial"/>
                <a:hlinkClick r:id="rId4"/>
              </a:rPr>
              <a:t>https://www.youtube.com/watch?v=qKoajPPWpmo&amp;list=PLr6-GrHUlVf8JIgLcu3sHigvQjTw_aC9C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290068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45" dirty="0">
                <a:solidFill>
                  <a:srgbClr val="00B0F0"/>
                </a:solidFill>
              </a:rPr>
              <a:t>XHTML </a:t>
            </a:r>
            <a:r>
              <a:rPr sz="2800" u="none" spc="-170" dirty="0">
                <a:solidFill>
                  <a:srgbClr val="00B0F0"/>
                </a:solidFill>
              </a:rPr>
              <a:t>vrs</a:t>
            </a:r>
            <a:r>
              <a:rPr sz="2800" u="none" spc="-425" dirty="0">
                <a:solidFill>
                  <a:srgbClr val="00B0F0"/>
                </a:solidFill>
              </a:rPr>
              <a:t> </a:t>
            </a:r>
            <a:r>
              <a:rPr sz="2800" u="none" spc="-140" dirty="0">
                <a:solidFill>
                  <a:srgbClr val="00B0F0"/>
                </a:solidFill>
              </a:rPr>
              <a:t>HTML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3</a:t>
            </a:fld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660469" y="2253424"/>
          <a:ext cx="7211059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265"/>
                <a:gridCol w="3312794"/>
              </a:tblGrid>
              <a:tr h="49022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95" dirty="0">
                          <a:solidFill>
                            <a:srgbClr val="232021"/>
                          </a:solidFill>
                          <a:latin typeface="Trebuchet MS"/>
                          <a:cs typeface="Trebuchet MS"/>
                        </a:rPr>
                        <a:t>XHTML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95" dirty="0">
                          <a:solidFill>
                            <a:srgbClr val="232021"/>
                          </a:solidFill>
                          <a:latin typeface="Trebuchet MS"/>
                          <a:cs typeface="Trebuchet MS"/>
                        </a:rPr>
                        <a:t>HTML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454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6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elements </a:t>
                      </a:r>
                      <a:r>
                        <a:rPr sz="1800" spc="-4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explicitly </a:t>
                      </a:r>
                      <a:r>
                        <a:rPr sz="1800" spc="-9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closed</a:t>
                      </a:r>
                      <a:r>
                        <a:rPr sz="1800" spc="-19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eg: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2384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spc="-7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&lt;br</a:t>
                      </a:r>
                      <a:r>
                        <a:rPr sz="1800" spc="-105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/&gt;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114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necessary</a:t>
                      </a:r>
                      <a:r>
                        <a:rPr sz="1800" spc="-16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eg: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302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spc="-85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&lt;br&gt;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1995">
                <a:tc>
                  <a:txBody>
                    <a:bodyPr/>
                    <a:lstStyle/>
                    <a:p>
                      <a:pPr marL="108585" marR="243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sz="1800" spc="-3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elements/attributes </a:t>
                      </a:r>
                      <a:r>
                        <a:rPr sz="1800" spc="-5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must </a:t>
                      </a:r>
                      <a:r>
                        <a:rPr sz="1800" spc="-9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800" spc="-26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0" dirty="0">
                          <a:solidFill>
                            <a:srgbClr val="232021"/>
                          </a:solidFill>
                          <a:latin typeface="Trebuchet MS"/>
                          <a:cs typeface="Trebuchet MS"/>
                        </a:rPr>
                        <a:t>lower  </a:t>
                      </a:r>
                      <a:r>
                        <a:rPr sz="1800" i="1" spc="-65" dirty="0">
                          <a:solidFill>
                            <a:srgbClr val="232021"/>
                          </a:solidFill>
                          <a:latin typeface="Trebuchet MS"/>
                          <a:cs typeface="Trebuchet MS"/>
                        </a:rPr>
                        <a:t>case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1800" spc="-10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insensitive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Must </a:t>
                      </a:r>
                      <a:r>
                        <a:rPr sz="1800" spc="-1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have </a:t>
                      </a:r>
                      <a:r>
                        <a:rPr sz="1800" spc="-7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quotes </a:t>
                      </a:r>
                      <a:r>
                        <a:rPr sz="1800" spc="1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2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r>
                        <a:rPr sz="1800" spc="-22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eg: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2966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spc="-9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&lt;body</a:t>
                      </a:r>
                      <a:r>
                        <a:rPr sz="1800" spc="-10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lang=“en”&gt;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9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Quotes </a:t>
                      </a:r>
                      <a:r>
                        <a:rPr sz="1800" spc="-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114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necessary</a:t>
                      </a:r>
                      <a:r>
                        <a:rPr sz="1800" spc="-19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eg: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8369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spc="-9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&lt;body</a:t>
                      </a:r>
                      <a:r>
                        <a:rPr sz="1800" spc="-10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 lang=en&gt;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454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2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Necessary </a:t>
                      </a:r>
                      <a:r>
                        <a:rPr sz="1800" spc="2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60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have: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0612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spc="-55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&lt;html&gt;, </a:t>
                      </a:r>
                      <a:r>
                        <a:rPr sz="1800" spc="-105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&lt;head&gt;, </a:t>
                      </a:r>
                      <a:r>
                        <a:rPr sz="1800" spc="-1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13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D7A22D"/>
                          </a:solidFill>
                          <a:latin typeface="Arial"/>
                          <a:cs typeface="Arial"/>
                        </a:rPr>
                        <a:t>&lt;body&gt;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800" spc="-105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232021"/>
                          </a:solidFill>
                          <a:latin typeface="Arial"/>
                          <a:cs typeface="Arial"/>
                        </a:rPr>
                        <a:t>necessary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554872" y="6110737"/>
            <a:ext cx="3417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2021"/>
                </a:solidFill>
                <a:latin typeface="Arial"/>
                <a:cs typeface="Arial"/>
              </a:rPr>
              <a:t>Recommendation: </a:t>
            </a:r>
            <a:r>
              <a:rPr sz="1800" b="1" dirty="0">
                <a:solidFill>
                  <a:srgbClr val="232021"/>
                </a:solidFill>
                <a:latin typeface="Arial"/>
                <a:cs typeface="Arial"/>
              </a:rPr>
              <a:t>Use</a:t>
            </a:r>
            <a:r>
              <a:rPr sz="1800" b="1" spc="-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32021"/>
                </a:solidFill>
                <a:latin typeface="Arial"/>
                <a:cs typeface="Arial"/>
              </a:rPr>
              <a:t>XHTML.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704405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270" dirty="0">
                <a:solidFill>
                  <a:srgbClr val="00B0F0"/>
                </a:solidFill>
              </a:rPr>
              <a:t>The </a:t>
            </a:r>
            <a:r>
              <a:rPr sz="2800" u="none" spc="-165" dirty="0">
                <a:solidFill>
                  <a:srgbClr val="00B0F0"/>
                </a:solidFill>
              </a:rPr>
              <a:t>Problems </a:t>
            </a:r>
            <a:r>
              <a:rPr sz="2800" u="none" spc="-160" dirty="0">
                <a:solidFill>
                  <a:srgbClr val="00B0F0"/>
                </a:solidFill>
              </a:rPr>
              <a:t>with </a:t>
            </a:r>
            <a:r>
              <a:rPr sz="2800" u="none" spc="-140" dirty="0">
                <a:solidFill>
                  <a:srgbClr val="00B0F0"/>
                </a:solidFill>
              </a:rPr>
              <a:t>HTML </a:t>
            </a:r>
            <a:r>
              <a:rPr sz="2800" u="none" spc="415" dirty="0">
                <a:solidFill>
                  <a:srgbClr val="00B0F0"/>
                </a:solidFill>
              </a:rPr>
              <a:t>–</a:t>
            </a:r>
            <a:r>
              <a:rPr sz="2800" u="none" spc="-484" dirty="0">
                <a:solidFill>
                  <a:srgbClr val="00B0F0"/>
                </a:solidFill>
              </a:rPr>
              <a:t> </a:t>
            </a:r>
            <a:r>
              <a:rPr sz="2800" u="none" spc="-165" dirty="0">
                <a:solidFill>
                  <a:srgbClr val="00B0F0"/>
                </a:solidFill>
              </a:rPr>
              <a:t>Coding </a:t>
            </a:r>
            <a:r>
              <a:rPr sz="2800" u="none" spc="-140" dirty="0">
                <a:solidFill>
                  <a:srgbClr val="00B0F0"/>
                </a:solidFill>
              </a:rPr>
              <a:t>Design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4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542" y="2151381"/>
            <a:ext cx="802767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43815" indent="-274320">
              <a:lnSpc>
                <a:spcPct val="100000"/>
              </a:lnSpc>
              <a:spcBef>
                <a:spcPts val="105"/>
              </a:spcBef>
              <a:buChar char="•"/>
              <a:tabLst>
                <a:tab pos="286385" algn="l"/>
                <a:tab pos="287020" algn="l"/>
              </a:tabLst>
            </a:pPr>
            <a:r>
              <a:rPr sz="2200" spc="-220" dirty="0">
                <a:solidFill>
                  <a:srgbClr val="232021"/>
                </a:solidFill>
                <a:latin typeface="Arial"/>
                <a:cs typeface="Arial"/>
              </a:rPr>
              <a:t>As </a:t>
            </a:r>
            <a:r>
              <a:rPr sz="2200" spc="-114" dirty="0">
                <a:solidFill>
                  <a:srgbClr val="232021"/>
                </a:solidFill>
                <a:latin typeface="Arial"/>
                <a:cs typeface="Arial"/>
              </a:rPr>
              <a:t>appearance 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232021"/>
                </a:solidFill>
                <a:latin typeface="Arial"/>
                <a:cs typeface="Arial"/>
              </a:rPr>
              <a:t>design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became </a:t>
            </a:r>
            <a:r>
              <a:rPr sz="2200" spc="-170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central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issue </a:t>
            </a:r>
            <a:r>
              <a:rPr sz="2200" spc="-10" dirty="0">
                <a:solidFill>
                  <a:srgbClr val="232021"/>
                </a:solidFill>
                <a:latin typeface="Arial"/>
                <a:cs typeface="Arial"/>
              </a:rPr>
              <a:t>(with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disregard </a:t>
            </a:r>
            <a:r>
              <a:rPr sz="2200" spc="35" dirty="0">
                <a:solidFill>
                  <a:srgbClr val="232021"/>
                </a:solidFill>
                <a:latin typeface="Arial"/>
                <a:cs typeface="Arial"/>
              </a:rPr>
              <a:t>to  </a:t>
            </a:r>
            <a:r>
              <a:rPr sz="2200" spc="-75" dirty="0">
                <a:solidFill>
                  <a:srgbClr val="232021"/>
                </a:solidFill>
                <a:latin typeface="Arial"/>
                <a:cs typeface="Arial"/>
              </a:rPr>
              <a:t>rules)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design tags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were</a:t>
            </a:r>
            <a:r>
              <a:rPr sz="2200" spc="-1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232021"/>
                </a:solidFill>
                <a:latin typeface="Arial"/>
                <a:cs typeface="Arial"/>
              </a:rPr>
              <a:t>created.</a:t>
            </a:r>
            <a:endParaRPr sz="22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1560"/>
              </a:spcBef>
              <a:buChar char="•"/>
              <a:tabLst>
                <a:tab pos="286385" algn="l"/>
                <a:tab pos="287020" algn="l"/>
                <a:tab pos="5559425" algn="l"/>
              </a:tabLst>
            </a:pP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&lt;font&gt;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classic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example. </a:t>
            </a:r>
            <a:r>
              <a:rPr sz="2200" spc="30" dirty="0">
                <a:solidFill>
                  <a:srgbClr val="232021"/>
                </a:solidFill>
                <a:latin typeface="Arial"/>
                <a:cs typeface="Arial"/>
              </a:rPr>
              <a:t>It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defines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typographic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presentation </a:t>
            </a:r>
            <a:r>
              <a:rPr sz="2200" spc="5" dirty="0">
                <a:solidFill>
                  <a:srgbClr val="232021"/>
                </a:solidFill>
                <a:latin typeface="Arial"/>
                <a:cs typeface="Arial"/>
              </a:rPr>
              <a:t>of 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page.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However </a:t>
            </a:r>
            <a:r>
              <a:rPr sz="2200" spc="-45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tag </a:t>
            </a:r>
            <a:r>
              <a:rPr sz="2200" spc="-114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232021"/>
                </a:solidFill>
                <a:latin typeface="Arial"/>
                <a:cs typeface="Arial"/>
              </a:rPr>
              <a:t>not </a:t>
            </a:r>
            <a:r>
              <a:rPr sz="2200" spc="-160" dirty="0">
                <a:solidFill>
                  <a:srgbClr val="232021"/>
                </a:solidFill>
                <a:latin typeface="Arial"/>
                <a:cs typeface="Arial"/>
              </a:rPr>
              <a:t>easy</a:t>
            </a:r>
            <a:r>
              <a:rPr sz="2200" spc="-4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200" spc="-114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use.	</a:t>
            </a:r>
            <a:r>
              <a:rPr sz="2200" spc="-145" dirty="0">
                <a:solidFill>
                  <a:srgbClr val="232021"/>
                </a:solidFill>
                <a:latin typeface="Arial"/>
                <a:cs typeface="Arial"/>
              </a:rPr>
              <a:t>Every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time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you  </a:t>
            </a:r>
            <a:r>
              <a:rPr sz="2200" spc="-135" dirty="0">
                <a:solidFill>
                  <a:srgbClr val="232021"/>
                </a:solidFill>
                <a:latin typeface="Arial"/>
                <a:cs typeface="Arial"/>
              </a:rPr>
              <a:t>change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an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32021"/>
                </a:solidFill>
                <a:latin typeface="Arial"/>
                <a:cs typeface="Arial"/>
              </a:rPr>
              <a:t>attribute</a:t>
            </a:r>
            <a:r>
              <a:rPr sz="22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32021"/>
                </a:solidFill>
                <a:latin typeface="Arial"/>
                <a:cs typeface="Arial"/>
              </a:rPr>
              <a:t>font,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you</a:t>
            </a:r>
            <a:r>
              <a:rPr sz="2200" spc="-1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must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close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and</a:t>
            </a:r>
            <a:r>
              <a:rPr sz="22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re-open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232021"/>
                </a:solidFill>
                <a:latin typeface="Arial"/>
                <a:cs typeface="Arial"/>
              </a:rPr>
              <a:t>tag.</a:t>
            </a:r>
            <a:endParaRPr sz="2200">
              <a:latin typeface="Arial"/>
              <a:cs typeface="Arial"/>
            </a:endParaRPr>
          </a:p>
          <a:p>
            <a:pPr marL="287020" marR="369570" indent="-274320">
              <a:lnSpc>
                <a:spcPct val="99700"/>
              </a:lnSpc>
              <a:spcBef>
                <a:spcPts val="1595"/>
              </a:spcBef>
              <a:buChar char="•"/>
              <a:tabLst>
                <a:tab pos="286385" algn="l"/>
                <a:tab pos="287020" algn="l"/>
              </a:tabLst>
            </a:pPr>
            <a:r>
              <a:rPr sz="2200" spc="-170" dirty="0">
                <a:solidFill>
                  <a:srgbClr val="232021"/>
                </a:solidFill>
                <a:latin typeface="Arial"/>
                <a:cs typeface="Arial"/>
              </a:rPr>
              <a:t>You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must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open </a:t>
            </a:r>
            <a:r>
              <a:rPr sz="2200" spc="-114" dirty="0">
                <a:solidFill>
                  <a:srgbClr val="232021"/>
                </a:solidFill>
                <a:latin typeface="Arial"/>
                <a:cs typeface="Arial"/>
              </a:rPr>
              <a:t>and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close </a:t>
            </a:r>
            <a:r>
              <a:rPr sz="2200" spc="-40" dirty="0">
                <a:solidFill>
                  <a:srgbClr val="232021"/>
                </a:solidFill>
                <a:latin typeface="Arial"/>
                <a:cs typeface="Arial"/>
              </a:rPr>
              <a:t>them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every </a:t>
            </a:r>
            <a:r>
              <a:rPr sz="2200" spc="-20" dirty="0">
                <a:solidFill>
                  <a:srgbClr val="232021"/>
                </a:solidFill>
                <a:latin typeface="Arial"/>
                <a:cs typeface="Arial"/>
              </a:rPr>
              <a:t>time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you </a:t>
            </a: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apply </a:t>
            </a:r>
            <a:r>
              <a:rPr sz="2200" spc="-50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tag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 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sections</a:t>
            </a:r>
            <a:r>
              <a:rPr sz="22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your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document.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For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example,</a:t>
            </a: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232021"/>
                </a:solidFill>
                <a:latin typeface="Arial"/>
                <a:cs typeface="Arial"/>
              </a:rPr>
              <a:t>define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232021"/>
                </a:solidFill>
                <a:latin typeface="Arial"/>
                <a:cs typeface="Arial"/>
              </a:rPr>
              <a:t>font</a:t>
            </a:r>
            <a:r>
              <a:rPr sz="2200" spc="-10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232021"/>
                </a:solidFill>
                <a:latin typeface="Arial"/>
                <a:cs typeface="Arial"/>
              </a:rPr>
              <a:t>to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 be  </a:t>
            </a:r>
            <a:r>
              <a:rPr sz="2200" spc="-125" dirty="0">
                <a:solidFill>
                  <a:srgbClr val="232021"/>
                </a:solidFill>
                <a:latin typeface="Arial"/>
                <a:cs typeface="Arial"/>
              </a:rPr>
              <a:t>used </a:t>
            </a:r>
            <a:r>
              <a:rPr sz="2200" spc="-50" dirty="0">
                <a:solidFill>
                  <a:srgbClr val="232021"/>
                </a:solidFill>
                <a:latin typeface="Arial"/>
                <a:cs typeface="Arial"/>
              </a:rPr>
              <a:t>table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cells,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200" spc="-20" dirty="0">
                <a:solidFill>
                  <a:srgbClr val="232021"/>
                </a:solidFill>
                <a:latin typeface="Arial"/>
                <a:cs typeface="Arial"/>
              </a:rPr>
              <a:t>definition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must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be </a:t>
            </a:r>
            <a:r>
              <a:rPr sz="2200" spc="-70" dirty="0">
                <a:solidFill>
                  <a:srgbClr val="232021"/>
                </a:solidFill>
                <a:latin typeface="Arial"/>
                <a:cs typeface="Arial"/>
              </a:rPr>
              <a:t>repeated </a:t>
            </a:r>
            <a:r>
              <a:rPr sz="2200" spc="-25" dirty="0">
                <a:solidFill>
                  <a:srgbClr val="232021"/>
                </a:solidFill>
                <a:latin typeface="Arial"/>
                <a:cs typeface="Arial"/>
              </a:rPr>
              <a:t>in </a:t>
            </a:r>
            <a:r>
              <a:rPr sz="2200" spc="-140" dirty="0">
                <a:solidFill>
                  <a:srgbClr val="232021"/>
                </a:solidFill>
                <a:latin typeface="Arial"/>
                <a:cs typeface="Arial"/>
              </a:rPr>
              <a:t>each 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cell, </a:t>
            </a:r>
            <a:r>
              <a:rPr sz="2200" spc="70" dirty="0">
                <a:solidFill>
                  <a:srgbClr val="232021"/>
                </a:solidFill>
                <a:latin typeface="Arial"/>
                <a:cs typeface="Arial"/>
              </a:rPr>
              <a:t>it  </a:t>
            </a:r>
            <a:r>
              <a:rPr sz="2200" spc="-75" dirty="0">
                <a:solidFill>
                  <a:srgbClr val="232021"/>
                </a:solidFill>
                <a:latin typeface="Arial"/>
                <a:cs typeface="Arial"/>
              </a:rPr>
              <a:t>cannot </a:t>
            </a:r>
            <a:r>
              <a:rPr sz="2200" spc="-100" dirty="0">
                <a:solidFill>
                  <a:srgbClr val="232021"/>
                </a:solidFill>
                <a:latin typeface="Arial"/>
                <a:cs typeface="Arial"/>
              </a:rPr>
              <a:t>be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done </a:t>
            </a:r>
            <a:r>
              <a:rPr sz="2200" spc="-204" dirty="0">
                <a:solidFill>
                  <a:srgbClr val="232021"/>
                </a:solidFill>
                <a:latin typeface="Arial"/>
                <a:cs typeface="Arial"/>
              </a:rPr>
              <a:t>as </a:t>
            </a:r>
            <a:r>
              <a:rPr sz="2200" spc="-170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global</a:t>
            </a:r>
            <a:r>
              <a:rPr sz="2200" spc="-6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setting.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6851650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270" dirty="0">
                <a:solidFill>
                  <a:srgbClr val="00B0F0"/>
                </a:solidFill>
              </a:rPr>
              <a:t>The </a:t>
            </a:r>
            <a:r>
              <a:rPr sz="2800" u="none" spc="-165" dirty="0">
                <a:solidFill>
                  <a:srgbClr val="00B0F0"/>
                </a:solidFill>
              </a:rPr>
              <a:t>Problems </a:t>
            </a:r>
            <a:r>
              <a:rPr sz="2800" u="none" spc="-160" dirty="0">
                <a:solidFill>
                  <a:srgbClr val="00B0F0"/>
                </a:solidFill>
              </a:rPr>
              <a:t>with </a:t>
            </a:r>
            <a:r>
              <a:rPr sz="2800" u="none" spc="-140" dirty="0">
                <a:solidFill>
                  <a:srgbClr val="00B0F0"/>
                </a:solidFill>
              </a:rPr>
              <a:t>HTML </a:t>
            </a:r>
            <a:r>
              <a:rPr sz="2800" u="none" spc="-200" dirty="0">
                <a:solidFill>
                  <a:srgbClr val="00B0F0"/>
                </a:solidFill>
              </a:rPr>
              <a:t>-</a:t>
            </a:r>
            <a:r>
              <a:rPr sz="2800" u="none" spc="-475" dirty="0">
                <a:solidFill>
                  <a:srgbClr val="00B0F0"/>
                </a:solidFill>
              </a:rPr>
              <a:t> </a:t>
            </a:r>
            <a:r>
              <a:rPr sz="2800" u="none" spc="-165" dirty="0">
                <a:solidFill>
                  <a:srgbClr val="00B0F0"/>
                </a:solidFill>
              </a:rPr>
              <a:t>Compatibility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919359" y="1853609"/>
            <a:ext cx="8854683" cy="35266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300355" indent="-274320">
              <a:lnSpc>
                <a:spcPct val="100800"/>
              </a:lnSpc>
              <a:spcBef>
                <a:spcPts val="75"/>
              </a:spcBef>
              <a:buChar char="•"/>
              <a:tabLst>
                <a:tab pos="299085" algn="l"/>
              </a:tabLst>
            </a:pPr>
            <a:endParaRPr lang="en-US" spc="-170" dirty="0" smtClean="0"/>
          </a:p>
          <a:p>
            <a:pPr marL="298450" marR="300355" indent="-274320">
              <a:lnSpc>
                <a:spcPct val="100800"/>
              </a:lnSpc>
              <a:spcBef>
                <a:spcPts val="75"/>
              </a:spcBef>
              <a:buChar char="•"/>
              <a:tabLst>
                <a:tab pos="299085" algn="l"/>
              </a:tabLst>
            </a:pPr>
            <a:r>
              <a:rPr spc="-170" smtClean="0"/>
              <a:t>The </a:t>
            </a:r>
            <a:r>
              <a:rPr spc="-15" dirty="0"/>
              <a:t>initial </a:t>
            </a:r>
            <a:r>
              <a:rPr spc="-120" dirty="0"/>
              <a:t>goal </a:t>
            </a:r>
            <a:r>
              <a:rPr spc="-5" dirty="0"/>
              <a:t>of </a:t>
            </a:r>
            <a:r>
              <a:rPr spc="-200" dirty="0"/>
              <a:t>HTML </a:t>
            </a:r>
            <a:r>
              <a:rPr spc="-160" dirty="0"/>
              <a:t>was across </a:t>
            </a:r>
            <a:r>
              <a:rPr spc="-50" dirty="0"/>
              <a:t>platforms. </a:t>
            </a:r>
            <a:r>
              <a:rPr spc="-45" dirty="0"/>
              <a:t>Unfortunately  this </a:t>
            </a:r>
            <a:r>
              <a:rPr spc="-114" dirty="0"/>
              <a:t>goal </a:t>
            </a:r>
            <a:r>
              <a:rPr spc="-175" dirty="0"/>
              <a:t>has </a:t>
            </a:r>
            <a:r>
              <a:rPr spc="-110" dirty="0"/>
              <a:t>been</a:t>
            </a:r>
            <a:r>
              <a:rPr spc="-229" dirty="0"/>
              <a:t> </a:t>
            </a:r>
            <a:r>
              <a:rPr spc="-105" dirty="0"/>
              <a:t>degraded.</a:t>
            </a:r>
          </a:p>
          <a:p>
            <a:pPr marL="298450" marR="5080" indent="-274320">
              <a:lnSpc>
                <a:spcPct val="100800"/>
              </a:lnSpc>
              <a:spcBef>
                <a:spcPts val="1655"/>
              </a:spcBef>
              <a:buChar char="•"/>
              <a:tabLst>
                <a:tab pos="299085" algn="l"/>
              </a:tabLst>
            </a:pPr>
            <a:r>
              <a:rPr spc="-65" dirty="0"/>
              <a:t>Distinct</a:t>
            </a:r>
            <a:r>
              <a:rPr spc="-130" dirty="0"/>
              <a:t> </a:t>
            </a:r>
            <a:r>
              <a:rPr spc="-75" dirty="0"/>
              <a:t>differences</a:t>
            </a:r>
            <a:r>
              <a:rPr spc="-140" dirty="0"/>
              <a:t> </a:t>
            </a:r>
            <a:r>
              <a:rPr spc="-65" dirty="0"/>
              <a:t>between</a:t>
            </a:r>
            <a:r>
              <a:rPr spc="-125" dirty="0"/>
              <a:t> </a:t>
            </a:r>
            <a:r>
              <a:rPr spc="-25" dirty="0"/>
              <a:t>the</a:t>
            </a:r>
            <a:r>
              <a:rPr spc="-130" dirty="0"/>
              <a:t> </a:t>
            </a:r>
            <a:r>
              <a:rPr spc="-90" dirty="0"/>
              <a:t>main</a:t>
            </a:r>
            <a:r>
              <a:rPr spc="-130" dirty="0"/>
              <a:t> </a:t>
            </a:r>
            <a:r>
              <a:rPr spc="-95" dirty="0"/>
              <a:t>browsers,</a:t>
            </a:r>
            <a:r>
              <a:rPr spc="-135" dirty="0"/>
              <a:t> </a:t>
            </a:r>
            <a:r>
              <a:rPr spc="-110" dirty="0"/>
              <a:t>and</a:t>
            </a:r>
            <a:r>
              <a:rPr spc="-125" dirty="0"/>
              <a:t> </a:t>
            </a:r>
            <a:r>
              <a:rPr spc="-55" dirty="0"/>
              <a:t>how</a:t>
            </a:r>
            <a:r>
              <a:rPr spc="-150" dirty="0"/>
              <a:t> </a:t>
            </a:r>
            <a:r>
              <a:rPr spc="-50" dirty="0"/>
              <a:t>they  </a:t>
            </a:r>
            <a:r>
              <a:rPr spc="-10" dirty="0"/>
              <a:t>interpret</a:t>
            </a:r>
            <a:r>
              <a:rPr spc="-135" dirty="0"/>
              <a:t> </a:t>
            </a:r>
            <a:r>
              <a:rPr spc="-175" dirty="0"/>
              <a:t>HTML.</a:t>
            </a:r>
          </a:p>
          <a:p>
            <a:pPr marL="298450" indent="-274320">
              <a:lnSpc>
                <a:spcPct val="100000"/>
              </a:lnSpc>
              <a:spcBef>
                <a:spcPts val="1730"/>
              </a:spcBef>
              <a:buChar char="•"/>
              <a:tabLst>
                <a:tab pos="299085" algn="l"/>
              </a:tabLst>
            </a:pPr>
            <a:r>
              <a:rPr spc="-65" dirty="0"/>
              <a:t>Proprietary </a:t>
            </a:r>
            <a:r>
              <a:rPr spc="-135" dirty="0"/>
              <a:t>tags </a:t>
            </a:r>
            <a:r>
              <a:rPr spc="-55" dirty="0"/>
              <a:t>introduced </a:t>
            </a:r>
            <a:r>
              <a:rPr spc="-100" dirty="0"/>
              <a:t>due </a:t>
            </a:r>
            <a:r>
              <a:rPr spc="35" dirty="0"/>
              <a:t>to </a:t>
            </a:r>
            <a:r>
              <a:rPr spc="-75" dirty="0"/>
              <a:t>browser </a:t>
            </a:r>
            <a:r>
              <a:rPr spc="-60" dirty="0"/>
              <a:t>war.</a:t>
            </a:r>
            <a:r>
              <a:rPr spc="-475" dirty="0"/>
              <a:t> </a:t>
            </a:r>
            <a:r>
              <a:rPr spc="-140" dirty="0"/>
              <a:t>For </a:t>
            </a:r>
            <a:r>
              <a:rPr spc="-105" dirty="0"/>
              <a:t>example:</a:t>
            </a:r>
          </a:p>
          <a:p>
            <a:pPr marL="767715" lvl="1" indent="-286385">
              <a:lnSpc>
                <a:spcPts val="2630"/>
              </a:lnSpc>
              <a:spcBef>
                <a:spcPts val="1160"/>
              </a:spcBef>
              <a:buChar char="–"/>
              <a:tabLst>
                <a:tab pos="768350" algn="l"/>
                <a:tab pos="768985" algn="l"/>
              </a:tabLst>
            </a:pPr>
            <a:r>
              <a:rPr sz="2200" spc="-85" dirty="0">
                <a:solidFill>
                  <a:srgbClr val="232021"/>
                </a:solidFill>
                <a:latin typeface="Arial"/>
                <a:cs typeface="Arial"/>
              </a:rPr>
              <a:t>&lt;blink&gt;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only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works </a:t>
            </a:r>
            <a:r>
              <a:rPr sz="2200" spc="5" dirty="0">
                <a:solidFill>
                  <a:srgbClr val="232021"/>
                </a:solidFill>
                <a:latin typeface="Arial"/>
                <a:cs typeface="Arial"/>
              </a:rPr>
              <a:t>for</a:t>
            </a:r>
            <a:r>
              <a:rPr sz="2200" spc="-26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232021"/>
                </a:solidFill>
                <a:latin typeface="Arial"/>
                <a:cs typeface="Arial"/>
              </a:rPr>
              <a:t>Netscape</a:t>
            </a:r>
            <a:endParaRPr sz="2200">
              <a:latin typeface="Arial"/>
              <a:cs typeface="Arial"/>
            </a:endParaRPr>
          </a:p>
          <a:p>
            <a:pPr marL="767715" lvl="1" indent="-286385">
              <a:lnSpc>
                <a:spcPts val="2630"/>
              </a:lnSpc>
              <a:buChar char="–"/>
              <a:tabLst>
                <a:tab pos="768350" algn="l"/>
                <a:tab pos="768985" algn="l"/>
              </a:tabLst>
            </a:pPr>
            <a:r>
              <a:rPr sz="2200" spc="-110" dirty="0">
                <a:solidFill>
                  <a:srgbClr val="232021"/>
                </a:solidFill>
                <a:latin typeface="Arial"/>
                <a:cs typeface="Arial"/>
              </a:rPr>
              <a:t>&lt;marquee&gt; </a:t>
            </a:r>
            <a:r>
              <a:rPr sz="2200" spc="-55" dirty="0">
                <a:solidFill>
                  <a:srgbClr val="232021"/>
                </a:solidFill>
                <a:latin typeface="Arial"/>
                <a:cs typeface="Arial"/>
              </a:rPr>
              <a:t>only </a:t>
            </a:r>
            <a:r>
              <a:rPr sz="2200" spc="-80" dirty="0">
                <a:solidFill>
                  <a:srgbClr val="232021"/>
                </a:solidFill>
                <a:latin typeface="Arial"/>
                <a:cs typeface="Arial"/>
              </a:rPr>
              <a:t>works </a:t>
            </a:r>
            <a:r>
              <a:rPr sz="2200" spc="5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2200" spc="-20" dirty="0">
                <a:solidFill>
                  <a:srgbClr val="232021"/>
                </a:solidFill>
                <a:latin typeface="Arial"/>
                <a:cs typeface="Arial"/>
              </a:rPr>
              <a:t>Internet</a:t>
            </a:r>
            <a:r>
              <a:rPr sz="2200" spc="-39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232021"/>
                </a:solidFill>
                <a:latin typeface="Arial"/>
                <a:cs typeface="Arial"/>
              </a:rPr>
              <a:t>Explorer.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5</a:t>
            </a:fld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783272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65" dirty="0">
                <a:solidFill>
                  <a:srgbClr val="00B0F0"/>
                </a:solidFill>
              </a:rPr>
              <a:t>Solution: </a:t>
            </a:r>
            <a:r>
              <a:rPr sz="2800" u="none" spc="-180" dirty="0">
                <a:solidFill>
                  <a:srgbClr val="00B0F0"/>
                </a:solidFill>
              </a:rPr>
              <a:t>Separate </a:t>
            </a:r>
            <a:r>
              <a:rPr sz="2800" u="none" spc="-204" dirty="0">
                <a:solidFill>
                  <a:srgbClr val="00B0F0"/>
                </a:solidFill>
              </a:rPr>
              <a:t>Structure </a:t>
            </a:r>
            <a:r>
              <a:rPr sz="2800" u="none" spc="-165" dirty="0">
                <a:solidFill>
                  <a:srgbClr val="00B0F0"/>
                </a:solidFill>
              </a:rPr>
              <a:t>from</a:t>
            </a:r>
            <a:r>
              <a:rPr sz="2800" u="none" spc="-365" dirty="0">
                <a:solidFill>
                  <a:srgbClr val="00B0F0"/>
                </a:solidFill>
              </a:rPr>
              <a:t> </a:t>
            </a:r>
            <a:r>
              <a:rPr sz="2800" u="none" spc="-185" dirty="0">
                <a:solidFill>
                  <a:srgbClr val="00B0F0"/>
                </a:solidFill>
              </a:rPr>
              <a:t>Appearance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6</a:t>
            </a:fld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540" y="2148333"/>
            <a:ext cx="7755255" cy="411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4604" indent="-274320">
              <a:lnSpc>
                <a:spcPct val="100000"/>
              </a:lnSpc>
              <a:spcBef>
                <a:spcPts val="100"/>
              </a:spcBef>
              <a:buChar char="•"/>
              <a:tabLst>
                <a:tab pos="287020" algn="l"/>
              </a:tabLst>
            </a:pP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There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15" dirty="0">
                <a:solidFill>
                  <a:srgbClr val="232021"/>
                </a:solidFill>
                <a:latin typeface="Arial"/>
                <a:cs typeface="Arial"/>
              </a:rPr>
              <a:t>return </a:t>
            </a:r>
            <a:r>
              <a:rPr sz="24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old 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</a:rPr>
              <a:t>school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40" dirty="0">
                <a:solidFill>
                  <a:srgbClr val="232021"/>
                </a:solidFill>
                <a:latin typeface="Arial"/>
                <a:cs typeface="Arial"/>
              </a:rPr>
              <a:t>thought,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one </a:t>
            </a:r>
            <a:r>
              <a:rPr sz="2400" spc="-75" dirty="0">
                <a:solidFill>
                  <a:srgbClr val="232021"/>
                </a:solidFill>
                <a:latin typeface="Arial"/>
                <a:cs typeface="Arial"/>
              </a:rPr>
              <a:t>which  requires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language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32021"/>
                </a:solidFill>
                <a:latin typeface="Arial"/>
                <a:cs typeface="Arial"/>
              </a:rPr>
              <a:t>that</a:t>
            </a:r>
            <a:r>
              <a:rPr sz="2400" spc="-15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clearly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 separates</a:t>
            </a:r>
            <a:r>
              <a:rPr sz="2400" spc="-14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definition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document’s </a:t>
            </a:r>
            <a:r>
              <a:rPr sz="2400" spc="-50" dirty="0">
                <a:solidFill>
                  <a:srgbClr val="232021"/>
                </a:solidFill>
                <a:latin typeface="Arial"/>
                <a:cs typeface="Arial"/>
              </a:rPr>
              <a:t>structure,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from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definition </a:t>
            </a:r>
            <a:r>
              <a:rPr sz="2400" spc="-5" dirty="0">
                <a:solidFill>
                  <a:srgbClr val="232021"/>
                </a:solidFill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document’s 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appearance.</a:t>
            </a:r>
            <a:endParaRPr sz="24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1705"/>
              </a:spcBef>
              <a:buChar char="•"/>
              <a:tabLst>
                <a:tab pos="287020" algn="l"/>
              </a:tabLst>
            </a:pPr>
            <a:r>
              <a:rPr sz="2400" spc="-155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separation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reduces </a:t>
            </a:r>
            <a:r>
              <a:rPr sz="2400" spc="25" dirty="0">
                <a:solidFill>
                  <a:srgbClr val="232021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design </a:t>
            </a:r>
            <a:r>
              <a:rPr sz="2400" spc="-20" dirty="0">
                <a:solidFill>
                  <a:srgbClr val="232021"/>
                </a:solidFill>
                <a:latin typeface="Arial"/>
                <a:cs typeface="Arial"/>
              </a:rPr>
              <a:t>or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appearance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being</a:t>
            </a:r>
            <a:r>
              <a:rPr sz="2400" spc="-50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transformation </a:t>
            </a:r>
            <a:r>
              <a:rPr sz="2400" spc="-120" dirty="0">
                <a:solidFill>
                  <a:srgbClr val="232021"/>
                </a:solidFill>
                <a:latin typeface="Arial"/>
                <a:cs typeface="Arial"/>
              </a:rPr>
              <a:t>using </a:t>
            </a:r>
            <a:r>
              <a:rPr sz="2400" spc="-185" dirty="0">
                <a:solidFill>
                  <a:srgbClr val="232021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style 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language </a:t>
            </a:r>
            <a:r>
              <a:rPr sz="2400" spc="-65" dirty="0">
                <a:solidFill>
                  <a:srgbClr val="232021"/>
                </a:solidFill>
                <a:latin typeface="Arial"/>
                <a:cs typeface="Arial"/>
              </a:rPr>
              <a:t>operated </a:t>
            </a:r>
            <a:r>
              <a:rPr sz="2400" spc="-80" dirty="0">
                <a:solidFill>
                  <a:srgbClr val="232021"/>
                </a:solidFill>
                <a:latin typeface="Arial"/>
                <a:cs typeface="Arial"/>
              </a:rPr>
              <a:t>over </a:t>
            </a:r>
            <a:r>
              <a:rPr sz="2400" spc="-25" dirty="0">
                <a:solidFill>
                  <a:srgbClr val="232021"/>
                </a:solidFill>
                <a:latin typeface="Arial"/>
                <a:cs typeface="Arial"/>
              </a:rPr>
              <a:t>the 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structure.</a:t>
            </a:r>
            <a:endParaRPr sz="2400">
              <a:latin typeface="Arial"/>
              <a:cs typeface="Arial"/>
            </a:endParaRPr>
          </a:p>
          <a:p>
            <a:pPr marL="287020" marR="572135" indent="-274320">
              <a:lnSpc>
                <a:spcPct val="100400"/>
              </a:lnSpc>
              <a:spcBef>
                <a:spcPts val="1689"/>
              </a:spcBef>
              <a:buChar char="•"/>
              <a:tabLst>
                <a:tab pos="287020" algn="l"/>
              </a:tabLst>
            </a:pPr>
            <a:r>
              <a:rPr sz="2400" spc="-170" dirty="0">
                <a:solidFill>
                  <a:srgbClr val="232021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232021"/>
                </a:solidFill>
                <a:latin typeface="Arial"/>
                <a:cs typeface="Arial"/>
              </a:rPr>
              <a:t>standard 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language </a:t>
            </a:r>
            <a:r>
              <a:rPr sz="2400" spc="5" dirty="0">
                <a:solidFill>
                  <a:srgbClr val="232021"/>
                </a:solidFill>
                <a:latin typeface="Arial"/>
                <a:cs typeface="Arial"/>
              </a:rPr>
              <a:t>for </a:t>
            </a:r>
            <a:r>
              <a:rPr sz="2400" spc="-85" dirty="0">
                <a:solidFill>
                  <a:srgbClr val="232021"/>
                </a:solidFill>
                <a:latin typeface="Arial"/>
                <a:cs typeface="Arial"/>
              </a:rPr>
              <a:t>doing </a:t>
            </a:r>
            <a:r>
              <a:rPr sz="2400" spc="-45" dirty="0">
                <a:solidFill>
                  <a:srgbClr val="232021"/>
                </a:solidFill>
                <a:latin typeface="Arial"/>
                <a:cs typeface="Arial"/>
              </a:rPr>
              <a:t>this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232021"/>
                </a:solidFill>
                <a:latin typeface="Arial"/>
                <a:cs typeface="Arial"/>
              </a:rPr>
              <a:t>“Cascading</a:t>
            </a:r>
            <a:r>
              <a:rPr sz="2400" spc="-430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Style  </a:t>
            </a:r>
            <a:r>
              <a:rPr sz="2400" spc="-110" dirty="0">
                <a:solidFill>
                  <a:srgbClr val="232021"/>
                </a:solidFill>
                <a:latin typeface="Arial"/>
                <a:cs typeface="Arial"/>
              </a:rPr>
              <a:t>Sheets” </a:t>
            </a:r>
            <a:r>
              <a:rPr sz="2400" spc="-285" dirty="0">
                <a:solidFill>
                  <a:srgbClr val="232021"/>
                </a:solidFill>
                <a:latin typeface="Arial"/>
                <a:cs typeface="Arial"/>
              </a:rPr>
              <a:t>(CSS), </a:t>
            </a:r>
            <a:r>
              <a:rPr sz="2400" spc="-60" dirty="0">
                <a:solidFill>
                  <a:srgbClr val="232021"/>
                </a:solidFill>
                <a:latin typeface="Arial"/>
                <a:cs typeface="Arial"/>
              </a:rPr>
              <a:t>like </a:t>
            </a:r>
            <a:r>
              <a:rPr sz="2400" spc="-200" dirty="0">
                <a:solidFill>
                  <a:srgbClr val="232021"/>
                </a:solidFill>
                <a:latin typeface="Arial"/>
                <a:cs typeface="Arial"/>
              </a:rPr>
              <a:t>HTML </a:t>
            </a:r>
            <a:r>
              <a:rPr sz="2400" spc="-95" dirty="0">
                <a:solidFill>
                  <a:srgbClr val="232021"/>
                </a:solidFill>
                <a:latin typeface="Arial"/>
                <a:cs typeface="Arial"/>
              </a:rPr>
              <a:t>4.0, </a:t>
            </a:r>
            <a:r>
              <a:rPr sz="2400" spc="-490" dirty="0">
                <a:solidFill>
                  <a:srgbClr val="232021"/>
                </a:solidFill>
                <a:latin typeface="Arial"/>
                <a:cs typeface="Arial"/>
              </a:rPr>
              <a:t>CSS </a:t>
            </a:r>
            <a:r>
              <a:rPr sz="2400" spc="-125" dirty="0">
                <a:solidFill>
                  <a:srgbClr val="232021"/>
                </a:solidFill>
                <a:latin typeface="Arial"/>
                <a:cs typeface="Arial"/>
              </a:rPr>
              <a:t>is </a:t>
            </a:r>
            <a:r>
              <a:rPr sz="2400" spc="-130" dirty="0">
                <a:solidFill>
                  <a:srgbClr val="232021"/>
                </a:solidFill>
                <a:latin typeface="Arial"/>
                <a:cs typeface="Arial"/>
              </a:rPr>
              <a:t>an </a:t>
            </a:r>
            <a:r>
              <a:rPr sz="2400" spc="-35" dirty="0">
                <a:solidFill>
                  <a:srgbClr val="232021"/>
                </a:solidFill>
                <a:latin typeface="Arial"/>
                <a:cs typeface="Arial"/>
              </a:rPr>
              <a:t>official </a:t>
            </a:r>
            <a:r>
              <a:rPr sz="2400" spc="-240" dirty="0">
                <a:solidFill>
                  <a:srgbClr val="232021"/>
                </a:solidFill>
                <a:latin typeface="Arial"/>
                <a:cs typeface="Arial"/>
              </a:rPr>
              <a:t>W3C  </a:t>
            </a:r>
            <a:r>
              <a:rPr sz="2400" spc="-70" dirty="0">
                <a:solidFill>
                  <a:srgbClr val="232021"/>
                </a:solidFill>
                <a:latin typeface="Arial"/>
                <a:cs typeface="Arial"/>
              </a:rPr>
              <a:t>recommendation:</a:t>
            </a:r>
            <a:r>
              <a:rPr sz="2400" spc="-135" dirty="0">
                <a:solidFill>
                  <a:srgbClr val="232021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232021"/>
                </a:solidFill>
                <a:latin typeface="Arial"/>
                <a:cs typeface="Arial"/>
                <a:hlinkClick r:id="rId3"/>
              </a:rPr>
              <a:t>http://www.w3.org/TR/REC-CSS2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61949"/>
            <a:ext cx="655447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>
                <a:solidFill>
                  <a:srgbClr val="00B0F0"/>
                </a:solidFill>
                <a:latin typeface="Arial"/>
                <a:cs typeface="Arial"/>
              </a:rPr>
              <a:t>Cascading </a:t>
            </a:r>
            <a:r>
              <a:rPr sz="2800" u="none" spc="-15" dirty="0">
                <a:solidFill>
                  <a:srgbClr val="00B0F0"/>
                </a:solidFill>
                <a:latin typeface="Arial"/>
                <a:cs typeface="Arial"/>
              </a:rPr>
              <a:t>Style </a:t>
            </a:r>
            <a:r>
              <a:rPr sz="2800" u="none" spc="-5" dirty="0">
                <a:solidFill>
                  <a:srgbClr val="00B0F0"/>
                </a:solidFill>
                <a:latin typeface="Arial"/>
                <a:cs typeface="Arial"/>
              </a:rPr>
              <a:t>Sheets</a:t>
            </a:r>
            <a:r>
              <a:rPr sz="2800" u="none" dirty="0">
                <a:solidFill>
                  <a:srgbClr val="00B0F0"/>
                </a:solidFill>
                <a:latin typeface="Arial"/>
                <a:cs typeface="Arial"/>
              </a:rPr>
              <a:t> (CSS)</a:t>
            </a:r>
            <a:endParaRPr sz="28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909" y="2267711"/>
            <a:ext cx="7187565" cy="268605"/>
          </a:xfrm>
          <a:prstGeom prst="rect">
            <a:avLst/>
          </a:prstGeom>
          <a:ln w="9524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89"/>
              </a:lnSpc>
            </a:pPr>
            <a:r>
              <a:rPr sz="1800" b="1" spc="-105" dirty="0">
                <a:solidFill>
                  <a:srgbClr val="B7268A"/>
                </a:solidFill>
                <a:latin typeface="Trebuchet MS"/>
                <a:cs typeface="Trebuchet MS"/>
              </a:rPr>
              <a:t>&lt;font </a:t>
            </a:r>
            <a:r>
              <a:rPr sz="1800" b="1" spc="-145" dirty="0">
                <a:solidFill>
                  <a:srgbClr val="B7268A"/>
                </a:solidFill>
                <a:latin typeface="Trebuchet MS"/>
                <a:cs typeface="Trebuchet MS"/>
              </a:rPr>
              <a:t>face=</a:t>
            </a:r>
            <a:r>
              <a:rPr sz="1800" b="1" spc="-145" dirty="0">
                <a:solidFill>
                  <a:srgbClr val="51AF4A"/>
                </a:solidFill>
                <a:latin typeface="Trebuchet MS"/>
                <a:cs typeface="Trebuchet MS"/>
              </a:rPr>
              <a:t>“Courier” </a:t>
            </a:r>
            <a:r>
              <a:rPr sz="1800" b="1" spc="-175" dirty="0">
                <a:solidFill>
                  <a:srgbClr val="B7268A"/>
                </a:solidFill>
                <a:latin typeface="Trebuchet MS"/>
                <a:cs typeface="Trebuchet MS"/>
              </a:rPr>
              <a:t>size=</a:t>
            </a:r>
            <a:r>
              <a:rPr sz="1800" b="1" spc="-175" dirty="0">
                <a:solidFill>
                  <a:srgbClr val="51AF4A"/>
                </a:solidFill>
                <a:latin typeface="Trebuchet MS"/>
                <a:cs typeface="Trebuchet MS"/>
              </a:rPr>
              <a:t>“6” </a:t>
            </a:r>
            <a:r>
              <a:rPr sz="1800" b="1" spc="-130" dirty="0">
                <a:solidFill>
                  <a:srgbClr val="B7268A"/>
                </a:solidFill>
                <a:latin typeface="Trebuchet MS"/>
                <a:cs typeface="Trebuchet MS"/>
              </a:rPr>
              <a:t>color=</a:t>
            </a:r>
            <a:r>
              <a:rPr sz="1800" b="1" spc="-130" dirty="0">
                <a:solidFill>
                  <a:srgbClr val="51AF4A"/>
                </a:solidFill>
                <a:latin typeface="Trebuchet MS"/>
                <a:cs typeface="Trebuchet MS"/>
              </a:rPr>
              <a:t>“black”</a:t>
            </a:r>
            <a:r>
              <a:rPr sz="1800" b="1" spc="-130" dirty="0">
                <a:solidFill>
                  <a:srgbClr val="B7268A"/>
                </a:solidFill>
                <a:latin typeface="Trebuchet MS"/>
                <a:cs typeface="Trebuchet MS"/>
              </a:rPr>
              <a:t>&gt;</a:t>
            </a:r>
            <a:r>
              <a:rPr sz="1800" b="1" spc="-130" dirty="0">
                <a:solidFill>
                  <a:srgbClr val="56439A"/>
                </a:solidFill>
                <a:latin typeface="Trebuchet MS"/>
                <a:cs typeface="Trebuchet MS"/>
              </a:rPr>
              <a:t>some</a:t>
            </a:r>
            <a:r>
              <a:rPr sz="1800" b="1" spc="-95" dirty="0">
                <a:solidFill>
                  <a:srgbClr val="56439A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56439A"/>
                </a:solidFill>
                <a:latin typeface="Trebuchet MS"/>
                <a:cs typeface="Trebuchet MS"/>
              </a:rPr>
              <a:t>text</a:t>
            </a:r>
            <a:r>
              <a:rPr sz="1800" b="1" spc="-100" dirty="0">
                <a:solidFill>
                  <a:srgbClr val="B7268A"/>
                </a:solidFill>
                <a:latin typeface="Trebuchet MS"/>
                <a:cs typeface="Trebuchet MS"/>
              </a:rPr>
              <a:t>&lt;/font&gt;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1164" y="3060191"/>
            <a:ext cx="6864350" cy="3441700"/>
          </a:xfrm>
          <a:prstGeom prst="rect">
            <a:avLst/>
          </a:prstGeom>
          <a:ln w="9524">
            <a:solidFill>
              <a:srgbClr val="007F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5693410" algn="ctr">
              <a:lnSpc>
                <a:spcPts val="2225"/>
              </a:lnSpc>
            </a:pPr>
            <a:r>
              <a:rPr sz="2000" b="1" spc="-135" dirty="0">
                <a:solidFill>
                  <a:srgbClr val="232021"/>
                </a:solidFill>
                <a:latin typeface="Trebuchet MS"/>
                <a:cs typeface="Trebuchet MS"/>
              </a:rPr>
              <a:t>&lt;head&gt;</a:t>
            </a:r>
            <a:endParaRPr sz="2000">
              <a:latin typeface="Trebuchet MS"/>
              <a:cs typeface="Trebuchet MS"/>
            </a:endParaRPr>
          </a:p>
          <a:p>
            <a:pPr marL="423545">
              <a:lnSpc>
                <a:spcPct val="100000"/>
              </a:lnSpc>
              <a:spcBef>
                <a:spcPts val="25"/>
              </a:spcBef>
            </a:pPr>
            <a:r>
              <a:rPr sz="2000" b="1" spc="-125" dirty="0">
                <a:solidFill>
                  <a:srgbClr val="F27634"/>
                </a:solidFill>
                <a:latin typeface="Trebuchet MS"/>
                <a:cs typeface="Trebuchet MS"/>
              </a:rPr>
              <a:t>&lt;style</a:t>
            </a:r>
            <a:r>
              <a:rPr sz="2000" b="1" spc="-150" dirty="0">
                <a:solidFill>
                  <a:srgbClr val="F27634"/>
                </a:solidFill>
                <a:latin typeface="Trebuchet MS"/>
                <a:cs typeface="Trebuchet MS"/>
              </a:rPr>
              <a:t> </a:t>
            </a:r>
            <a:r>
              <a:rPr sz="2000" b="1" spc="-140" dirty="0">
                <a:solidFill>
                  <a:srgbClr val="F27634"/>
                </a:solidFill>
                <a:latin typeface="Trebuchet MS"/>
                <a:cs typeface="Trebuchet MS"/>
              </a:rPr>
              <a:t>type=“text/css”&gt;</a:t>
            </a:r>
            <a:endParaRPr sz="2000">
              <a:latin typeface="Trebuchet MS"/>
              <a:cs typeface="Trebuchet MS"/>
            </a:endParaRPr>
          </a:p>
          <a:p>
            <a:pPr marR="5647690" algn="ctr">
              <a:lnSpc>
                <a:spcPct val="100000"/>
              </a:lnSpc>
              <a:spcBef>
                <a:spcPts val="70"/>
              </a:spcBef>
            </a:pPr>
            <a:r>
              <a:rPr sz="2000" b="1" spc="-140" dirty="0">
                <a:solidFill>
                  <a:srgbClr val="232021"/>
                </a:solidFill>
                <a:latin typeface="Trebuchet MS"/>
                <a:cs typeface="Trebuchet MS"/>
              </a:rPr>
              <a:t>&lt;!--</a:t>
            </a:r>
            <a:endParaRPr sz="2000">
              <a:latin typeface="Trebuchet MS"/>
              <a:cs typeface="Trebuchet MS"/>
            </a:endParaRPr>
          </a:p>
          <a:p>
            <a:pPr marL="1678939" marR="448945" indent="-856615">
              <a:lnSpc>
                <a:spcPct val="103000"/>
              </a:lnSpc>
            </a:pPr>
            <a:r>
              <a:rPr sz="2000" b="1" spc="-130" dirty="0">
                <a:solidFill>
                  <a:srgbClr val="2F9849"/>
                </a:solidFill>
                <a:latin typeface="Trebuchet MS"/>
                <a:cs typeface="Trebuchet MS"/>
              </a:rPr>
              <a:t>.defined </a:t>
            </a:r>
            <a:r>
              <a:rPr sz="2000" b="1" spc="-120" dirty="0">
                <a:solidFill>
                  <a:srgbClr val="232021"/>
                </a:solidFill>
                <a:latin typeface="Trebuchet MS"/>
                <a:cs typeface="Trebuchet MS"/>
              </a:rPr>
              <a:t>{font-family: </a:t>
            </a:r>
            <a:r>
              <a:rPr sz="2000" b="1" spc="-130" dirty="0">
                <a:solidFill>
                  <a:srgbClr val="232021"/>
                </a:solidFill>
                <a:latin typeface="Trebuchet MS"/>
                <a:cs typeface="Trebuchet MS"/>
              </a:rPr>
              <a:t>Courier; </a:t>
            </a:r>
            <a:r>
              <a:rPr sz="2000" b="1" spc="-120" dirty="0">
                <a:solidFill>
                  <a:srgbClr val="232021"/>
                </a:solidFill>
                <a:latin typeface="Trebuchet MS"/>
                <a:cs typeface="Trebuchet MS"/>
              </a:rPr>
              <a:t>background-color:red;  </a:t>
            </a:r>
            <a:r>
              <a:rPr sz="2000" b="1" spc="-130" dirty="0">
                <a:solidFill>
                  <a:srgbClr val="232021"/>
                </a:solidFill>
                <a:latin typeface="Trebuchet MS"/>
                <a:cs typeface="Trebuchet MS"/>
              </a:rPr>
              <a:t>color:black; </a:t>
            </a:r>
            <a:r>
              <a:rPr sz="2000" b="1" spc="-135" dirty="0">
                <a:solidFill>
                  <a:srgbClr val="232021"/>
                </a:solidFill>
                <a:latin typeface="Trebuchet MS"/>
                <a:cs typeface="Trebuchet MS"/>
              </a:rPr>
              <a:t>font-size:</a:t>
            </a:r>
            <a:r>
              <a:rPr sz="2000" b="1" spc="-180" dirty="0">
                <a:solidFill>
                  <a:srgbClr val="232021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232021"/>
                </a:solidFill>
                <a:latin typeface="Trebuchet MS"/>
                <a:cs typeface="Trebuchet MS"/>
              </a:rPr>
              <a:t>medium}</a:t>
            </a:r>
            <a:endParaRPr sz="2000">
              <a:latin typeface="Trebuchet MS"/>
              <a:cs typeface="Trebuchet MS"/>
            </a:endParaRPr>
          </a:p>
          <a:p>
            <a:pPr marL="423545">
              <a:lnSpc>
                <a:spcPct val="100000"/>
              </a:lnSpc>
              <a:spcBef>
                <a:spcPts val="95"/>
              </a:spcBef>
            </a:pPr>
            <a:r>
              <a:rPr sz="2000" b="1" spc="-155" dirty="0">
                <a:solidFill>
                  <a:srgbClr val="232021"/>
                </a:solidFill>
                <a:latin typeface="Trebuchet MS"/>
                <a:cs typeface="Trebuchet MS"/>
              </a:rPr>
              <a:t>--&gt;</a:t>
            </a:r>
            <a:endParaRPr sz="200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  <a:spcBef>
                <a:spcPts val="75"/>
              </a:spcBef>
            </a:pPr>
            <a:r>
              <a:rPr sz="2000" b="1" spc="-105" dirty="0">
                <a:solidFill>
                  <a:srgbClr val="F27634"/>
                </a:solidFill>
                <a:latin typeface="Trebuchet MS"/>
                <a:cs typeface="Trebuchet MS"/>
              </a:rPr>
              <a:t>&lt;/style&gt;</a:t>
            </a:r>
            <a:endParaRPr sz="2000">
              <a:latin typeface="Trebuchet MS"/>
              <a:cs typeface="Trebuchet MS"/>
            </a:endParaRPr>
          </a:p>
          <a:p>
            <a:pPr marR="5583555" algn="ctr">
              <a:lnSpc>
                <a:spcPct val="100000"/>
              </a:lnSpc>
              <a:spcBef>
                <a:spcPts val="70"/>
              </a:spcBef>
            </a:pPr>
            <a:r>
              <a:rPr sz="2000" b="1" spc="-105" dirty="0">
                <a:solidFill>
                  <a:srgbClr val="232021"/>
                </a:solidFill>
                <a:latin typeface="Trebuchet MS"/>
                <a:cs typeface="Trebuchet MS"/>
              </a:rPr>
              <a:t>&lt;/head&gt;</a:t>
            </a:r>
            <a:endParaRPr sz="2000">
              <a:latin typeface="Trebuchet MS"/>
              <a:cs typeface="Trebuchet MS"/>
            </a:endParaRPr>
          </a:p>
          <a:p>
            <a:pPr marR="5690235" algn="ctr">
              <a:lnSpc>
                <a:spcPct val="100000"/>
              </a:lnSpc>
              <a:spcBef>
                <a:spcPts val="70"/>
              </a:spcBef>
            </a:pPr>
            <a:r>
              <a:rPr sz="2000" b="1" spc="-125" dirty="0">
                <a:solidFill>
                  <a:srgbClr val="232021"/>
                </a:solidFill>
                <a:latin typeface="Trebuchet MS"/>
                <a:cs typeface="Trebuchet MS"/>
              </a:rPr>
              <a:t>&lt;body&gt;</a:t>
            </a:r>
            <a:endParaRPr sz="2000">
              <a:latin typeface="Trebuchet MS"/>
              <a:cs typeface="Trebuchet MS"/>
            </a:endParaRPr>
          </a:p>
          <a:p>
            <a:pPr marL="365760">
              <a:lnSpc>
                <a:spcPct val="100000"/>
              </a:lnSpc>
              <a:spcBef>
                <a:spcPts val="75"/>
              </a:spcBef>
            </a:pPr>
            <a:r>
              <a:rPr sz="2000" b="1" spc="-130" dirty="0">
                <a:solidFill>
                  <a:srgbClr val="232021"/>
                </a:solidFill>
                <a:latin typeface="Trebuchet MS"/>
                <a:cs typeface="Trebuchet MS"/>
              </a:rPr>
              <a:t>&lt;p&gt;</a:t>
            </a:r>
            <a:r>
              <a:rPr sz="2000" b="1" spc="-130" dirty="0">
                <a:solidFill>
                  <a:srgbClr val="99297D"/>
                </a:solidFill>
                <a:latin typeface="Trebuchet MS"/>
                <a:cs typeface="Trebuchet MS"/>
              </a:rPr>
              <a:t>&lt;span </a:t>
            </a:r>
            <a:r>
              <a:rPr sz="2000" b="1" spc="-130" dirty="0">
                <a:solidFill>
                  <a:srgbClr val="2F9849"/>
                </a:solidFill>
                <a:latin typeface="Trebuchet MS"/>
                <a:cs typeface="Trebuchet MS"/>
              </a:rPr>
              <a:t>class=“defined”</a:t>
            </a:r>
            <a:r>
              <a:rPr sz="2000" b="1" spc="-130" dirty="0">
                <a:solidFill>
                  <a:srgbClr val="99297D"/>
                </a:solidFill>
                <a:latin typeface="Trebuchet MS"/>
                <a:cs typeface="Trebuchet MS"/>
              </a:rPr>
              <a:t>&gt;</a:t>
            </a:r>
            <a:r>
              <a:rPr sz="2000" b="1" spc="-130" dirty="0">
                <a:solidFill>
                  <a:srgbClr val="64489D"/>
                </a:solidFill>
                <a:latin typeface="Trebuchet MS"/>
                <a:cs typeface="Trebuchet MS"/>
              </a:rPr>
              <a:t>some</a:t>
            </a:r>
            <a:r>
              <a:rPr sz="2000" b="1" spc="-155" dirty="0">
                <a:solidFill>
                  <a:srgbClr val="64489D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64489D"/>
                </a:solidFill>
                <a:latin typeface="Trebuchet MS"/>
                <a:cs typeface="Trebuchet MS"/>
              </a:rPr>
              <a:t>text</a:t>
            </a:r>
            <a:r>
              <a:rPr sz="2000" b="1" spc="-105" dirty="0">
                <a:solidFill>
                  <a:srgbClr val="99297D"/>
                </a:solidFill>
                <a:latin typeface="Trebuchet MS"/>
                <a:cs typeface="Trebuchet MS"/>
              </a:rPr>
              <a:t>&lt;/span&gt;</a:t>
            </a:r>
            <a:r>
              <a:rPr sz="2000" b="1" spc="-105" dirty="0">
                <a:solidFill>
                  <a:srgbClr val="232021"/>
                </a:solidFill>
                <a:latin typeface="Trebuchet MS"/>
                <a:cs typeface="Trebuchet MS"/>
              </a:rPr>
              <a:t>&lt;/p&gt;</a:t>
            </a:r>
            <a:endParaRPr sz="2000">
              <a:latin typeface="Trebuchet MS"/>
              <a:cs typeface="Trebuchet MS"/>
            </a:endParaRPr>
          </a:p>
          <a:p>
            <a:pPr marR="5580380" algn="ctr">
              <a:lnSpc>
                <a:spcPct val="100000"/>
              </a:lnSpc>
              <a:spcBef>
                <a:spcPts val="70"/>
              </a:spcBef>
            </a:pPr>
            <a:r>
              <a:rPr sz="2000" b="1" spc="-95" dirty="0">
                <a:solidFill>
                  <a:srgbClr val="232021"/>
                </a:solidFill>
                <a:latin typeface="Trebuchet MS"/>
                <a:cs typeface="Trebuchet MS"/>
              </a:rPr>
              <a:t>&lt;/body&gt;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11018" y="2621280"/>
            <a:ext cx="76200" cy="350520"/>
          </a:xfrm>
          <a:custGeom>
            <a:avLst/>
            <a:gdLst/>
            <a:ahLst/>
            <a:cxnLst/>
            <a:rect l="l" t="t" r="r" b="b"/>
            <a:pathLst>
              <a:path w="76200" h="350519">
                <a:moveTo>
                  <a:pt x="42672" y="344170"/>
                </a:moveTo>
                <a:lnTo>
                  <a:pt x="42672" y="289560"/>
                </a:lnTo>
                <a:lnTo>
                  <a:pt x="36576" y="292608"/>
                </a:lnTo>
                <a:lnTo>
                  <a:pt x="33528" y="289560"/>
                </a:lnTo>
                <a:lnTo>
                  <a:pt x="33364" y="274320"/>
                </a:lnTo>
                <a:lnTo>
                  <a:pt x="0" y="274320"/>
                </a:lnTo>
                <a:lnTo>
                  <a:pt x="39624" y="350520"/>
                </a:lnTo>
                <a:lnTo>
                  <a:pt x="42672" y="344170"/>
                </a:lnTo>
                <a:close/>
              </a:path>
              <a:path w="76200" h="350519">
                <a:moveTo>
                  <a:pt x="42672" y="274320"/>
                </a:moveTo>
                <a:lnTo>
                  <a:pt x="42672" y="6096"/>
                </a:lnTo>
                <a:lnTo>
                  <a:pt x="36576" y="0"/>
                </a:lnTo>
                <a:lnTo>
                  <a:pt x="30480" y="6096"/>
                </a:lnTo>
                <a:lnTo>
                  <a:pt x="33364" y="274320"/>
                </a:lnTo>
                <a:lnTo>
                  <a:pt x="42672" y="274320"/>
                </a:lnTo>
                <a:close/>
              </a:path>
              <a:path w="76200" h="350519">
                <a:moveTo>
                  <a:pt x="76200" y="274320"/>
                </a:moveTo>
                <a:lnTo>
                  <a:pt x="33364" y="274320"/>
                </a:lnTo>
                <a:lnTo>
                  <a:pt x="33528" y="289560"/>
                </a:lnTo>
                <a:lnTo>
                  <a:pt x="36576" y="292608"/>
                </a:lnTo>
                <a:lnTo>
                  <a:pt x="42672" y="289560"/>
                </a:lnTo>
                <a:lnTo>
                  <a:pt x="42672" y="344170"/>
                </a:lnTo>
                <a:lnTo>
                  <a:pt x="76200" y="27432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36002" y="6707383"/>
            <a:ext cx="15494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z="1600" b="1" spc="-125" dirty="0">
                <a:solidFill>
                  <a:srgbClr val="FFFFFF"/>
                </a:solidFill>
                <a:latin typeface="Trebuchet MS"/>
                <a:cs typeface="Trebuchet MS"/>
              </a:rPr>
              <a:pPr marL="25400">
                <a:lnSpc>
                  <a:spcPts val="1625"/>
                </a:lnSpc>
              </a:pPr>
              <a:t>7</a:t>
            </a:fld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469" y="1993391"/>
            <a:ext cx="8214359" cy="3175"/>
          </a:xfrm>
          <a:custGeom>
            <a:avLst/>
            <a:gdLst/>
            <a:ahLst/>
            <a:cxnLst/>
            <a:rect l="l" t="t" r="r" b="b"/>
            <a:pathLst>
              <a:path w="8214359" h="3175">
                <a:moveTo>
                  <a:pt x="0" y="0"/>
                </a:moveTo>
                <a:lnTo>
                  <a:pt x="8214356" y="304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11542" y="1377188"/>
            <a:ext cx="3872865" cy="4552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u="none" spc="-185" dirty="0">
                <a:solidFill>
                  <a:srgbClr val="00B0F0"/>
                </a:solidFill>
              </a:rPr>
              <a:t>Rendering </a:t>
            </a:r>
            <a:r>
              <a:rPr sz="2800" u="none" spc="-150" dirty="0">
                <a:solidFill>
                  <a:srgbClr val="00B0F0"/>
                </a:solidFill>
              </a:rPr>
              <a:t>without</a:t>
            </a:r>
            <a:r>
              <a:rPr sz="2800" u="none" spc="-360" dirty="0">
                <a:solidFill>
                  <a:srgbClr val="00B0F0"/>
                </a:solidFill>
              </a:rPr>
              <a:t> </a:t>
            </a:r>
            <a:r>
              <a:rPr sz="2800" u="none" spc="-180" dirty="0">
                <a:solidFill>
                  <a:srgbClr val="00B0F0"/>
                </a:solidFill>
              </a:rPr>
              <a:t>CSS</a:t>
            </a:r>
            <a:endParaRPr sz="2800">
              <a:solidFill>
                <a:srgbClr val="00B0F0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8</a:t>
            </a:fld>
            <a:endParaRPr spc="-125" dirty="0"/>
          </a:p>
        </p:txBody>
      </p:sp>
      <p:sp>
        <p:nvSpPr>
          <p:cNvPr id="15" name="object 15"/>
          <p:cNvSpPr/>
          <p:nvPr/>
        </p:nvSpPr>
        <p:spPr>
          <a:xfrm>
            <a:off x="2250829" y="2051303"/>
            <a:ext cx="6120384" cy="446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56419" y="1974341"/>
            <a:ext cx="8252456" cy="6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74700" y="1263650"/>
            <a:ext cx="8854683" cy="457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  <a:tabLst>
                <a:tab pos="8337550" algn="l"/>
              </a:tabLst>
            </a:pPr>
            <a:r>
              <a:rPr sz="2800" u="none" spc="-125" dirty="0">
                <a:solidFill>
                  <a:srgbClr val="00B0F0"/>
                </a:solidFill>
              </a:rPr>
              <a:t>What </a:t>
            </a:r>
            <a:r>
              <a:rPr sz="2800" u="none" spc="-160" dirty="0">
                <a:solidFill>
                  <a:srgbClr val="00B0F0"/>
                </a:solidFill>
              </a:rPr>
              <a:t>a </a:t>
            </a:r>
            <a:r>
              <a:rPr sz="2800" u="none" spc="-260" dirty="0">
                <a:solidFill>
                  <a:srgbClr val="00B0F0"/>
                </a:solidFill>
              </a:rPr>
              <a:t>difference </a:t>
            </a:r>
            <a:r>
              <a:rPr sz="2800" u="none" spc="-215" dirty="0">
                <a:solidFill>
                  <a:srgbClr val="00B0F0"/>
                </a:solidFill>
              </a:rPr>
              <a:t>CSS </a:t>
            </a:r>
            <a:r>
              <a:rPr sz="2800" u="none" spc="-254" dirty="0">
                <a:solidFill>
                  <a:srgbClr val="00B0F0"/>
                </a:solidFill>
              </a:rPr>
              <a:t>can</a:t>
            </a:r>
            <a:r>
              <a:rPr sz="2800" u="none" spc="-905" dirty="0">
                <a:solidFill>
                  <a:srgbClr val="00B0F0"/>
                </a:solidFill>
              </a:rPr>
              <a:t> </a:t>
            </a:r>
            <a:r>
              <a:rPr sz="2800" u="none" spc="-225" dirty="0">
                <a:solidFill>
                  <a:srgbClr val="00B0F0"/>
                </a:solidFill>
              </a:rPr>
              <a:t>make!	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25"/>
              </a:lnSpc>
            </a:pPr>
            <a:fld id="{81D60167-4931-47E6-BA6A-407CBD079E47}" type="slidenum">
              <a:rPr spc="-125" dirty="0"/>
              <a:pPr marL="25400">
                <a:lnSpc>
                  <a:spcPts val="1625"/>
                </a:lnSpc>
              </a:pPr>
              <a:t>9</a:t>
            </a:fld>
            <a:endParaRPr spc="-125" dirty="0"/>
          </a:p>
        </p:txBody>
      </p:sp>
      <p:sp>
        <p:nvSpPr>
          <p:cNvPr id="14" name="object 14"/>
          <p:cNvSpPr/>
          <p:nvPr/>
        </p:nvSpPr>
        <p:spPr>
          <a:xfrm>
            <a:off x="2683645" y="2051304"/>
            <a:ext cx="5724144" cy="4410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Cordelia · SlidesCarnival_001</Template>
  <TotalTime>82</TotalTime>
  <Words>1334</Words>
  <Application>Microsoft Office PowerPoint</Application>
  <PresentationFormat>Custom</PresentationFormat>
  <Paragraphs>195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Cordelia template</vt:lpstr>
      <vt:lpstr>Slide 1</vt:lpstr>
      <vt:lpstr>The Problems with HTML – Poor Coding</vt:lpstr>
      <vt:lpstr>XHTML vrs HTML</vt:lpstr>
      <vt:lpstr>The Problems with HTML – Coding Design</vt:lpstr>
      <vt:lpstr>The Problems with HTML - Compatibility</vt:lpstr>
      <vt:lpstr>Solution: Separate Structure from Appearance</vt:lpstr>
      <vt:lpstr>Cascading Style Sheets (CSS)</vt:lpstr>
      <vt:lpstr>Rendering without CSS</vt:lpstr>
      <vt:lpstr>What a difference CSS can make! </vt:lpstr>
      <vt:lpstr>Types of CSS</vt:lpstr>
      <vt:lpstr>Style Rule Syntax</vt:lpstr>
      <vt:lpstr>Inline Styles</vt:lpstr>
      <vt:lpstr>Disadvantages of Inline Styles</vt:lpstr>
      <vt:lpstr>Embedded Style</vt:lpstr>
      <vt:lpstr>Embedded Style</vt:lpstr>
      <vt:lpstr>External Style Sheet</vt:lpstr>
      <vt:lpstr>What does it all mean?</vt:lpstr>
      <vt:lpstr>Style precedence for one document</vt:lpstr>
      <vt:lpstr>HTML &lt;div&gt; Tag</vt:lpstr>
      <vt:lpstr>HTML &lt;span&gt; Tag</vt:lpstr>
      <vt:lpstr>HTML class Attribute</vt:lpstr>
      <vt:lpstr>List of Exercises</vt:lpstr>
      <vt:lpstr>Slide 23</vt:lpstr>
      <vt:lpstr>Slide 24</vt:lpstr>
      <vt:lpstr>Pre-lab Viva Questions</vt:lpstr>
      <vt:lpstr>Text books  and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\376\377\000u\000s\000e\000r</dc:creator>
  <cp:lastModifiedBy>admin</cp:lastModifiedBy>
  <cp:revision>10</cp:revision>
  <dcterms:created xsi:type="dcterms:W3CDTF">2018-12-25T15:21:48Z</dcterms:created>
  <dcterms:modified xsi:type="dcterms:W3CDTF">2018-12-28T15:26:43Z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2010-03-10T00:00:00Z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2018-12-25T00:00:00Z</vt:filetime>
  </property>
</Properties>
</file>