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144000"/>
  <p:embeddedFontLst>
    <p:embeddedFont>
      <p:font typeface="Constanti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onstantia-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onstanti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nstantia-boldItalic.fntdata"/><Relationship Id="rId30" Type="http://schemas.openxmlformats.org/officeDocument/2006/relationships/font" Target="fonts/Constantia-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12"/>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5" name="Google Shape;85;p12"/>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6" name="Google Shape;86;p12"/>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2" name="Google Shape;92;p12"/>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3" name="Google Shape;93;p12"/>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1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3"/>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14"/>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4"/>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2" name="Google Shape;42;p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6"/>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8"/>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8"/>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8"/>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9"/>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1"/>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7" name="Google Shape;7;p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8" name="Google Shape;8;p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 name="Google Shape;10;p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1" name="Google Shape;11;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2" name="Shape 22"/>
        <p:cNvGrpSpPr/>
        <p:nvPr/>
      </p:nvGrpSpPr>
      <p:grpSpPr>
        <a:xfrm>
          <a:off x="0" y="0"/>
          <a:ext cx="0" cy="0"/>
          <a:chOff x="0" y="0"/>
          <a:chExt cx="0" cy="0"/>
        </a:xfrm>
      </p:grpSpPr>
      <p:sp>
        <p:nvSpPr>
          <p:cNvPr id="23" name="Google Shape;23;p3"/>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4" name="Google Shape;24;p3"/>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5" name="Google Shape;25;p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8" name="Google Shape;28;p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9" name="Google Shape;29;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0" name="Google Shape;30;p3"/>
          <p:cNvGrpSpPr/>
          <p:nvPr/>
        </p:nvGrpSpPr>
        <p:grpSpPr>
          <a:xfrm>
            <a:off x="-29294" y="-16113"/>
            <a:ext cx="9198255" cy="1086266"/>
            <a:chOff x="-29322" y="-1971"/>
            <a:chExt cx="9198255" cy="1086266"/>
          </a:xfrm>
        </p:grpSpPr>
        <p:sp>
          <p:nvSpPr>
            <p:cNvPr id="31" name="Google Shape;31;p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2" name="Google Shape;32;p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ctrTitle"/>
          </p:nvPr>
        </p:nvSpPr>
        <p:spPr>
          <a:xfrm>
            <a:off x="467544" y="3933056"/>
            <a:ext cx="7772400" cy="5334000"/>
          </a:xfrm>
          <a:prstGeom prst="rect">
            <a:avLst/>
          </a:prstGeom>
          <a:noFill/>
          <a:ln>
            <a:noFill/>
          </a:ln>
        </p:spPr>
        <p:txBody>
          <a:bodyPr anchorCtr="0" anchor="b" bIns="0" lIns="0" spcFirstLastPara="1" rIns="18275" wrap="square" tIns="0">
            <a:noAutofit/>
          </a:bodyPr>
          <a:lstStyle/>
          <a:p>
            <a:pPr indent="0" lvl="0" marL="0" rtl="0" algn="ctr">
              <a:spcBef>
                <a:spcPts val="0"/>
              </a:spcBef>
              <a:spcAft>
                <a:spcPts val="0"/>
              </a:spcAft>
              <a:buClr>
                <a:srgbClr val="4CE0EA"/>
              </a:buClr>
              <a:buSzPts val="3600"/>
              <a:buFont typeface="Calibri"/>
              <a:buNone/>
            </a:pPr>
            <a:br>
              <a:rPr lang="en-US" sz="3600"/>
            </a:br>
            <a:br>
              <a:rPr lang="en-US" sz="3600"/>
            </a:br>
            <a:r>
              <a:rPr lang="en-US" sz="3600"/>
              <a:t>DETECTION AND TRACKING OF OBJECTS USING DRONE IMAGES</a:t>
            </a:r>
            <a:br>
              <a:rPr lang="en-US" sz="3600"/>
            </a:br>
            <a:r>
              <a:rPr lang="en-US" sz="3600"/>
              <a:t> </a:t>
            </a:r>
            <a:br>
              <a:rPr lang="en-US" sz="3600"/>
            </a:br>
            <a:br>
              <a:rPr lang="en-US" sz="3600"/>
            </a:br>
            <a:br>
              <a:rPr lang="en-US" sz="3600"/>
            </a:br>
            <a:br>
              <a:rPr lang="en-US" sz="3600"/>
            </a:br>
            <a:br>
              <a:rPr lang="en-US" sz="3600"/>
            </a:br>
            <a:br>
              <a:rPr lang="en-US" sz="3600"/>
            </a:br>
            <a:br>
              <a:rPr lang="en-US" sz="3600"/>
            </a:br>
            <a:br>
              <a:rPr lang="en-US" sz="3600"/>
            </a:br>
            <a:br>
              <a:rPr lang="en-US" sz="3600"/>
            </a:br>
            <a:endParaRPr sz="3600"/>
          </a:p>
        </p:txBody>
      </p:sp>
      <p:sp>
        <p:nvSpPr>
          <p:cNvPr id="111" name="Google Shape;111;p15"/>
          <p:cNvSpPr txBox="1"/>
          <p:nvPr/>
        </p:nvSpPr>
        <p:spPr>
          <a:xfrm>
            <a:off x="671420" y="4077072"/>
            <a:ext cx="7772400" cy="25423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Constantia"/>
                <a:ea typeface="Constantia"/>
                <a:cs typeface="Constantia"/>
                <a:sym typeface="Constantia"/>
              </a:rPr>
              <a:t>BATCH- BNUMJ_06                                        UNDER THE GUIDENCE OF </a:t>
            </a:r>
            <a:endParaRPr/>
          </a:p>
          <a:p>
            <a:pPr indent="0" lvl="0" marL="0" marR="0" rtl="0" algn="l">
              <a:lnSpc>
                <a:spcPct val="150000"/>
              </a:lnSpc>
              <a:spcBef>
                <a:spcPts val="0"/>
              </a:spcBef>
              <a:spcAft>
                <a:spcPts val="0"/>
              </a:spcAft>
              <a:buNone/>
            </a:pPr>
            <a:r>
              <a:rPr lang="en-US" sz="1800">
                <a:solidFill>
                  <a:schemeClr val="lt1"/>
                </a:solidFill>
                <a:latin typeface="Constantia"/>
                <a:ea typeface="Constantia"/>
                <a:cs typeface="Constantia"/>
                <a:sym typeface="Constantia"/>
              </a:rPr>
              <a:t>DEPARTMENT-CSE                                        Dr. RUPESH KUMAR MISHRA</a:t>
            </a:r>
            <a:endParaRPr/>
          </a:p>
          <a:p>
            <a:pPr indent="0" lvl="0" marL="0" marR="0" rtl="0" algn="l">
              <a:lnSpc>
                <a:spcPct val="150000"/>
              </a:lnSpc>
              <a:spcBef>
                <a:spcPts val="0"/>
              </a:spcBef>
              <a:spcAft>
                <a:spcPts val="0"/>
              </a:spcAft>
              <a:buNone/>
            </a:pPr>
            <a:r>
              <a:rPr lang="en-US" sz="1800">
                <a:solidFill>
                  <a:schemeClr val="lt1"/>
                </a:solidFill>
                <a:latin typeface="Constantia"/>
                <a:ea typeface="Constantia"/>
                <a:cs typeface="Constantia"/>
                <a:sym typeface="Constantia"/>
              </a:rPr>
              <a:t>A.SRAVANI 221910310003</a:t>
            </a:r>
            <a:endParaRPr/>
          </a:p>
          <a:p>
            <a:pPr indent="0" lvl="0" marL="0" marR="0" rtl="0" algn="l">
              <a:lnSpc>
                <a:spcPct val="150000"/>
              </a:lnSpc>
              <a:spcBef>
                <a:spcPts val="0"/>
              </a:spcBef>
              <a:spcAft>
                <a:spcPts val="0"/>
              </a:spcAft>
              <a:buNone/>
            </a:pPr>
            <a:r>
              <a:rPr lang="en-US" sz="1800">
                <a:solidFill>
                  <a:schemeClr val="lt1"/>
                </a:solidFill>
                <a:latin typeface="Constantia"/>
                <a:ea typeface="Constantia"/>
                <a:cs typeface="Constantia"/>
                <a:sym typeface="Constantia"/>
              </a:rPr>
              <a:t>N.SOWMYA 221910310036</a:t>
            </a:r>
            <a:endParaRPr/>
          </a:p>
          <a:p>
            <a:pPr indent="0" lvl="0" marL="0" marR="0" rtl="0" algn="l">
              <a:lnSpc>
                <a:spcPct val="150000"/>
              </a:lnSpc>
              <a:spcBef>
                <a:spcPts val="0"/>
              </a:spcBef>
              <a:spcAft>
                <a:spcPts val="0"/>
              </a:spcAft>
              <a:buNone/>
            </a:pPr>
            <a:r>
              <a:rPr lang="en-US" sz="1800">
                <a:solidFill>
                  <a:schemeClr val="lt1"/>
                </a:solidFill>
                <a:latin typeface="Constantia"/>
                <a:ea typeface="Constantia"/>
                <a:cs typeface="Constantia"/>
                <a:sym typeface="Constantia"/>
              </a:rPr>
              <a:t>SAMEERA J 221910310048</a:t>
            </a:r>
            <a:endParaRPr/>
          </a:p>
          <a:p>
            <a:pPr indent="0" lvl="0" marL="0" marR="0" rtl="0" algn="l">
              <a:lnSpc>
                <a:spcPct val="150000"/>
              </a:lnSpc>
              <a:spcBef>
                <a:spcPts val="0"/>
              </a:spcBef>
              <a:spcAft>
                <a:spcPts val="0"/>
              </a:spcAft>
              <a:buNone/>
            </a:pPr>
            <a:r>
              <a:rPr lang="en-US" sz="1800">
                <a:solidFill>
                  <a:schemeClr val="lt1"/>
                </a:solidFill>
                <a:latin typeface="Constantia"/>
                <a:ea typeface="Constantia"/>
                <a:cs typeface="Constantia"/>
                <a:sym typeface="Constantia"/>
              </a:rPr>
              <a:t>S.BHARGAV KIRAN 221910310052</a:t>
            </a:r>
            <a:endParaRPr sz="1800">
              <a:solidFill>
                <a:schemeClr val="lt1"/>
              </a:solidFill>
              <a:latin typeface="Constantia"/>
              <a:ea typeface="Constantia"/>
              <a:cs typeface="Constantia"/>
              <a:sym typeface="Constantia"/>
            </a:endParaRPr>
          </a:p>
        </p:txBody>
      </p:sp>
      <p:pic>
        <p:nvPicPr>
          <p:cNvPr id="112" name="Google Shape;112;p15"/>
          <p:cNvPicPr preferRelativeResize="0"/>
          <p:nvPr/>
        </p:nvPicPr>
        <p:blipFill rotWithShape="1">
          <a:blip r:embed="rId3">
            <a:alphaModFix/>
          </a:blip>
          <a:srcRect b="0" l="0" r="0" t="0"/>
          <a:stretch/>
        </p:blipFill>
        <p:spPr>
          <a:xfrm>
            <a:off x="3455876" y="869936"/>
            <a:ext cx="2232248" cy="16229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SYSTEM ARCHITECTURE </a:t>
            </a:r>
            <a:endParaRPr/>
          </a:p>
        </p:txBody>
      </p:sp>
      <p:pic>
        <p:nvPicPr>
          <p:cNvPr id="166" name="Google Shape;166;p24"/>
          <p:cNvPicPr preferRelativeResize="0"/>
          <p:nvPr>
            <p:ph idx="1" type="body"/>
          </p:nvPr>
        </p:nvPicPr>
        <p:blipFill rotWithShape="1">
          <a:blip r:embed="rId3">
            <a:alphaModFix/>
          </a:blip>
          <a:srcRect b="0" l="0" r="0" t="0"/>
          <a:stretch/>
        </p:blipFill>
        <p:spPr>
          <a:xfrm>
            <a:off x="0" y="1847088"/>
            <a:ext cx="9144000" cy="50109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457200" y="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ALGORITHMS</a:t>
            </a:r>
            <a:endParaRPr/>
          </a:p>
        </p:txBody>
      </p:sp>
      <p:sp>
        <p:nvSpPr>
          <p:cNvPr id="172" name="Google Shape;172;p25"/>
          <p:cNvSpPr txBox="1"/>
          <p:nvPr>
            <p:ph idx="1" type="body"/>
          </p:nvPr>
        </p:nvSpPr>
        <p:spPr>
          <a:xfrm>
            <a:off x="381000" y="1219200"/>
            <a:ext cx="8229600" cy="492252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1520"/>
              <a:buFont typeface="Arial"/>
              <a:buChar char="•"/>
            </a:pPr>
            <a:r>
              <a:rPr b="1" lang="en-US" sz="1600"/>
              <a:t>YOLOV5: </a:t>
            </a:r>
            <a:r>
              <a:rPr lang="en-US" sz="1600"/>
              <a:t>It is a novel convolutional neural network (CNN) that detects objects in real-time with great accuracy. </a:t>
            </a:r>
            <a:endParaRPr/>
          </a:p>
          <a:p>
            <a:pPr indent="-177800" lvl="0" marL="274320" rtl="0" algn="just">
              <a:spcBef>
                <a:spcPts val="320"/>
              </a:spcBef>
              <a:spcAft>
                <a:spcPts val="0"/>
              </a:spcAft>
              <a:buSzPts val="1520"/>
              <a:buFont typeface="Arial"/>
              <a:buNone/>
            </a:pPr>
            <a:r>
              <a:t/>
            </a:r>
            <a:endParaRPr sz="1600"/>
          </a:p>
          <a:p>
            <a:pPr indent="-274320" lvl="0" marL="274320" rtl="0" algn="just">
              <a:spcBef>
                <a:spcPts val="320"/>
              </a:spcBef>
              <a:spcAft>
                <a:spcPts val="0"/>
              </a:spcAft>
              <a:buSzPts val="1520"/>
              <a:buFont typeface="Arial"/>
              <a:buChar char="•"/>
            </a:pPr>
            <a:r>
              <a:rPr b="1" lang="en-US" sz="1600"/>
              <a:t>Faster RCNN:</a:t>
            </a:r>
            <a:r>
              <a:rPr lang="en-US" sz="1600"/>
              <a:t> Faster R-CNN is a single-stage model that is trained end-to-end. It uses a novel region proposal network (RPN) for generating region proposals, which save time compared to traditional algorithms like Selective Search</a:t>
            </a:r>
            <a:endParaRPr/>
          </a:p>
          <a:p>
            <a:pPr indent="-177800" lvl="0" marL="274320" rtl="0" algn="just">
              <a:spcBef>
                <a:spcPts val="320"/>
              </a:spcBef>
              <a:spcAft>
                <a:spcPts val="0"/>
              </a:spcAft>
              <a:buSzPts val="1520"/>
              <a:buFont typeface="Arial"/>
              <a:buNone/>
            </a:pPr>
            <a:r>
              <a:t/>
            </a:r>
            <a:endParaRPr sz="1600"/>
          </a:p>
          <a:p>
            <a:pPr indent="-274320" lvl="0" marL="274320" rtl="0" algn="just">
              <a:spcBef>
                <a:spcPts val="320"/>
              </a:spcBef>
              <a:spcAft>
                <a:spcPts val="0"/>
              </a:spcAft>
              <a:buSzPts val="1520"/>
              <a:buFont typeface="Arial"/>
              <a:buChar char="•"/>
            </a:pPr>
            <a:r>
              <a:rPr b="1" lang="en-US" sz="1600"/>
              <a:t>DRNN:</a:t>
            </a:r>
            <a:r>
              <a:rPr lang="en-US" sz="1600"/>
              <a:t> Recurrent neural networks (RNNs) are the state of the art algorithm for sequential data and are used by Apple's Siri and Google's voice search.</a:t>
            </a:r>
            <a:endParaRPr/>
          </a:p>
          <a:p>
            <a:pPr indent="-177800" lvl="0" marL="274320" rtl="0" algn="just">
              <a:spcBef>
                <a:spcPts val="320"/>
              </a:spcBef>
              <a:spcAft>
                <a:spcPts val="0"/>
              </a:spcAft>
              <a:buSzPts val="1520"/>
              <a:buFont typeface="Arial"/>
              <a:buNone/>
            </a:pPr>
            <a:r>
              <a:t/>
            </a:r>
            <a:endParaRPr sz="1600"/>
          </a:p>
          <a:p>
            <a:pPr indent="-274320" lvl="0" marL="274320" rtl="0" algn="just">
              <a:spcBef>
                <a:spcPts val="320"/>
              </a:spcBef>
              <a:spcAft>
                <a:spcPts val="0"/>
              </a:spcAft>
              <a:buSzPts val="1520"/>
              <a:buFont typeface="Arial"/>
              <a:buChar char="•"/>
            </a:pPr>
            <a:r>
              <a:rPr b="1" lang="en-US" sz="1600"/>
              <a:t> Retina Net: </a:t>
            </a:r>
            <a:r>
              <a:rPr lang="en-US" sz="1600"/>
              <a:t>Retina Net is one of the best one-stage object detection models that has proven to work well with dense and small scale objects. </a:t>
            </a:r>
            <a:endParaRPr/>
          </a:p>
          <a:p>
            <a:pPr indent="0" lvl="0" marL="0" rtl="0" algn="just">
              <a:spcBef>
                <a:spcPts val="320"/>
              </a:spcBef>
              <a:spcAft>
                <a:spcPts val="0"/>
              </a:spcAft>
              <a:buSzPts val="1520"/>
              <a:buNone/>
            </a:pPr>
            <a:r>
              <a:t/>
            </a:r>
            <a:endParaRPr sz="1600"/>
          </a:p>
          <a:p>
            <a:pPr indent="-274320" lvl="0" marL="274320" rtl="0" algn="just">
              <a:spcBef>
                <a:spcPts val="320"/>
              </a:spcBef>
              <a:spcAft>
                <a:spcPts val="0"/>
              </a:spcAft>
              <a:buSzPts val="1520"/>
              <a:buFont typeface="Arial"/>
              <a:buChar char="•"/>
            </a:pPr>
            <a:r>
              <a:rPr b="1" lang="en-US" sz="1600"/>
              <a:t>Cascaded RCNN:</a:t>
            </a:r>
            <a:r>
              <a:rPr lang="en-US" sz="1600"/>
              <a:t> Cascade R-CNN is an object detection architecture that seeks to address problems with degrading performance with increased IoU thresholds (due to overfitting during training and inference-time mismatch between IoUs for which detector is optimal and the inputs).</a:t>
            </a:r>
            <a:endParaRPr/>
          </a:p>
          <a:p>
            <a:pPr indent="-177800" lvl="0" marL="274320" rtl="0" algn="just">
              <a:spcBef>
                <a:spcPts val="320"/>
              </a:spcBef>
              <a:spcAft>
                <a:spcPts val="0"/>
              </a:spcAft>
              <a:buSzPts val="1520"/>
              <a:buFont typeface="Arial"/>
              <a:buNone/>
            </a:pPr>
            <a:r>
              <a:t/>
            </a:r>
            <a:endParaRPr sz="1600"/>
          </a:p>
          <a:p>
            <a:pPr indent="-274320" lvl="0" marL="274320" rtl="0" algn="just">
              <a:spcBef>
                <a:spcPts val="320"/>
              </a:spcBef>
              <a:spcAft>
                <a:spcPts val="0"/>
              </a:spcAft>
              <a:buSzPts val="1520"/>
              <a:buFont typeface="Arial"/>
              <a:buChar char="•"/>
            </a:pPr>
            <a:r>
              <a:rPr b="1" lang="en-US" sz="1600"/>
              <a:t>Mask RCNN:</a:t>
            </a:r>
            <a:r>
              <a:rPr lang="en-US" sz="1600"/>
              <a:t> Mask R-CNN is a state of the art model for instance segmentation, developed on top of Faster R-CNN. </a:t>
            </a:r>
            <a:endParaRPr/>
          </a:p>
          <a:p>
            <a:pPr indent="-177800" lvl="0" marL="274320" rtl="0" algn="l">
              <a:spcBef>
                <a:spcPts val="320"/>
              </a:spcBef>
              <a:spcAft>
                <a:spcPts val="0"/>
              </a:spcAft>
              <a:buSzPts val="1520"/>
              <a:buNone/>
            </a:pPr>
            <a:r>
              <a:t/>
            </a:r>
            <a:endParaRPr sz="1600"/>
          </a:p>
          <a:p>
            <a:pPr indent="-177800" lvl="0" marL="274320" rtl="0" algn="l">
              <a:spcBef>
                <a:spcPts val="320"/>
              </a:spcBef>
              <a:spcAft>
                <a:spcPts val="0"/>
              </a:spcAft>
              <a:buSzPts val="1520"/>
              <a:buNone/>
            </a:pPr>
            <a:r>
              <a:t/>
            </a:r>
            <a:endParaRPr sz="1600"/>
          </a:p>
          <a:p>
            <a:pPr indent="0" lvl="0" marL="0" rtl="0" algn="l">
              <a:spcBef>
                <a:spcPts val="360"/>
              </a:spcBef>
              <a:spcAft>
                <a:spcPts val="0"/>
              </a:spcAft>
              <a:buSzPts val="1710"/>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457200" y="381000"/>
            <a:ext cx="8229600" cy="8382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DATAFLOW DIAGRAM</a:t>
            </a:r>
            <a:endParaRPr/>
          </a:p>
        </p:txBody>
      </p:sp>
      <p:pic>
        <p:nvPicPr>
          <p:cNvPr id="178" name="Google Shape;178;p26"/>
          <p:cNvPicPr preferRelativeResize="0"/>
          <p:nvPr/>
        </p:nvPicPr>
        <p:blipFill rotWithShape="1">
          <a:blip r:embed="rId3">
            <a:alphaModFix/>
          </a:blip>
          <a:srcRect b="0" l="0" r="0" t="0"/>
          <a:stretch/>
        </p:blipFill>
        <p:spPr>
          <a:xfrm>
            <a:off x="86816" y="1219201"/>
            <a:ext cx="9057184" cy="563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533400" y="3048000"/>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lang="en-US"/>
              <a:t>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8"/>
          <p:cNvPicPr preferRelativeResize="0"/>
          <p:nvPr/>
        </p:nvPicPr>
        <p:blipFill rotWithShape="1">
          <a:blip r:embed="rId3">
            <a:alphaModFix/>
          </a:blip>
          <a:srcRect b="0" l="0" r="0" t="0"/>
          <a:stretch/>
        </p:blipFill>
        <p:spPr>
          <a:xfrm>
            <a:off x="0" y="1052736"/>
            <a:ext cx="9144000" cy="58052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9"/>
          <p:cNvPicPr preferRelativeResize="0"/>
          <p:nvPr/>
        </p:nvPicPr>
        <p:blipFill rotWithShape="1">
          <a:blip r:embed="rId3">
            <a:alphaModFix/>
          </a:blip>
          <a:srcRect b="0" l="0" r="0" t="0"/>
          <a:stretch/>
        </p:blipFill>
        <p:spPr>
          <a:xfrm>
            <a:off x="0" y="980728"/>
            <a:ext cx="9144000" cy="58772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0"/>
          <p:cNvPicPr preferRelativeResize="0"/>
          <p:nvPr/>
        </p:nvPicPr>
        <p:blipFill rotWithShape="1">
          <a:blip r:embed="rId3">
            <a:alphaModFix/>
          </a:blip>
          <a:srcRect b="0" l="0" r="0" t="0"/>
          <a:stretch/>
        </p:blipFill>
        <p:spPr>
          <a:xfrm>
            <a:off x="0" y="1052736"/>
            <a:ext cx="9144000" cy="58052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1"/>
          <p:cNvPicPr preferRelativeResize="0"/>
          <p:nvPr/>
        </p:nvPicPr>
        <p:blipFill rotWithShape="1">
          <a:blip r:embed="rId3">
            <a:alphaModFix/>
          </a:blip>
          <a:srcRect b="0" l="0" r="0" t="0"/>
          <a:stretch/>
        </p:blipFill>
        <p:spPr>
          <a:xfrm>
            <a:off x="0" y="980729"/>
            <a:ext cx="9144000" cy="58772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2"/>
          <p:cNvPicPr preferRelativeResize="0"/>
          <p:nvPr/>
        </p:nvPicPr>
        <p:blipFill rotWithShape="1">
          <a:blip r:embed="rId3">
            <a:alphaModFix/>
          </a:blip>
          <a:srcRect b="0" l="0" r="0" t="0"/>
          <a:stretch/>
        </p:blipFill>
        <p:spPr>
          <a:xfrm>
            <a:off x="0" y="980728"/>
            <a:ext cx="9144000" cy="58772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3"/>
          <p:cNvPicPr preferRelativeResize="0"/>
          <p:nvPr/>
        </p:nvPicPr>
        <p:blipFill rotWithShape="1">
          <a:blip r:embed="rId3">
            <a:alphaModFix/>
          </a:blip>
          <a:srcRect b="0" l="0" r="0" t="0"/>
          <a:stretch/>
        </p:blipFill>
        <p:spPr>
          <a:xfrm>
            <a:off x="0" y="1052736"/>
            <a:ext cx="9144000" cy="58052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ABSTRACT</a:t>
            </a:r>
            <a:endParaRPr/>
          </a:p>
        </p:txBody>
      </p:sp>
      <p:sp>
        <p:nvSpPr>
          <p:cNvPr id="118" name="Google Shape;118;p1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SzPts val="1900"/>
              <a:buNone/>
            </a:pPr>
            <a:r>
              <a:rPr lang="en-US" sz="2000"/>
              <a:t>Drones, or general UAVs, equipped with cameras have been fast deployed with a wide range of applications, including agriculture, aerial photography, and surveillance. Consequently, automatic understanding of visual data collected from drones becomes highly demanding, bringing computer vision and drones more and more closely. To promote and track the developments of object detection and tracking algorithms, we have organized three challenge workshops in conjunction with ECCV 2018, ICCV 2019 and ECCV 2020, attracting more than 100 teams around the world. We provide a large-scale drone captured dataset, Vis Drone, which includes four tracks, i.e., (1) image object detection, (2) video object detection, (3) single object tracking, and (4) multi-object tracking. In this paper, we first present a thorough review of object detection and tracking datasets and benchmarks, and discuss the challenges of collecting large-scale drone-based object detection and tracking datasets with fully manual annotations.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CONCLUSION</a:t>
            </a:r>
            <a:endParaRPr/>
          </a:p>
        </p:txBody>
      </p:sp>
      <p:sp>
        <p:nvSpPr>
          <p:cNvPr id="219" name="Google Shape;219;p3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00"/>
              <a:buNone/>
            </a:pPr>
            <a:r>
              <a:rPr lang="en-US" sz="2000"/>
              <a:t>We introduce a new large-scale benchmark, VisDrone, to facilitate the research of object detection and tracking on drone captured imagery. With over 6,000 worker hours, a vast collection of object instances are gathered, annotated, and organized to drive the advancement of object detection and tracking algorithms.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REFERENCES</a:t>
            </a:r>
            <a:endParaRPr/>
          </a:p>
        </p:txBody>
      </p:sp>
      <p:sp>
        <p:nvSpPr>
          <p:cNvPr id="225" name="Google Shape;225;p3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520"/>
              <a:buNone/>
            </a:pPr>
            <a:r>
              <a:rPr lang="en-US" sz="1600"/>
              <a:t>[1] G. V. Research, “Commercial drone market size, share &amp; trends analysis report by product (fixed-wing, rotary blade, hybrid), by application, by end-use, by region, and segment forecasts, 2021 - 2028,” https://www.reportlinker.com/p06068219/?utm source=GNW, 2021. </a:t>
            </a:r>
            <a:endParaRPr/>
          </a:p>
          <a:p>
            <a:pPr indent="0" lvl="0" marL="0" rtl="0" algn="l">
              <a:spcBef>
                <a:spcPts val="320"/>
              </a:spcBef>
              <a:spcAft>
                <a:spcPts val="0"/>
              </a:spcAft>
              <a:buSzPts val="1520"/>
              <a:buNone/>
            </a:pPr>
            <a:r>
              <a:t/>
            </a:r>
            <a:endParaRPr sz="1600"/>
          </a:p>
          <a:p>
            <a:pPr indent="0" lvl="0" marL="0" rtl="0" algn="l">
              <a:spcBef>
                <a:spcPts val="320"/>
              </a:spcBef>
              <a:spcAft>
                <a:spcPts val="0"/>
              </a:spcAft>
              <a:buSzPts val="1520"/>
              <a:buNone/>
            </a:pPr>
            <a:r>
              <a:rPr lang="en-US" sz="1600"/>
              <a:t>[2] M. Mueller, N. Smith, and B. Ghanem, “A benchmark and simulator for UAV tracking,” in ECCV, 2016, pp. 445–461. </a:t>
            </a:r>
            <a:endParaRPr/>
          </a:p>
          <a:p>
            <a:pPr indent="0" lvl="0" marL="0" rtl="0" algn="l">
              <a:spcBef>
                <a:spcPts val="320"/>
              </a:spcBef>
              <a:spcAft>
                <a:spcPts val="0"/>
              </a:spcAft>
              <a:buSzPts val="1520"/>
              <a:buNone/>
            </a:pPr>
            <a:r>
              <a:t/>
            </a:r>
            <a:endParaRPr sz="1600"/>
          </a:p>
          <a:p>
            <a:pPr indent="0" lvl="0" marL="0" rtl="0" algn="l">
              <a:spcBef>
                <a:spcPts val="320"/>
              </a:spcBef>
              <a:spcAft>
                <a:spcPts val="0"/>
              </a:spcAft>
              <a:buSzPts val="1520"/>
              <a:buNone/>
            </a:pPr>
            <a:r>
              <a:rPr lang="en-US" sz="1600"/>
              <a:t>[3] I. Kalra, M. Singh, S. Nagpal, R. Singh, M. Vatsa, and P. B. Sujit, “Drone surf: Benchmark dataset for drone-based face recognition,” in FG, 2019, pp. 1–7. </a:t>
            </a:r>
            <a:endParaRPr/>
          </a:p>
          <a:p>
            <a:pPr indent="0" lvl="0" marL="0" rtl="0" algn="l">
              <a:spcBef>
                <a:spcPts val="320"/>
              </a:spcBef>
              <a:spcAft>
                <a:spcPts val="0"/>
              </a:spcAft>
              <a:buSzPts val="1520"/>
              <a:buNone/>
            </a:pPr>
            <a:r>
              <a:t/>
            </a:r>
            <a:endParaRPr sz="1600"/>
          </a:p>
          <a:p>
            <a:pPr indent="0" lvl="0" marL="0" rtl="0" algn="l">
              <a:spcBef>
                <a:spcPts val="320"/>
              </a:spcBef>
              <a:spcAft>
                <a:spcPts val="0"/>
              </a:spcAft>
              <a:buSzPts val="1520"/>
              <a:buNone/>
            </a:pPr>
            <a:r>
              <a:rPr lang="en-US" sz="1600"/>
              <a:t>[4] D. Du, Y. Qi, H. Yu, Y. Yang, K. Duan, G. Li, W. Zhang, Q. Huang, and Q. Tian, “The unmanned aerial vehicle benchmark: Object detection and tracking,” in ECCV, 2018, pp. 375–391. </a:t>
            </a:r>
            <a:endParaRPr/>
          </a:p>
          <a:p>
            <a:pPr indent="0" lvl="0" marL="0" rtl="0" algn="l">
              <a:spcBef>
                <a:spcPts val="320"/>
              </a:spcBef>
              <a:spcAft>
                <a:spcPts val="0"/>
              </a:spcAft>
              <a:buSzPts val="1520"/>
              <a:buNone/>
            </a:pPr>
            <a:r>
              <a:t/>
            </a:r>
            <a:endParaRPr sz="1600"/>
          </a:p>
          <a:p>
            <a:pPr indent="0" lvl="0" marL="0" rtl="0" algn="l">
              <a:spcBef>
                <a:spcPts val="320"/>
              </a:spcBef>
              <a:spcAft>
                <a:spcPts val="0"/>
              </a:spcAft>
              <a:buSzPts val="1520"/>
              <a:buNone/>
            </a:pPr>
            <a:r>
              <a:rPr lang="en-US" sz="1600"/>
              <a:t>[5] M. Hsieh, Y. Lin, and W. H. Hsu, “Drone-based object counting by spatially regularized regional proposal network,” in ICCV, 2017.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INTRODUCTION</a:t>
            </a:r>
            <a:endParaRPr/>
          </a:p>
        </p:txBody>
      </p:sp>
      <p:sp>
        <p:nvSpPr>
          <p:cNvPr id="124" name="Google Shape;124;p1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900"/>
              <a:buChar char="⚫"/>
            </a:pPr>
            <a:r>
              <a:rPr lang="en-US" sz="2000"/>
              <a:t>Drones lot of attention in recent years. Equipped with embedded devices, drones are able to analyze the captured data and spawn a variety of new application scenarios, e.g.,  Agriculture. </a:t>
            </a:r>
            <a:endParaRPr/>
          </a:p>
          <a:p>
            <a:pPr indent="-274320" lvl="0" marL="274320" rtl="0" algn="just">
              <a:spcBef>
                <a:spcPts val="400"/>
              </a:spcBef>
              <a:spcAft>
                <a:spcPts val="0"/>
              </a:spcAft>
              <a:buSzPts val="1900"/>
              <a:buChar char="⚫"/>
            </a:pPr>
            <a:r>
              <a:rPr lang="en-US" sz="2000"/>
              <a:t>Drones can provide valuable insights to help farmers or ranchers optimize agriculture operations, monitor crop growth and keep herds safe, etc.  Aerial photography. </a:t>
            </a:r>
            <a:endParaRPr/>
          </a:p>
          <a:p>
            <a:pPr indent="-274320" lvl="0" marL="274320" rtl="0" algn="just">
              <a:spcBef>
                <a:spcPts val="400"/>
              </a:spcBef>
              <a:spcAft>
                <a:spcPts val="0"/>
              </a:spcAft>
              <a:buSzPts val="1900"/>
              <a:buChar char="⚫"/>
            </a:pPr>
            <a:r>
              <a:rPr lang="en-US" sz="2000"/>
              <a:t>Drones are used to extract aerial photography images instead of expensive cranes and helicopters , Shipping and delivery. </a:t>
            </a:r>
            <a:endParaRPr/>
          </a:p>
          <a:p>
            <a:pPr indent="-274320" lvl="0" marL="274320" rtl="0" algn="just">
              <a:spcBef>
                <a:spcPts val="400"/>
              </a:spcBef>
              <a:spcAft>
                <a:spcPts val="0"/>
              </a:spcAft>
              <a:buSzPts val="1900"/>
              <a:buChar char="⚫"/>
            </a:pPr>
            <a:r>
              <a:rPr lang="en-US" sz="2000"/>
              <a:t>Drones can efficiently send packages such as medical supplies, food, or other goods to the designated places. Security and surveillance.</a:t>
            </a:r>
            <a:endParaRPr/>
          </a:p>
          <a:p>
            <a:pPr indent="-274320" lvl="0" marL="274320" rtl="0" algn="just">
              <a:spcBef>
                <a:spcPts val="400"/>
              </a:spcBef>
              <a:spcAft>
                <a:spcPts val="0"/>
              </a:spcAft>
              <a:buSzPts val="1900"/>
              <a:buChar char="⚫"/>
            </a:pPr>
            <a:r>
              <a:rPr lang="en-US" sz="2000"/>
              <a:t>In this project we used the algorithm called “YOLO-V5”.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Why YOLO-V5?</a:t>
            </a:r>
            <a:endParaRPr/>
          </a:p>
        </p:txBody>
      </p:sp>
      <p:sp>
        <p:nvSpPr>
          <p:cNvPr id="130" name="Google Shape;130;p1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153670" lvl="0" marL="274320" rtl="0" algn="l">
              <a:spcBef>
                <a:spcPts val="0"/>
              </a:spcBef>
              <a:spcAft>
                <a:spcPts val="0"/>
              </a:spcAft>
              <a:buSzPts val="1900"/>
              <a:buNone/>
            </a:pPr>
            <a:r>
              <a:t/>
            </a:r>
            <a:endParaRPr sz="2000"/>
          </a:p>
          <a:p>
            <a:pPr indent="-153670" lvl="0" marL="274320" rtl="0" algn="l">
              <a:spcBef>
                <a:spcPts val="400"/>
              </a:spcBef>
              <a:spcAft>
                <a:spcPts val="0"/>
              </a:spcAft>
              <a:buSzPts val="1900"/>
              <a:buNone/>
            </a:pPr>
            <a:r>
              <a:t/>
            </a:r>
            <a:endParaRPr sz="2000"/>
          </a:p>
          <a:p>
            <a:pPr indent="-274320" lvl="0" marL="274320" rtl="0" algn="just">
              <a:spcBef>
                <a:spcPts val="400"/>
              </a:spcBef>
              <a:spcAft>
                <a:spcPts val="0"/>
              </a:spcAft>
              <a:buSzPts val="1900"/>
              <a:buChar char="⚫"/>
            </a:pPr>
            <a:r>
              <a:rPr lang="en-US" sz="2000"/>
              <a:t>YOLO-v5 is a real-time object detection system that utilizes deep learning algorithms</a:t>
            </a:r>
            <a:endParaRPr/>
          </a:p>
          <a:p>
            <a:pPr indent="-274320" lvl="0" marL="274320" rtl="0" algn="just">
              <a:spcBef>
                <a:spcPts val="400"/>
              </a:spcBef>
              <a:spcAft>
                <a:spcPts val="0"/>
              </a:spcAft>
              <a:buSzPts val="1900"/>
              <a:buChar char="⚫"/>
            </a:pPr>
            <a:r>
              <a:rPr lang="en-US" sz="2000"/>
              <a:t>  It detects and classifies the objects in images and videos with high accuracy and speed.</a:t>
            </a:r>
            <a:endParaRPr/>
          </a:p>
          <a:p>
            <a:pPr indent="-274320" lvl="0" marL="274320" rtl="0" algn="just">
              <a:spcBef>
                <a:spcPts val="400"/>
              </a:spcBef>
              <a:spcAft>
                <a:spcPts val="0"/>
              </a:spcAft>
              <a:buSzPts val="1900"/>
              <a:buChar char="⚫"/>
            </a:pPr>
            <a:r>
              <a:rPr lang="en-US" sz="2000"/>
              <a:t>YOLO-v5 has a significantly smaller model size, faster inference speed, and improved accuracy compared to YOLO-V3</a:t>
            </a:r>
            <a:endParaRPr/>
          </a:p>
          <a:p>
            <a:pPr indent="-153670" lvl="0" marL="274320" rtl="0" algn="l">
              <a:spcBef>
                <a:spcPts val="400"/>
              </a:spcBef>
              <a:spcAft>
                <a:spcPts val="0"/>
              </a:spcAft>
              <a:buSzPts val="1900"/>
              <a:buNone/>
            </a:pPr>
            <a:r>
              <a:t/>
            </a:r>
            <a:endParaRPr sz="2000"/>
          </a:p>
          <a:p>
            <a:pPr indent="-153670" lvl="0" marL="274320" rtl="0" algn="l">
              <a:spcBef>
                <a:spcPts val="400"/>
              </a:spcBef>
              <a:spcAft>
                <a:spcPts val="0"/>
              </a:spcAft>
              <a:buSzPts val="1900"/>
              <a:buNone/>
            </a:pPr>
            <a:r>
              <a:t/>
            </a:r>
            <a:endParaRPr sz="2000"/>
          </a:p>
          <a:p>
            <a:pPr indent="-153670" lvl="0" marL="274320" rtl="0" algn="l">
              <a:spcBef>
                <a:spcPts val="400"/>
              </a:spcBef>
              <a:spcAft>
                <a:spcPts val="0"/>
              </a:spcAft>
              <a:buSzPts val="19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EXISTING SYSTEM</a:t>
            </a:r>
            <a:endParaRPr/>
          </a:p>
        </p:txBody>
      </p:sp>
      <p:sp>
        <p:nvSpPr>
          <p:cNvPr id="136" name="Google Shape;136;p1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900"/>
              <a:buNone/>
            </a:pPr>
            <a:r>
              <a:rPr lang="en-US" sz="2000"/>
              <a:t>It is necessary to develop and evaluate new vision algorithms for drone captured visual data. However, as pointed out in [2], [5], studies toward this goal are seriously limited by the lack of publicly available large-scale benchmarks or datasets. Some recent efforts [2], [5], [6] have been devoted to construct datasets captured by drones focusing on object detection or tracking. These datasets are still limited in size and scenarios covered, due to the difficulties in data collection and annotation. Thorough evaluations of existing or newly developed algorithms remain an open problem. A more general and comprehensive benchmark is desired for further boosting video analysis research on drone platforms.</a:t>
            </a:r>
            <a:endParaRPr/>
          </a:p>
          <a:p>
            <a:pPr indent="0" lvl="0" marL="0" rtl="0" algn="l">
              <a:spcBef>
                <a:spcPts val="400"/>
              </a:spcBef>
              <a:spcAft>
                <a:spcPts val="0"/>
              </a:spcAft>
              <a:buSzPts val="1900"/>
              <a:buNone/>
            </a:pPr>
            <a:r>
              <a:rPr b="1" lang="en-US" sz="2000"/>
              <a:t>    Disadvantages:</a:t>
            </a:r>
            <a:endParaRPr sz="2000"/>
          </a:p>
          <a:p>
            <a:pPr indent="-274320" lvl="0" marL="274320" rtl="0" algn="l">
              <a:spcBef>
                <a:spcPts val="360"/>
              </a:spcBef>
              <a:spcAft>
                <a:spcPts val="0"/>
              </a:spcAft>
              <a:buSzPts val="1710"/>
              <a:buChar char="⚫"/>
            </a:pPr>
            <a:r>
              <a:rPr lang="en-US" sz="1800"/>
              <a:t>These datasets are still limited in size and scenarios covered, due to the difficulties in data collection and annotation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PROPOSED SYSTEM</a:t>
            </a:r>
            <a:endParaRPr/>
          </a:p>
        </p:txBody>
      </p:sp>
      <p:sp>
        <p:nvSpPr>
          <p:cNvPr id="142" name="Google Shape;142;p2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900"/>
              <a:buNone/>
            </a:pPr>
            <a:r>
              <a:rPr lang="en-US" sz="2000"/>
              <a:t>This paper focuses on analyzing various representative object detection and tracking algorithms thoroughly. Specifically, we discuss and analyze the advantages and disadvantages of the submitted methods in terms of model design and training strategies. After that, we advocate several future research directions of object detection and tracking on drone-captured videos. We expect such comprehensive review and analysis to largely boost the research and development in video analysis on drones.</a:t>
            </a:r>
            <a:endParaRPr/>
          </a:p>
          <a:p>
            <a:pPr indent="0" lvl="0" marL="0" rtl="0" algn="l">
              <a:spcBef>
                <a:spcPts val="400"/>
              </a:spcBef>
              <a:spcAft>
                <a:spcPts val="0"/>
              </a:spcAft>
              <a:buSzPts val="1900"/>
              <a:buNone/>
            </a:pPr>
            <a:r>
              <a:rPr b="1" lang="en-US" sz="2000"/>
              <a:t>    Advantages:</a:t>
            </a:r>
            <a:endParaRPr sz="2000"/>
          </a:p>
          <a:p>
            <a:pPr indent="-274320" lvl="0" marL="274320" rtl="0" algn="l">
              <a:spcBef>
                <a:spcPts val="400"/>
              </a:spcBef>
              <a:spcAft>
                <a:spcPts val="0"/>
              </a:spcAft>
              <a:buSzPts val="1900"/>
              <a:buChar char="⚫"/>
            </a:pPr>
            <a:r>
              <a:rPr lang="en-US" sz="2000"/>
              <a:t>Provides a comprehensive evaluation platform for object detection and tracking.</a:t>
            </a:r>
            <a:endParaRPr/>
          </a:p>
          <a:p>
            <a:pPr indent="-274320" lvl="0" marL="274320" rtl="0" algn="l">
              <a:spcBef>
                <a:spcPts val="400"/>
              </a:spcBef>
              <a:spcAft>
                <a:spcPts val="0"/>
              </a:spcAft>
              <a:buSzPts val="1900"/>
              <a:buChar char="⚫"/>
            </a:pPr>
            <a:r>
              <a:rPr lang="en-US" sz="2000"/>
              <a:t>Effectiveness and efficiency are both important aspects for algorithms in real applications.</a:t>
            </a:r>
            <a:endParaRPr/>
          </a:p>
          <a:p>
            <a:pPr indent="-274320" lvl="0" marL="274320" rtl="0" algn="just">
              <a:spcBef>
                <a:spcPts val="400"/>
              </a:spcBef>
              <a:spcAft>
                <a:spcPts val="0"/>
              </a:spcAft>
              <a:buSzPts val="19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457200" y="704088"/>
            <a:ext cx="8229600" cy="780696"/>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REQUIRMENTS</a:t>
            </a:r>
            <a:endParaRPr/>
          </a:p>
        </p:txBody>
      </p:sp>
      <p:sp>
        <p:nvSpPr>
          <p:cNvPr id="148" name="Google Shape;148;p2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900"/>
              <a:buNone/>
            </a:pPr>
            <a:r>
              <a:rPr b="1" lang="en-US" sz="2000"/>
              <a:t>SOFTWARE REQUIREMENTS:</a:t>
            </a:r>
            <a:endParaRPr/>
          </a:p>
          <a:p>
            <a:pPr indent="0" lvl="0" marL="0" rtl="0" algn="l">
              <a:spcBef>
                <a:spcPts val="400"/>
              </a:spcBef>
              <a:spcAft>
                <a:spcPts val="0"/>
              </a:spcAft>
              <a:buSzPts val="1900"/>
              <a:buNone/>
            </a:pPr>
            <a:r>
              <a:t/>
            </a:r>
            <a:endParaRPr b="1" sz="2000"/>
          </a:p>
          <a:p>
            <a:pPr indent="-274320" lvl="0" marL="274320" rtl="0" algn="l">
              <a:spcBef>
                <a:spcPts val="400"/>
              </a:spcBef>
              <a:spcAft>
                <a:spcPts val="0"/>
              </a:spcAft>
              <a:buSzPts val="1900"/>
              <a:buChar char="⚫"/>
            </a:pPr>
            <a:r>
              <a:rPr lang="en-US" sz="2000"/>
              <a:t>Visual Studio Community Version</a:t>
            </a:r>
            <a:endParaRPr/>
          </a:p>
          <a:p>
            <a:pPr indent="-274320" lvl="0" marL="274320" rtl="0" algn="l">
              <a:spcBef>
                <a:spcPts val="400"/>
              </a:spcBef>
              <a:spcAft>
                <a:spcPts val="0"/>
              </a:spcAft>
              <a:buSzPts val="1900"/>
              <a:buChar char="⚫"/>
            </a:pPr>
            <a:r>
              <a:rPr lang="en-US" sz="2000"/>
              <a:t>Node Js ( Version 12.3.1)</a:t>
            </a:r>
            <a:endParaRPr/>
          </a:p>
          <a:p>
            <a:pPr indent="-274320" lvl="0" marL="274320" rtl="0" algn="l">
              <a:spcBef>
                <a:spcPts val="400"/>
              </a:spcBef>
              <a:spcAft>
                <a:spcPts val="0"/>
              </a:spcAft>
              <a:buSzPts val="1900"/>
              <a:buChar char="⚫"/>
            </a:pPr>
            <a:r>
              <a:rPr lang="en-US" sz="2000"/>
              <a:t>Python IDEL ( Python 3.7 )</a:t>
            </a:r>
            <a:endParaRPr/>
          </a:p>
          <a:p>
            <a:pPr indent="-153670" lvl="0" marL="274320" rtl="0" algn="l">
              <a:spcBef>
                <a:spcPts val="400"/>
              </a:spcBef>
              <a:spcAft>
                <a:spcPts val="0"/>
              </a:spcAft>
              <a:buSzPts val="1900"/>
              <a:buNone/>
            </a:pPr>
            <a:r>
              <a:t/>
            </a:r>
            <a:endParaRPr sz="2000"/>
          </a:p>
          <a:p>
            <a:pPr indent="0" lvl="0" marL="0" rtl="0" algn="l">
              <a:spcBef>
                <a:spcPts val="400"/>
              </a:spcBef>
              <a:spcAft>
                <a:spcPts val="0"/>
              </a:spcAft>
              <a:buSzPts val="1900"/>
              <a:buNone/>
            </a:pPr>
            <a:r>
              <a:rPr b="1" lang="en-US" sz="2000"/>
              <a:t>HARDWARE REQUIREMENTS</a:t>
            </a:r>
            <a:r>
              <a:rPr lang="en-US" sz="2000"/>
              <a:t> :</a:t>
            </a:r>
            <a:endParaRPr/>
          </a:p>
          <a:p>
            <a:pPr indent="0" lvl="0" marL="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Operating System : Windows Only</a:t>
            </a:r>
            <a:endParaRPr/>
          </a:p>
          <a:p>
            <a:pPr indent="-274320" lvl="0" marL="274320" rtl="0" algn="l">
              <a:spcBef>
                <a:spcPts val="400"/>
              </a:spcBef>
              <a:spcAft>
                <a:spcPts val="0"/>
              </a:spcAft>
              <a:buSzPts val="1900"/>
              <a:buChar char="⚫"/>
            </a:pPr>
            <a:r>
              <a:rPr lang="en-US" sz="2000"/>
              <a:t>Processor : i5 and above</a:t>
            </a:r>
            <a:endParaRPr/>
          </a:p>
          <a:p>
            <a:pPr indent="-274320" lvl="0" marL="274320" rtl="0" algn="l">
              <a:spcBef>
                <a:spcPts val="400"/>
              </a:spcBef>
              <a:spcAft>
                <a:spcPts val="0"/>
              </a:spcAft>
              <a:buSzPts val="1900"/>
              <a:buChar char="⚫"/>
            </a:pPr>
            <a:r>
              <a:rPr lang="en-US" sz="2000"/>
              <a:t>Ram : 4gb and above </a:t>
            </a:r>
            <a:endParaRPr/>
          </a:p>
          <a:p>
            <a:pPr indent="-274320" lvl="0" marL="274320" rtl="0" algn="l">
              <a:spcBef>
                <a:spcPts val="400"/>
              </a:spcBef>
              <a:spcAft>
                <a:spcPts val="0"/>
              </a:spcAft>
              <a:buSzPts val="1900"/>
              <a:buChar char="⚫"/>
            </a:pPr>
            <a:r>
              <a:rPr lang="en-US" sz="2000"/>
              <a:t>Hard Disk : 50 GB</a:t>
            </a:r>
            <a:endParaRPr/>
          </a:p>
          <a:p>
            <a:pPr indent="-153670" lvl="0" marL="274320" rtl="0" algn="l">
              <a:spcBef>
                <a:spcPts val="400"/>
              </a:spcBef>
              <a:spcAft>
                <a:spcPts val="0"/>
              </a:spcAft>
              <a:buSzPts val="19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MODULES</a:t>
            </a:r>
            <a:endParaRPr/>
          </a:p>
        </p:txBody>
      </p:sp>
      <p:sp>
        <p:nvSpPr>
          <p:cNvPr id="154" name="Google Shape;154;p2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520"/>
              <a:buChar char="⚫"/>
            </a:pPr>
            <a:r>
              <a:rPr lang="en-US" sz="1600"/>
              <a:t>Data exploration: using this module we will load data into system</a:t>
            </a:r>
            <a:endParaRPr/>
          </a:p>
          <a:p>
            <a:pPr indent="-177800" lvl="0" marL="274320" rtl="0" algn="l">
              <a:spcBef>
                <a:spcPts val="320"/>
              </a:spcBef>
              <a:spcAft>
                <a:spcPts val="0"/>
              </a:spcAft>
              <a:buSzPts val="1520"/>
              <a:buNone/>
            </a:pPr>
            <a:r>
              <a:t/>
            </a:r>
            <a:endParaRPr sz="1600"/>
          </a:p>
          <a:p>
            <a:pPr indent="-274320" lvl="0" marL="274320" rtl="0" algn="l">
              <a:spcBef>
                <a:spcPts val="320"/>
              </a:spcBef>
              <a:spcAft>
                <a:spcPts val="0"/>
              </a:spcAft>
              <a:buSzPts val="1520"/>
              <a:buChar char="⚫"/>
            </a:pPr>
            <a:r>
              <a:rPr lang="en-US" sz="1600"/>
              <a:t>Processing: Using the module we will read data for processing</a:t>
            </a:r>
            <a:endParaRPr/>
          </a:p>
          <a:p>
            <a:pPr indent="-177800" lvl="0" marL="274320" rtl="0" algn="l">
              <a:spcBef>
                <a:spcPts val="320"/>
              </a:spcBef>
              <a:spcAft>
                <a:spcPts val="0"/>
              </a:spcAft>
              <a:buSzPts val="1520"/>
              <a:buNone/>
            </a:pPr>
            <a:r>
              <a:t/>
            </a:r>
            <a:endParaRPr sz="1600"/>
          </a:p>
          <a:p>
            <a:pPr indent="-274320" lvl="0" marL="274320" rtl="0" algn="l">
              <a:spcBef>
                <a:spcPts val="320"/>
              </a:spcBef>
              <a:spcAft>
                <a:spcPts val="0"/>
              </a:spcAft>
              <a:buSzPts val="1520"/>
              <a:buChar char="⚫"/>
            </a:pPr>
            <a:r>
              <a:rPr lang="en-US" sz="1600"/>
              <a:t>Data augmentation: using this module to artificially increase the amount of data by generating new data points from existing data.</a:t>
            </a:r>
            <a:endParaRPr/>
          </a:p>
          <a:p>
            <a:pPr indent="-177800" lvl="0" marL="274320" rtl="0" algn="l">
              <a:spcBef>
                <a:spcPts val="320"/>
              </a:spcBef>
              <a:spcAft>
                <a:spcPts val="0"/>
              </a:spcAft>
              <a:buSzPts val="1520"/>
              <a:buNone/>
            </a:pPr>
            <a:r>
              <a:t/>
            </a:r>
            <a:endParaRPr sz="1600"/>
          </a:p>
          <a:p>
            <a:pPr indent="-274320" lvl="0" marL="274320" rtl="0" algn="l">
              <a:spcBef>
                <a:spcPts val="320"/>
              </a:spcBef>
              <a:spcAft>
                <a:spcPts val="0"/>
              </a:spcAft>
              <a:buSzPts val="1520"/>
              <a:buChar char="⚫"/>
            </a:pPr>
            <a:r>
              <a:rPr lang="en-US" sz="1600"/>
              <a:t>Model generation: Building the model in colab - YOLOV5, Faster RCNN ,DRNN ,</a:t>
            </a:r>
            <a:endParaRPr/>
          </a:p>
          <a:p>
            <a:pPr indent="0" lvl="0" marL="0" rtl="0" algn="l">
              <a:spcBef>
                <a:spcPts val="320"/>
              </a:spcBef>
              <a:spcAft>
                <a:spcPts val="0"/>
              </a:spcAft>
              <a:buSzPts val="1520"/>
              <a:buNone/>
            </a:pPr>
            <a:r>
              <a:rPr lang="en-US" sz="1600"/>
              <a:t>     Retina Net - Cascaded RCNN – Mask RCNN. Algorithms accuracy calculated. </a:t>
            </a:r>
            <a:endParaRPr/>
          </a:p>
          <a:p>
            <a:pPr indent="-177800" lvl="0" marL="274320" rtl="0" algn="l">
              <a:spcBef>
                <a:spcPts val="320"/>
              </a:spcBef>
              <a:spcAft>
                <a:spcPts val="0"/>
              </a:spcAft>
              <a:buSzPts val="1520"/>
              <a:buNone/>
            </a:pPr>
            <a:r>
              <a:t/>
            </a:r>
            <a:endParaRPr sz="1600"/>
          </a:p>
          <a:p>
            <a:pPr indent="-274320" lvl="0" marL="274320" rtl="0" algn="l">
              <a:spcBef>
                <a:spcPts val="320"/>
              </a:spcBef>
              <a:spcAft>
                <a:spcPts val="0"/>
              </a:spcAft>
              <a:buSzPts val="1520"/>
              <a:buChar char="⚫"/>
            </a:pPr>
            <a:r>
              <a:rPr lang="en-US" sz="1600"/>
              <a:t>User signup &amp; login: Using this module will get registration and login</a:t>
            </a:r>
            <a:endParaRPr/>
          </a:p>
          <a:p>
            <a:pPr indent="-177800" lvl="0" marL="274320" rtl="0" algn="l">
              <a:spcBef>
                <a:spcPts val="320"/>
              </a:spcBef>
              <a:spcAft>
                <a:spcPts val="0"/>
              </a:spcAft>
              <a:buSzPts val="1520"/>
              <a:buNone/>
            </a:pPr>
            <a:r>
              <a:t/>
            </a:r>
            <a:endParaRPr sz="1600"/>
          </a:p>
          <a:p>
            <a:pPr indent="-274320" lvl="0" marL="274320" rtl="0" algn="l">
              <a:spcBef>
                <a:spcPts val="320"/>
              </a:spcBef>
              <a:spcAft>
                <a:spcPts val="0"/>
              </a:spcAft>
              <a:buSzPts val="1520"/>
              <a:buChar char="⚫"/>
            </a:pPr>
            <a:r>
              <a:rPr lang="en-US" sz="1600"/>
              <a:t>User input: Using this module will give input for prediction</a:t>
            </a:r>
            <a:endParaRPr/>
          </a:p>
          <a:p>
            <a:pPr indent="-177800" lvl="0" marL="274320" rtl="0" algn="l">
              <a:spcBef>
                <a:spcPts val="320"/>
              </a:spcBef>
              <a:spcAft>
                <a:spcPts val="0"/>
              </a:spcAft>
              <a:buSzPts val="1520"/>
              <a:buNone/>
            </a:pPr>
            <a:r>
              <a:t/>
            </a:r>
            <a:endParaRPr sz="1600"/>
          </a:p>
          <a:p>
            <a:pPr indent="-274320" lvl="0" marL="274320" rtl="0" algn="l">
              <a:spcBef>
                <a:spcPts val="320"/>
              </a:spcBef>
              <a:spcAft>
                <a:spcPts val="0"/>
              </a:spcAft>
              <a:buSzPts val="1520"/>
              <a:buChar char="⚫"/>
            </a:pPr>
            <a:r>
              <a:rPr lang="en-US" sz="1600"/>
              <a:t>Prediction: final predicted displayed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METHODOLOGY</a:t>
            </a:r>
            <a:endParaRPr/>
          </a:p>
        </p:txBody>
      </p:sp>
      <p:pic>
        <p:nvPicPr>
          <p:cNvPr id="160" name="Google Shape;160;p23"/>
          <p:cNvPicPr preferRelativeResize="0"/>
          <p:nvPr>
            <p:ph idx="1" type="body"/>
          </p:nvPr>
        </p:nvPicPr>
        <p:blipFill rotWithShape="1">
          <a:blip r:embed="rId3">
            <a:alphaModFix/>
          </a:blip>
          <a:srcRect b="0" l="0" r="0" t="0"/>
          <a:stretch/>
        </p:blipFill>
        <p:spPr>
          <a:xfrm>
            <a:off x="0" y="1860538"/>
            <a:ext cx="9144000" cy="49974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