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1"/>
  </p:notesMasterIdLst>
  <p:sldIdLst>
    <p:sldId id="256" r:id="rId2"/>
    <p:sldId id="257" r:id="rId3"/>
    <p:sldId id="258" r:id="rId4"/>
    <p:sldId id="259" r:id="rId5"/>
    <p:sldId id="260" r:id="rId6"/>
    <p:sldId id="334" r:id="rId7"/>
    <p:sldId id="384" r:id="rId8"/>
    <p:sldId id="335" r:id="rId9"/>
    <p:sldId id="337" r:id="rId10"/>
    <p:sldId id="338" r:id="rId11"/>
    <p:sldId id="264" r:id="rId12"/>
    <p:sldId id="270" r:id="rId13"/>
    <p:sldId id="274" r:id="rId14"/>
    <p:sldId id="282" r:id="rId15"/>
    <p:sldId id="325" r:id="rId16"/>
    <p:sldId id="326" r:id="rId17"/>
    <p:sldId id="360" r:id="rId18"/>
    <p:sldId id="285" r:id="rId19"/>
    <p:sldId id="361" r:id="rId20"/>
    <p:sldId id="362" r:id="rId21"/>
    <p:sldId id="363" r:id="rId22"/>
    <p:sldId id="364" r:id="rId23"/>
    <p:sldId id="365" r:id="rId24"/>
    <p:sldId id="366" r:id="rId25"/>
    <p:sldId id="367" r:id="rId26"/>
    <p:sldId id="368" r:id="rId27"/>
    <p:sldId id="369" r:id="rId28"/>
    <p:sldId id="370" r:id="rId29"/>
    <p:sldId id="371" r:id="rId30"/>
    <p:sldId id="372" r:id="rId31"/>
    <p:sldId id="373" r:id="rId32"/>
    <p:sldId id="374" r:id="rId33"/>
    <p:sldId id="375" r:id="rId34"/>
    <p:sldId id="377" r:id="rId35"/>
    <p:sldId id="378" r:id="rId36"/>
    <p:sldId id="379" r:id="rId37"/>
    <p:sldId id="381" r:id="rId38"/>
    <p:sldId id="382" r:id="rId39"/>
    <p:sldId id="383"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7792" autoAdjust="0"/>
  </p:normalViewPr>
  <p:slideViewPr>
    <p:cSldViewPr>
      <p:cViewPr varScale="1">
        <p:scale>
          <a:sx n="62" d="100"/>
          <a:sy n="62" d="100"/>
        </p:scale>
        <p:origin x="154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12/10/2015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a:p>
        </p:txBody>
      </p:sp>
    </p:spTree>
    <p:extLst>
      <p:ext uri="{BB962C8B-B14F-4D97-AF65-F5344CB8AC3E}">
        <p14:creationId xmlns:p14="http://schemas.microsoft.com/office/powerpoint/2010/main" val="727387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a:p>
        </p:txBody>
      </p:sp>
    </p:spTree>
    <p:extLst>
      <p:ext uri="{BB962C8B-B14F-4D97-AF65-F5344CB8AC3E}">
        <p14:creationId xmlns:p14="http://schemas.microsoft.com/office/powerpoint/2010/main" val="217914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a:p>
        </p:txBody>
      </p:sp>
    </p:spTree>
    <p:extLst>
      <p:ext uri="{BB962C8B-B14F-4D97-AF65-F5344CB8AC3E}">
        <p14:creationId xmlns:p14="http://schemas.microsoft.com/office/powerpoint/2010/main" val="4050627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a:p>
        </p:txBody>
      </p:sp>
    </p:spTree>
    <p:extLst>
      <p:ext uri="{BB962C8B-B14F-4D97-AF65-F5344CB8AC3E}">
        <p14:creationId xmlns:p14="http://schemas.microsoft.com/office/powerpoint/2010/main" val="3966792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a:p>
        </p:txBody>
      </p:sp>
    </p:spTree>
    <p:extLst>
      <p:ext uri="{BB962C8B-B14F-4D97-AF65-F5344CB8AC3E}">
        <p14:creationId xmlns:p14="http://schemas.microsoft.com/office/powerpoint/2010/main" val="3986857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a:p>
        </p:txBody>
      </p:sp>
    </p:spTree>
    <p:extLst>
      <p:ext uri="{BB962C8B-B14F-4D97-AF65-F5344CB8AC3E}">
        <p14:creationId xmlns:p14="http://schemas.microsoft.com/office/powerpoint/2010/main" val="555528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a:p>
        </p:txBody>
      </p:sp>
    </p:spTree>
    <p:extLst>
      <p:ext uri="{BB962C8B-B14F-4D97-AF65-F5344CB8AC3E}">
        <p14:creationId xmlns:p14="http://schemas.microsoft.com/office/powerpoint/2010/main" val="12365569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a:p>
        </p:txBody>
      </p:sp>
    </p:spTree>
    <p:extLst>
      <p:ext uri="{BB962C8B-B14F-4D97-AF65-F5344CB8AC3E}">
        <p14:creationId xmlns:p14="http://schemas.microsoft.com/office/powerpoint/2010/main" val="3302930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a:p>
        </p:txBody>
      </p:sp>
    </p:spTree>
    <p:extLst>
      <p:ext uri="{BB962C8B-B14F-4D97-AF65-F5344CB8AC3E}">
        <p14:creationId xmlns:p14="http://schemas.microsoft.com/office/powerpoint/2010/main" val="167103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a:p>
        </p:txBody>
      </p:sp>
    </p:spTree>
    <p:extLst>
      <p:ext uri="{BB962C8B-B14F-4D97-AF65-F5344CB8AC3E}">
        <p14:creationId xmlns:p14="http://schemas.microsoft.com/office/powerpoint/2010/main" val="845397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a:p>
        </p:txBody>
      </p:sp>
    </p:spTree>
    <p:extLst>
      <p:ext uri="{BB962C8B-B14F-4D97-AF65-F5344CB8AC3E}">
        <p14:creationId xmlns:p14="http://schemas.microsoft.com/office/powerpoint/2010/main" val="2434436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a:p>
        </p:txBody>
      </p:sp>
    </p:spTree>
    <p:extLst>
      <p:ext uri="{BB962C8B-B14F-4D97-AF65-F5344CB8AC3E}">
        <p14:creationId xmlns:p14="http://schemas.microsoft.com/office/powerpoint/2010/main" val="31532899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a:p>
        </p:txBody>
      </p:sp>
    </p:spTree>
    <p:extLst>
      <p:ext uri="{BB962C8B-B14F-4D97-AF65-F5344CB8AC3E}">
        <p14:creationId xmlns:p14="http://schemas.microsoft.com/office/powerpoint/2010/main" val="2094068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a:p>
        </p:txBody>
      </p:sp>
    </p:spTree>
    <p:extLst>
      <p:ext uri="{BB962C8B-B14F-4D97-AF65-F5344CB8AC3E}">
        <p14:creationId xmlns:p14="http://schemas.microsoft.com/office/powerpoint/2010/main" val="34794765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a:p>
        </p:txBody>
      </p:sp>
    </p:spTree>
    <p:extLst>
      <p:ext uri="{BB962C8B-B14F-4D97-AF65-F5344CB8AC3E}">
        <p14:creationId xmlns:p14="http://schemas.microsoft.com/office/powerpoint/2010/main" val="3063275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a:p>
        </p:txBody>
      </p:sp>
    </p:spTree>
    <p:extLst>
      <p:ext uri="{BB962C8B-B14F-4D97-AF65-F5344CB8AC3E}">
        <p14:creationId xmlns:p14="http://schemas.microsoft.com/office/powerpoint/2010/main" val="5458502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a:p>
        </p:txBody>
      </p:sp>
    </p:spTree>
    <p:extLst>
      <p:ext uri="{BB962C8B-B14F-4D97-AF65-F5344CB8AC3E}">
        <p14:creationId xmlns:p14="http://schemas.microsoft.com/office/powerpoint/2010/main" val="2413082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a:p>
        </p:txBody>
      </p:sp>
    </p:spTree>
    <p:extLst>
      <p:ext uri="{BB962C8B-B14F-4D97-AF65-F5344CB8AC3E}">
        <p14:creationId xmlns:p14="http://schemas.microsoft.com/office/powerpoint/2010/main" val="11408147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a:p>
        </p:txBody>
      </p:sp>
    </p:spTree>
    <p:extLst>
      <p:ext uri="{BB962C8B-B14F-4D97-AF65-F5344CB8AC3E}">
        <p14:creationId xmlns:p14="http://schemas.microsoft.com/office/powerpoint/2010/main" val="3712425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a:p>
        </p:txBody>
      </p:sp>
    </p:spTree>
    <p:extLst>
      <p:ext uri="{BB962C8B-B14F-4D97-AF65-F5344CB8AC3E}">
        <p14:creationId xmlns:p14="http://schemas.microsoft.com/office/powerpoint/2010/main" val="3227610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a:p>
        </p:txBody>
      </p:sp>
    </p:spTree>
    <p:extLst>
      <p:ext uri="{BB962C8B-B14F-4D97-AF65-F5344CB8AC3E}">
        <p14:creationId xmlns:p14="http://schemas.microsoft.com/office/powerpoint/2010/main" val="3251399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a:p>
        </p:txBody>
      </p:sp>
    </p:spTree>
    <p:extLst>
      <p:ext uri="{BB962C8B-B14F-4D97-AF65-F5344CB8AC3E}">
        <p14:creationId xmlns:p14="http://schemas.microsoft.com/office/powerpoint/2010/main" val="3089830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a:p>
        </p:txBody>
      </p:sp>
    </p:spTree>
    <p:extLst>
      <p:ext uri="{BB962C8B-B14F-4D97-AF65-F5344CB8AC3E}">
        <p14:creationId xmlns:p14="http://schemas.microsoft.com/office/powerpoint/2010/main" val="1246638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a:p>
        </p:txBody>
      </p:sp>
    </p:spTree>
    <p:extLst>
      <p:ext uri="{BB962C8B-B14F-4D97-AF65-F5344CB8AC3E}">
        <p14:creationId xmlns:p14="http://schemas.microsoft.com/office/powerpoint/2010/main" val="18118318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a:p>
        </p:txBody>
      </p:sp>
    </p:spTree>
    <p:extLst>
      <p:ext uri="{BB962C8B-B14F-4D97-AF65-F5344CB8AC3E}">
        <p14:creationId xmlns:p14="http://schemas.microsoft.com/office/powerpoint/2010/main" val="788445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a:p>
        </p:txBody>
      </p:sp>
    </p:spTree>
    <p:extLst>
      <p:ext uri="{BB962C8B-B14F-4D97-AF65-F5344CB8AC3E}">
        <p14:creationId xmlns:p14="http://schemas.microsoft.com/office/powerpoint/2010/main" val="35013048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smtClean="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a:p>
        </p:txBody>
      </p:sp>
    </p:spTree>
    <p:extLst>
      <p:ext uri="{BB962C8B-B14F-4D97-AF65-F5344CB8AC3E}">
        <p14:creationId xmlns:p14="http://schemas.microsoft.com/office/powerpoint/2010/main" val="2645243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a:p>
        </p:txBody>
      </p:sp>
    </p:spTree>
    <p:extLst>
      <p:ext uri="{BB962C8B-B14F-4D97-AF65-F5344CB8AC3E}">
        <p14:creationId xmlns:p14="http://schemas.microsoft.com/office/powerpoint/2010/main" val="407444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a:p>
        </p:txBody>
      </p:sp>
    </p:spTree>
    <p:extLst>
      <p:ext uri="{BB962C8B-B14F-4D97-AF65-F5344CB8AC3E}">
        <p14:creationId xmlns:p14="http://schemas.microsoft.com/office/powerpoint/2010/main" val="15324132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a:p>
        </p:txBody>
      </p:sp>
    </p:spTree>
    <p:extLst>
      <p:ext uri="{BB962C8B-B14F-4D97-AF65-F5344CB8AC3E}">
        <p14:creationId xmlns:p14="http://schemas.microsoft.com/office/powerpoint/2010/main" val="3043059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a:p>
        </p:txBody>
      </p:sp>
    </p:spTree>
    <p:extLst>
      <p:ext uri="{BB962C8B-B14F-4D97-AF65-F5344CB8AC3E}">
        <p14:creationId xmlns:p14="http://schemas.microsoft.com/office/powerpoint/2010/main" val="3268013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a:p>
        </p:txBody>
      </p:sp>
    </p:spTree>
    <p:extLst>
      <p:ext uri="{BB962C8B-B14F-4D97-AF65-F5344CB8AC3E}">
        <p14:creationId xmlns:p14="http://schemas.microsoft.com/office/powerpoint/2010/main" val="3116233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a:p>
        </p:txBody>
      </p:sp>
    </p:spTree>
    <p:extLst>
      <p:ext uri="{BB962C8B-B14F-4D97-AF65-F5344CB8AC3E}">
        <p14:creationId xmlns:p14="http://schemas.microsoft.com/office/powerpoint/2010/main" val="3015161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a:p>
        </p:txBody>
      </p:sp>
    </p:spTree>
    <p:extLst>
      <p:ext uri="{BB962C8B-B14F-4D97-AF65-F5344CB8AC3E}">
        <p14:creationId xmlns:p14="http://schemas.microsoft.com/office/powerpoint/2010/main" val="2822413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29C7DC90-A538-4D3C-9401-92C2D8DD97AE}" type="datetime1">
              <a:rPr lang="en-US" smtClean="0"/>
              <a:pPr>
                <a:defRPr/>
              </a:pPr>
              <a:t>12/10/2015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BE16E6E-BC5F-40BA-8EF2-F72E2EF6898B}" type="datetime1">
              <a:rPr lang="en-US" smtClean="0"/>
              <a:pPr>
                <a:defRPr/>
              </a:pPr>
              <a:t>12/10/2015</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3FF7A705-15A9-4FB3-BB83-4414C5BD27ED}"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9296201B-5135-4C7A-B164-D207B1FBBDD2}" type="datetime1">
              <a:rPr lang="en-US" smtClean="0"/>
              <a:pPr>
                <a:defRPr/>
              </a:pPr>
              <a:t>12/10/2015</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81824122-7DA4-439C-8E1C-2685A4CDC00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66499632-BA1C-411F-BC01-932C63E5E55C}" type="datetime1">
              <a:rPr lang="en-US" smtClean="0"/>
              <a:pPr>
                <a:defRPr/>
              </a:pPr>
              <a:t>12/10/2015</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EB9CF567-92F2-4868-AE5F-6064AF3DA266}" type="slidenum">
              <a:rPr lang="en-US" smtClean="0"/>
              <a:pPr>
                <a:defRPr/>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B5295DC0-BDF4-4946-95FC-61C4F2C15E4D}" type="datetime1">
              <a:rPr lang="en-US" smtClean="0"/>
              <a:pPr>
                <a:defRPr/>
              </a:pPr>
              <a:t>12/10/2015</a:t>
            </a:fld>
            <a:endParaRPr lang="en-US"/>
          </a:p>
        </p:txBody>
      </p:sp>
      <p:sp>
        <p:nvSpPr>
          <p:cNvPr id="5" name="Footer Placeholder 4"/>
          <p:cNvSpPr>
            <a:spLocks noGrp="1"/>
          </p:cNvSpPr>
          <p:nvPr>
            <p:ph type="ftr" sz="quarter" idx="11"/>
          </p:nvPr>
        </p:nvSpPr>
        <p:spPr/>
        <p:txBody>
          <a:bodyPr/>
          <a:lstStyle>
            <a:extLst/>
          </a:lstStyle>
          <a:p>
            <a:pPr>
              <a:defRPr/>
            </a:pPr>
            <a:endParaRPr lang="en-US"/>
          </a:p>
        </p:txBody>
      </p:sp>
      <p:sp>
        <p:nvSpPr>
          <p:cNvPr id="6" name="Slide Number Placeholder 5"/>
          <p:cNvSpPr>
            <a:spLocks noGrp="1"/>
          </p:cNvSpPr>
          <p:nvPr>
            <p:ph type="sldNum" sz="quarter" idx="12"/>
          </p:nvPr>
        </p:nvSpPr>
        <p:spPr/>
        <p:txBody>
          <a:bodyPr/>
          <a:lstStyle>
            <a:extLst/>
          </a:lstStyle>
          <a:p>
            <a:pPr>
              <a:defRPr/>
            </a:pPr>
            <a:fld id="{4D2CAABE-7C30-4EA4-B5F3-01358C5E740E}" type="slidenum">
              <a:rPr lang="en-US" smtClean="0"/>
              <a:pPr>
                <a:defRPr/>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E5F46BC3-41DA-4098-8CA3-5AE4500AA7C8}" type="datetime1">
              <a:rPr lang="en-US" smtClean="0"/>
              <a:pPr>
                <a:defRPr/>
              </a:pPr>
              <a:t>12/10/2015</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045C1710-DF5A-49B1-AD3F-FCC479A1A2A8}" type="slidenum">
              <a:rPr lang="en-US" smtClean="0"/>
              <a:pPr>
                <a:defRPr/>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5733D5C7-06BD-4A57-9316-AFFC05FB9A2D}" type="datetime1">
              <a:rPr lang="en-US" smtClean="0"/>
              <a:pPr>
                <a:defRPr/>
              </a:pPr>
              <a:t>12/10/2015</a:t>
            </a:fld>
            <a:endParaRPr lang="en-US"/>
          </a:p>
        </p:txBody>
      </p:sp>
      <p:sp>
        <p:nvSpPr>
          <p:cNvPr id="8" name="Footer Placeholder 7"/>
          <p:cNvSpPr>
            <a:spLocks noGrp="1"/>
          </p:cNvSpPr>
          <p:nvPr>
            <p:ph type="ftr" sz="quarter" idx="11"/>
          </p:nvPr>
        </p:nvSpPr>
        <p:spPr/>
        <p:txBody>
          <a:bodyPr/>
          <a:lstStyle>
            <a:extLst/>
          </a:lstStyle>
          <a:p>
            <a:pPr>
              <a:defRPr/>
            </a:pPr>
            <a:endParaRPr lang="en-US"/>
          </a:p>
        </p:txBody>
      </p:sp>
      <p:sp>
        <p:nvSpPr>
          <p:cNvPr id="9" name="Slide Number Placeholder 8"/>
          <p:cNvSpPr>
            <a:spLocks noGrp="1"/>
          </p:cNvSpPr>
          <p:nvPr>
            <p:ph type="sldNum" sz="quarter" idx="12"/>
          </p:nvPr>
        </p:nvSpPr>
        <p:spPr/>
        <p:txBody>
          <a:bodyPr/>
          <a:lstStyle>
            <a:extLst/>
          </a:lstStyle>
          <a:p>
            <a:pPr>
              <a:defRPr/>
            </a:pPr>
            <a:fld id="{986D10E8-0367-4E5D-9E4A-DD9E1662923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05B6098F-756C-4371-8629-D7887CAE58D3}" type="datetime1">
              <a:rPr lang="en-US" smtClean="0"/>
              <a:pPr>
                <a:defRPr/>
              </a:pPr>
              <a:t>12/10/2015</a:t>
            </a:fld>
            <a:endParaRPr lang="en-US"/>
          </a:p>
        </p:txBody>
      </p:sp>
      <p:sp>
        <p:nvSpPr>
          <p:cNvPr id="4" name="Footer Placeholder 3"/>
          <p:cNvSpPr>
            <a:spLocks noGrp="1"/>
          </p:cNvSpPr>
          <p:nvPr>
            <p:ph type="ftr" sz="quarter" idx="11"/>
          </p:nvPr>
        </p:nvSpPr>
        <p:spPr/>
        <p:txBody>
          <a:bodyPr/>
          <a:lstStyle>
            <a:extLst/>
          </a:lstStyle>
          <a:p>
            <a:pPr>
              <a:defRPr/>
            </a:pPr>
            <a:endParaRPr lang="en-US"/>
          </a:p>
        </p:txBody>
      </p:sp>
      <p:sp>
        <p:nvSpPr>
          <p:cNvPr id="5" name="Slide Number Placeholder 4"/>
          <p:cNvSpPr>
            <a:spLocks noGrp="1"/>
          </p:cNvSpPr>
          <p:nvPr>
            <p:ph type="sldNum" sz="quarter" idx="12"/>
          </p:nvPr>
        </p:nvSpPr>
        <p:spPr/>
        <p:txBody>
          <a:bodyPr/>
          <a:lstStyle>
            <a:extLst/>
          </a:lstStyle>
          <a:p>
            <a:pPr>
              <a:defRPr/>
            </a:pPr>
            <a:fld id="{74182478-D854-4386-B19D-338899BFC4A3}" type="slidenum">
              <a:rPr lang="en-US" smtClean="0"/>
              <a:pPr>
                <a:defRPr/>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DBF1234E-A55B-461F-95E4-6E9D08D8F588}" type="datetime1">
              <a:rPr lang="en-US" smtClean="0"/>
              <a:pPr>
                <a:defRPr/>
              </a:pPr>
              <a:t>12/10/2015</a:t>
            </a:fld>
            <a:endParaRPr lang="en-US"/>
          </a:p>
        </p:txBody>
      </p:sp>
      <p:sp>
        <p:nvSpPr>
          <p:cNvPr id="3" name="Footer Placeholder 2"/>
          <p:cNvSpPr>
            <a:spLocks noGrp="1"/>
          </p:cNvSpPr>
          <p:nvPr>
            <p:ph type="ftr" sz="quarter" idx="11"/>
          </p:nvPr>
        </p:nvSpPr>
        <p:spPr/>
        <p:txBody>
          <a:bodyPr/>
          <a:lstStyle>
            <a:extLst/>
          </a:lstStyle>
          <a:p>
            <a:pPr>
              <a:defRPr/>
            </a:pPr>
            <a:endParaRPr lang="en-US"/>
          </a:p>
        </p:txBody>
      </p:sp>
      <p:sp>
        <p:nvSpPr>
          <p:cNvPr id="4" name="Slide Number Placeholder 3"/>
          <p:cNvSpPr>
            <a:spLocks noGrp="1"/>
          </p:cNvSpPr>
          <p:nvPr>
            <p:ph type="sldNum" sz="quarter" idx="12"/>
          </p:nvPr>
        </p:nvSpPr>
        <p:spPr/>
        <p:txBody>
          <a:bodyPr/>
          <a:lstStyle>
            <a:extLst/>
          </a:lstStyle>
          <a:p>
            <a:pPr>
              <a:defRPr/>
            </a:pPr>
            <a:fld id="{D3A6B547-B69A-4B3E-824B-F8B9F77F30B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57B0C22D-B331-43E5-B1B9-EFA38C5EA6F6}" type="datetime1">
              <a:rPr lang="en-US" smtClean="0"/>
              <a:pPr>
                <a:defRPr/>
              </a:pPr>
              <a:t>12/10/2015</a:t>
            </a:fld>
            <a:endParaRPr lang="en-US"/>
          </a:p>
        </p:txBody>
      </p:sp>
      <p:sp>
        <p:nvSpPr>
          <p:cNvPr id="6" name="Footer Placeholder 5"/>
          <p:cNvSpPr>
            <a:spLocks noGrp="1"/>
          </p:cNvSpPr>
          <p:nvPr>
            <p:ph type="ftr" sz="quarter" idx="11"/>
          </p:nvPr>
        </p:nvSpPr>
        <p:spPr/>
        <p:txBody>
          <a:bodyPr/>
          <a:lstStyle>
            <a:extLst/>
          </a:lstStyle>
          <a:p>
            <a:pPr>
              <a:defRPr/>
            </a:pPr>
            <a:endParaRPr lang="en-US"/>
          </a:p>
        </p:txBody>
      </p:sp>
      <p:sp>
        <p:nvSpPr>
          <p:cNvPr id="7" name="Slide Number Placeholder 6"/>
          <p:cNvSpPr>
            <a:spLocks noGrp="1"/>
          </p:cNvSpPr>
          <p:nvPr>
            <p:ph type="sldNum" sz="quarter" idx="12"/>
          </p:nvPr>
        </p:nvSpPr>
        <p:spPr/>
        <p:txBody>
          <a:bodyPr/>
          <a:lstStyle>
            <a:extLst/>
          </a:lstStyle>
          <a:p>
            <a:pPr>
              <a:defRPr/>
            </a:pPr>
            <a:fld id="{85D84466-CB37-49EF-9CF4-ADD313A8598B}"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5EFE5778-8BFC-4536-9703-0D28E9F70237}" type="datetime1">
              <a:rPr lang="en-US" smtClean="0"/>
              <a:pPr>
                <a:defRPr/>
              </a:pPr>
              <a:t>12/10/2015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B41E24F9-DA40-43C1-89CE-AAA16B93C677}" type="datetime1">
              <a:rPr lang="en-US" smtClean="0"/>
              <a:pPr>
                <a:defRPr/>
              </a:pPr>
              <a:t>12/10/2015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and Design 11</a:t>
            </a:r>
            <a:r>
              <a:rPr lang="en-US" baseline="30000" dirty="0" smtClean="0"/>
              <a:t>th</a:t>
            </a:r>
            <a:r>
              <a:rPr lang="en-US" dirty="0" smtClean="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smtClean="0"/>
              <a:t>Chapter 2</a:t>
            </a:r>
          </a:p>
          <a:p>
            <a:pPr eaLnBrk="1" hangingPunct="1"/>
            <a:r>
              <a:rPr lang="en-US" smtClean="0">
                <a:solidFill>
                  <a:schemeClr val="tx1"/>
                </a:solidFill>
              </a:rPr>
              <a:t>Analyzing the Business Case</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10</a:t>
            </a:fld>
            <a:endParaRPr lang="en-US"/>
          </a:p>
        </p:txBody>
      </p:sp>
      <p:sp>
        <p:nvSpPr>
          <p:cNvPr id="2" name="Title 1"/>
          <p:cNvSpPr>
            <a:spLocks noGrp="1"/>
          </p:cNvSpPr>
          <p:nvPr>
            <p:ph type="title"/>
          </p:nvPr>
        </p:nvSpPr>
        <p:spPr/>
        <p:txBody>
          <a:bodyPr rtlCol="0">
            <a:normAutofit fontScale="90000"/>
          </a:bodyPr>
          <a:lstStyle/>
          <a:p>
            <a:pPr>
              <a:defRPr/>
            </a:pPr>
            <a:r>
              <a:rPr lang="en-US" dirty="0"/>
              <a:t>A Framework for IT Systems </a:t>
            </a:r>
            <a:r>
              <a:rPr lang="en-US" dirty="0" smtClean="0"/>
              <a:t>Development </a:t>
            </a:r>
            <a:r>
              <a:rPr lang="en-US" sz="1300" dirty="0" smtClean="0"/>
              <a:t>(Cont. 5)</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b="1" dirty="0" smtClean="0"/>
              <a:t>The Changing Role of the IT Department</a:t>
            </a:r>
            <a:endParaRPr lang="en-US" b="1" dirty="0"/>
          </a:p>
          <a:p>
            <a:pPr lvl="1">
              <a:defRPr/>
            </a:pPr>
            <a:r>
              <a:rPr lang="en-US" dirty="0"/>
              <a:t>Management and IT are linked </a:t>
            </a:r>
            <a:r>
              <a:rPr lang="en-US" dirty="0" smtClean="0"/>
              <a:t>closely</a:t>
            </a:r>
          </a:p>
          <a:p>
            <a:pPr lvl="2">
              <a:defRPr/>
            </a:pPr>
            <a:r>
              <a:rPr lang="en-US" dirty="0" smtClean="0"/>
              <a:t>Remarkable </a:t>
            </a:r>
            <a:r>
              <a:rPr lang="en-US" dirty="0"/>
              <a:t>changes have occurred in both </a:t>
            </a:r>
            <a:r>
              <a:rPr lang="en-US" dirty="0" smtClean="0"/>
              <a:t>areas</a:t>
            </a:r>
          </a:p>
          <a:p>
            <a:pPr lvl="1">
              <a:defRPr/>
            </a:pPr>
            <a:r>
              <a:rPr lang="en-US" dirty="0" smtClean="0"/>
              <a:t>Today</a:t>
            </a:r>
            <a:r>
              <a:rPr lang="en-US" dirty="0"/>
              <a:t>, systems development is much more </a:t>
            </a:r>
            <a:r>
              <a:rPr lang="en-US" dirty="0" smtClean="0"/>
              <a:t>team- oriented</a:t>
            </a:r>
          </a:p>
          <a:p>
            <a:pPr lvl="1">
              <a:defRPr/>
            </a:pPr>
            <a:r>
              <a:rPr lang="en-US" dirty="0" smtClean="0"/>
              <a:t>The IT department is responsible for screening and evaluating systems requests</a:t>
            </a:r>
          </a:p>
          <a:p>
            <a:pPr lvl="2">
              <a:defRPr/>
            </a:pPr>
            <a:r>
              <a:rPr lang="en-US" dirty="0" smtClean="0"/>
              <a:t>Larger </a:t>
            </a:r>
            <a:r>
              <a:rPr lang="en-US" dirty="0"/>
              <a:t>firms </a:t>
            </a:r>
            <a:r>
              <a:rPr lang="en-US" dirty="0" smtClean="0"/>
              <a:t>may use an evaluation </a:t>
            </a:r>
            <a:r>
              <a:rPr lang="en-US" dirty="0"/>
              <a:t>team or systems review committee</a:t>
            </a:r>
          </a:p>
          <a:p>
            <a:pPr lvl="1"/>
            <a:endParaRPr lang="en-US" dirty="0" smtClean="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792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FED4F1C-06F7-4A04-9457-CA53CDF0EA00}" type="slidenum">
              <a:rPr lang="en-US" smtClean="0"/>
              <a:pPr/>
              <a:t>11</a:t>
            </a:fld>
            <a:endParaRPr lang="en-US"/>
          </a:p>
        </p:txBody>
      </p:sp>
      <p:sp>
        <p:nvSpPr>
          <p:cNvPr id="22529" name="Title 1"/>
          <p:cNvSpPr>
            <a:spLocks noGrp="1"/>
          </p:cNvSpPr>
          <p:nvPr>
            <p:ph type="title"/>
          </p:nvPr>
        </p:nvSpPr>
        <p:spPr/>
        <p:txBody>
          <a:bodyPr/>
          <a:lstStyle/>
          <a:p>
            <a:r>
              <a:rPr lang="en-US" smtClean="0"/>
              <a:t>What Is a Business Case?</a:t>
            </a:r>
          </a:p>
        </p:txBody>
      </p:sp>
      <p:sp>
        <p:nvSpPr>
          <p:cNvPr id="3" name="Text Placeholder 2"/>
          <p:cNvSpPr>
            <a:spLocks noGrp="1"/>
          </p:cNvSpPr>
          <p:nvPr>
            <p:ph idx="4294967295"/>
          </p:nvPr>
        </p:nvSpPr>
        <p:spPr>
          <a:xfrm>
            <a:off x="457200" y="1589263"/>
            <a:ext cx="7959641" cy="4483100"/>
          </a:xfrm>
        </p:spPr>
        <p:txBody>
          <a:bodyPr rtlCol="0">
            <a:normAutofit/>
          </a:bodyPr>
          <a:lstStyle/>
          <a:p>
            <a:r>
              <a:rPr lang="en-US" dirty="0" smtClean="0"/>
              <a:t>A business case should</a:t>
            </a:r>
            <a:r>
              <a:rPr lang="en-US" b="1" dirty="0" smtClean="0"/>
              <a:t>:</a:t>
            </a:r>
          </a:p>
          <a:p>
            <a:pPr lvl="1"/>
            <a:r>
              <a:rPr lang="en-US" dirty="0" smtClean="0"/>
              <a:t>Be comprehensive and </a:t>
            </a:r>
            <a:r>
              <a:rPr lang="en-US" dirty="0"/>
              <a:t>easy to </a:t>
            </a:r>
            <a:r>
              <a:rPr lang="en-US" dirty="0" smtClean="0"/>
              <a:t>understand</a:t>
            </a:r>
          </a:p>
          <a:p>
            <a:pPr lvl="1"/>
            <a:r>
              <a:rPr lang="en-US" dirty="0" smtClean="0"/>
              <a:t>Describe </a:t>
            </a:r>
            <a:r>
              <a:rPr lang="en-US" dirty="0"/>
              <a:t>the project </a:t>
            </a:r>
            <a:r>
              <a:rPr lang="en-US" dirty="0" smtClean="0"/>
              <a:t>clearly, provide </a:t>
            </a:r>
            <a:r>
              <a:rPr lang="en-US" dirty="0"/>
              <a:t>the justification to </a:t>
            </a:r>
            <a:r>
              <a:rPr lang="en-US" dirty="0" smtClean="0"/>
              <a:t>proceed, and estimate </a:t>
            </a:r>
            <a:r>
              <a:rPr lang="en-US" dirty="0"/>
              <a:t>the </a:t>
            </a:r>
            <a:r>
              <a:rPr lang="en-US" dirty="0" smtClean="0"/>
              <a:t>project’s financial impact</a:t>
            </a:r>
          </a:p>
          <a:p>
            <a:r>
              <a:rPr lang="en-US" dirty="0" smtClean="0"/>
              <a:t>Questions answered by a business case</a:t>
            </a:r>
          </a:p>
          <a:p>
            <a:pPr lvl="1"/>
            <a:r>
              <a:rPr lang="en-US" dirty="0" smtClean="0"/>
              <a:t>Why are we doing this project? </a:t>
            </a:r>
          </a:p>
          <a:p>
            <a:pPr lvl="1"/>
            <a:r>
              <a:rPr lang="en-US" dirty="0" smtClean="0"/>
              <a:t>How much will it cost and how long will it take?</a:t>
            </a:r>
          </a:p>
          <a:p>
            <a:pPr lvl="1"/>
            <a:r>
              <a:rPr lang="en-US" dirty="0" smtClean="0"/>
              <a:t>Are there any risks involved?</a:t>
            </a:r>
          </a:p>
          <a:p>
            <a:pPr lvl="1"/>
            <a:r>
              <a:rPr lang="en-US" dirty="0" smtClean="0"/>
              <a:t>How will we measure success?</a:t>
            </a:r>
          </a:p>
          <a:p>
            <a:pPr lvl="1"/>
            <a:r>
              <a:rPr lang="en-US" dirty="0" smtClean="0"/>
              <a:t>What alternatives exist?</a:t>
            </a:r>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EC882E2-8A7D-423D-8A20-C8D8064ACAA6}" type="slidenum">
              <a:rPr lang="en-US" smtClean="0"/>
              <a:pPr/>
              <a:t>12</a:t>
            </a:fld>
            <a:endParaRPr lang="en-US"/>
          </a:p>
        </p:txBody>
      </p:sp>
      <p:sp>
        <p:nvSpPr>
          <p:cNvPr id="26625" name="Title 1"/>
          <p:cNvSpPr>
            <a:spLocks noGrp="1"/>
          </p:cNvSpPr>
          <p:nvPr>
            <p:ph type="title"/>
          </p:nvPr>
        </p:nvSpPr>
        <p:spPr/>
        <p:txBody>
          <a:bodyPr/>
          <a:lstStyle/>
          <a:p>
            <a:r>
              <a:rPr lang="en-US" dirty="0" smtClean="0"/>
              <a:t>Information Systems Projects</a:t>
            </a:r>
          </a:p>
        </p:txBody>
      </p:sp>
      <p:sp>
        <p:nvSpPr>
          <p:cNvPr id="11" name="TextBox 10"/>
          <p:cNvSpPr txBox="1"/>
          <p:nvPr/>
        </p:nvSpPr>
        <p:spPr>
          <a:xfrm>
            <a:off x="2400300" y="5759235"/>
            <a:ext cx="5181600" cy="307777"/>
          </a:xfrm>
          <a:prstGeom prst="rect">
            <a:avLst/>
          </a:prstGeom>
          <a:noFill/>
        </p:spPr>
        <p:txBody>
          <a:bodyPr wrap="square" rtlCol="0">
            <a:spAutoFit/>
          </a:bodyPr>
          <a:lstStyle/>
          <a:p>
            <a:r>
              <a:rPr lang="en-IN" sz="1400" b="1" dirty="0" smtClean="0"/>
              <a:t>FIGURE 2-4 </a:t>
            </a:r>
            <a:r>
              <a:rPr lang="en-IN" sz="1400" dirty="0" smtClean="0"/>
              <a:t>Six main reasons for systems </a:t>
            </a:r>
            <a:r>
              <a:rPr lang="en-IN" sz="1400" dirty="0"/>
              <a:t>r</a:t>
            </a:r>
            <a:r>
              <a:rPr lang="en-IN" sz="1400" dirty="0" smtClean="0"/>
              <a:t>equests.</a:t>
            </a:r>
            <a:endParaRPr lang="en-IN" sz="1400" dirty="0"/>
          </a:p>
        </p:txBody>
      </p:sp>
      <p:pic>
        <p:nvPicPr>
          <p:cNvPr id="12" name="Picture 11" descr="This figure illustrates the reasons for systems requests. The figure consists of a circle, which is placed in the center, and six rectangular boxes, which surround the circle. The circle is labeled systems request. In clockwise order, the boxes are labeled stronger controls, reduced cost, more information, better performance, improved service, and more support. Arrows originate from each of the boxes and point to the circle in the center." title="FIGURE 2-4 Six main reasons for systems reques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980" y="1191254"/>
            <a:ext cx="5417158" cy="4475493"/>
          </a:xfrm>
          <a:prstGeom prst="rect">
            <a:avLst/>
          </a:prstGeom>
        </p:spPr>
      </p:pic>
      <p:sp>
        <p:nvSpPr>
          <p:cNvPr id="1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37BBA22-22BC-4A93-9B81-F7A3F68FCBD9}" type="slidenum">
              <a:rPr lang="en-US"/>
              <a:pPr>
                <a:defRPr/>
              </a:pPr>
              <a:t>13</a:t>
            </a:fld>
            <a:endParaRPr lang="en-US"/>
          </a:p>
        </p:txBody>
      </p:sp>
      <p:sp>
        <p:nvSpPr>
          <p:cNvPr id="2" name="Title 1"/>
          <p:cNvSpPr>
            <a:spLocks noGrp="1"/>
          </p:cNvSpPr>
          <p:nvPr>
            <p:ph type="title"/>
          </p:nvPr>
        </p:nvSpPr>
        <p:spPr/>
        <p:txBody>
          <a:bodyPr rtlCol="0">
            <a:normAutofit/>
          </a:bodyPr>
          <a:lstStyle/>
          <a:p>
            <a:pPr>
              <a:defRPr/>
            </a:pPr>
            <a:r>
              <a:rPr lang="en-US" dirty="0"/>
              <a:t>Information Systems Projects</a:t>
            </a:r>
            <a:r>
              <a:rPr lang="en-US" sz="1300" dirty="0"/>
              <a:t>(Cont.)</a:t>
            </a:r>
            <a:endParaRPr lang="en-US" dirty="0" smtClean="0"/>
          </a:p>
        </p:txBody>
      </p:sp>
      <p:pic>
        <p:nvPicPr>
          <p:cNvPr id="5122" name="Picture 2" descr="The figure consists of six circles placed in a row, overlapping each other. Starting from the left, the circles are labeled strategic plan, top managers, user requests, IT department, existing systems and data, and company finances. A label above the circles reads internal factors. &#10;A large oval encompasses these six circles. Six rectangular boxes are placed over the ovals. The boxes are labeled government, technology, suppliers, customers, competitors, and the economy. A label placed above the oval reads external factors.   &#10;" title="FIGURE 2-6 Internal and external factors that affect IT projec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 y="1447800"/>
            <a:ext cx="8167844" cy="447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1981200" y="5914621"/>
            <a:ext cx="5181600" cy="315328"/>
          </a:xfrm>
          <a:prstGeom prst="rect">
            <a:avLst/>
          </a:prstGeom>
        </p:spPr>
        <p:txBody>
          <a:bodyPr wrap="square">
            <a:spAutoFit/>
          </a:bodyPr>
          <a:lstStyle/>
          <a:p>
            <a:r>
              <a:rPr lang="en-US" sz="1400" b="1" dirty="0"/>
              <a:t>FIGURE </a:t>
            </a:r>
            <a:r>
              <a:rPr lang="en-US" sz="1400" b="1" dirty="0" smtClean="0"/>
              <a:t>2-6 </a:t>
            </a:r>
            <a:r>
              <a:rPr lang="en-US" sz="1400" dirty="0"/>
              <a:t>Internal and external factors that affect IT projects</a:t>
            </a:r>
            <a:r>
              <a:rPr lang="en-US" sz="1400" dirty="0" smtClean="0"/>
              <a:t>.</a:t>
            </a:r>
            <a:endParaRPr lang="en-US" sz="1400" dirty="0"/>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3D122FE-C649-4972-A5B0-0460445CA6B8}" type="slidenum">
              <a:rPr lang="en-US"/>
              <a:pPr>
                <a:defRPr/>
              </a:pPr>
              <a:t>14</a:t>
            </a:fld>
            <a:endParaRPr lang="en-US"/>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Evaluation of Systems Requirements</a:t>
            </a:r>
          </a:p>
        </p:txBody>
      </p:sp>
      <p:sp>
        <p:nvSpPr>
          <p:cNvPr id="7" name="Text Placeholder 2"/>
          <p:cNvSpPr txBox="1">
            <a:spLocks/>
          </p:cNvSpPr>
          <p:nvPr/>
        </p:nvSpPr>
        <p:spPr>
          <a:xfrm>
            <a:off x="457200" y="1481328"/>
            <a:ext cx="7959641"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dirty="0" smtClean="0"/>
              <a:t>Systems requests are evaluated by a </a:t>
            </a:r>
            <a:r>
              <a:rPr lang="en-US" b="1" dirty="0" smtClean="0"/>
              <a:t>systems</a:t>
            </a:r>
            <a:r>
              <a:rPr lang="en-US" dirty="0" smtClean="0"/>
              <a:t> </a:t>
            </a:r>
            <a:r>
              <a:rPr lang="en-US" b="1" dirty="0" smtClean="0"/>
              <a:t>review</a:t>
            </a:r>
            <a:r>
              <a:rPr lang="en-US" dirty="0" smtClean="0"/>
              <a:t> </a:t>
            </a:r>
            <a:r>
              <a:rPr lang="en-US" b="1" dirty="0" smtClean="0"/>
              <a:t>committee</a:t>
            </a:r>
            <a:r>
              <a:rPr lang="en-US" dirty="0" smtClean="0"/>
              <a:t> or a </a:t>
            </a:r>
            <a:r>
              <a:rPr lang="en-US" b="1" dirty="0" smtClean="0"/>
              <a:t>computer</a:t>
            </a:r>
            <a:r>
              <a:rPr lang="en-US" dirty="0" smtClean="0"/>
              <a:t> </a:t>
            </a:r>
            <a:r>
              <a:rPr lang="en-US" dirty="0" smtClean="0"/>
              <a:t>re</a:t>
            </a:r>
            <a:r>
              <a:rPr lang="en-US" b="1" dirty="0" smtClean="0"/>
              <a:t>sources</a:t>
            </a:r>
            <a:r>
              <a:rPr lang="en-US" dirty="0" smtClean="0"/>
              <a:t> </a:t>
            </a:r>
            <a:r>
              <a:rPr lang="en-US" b="1" dirty="0" smtClean="0"/>
              <a:t>committee</a:t>
            </a:r>
            <a:endParaRPr lang="en-US" b="1" dirty="0"/>
          </a:p>
          <a:p>
            <a:r>
              <a:rPr lang="en-US" b="1" dirty="0" smtClean="0"/>
              <a:t>Systems Request Forms</a:t>
            </a:r>
          </a:p>
          <a:p>
            <a:pPr lvl="1"/>
            <a:r>
              <a:rPr lang="en-US" dirty="0" smtClean="0"/>
              <a:t>Streamline the request process</a:t>
            </a:r>
          </a:p>
          <a:p>
            <a:pPr lvl="1"/>
            <a:r>
              <a:rPr lang="en-US" dirty="0" smtClean="0"/>
              <a:t>Ensure consistency</a:t>
            </a:r>
          </a:p>
          <a:p>
            <a:pPr lvl="1"/>
            <a:r>
              <a:rPr lang="en-US" dirty="0" smtClean="0"/>
              <a:t>Easy to understand</a:t>
            </a:r>
          </a:p>
          <a:p>
            <a:pPr lvl="1"/>
            <a:r>
              <a:rPr lang="en-US" dirty="0" smtClean="0"/>
              <a:t>Include clear instructions</a:t>
            </a:r>
          </a:p>
          <a:p>
            <a:pPr lvl="1"/>
            <a:r>
              <a:rPr lang="en-US" dirty="0" smtClean="0"/>
              <a:t>Indicate the required supporting documents </a:t>
            </a:r>
          </a:p>
          <a:p>
            <a:pPr lvl="1"/>
            <a:r>
              <a:rPr lang="en-US" dirty="0" smtClean="0"/>
              <a:t>Submitted electronically</a:t>
            </a:r>
            <a:endParaRPr lang="en-US" dirty="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15</a:t>
            </a:fld>
            <a:endParaRPr lang="en-US"/>
          </a:p>
        </p:txBody>
      </p:sp>
      <p:sp>
        <p:nvSpPr>
          <p:cNvPr id="2" name="Title 1"/>
          <p:cNvSpPr>
            <a:spLocks noGrp="1"/>
          </p:cNvSpPr>
          <p:nvPr>
            <p:ph type="title"/>
          </p:nvPr>
        </p:nvSpPr>
        <p:spPr/>
        <p:txBody>
          <a:bodyPr rtlCol="0">
            <a:normAutofit fontScale="90000"/>
          </a:bodyPr>
          <a:lstStyle/>
          <a:p>
            <a:pPr>
              <a:defRPr/>
            </a:pPr>
            <a:r>
              <a:rPr lang="en-US" dirty="0"/>
              <a:t>Evaluation of Systems </a:t>
            </a:r>
            <a:r>
              <a:rPr lang="en-US" dirty="0" smtClean="0"/>
              <a:t>Requirements </a:t>
            </a:r>
            <a:r>
              <a:rPr lang="en-US" sz="1300" dirty="0" smtClean="0"/>
              <a:t>(Cont. 1)</a:t>
            </a:r>
            <a:endParaRPr lang="en-US" dirty="0" smtClean="0"/>
          </a:p>
        </p:txBody>
      </p:sp>
      <p:pic>
        <p:nvPicPr>
          <p:cNvPr id="3" name="Picture 2" descr="The figure is an example of an online systems request form. The figure consists of box which is titled tech support request system. On the right side of the title, there is a label that reads Florida Institute of Technology. &#10;The phrase above the form content reads submit request. &#10;Below the phrase, there are four blank spaces placed in two rows. In row 1, the first blank space is labeled first name and the second blank space is labeled last name. &#10;In the second row, the first blank is labeled telephone and the second blank is labeled email-ID. &#10;Below this, there is a large rectangular box. This box is is titled Describe the problem: Maximum of 4000 characters. &#10;There is a line below the box that reads date critical. There are two check boxes beside it that are labeled yes and no. The check box labeled no is highlighted.&#10;Below this is an icon that reads submit call ticket.&#10;" title="FIGURE 2-10 Example of an online systems request form. "/>
          <p:cNvPicPr>
            <a:picLocks noChangeAspect="1"/>
          </p:cNvPicPr>
          <p:nvPr/>
        </p:nvPicPr>
        <p:blipFill rotWithShape="1">
          <a:blip r:embed="rId3" cstate="print">
            <a:extLst>
              <a:ext uri="{28A0092B-C50C-407E-A947-70E740481C1C}">
                <a14:useLocalDpi xmlns:a14="http://schemas.microsoft.com/office/drawing/2010/main" val="0"/>
              </a:ext>
            </a:extLst>
          </a:blip>
          <a:srcRect r="11476" b="27004"/>
          <a:stretch/>
        </p:blipFill>
        <p:spPr>
          <a:xfrm>
            <a:off x="1371600" y="1417638"/>
            <a:ext cx="5791200" cy="4019869"/>
          </a:xfrm>
          <a:prstGeom prst="rect">
            <a:avLst/>
          </a:prstGeom>
        </p:spPr>
      </p:pic>
      <p:sp>
        <p:nvSpPr>
          <p:cNvPr id="7" name="Rectangle 6"/>
          <p:cNvSpPr/>
          <p:nvPr/>
        </p:nvSpPr>
        <p:spPr>
          <a:xfrm>
            <a:off x="1572676" y="5445069"/>
            <a:ext cx="5781675" cy="430887"/>
          </a:xfrm>
          <a:prstGeom prst="rect">
            <a:avLst/>
          </a:prstGeom>
        </p:spPr>
        <p:txBody>
          <a:bodyPr wrap="square">
            <a:spAutoFit/>
          </a:bodyPr>
          <a:lstStyle/>
          <a:p>
            <a:r>
              <a:rPr lang="en-US" sz="1400" b="1" dirty="0"/>
              <a:t>FIGURE </a:t>
            </a:r>
            <a:r>
              <a:rPr lang="en-US" sz="1400" b="1" dirty="0" smtClean="0"/>
              <a:t>2-10 </a:t>
            </a:r>
            <a:r>
              <a:rPr lang="en-US" sz="1400" dirty="0"/>
              <a:t>Example of an online systems request form</a:t>
            </a:r>
            <a:r>
              <a:rPr lang="en-US" sz="1400" dirty="0" smtClean="0"/>
              <a:t>. </a:t>
            </a:r>
          </a:p>
          <a:p>
            <a:r>
              <a:rPr lang="en-IN" sz="800" b="1" dirty="0" smtClean="0"/>
              <a:t>Source</a:t>
            </a:r>
            <a:r>
              <a:rPr lang="en-IN" sz="800" b="1" dirty="0"/>
              <a:t>: </a:t>
            </a:r>
            <a:r>
              <a:rPr lang="en-IN" sz="800" dirty="0"/>
              <a:t>Florida Institute of Technology</a:t>
            </a:r>
            <a:endParaRPr lang="en-US" sz="800" dirty="0"/>
          </a:p>
        </p:txBody>
      </p:sp>
      <p:sp>
        <p:nvSpPr>
          <p:cNvPr id="8"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057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Placeholder 2"/>
          <p:cNvSpPr>
            <a:spLocks noGrp="1"/>
          </p:cNvSpPr>
          <p:nvPr>
            <p:ph idx="1"/>
          </p:nvPr>
        </p:nvSpPr>
        <p:spPr/>
        <p:txBody>
          <a:bodyPr>
            <a:noAutofit/>
          </a:bodyPr>
          <a:lstStyle/>
          <a:p>
            <a:pPr eaLnBrk="1" hangingPunct="1"/>
            <a:r>
              <a:rPr lang="en-US" b="1" dirty="0" smtClean="0"/>
              <a:t>Systems Review Committee</a:t>
            </a:r>
          </a:p>
          <a:p>
            <a:pPr lvl="1"/>
            <a:r>
              <a:rPr lang="en-US" dirty="0" smtClean="0"/>
              <a:t>A </a:t>
            </a:r>
            <a:r>
              <a:rPr lang="en-US" dirty="0"/>
              <a:t>broader </a:t>
            </a:r>
            <a:r>
              <a:rPr lang="en-US" dirty="0" smtClean="0"/>
              <a:t>viewpoint enables a </a:t>
            </a:r>
            <a:r>
              <a:rPr lang="en-US" dirty="0"/>
              <a:t>committee </a:t>
            </a:r>
            <a:r>
              <a:rPr lang="en-US" dirty="0" smtClean="0"/>
              <a:t>to establish </a:t>
            </a:r>
            <a:r>
              <a:rPr lang="en-US" dirty="0"/>
              <a:t>priorities more effectively than an </a:t>
            </a:r>
            <a:r>
              <a:rPr lang="en-US" dirty="0" smtClean="0"/>
              <a:t>individual</a:t>
            </a:r>
          </a:p>
          <a:p>
            <a:pPr lvl="2"/>
            <a:r>
              <a:rPr lang="en-US" dirty="0" smtClean="0"/>
              <a:t>One </a:t>
            </a:r>
            <a:r>
              <a:rPr lang="en-US" dirty="0"/>
              <a:t>person’s bias is less likely to affect </a:t>
            </a:r>
            <a:r>
              <a:rPr lang="en-US" dirty="0" smtClean="0"/>
              <a:t>decisions</a:t>
            </a:r>
            <a:endParaRPr lang="en-US" dirty="0"/>
          </a:p>
          <a:p>
            <a:pPr lvl="1"/>
            <a:r>
              <a:rPr lang="en-US" dirty="0" smtClean="0"/>
              <a:t>Disadvantages</a:t>
            </a:r>
            <a:endParaRPr lang="en-US" b="1" dirty="0"/>
          </a:p>
          <a:p>
            <a:pPr lvl="2"/>
            <a:r>
              <a:rPr lang="en-US" dirty="0"/>
              <a:t>A</a:t>
            </a:r>
            <a:r>
              <a:rPr lang="en-US" dirty="0" smtClean="0"/>
              <a:t>ction </a:t>
            </a:r>
            <a:r>
              <a:rPr lang="en-US" dirty="0"/>
              <a:t>on requests must wait until the committee </a:t>
            </a:r>
            <a:r>
              <a:rPr lang="en-US" dirty="0" smtClean="0"/>
              <a:t>meets</a:t>
            </a:r>
          </a:p>
          <a:p>
            <a:pPr lvl="2"/>
            <a:r>
              <a:rPr lang="en-US" dirty="0"/>
              <a:t>M</a:t>
            </a:r>
            <a:r>
              <a:rPr lang="en-US" dirty="0" smtClean="0"/>
              <a:t>embers </a:t>
            </a:r>
            <a:r>
              <a:rPr lang="en-US" dirty="0"/>
              <a:t>might favor projects requested by their own </a:t>
            </a:r>
            <a:r>
              <a:rPr lang="en-US" dirty="0" smtClean="0"/>
              <a:t>departments</a:t>
            </a:r>
          </a:p>
          <a:p>
            <a:pPr lvl="2"/>
            <a:r>
              <a:rPr lang="en-US" dirty="0"/>
              <a:t>I</a:t>
            </a:r>
            <a:r>
              <a:rPr lang="en-US" dirty="0" smtClean="0"/>
              <a:t>nternal </a:t>
            </a:r>
            <a:r>
              <a:rPr lang="en-US" dirty="0"/>
              <a:t>political differences could delay important decisions</a:t>
            </a:r>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16</a:t>
            </a:fld>
            <a:endParaRPr lang="en-US"/>
          </a:p>
        </p:txBody>
      </p:sp>
      <p:sp>
        <p:nvSpPr>
          <p:cNvPr id="2" name="Title 1"/>
          <p:cNvSpPr>
            <a:spLocks noGrp="1"/>
          </p:cNvSpPr>
          <p:nvPr>
            <p:ph type="title"/>
          </p:nvPr>
        </p:nvSpPr>
        <p:spPr/>
        <p:txBody>
          <a:bodyPr rtlCol="0">
            <a:normAutofit fontScale="90000"/>
          </a:bodyPr>
          <a:lstStyle/>
          <a:p>
            <a:pPr>
              <a:defRPr/>
            </a:pPr>
            <a:r>
              <a:rPr lang="en-US" dirty="0"/>
              <a:t>Evaluation of Systems </a:t>
            </a:r>
            <a:r>
              <a:rPr lang="en-US" dirty="0" smtClean="0"/>
              <a:t>Requirements </a:t>
            </a:r>
            <a:r>
              <a:rPr lang="en-US" sz="1300" dirty="0" smtClean="0"/>
              <a:t>(Cont. 2)</a:t>
            </a:r>
            <a:endParaRPr lang="en-US" dirty="0" smtClean="0"/>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793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2"/>
          <p:cNvSpPr>
            <a:spLocks noGrp="1"/>
          </p:cNvSpPr>
          <p:nvPr>
            <p:ph sz="half" idx="1"/>
          </p:nvPr>
        </p:nvSpPr>
        <p:spPr>
          <a:xfrm>
            <a:off x="457200" y="1481328"/>
            <a:ext cx="7959641" cy="4525963"/>
          </a:xfrm>
        </p:spPr>
        <p:txBody>
          <a:bodyPr>
            <a:noAutofit/>
          </a:bodyPr>
          <a:lstStyle/>
          <a:p>
            <a:r>
              <a:rPr lang="en-US" sz="2700" dirty="0" smtClean="0"/>
              <a:t>Feasibility studies can be simple or exhaustive</a:t>
            </a:r>
          </a:p>
          <a:p>
            <a:r>
              <a:rPr lang="en-US" sz="2700" dirty="0" smtClean="0"/>
              <a:t>Effort required depends on the nature of the request</a:t>
            </a:r>
          </a:p>
          <a:p>
            <a:r>
              <a:rPr lang="en-US" sz="2700" dirty="0" smtClean="0"/>
              <a:t>Initial fact-finding involves:</a:t>
            </a:r>
          </a:p>
          <a:p>
            <a:pPr lvl="1"/>
            <a:r>
              <a:rPr lang="en-US" sz="2300" dirty="0" smtClean="0"/>
              <a:t>Studying organizational charts</a:t>
            </a:r>
          </a:p>
          <a:p>
            <a:pPr lvl="1"/>
            <a:r>
              <a:rPr lang="en-US" sz="2300" dirty="0" smtClean="0"/>
              <a:t>Performing interviews</a:t>
            </a:r>
          </a:p>
          <a:p>
            <a:pPr lvl="1"/>
            <a:r>
              <a:rPr lang="en-US" sz="2300" dirty="0" smtClean="0"/>
              <a:t>Reviewing current documentation</a:t>
            </a:r>
          </a:p>
          <a:p>
            <a:pPr lvl="1"/>
            <a:r>
              <a:rPr lang="en-US" sz="2300" dirty="0" smtClean="0"/>
              <a:t>Observing operations</a:t>
            </a:r>
          </a:p>
          <a:p>
            <a:pPr lvl="1"/>
            <a:r>
              <a:rPr lang="en-US" sz="2300" dirty="0" smtClean="0"/>
              <a:t>Surveying users</a:t>
            </a:r>
          </a:p>
        </p:txBody>
      </p:sp>
      <p:sp>
        <p:nvSpPr>
          <p:cNvPr id="6" name="Slide Number Placeholder 5"/>
          <p:cNvSpPr>
            <a:spLocks noGrp="1"/>
          </p:cNvSpPr>
          <p:nvPr>
            <p:ph type="sldNum" sz="quarter" idx="12"/>
          </p:nvPr>
        </p:nvSpPr>
        <p:spPr/>
        <p:txBody>
          <a:bodyPr/>
          <a:lstStyle/>
          <a:p>
            <a:pPr>
              <a:defRPr/>
            </a:pPr>
            <a:fld id="{32904BDD-46E6-4D85-A6BF-BC6C0A7141B2}" type="slidenum">
              <a:rPr lang="en-US"/>
              <a:pPr>
                <a:defRPr/>
              </a:pPr>
              <a:t>17</a:t>
            </a:fld>
            <a:endParaRPr lang="en-US"/>
          </a:p>
        </p:txBody>
      </p:sp>
      <p:sp>
        <p:nvSpPr>
          <p:cNvPr id="37889" name="Title 1"/>
          <p:cNvSpPr>
            <a:spLocks noGrp="1"/>
          </p:cNvSpPr>
          <p:nvPr>
            <p:ph type="title"/>
          </p:nvPr>
        </p:nvSpPr>
        <p:spPr/>
        <p:txBody>
          <a:bodyPr/>
          <a:lstStyle/>
          <a:p>
            <a:pPr eaLnBrk="1" hangingPunct="1"/>
            <a:r>
              <a:rPr lang="en-US" smtClean="0"/>
              <a:t>Overview of Feasibility</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910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18</a:t>
            </a:fld>
            <a:endParaRPr lang="en-US"/>
          </a:p>
        </p:txBody>
      </p:sp>
      <p:sp>
        <p:nvSpPr>
          <p:cNvPr id="38913" name="Title 1"/>
          <p:cNvSpPr>
            <a:spLocks noGrp="1"/>
          </p:cNvSpPr>
          <p:nvPr>
            <p:ph type="title"/>
          </p:nvPr>
        </p:nvSpPr>
        <p:spPr/>
        <p:txBody>
          <a:bodyPr>
            <a:normAutofit/>
          </a:bodyPr>
          <a:lstStyle/>
          <a:p>
            <a:r>
              <a:rPr lang="en-US" dirty="0"/>
              <a:t>Overview of </a:t>
            </a:r>
            <a:r>
              <a:rPr lang="en-US" dirty="0" smtClean="0"/>
              <a:t>Feasibility </a:t>
            </a:r>
            <a:r>
              <a:rPr lang="en-US" sz="1300" dirty="0" smtClean="0"/>
              <a:t>(Cont. 1)</a:t>
            </a:r>
          </a:p>
        </p:txBody>
      </p:sp>
      <p:pic>
        <p:nvPicPr>
          <p:cNvPr id="1026" name="Picture 2" descr="The center of the figure consists of a circle labeled feasible. A larger circle surrounds the circle at the center.  Four rectangles overlap the larger circle at four points. The content in the first rectangle reads operational-will it be easy to learn and use?&#10;The content in the second rectangle reads economic-will benefits exceed costs?&#10;The content in the third rectangle reads technical-do we have the tech resources? &#10;The content in the fourth rectangle reads schedule-can we do it in time?&#10;Arrows originate from each of the rectangles and point to the circle at the center.&#10;" title="FIGURE 2-11 A feasibility study examines operational, technical, economic, and schedule factor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2161" y="1554189"/>
            <a:ext cx="50196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354930" y="5481690"/>
            <a:ext cx="6434138" cy="523220"/>
          </a:xfrm>
          <a:prstGeom prst="rect">
            <a:avLst/>
          </a:prstGeom>
        </p:spPr>
        <p:txBody>
          <a:bodyPr wrap="square">
            <a:spAutoFit/>
          </a:bodyPr>
          <a:lstStyle/>
          <a:p>
            <a:r>
              <a:rPr lang="en-US" sz="1400" b="1" dirty="0"/>
              <a:t>FIGURE </a:t>
            </a:r>
            <a:r>
              <a:rPr lang="en-US" sz="1400" b="1" dirty="0" smtClean="0"/>
              <a:t>2-11 </a:t>
            </a:r>
            <a:r>
              <a:rPr lang="en-US" sz="1400" dirty="0" smtClean="0"/>
              <a:t>A </a:t>
            </a:r>
            <a:r>
              <a:rPr lang="en-US" sz="1400" dirty="0"/>
              <a:t>feasibility study examines operational, technical, economic</a:t>
            </a:r>
            <a:r>
              <a:rPr lang="en-US" sz="1400" dirty="0" smtClean="0"/>
              <a:t>, and </a:t>
            </a:r>
            <a:r>
              <a:rPr lang="en-US" sz="1400" dirty="0"/>
              <a:t>schedule factors.</a:t>
            </a:r>
          </a:p>
        </p:txBody>
      </p:sp>
      <p:sp>
        <p:nvSpPr>
          <p:cNvPr id="8"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Autofit/>
          </a:bodyPr>
          <a:lstStyle/>
          <a:p>
            <a:pPr eaLnBrk="1" hangingPunct="1"/>
            <a:r>
              <a:rPr lang="en-US" b="1" dirty="0" smtClean="0"/>
              <a:t>Operational Feasibility</a:t>
            </a:r>
          </a:p>
          <a:p>
            <a:pPr lvl="1"/>
            <a:r>
              <a:rPr lang="en-US" dirty="0" smtClean="0"/>
              <a:t>A proposed system will be used effectively after it has been developed</a:t>
            </a:r>
          </a:p>
          <a:p>
            <a:pPr lvl="1"/>
            <a:r>
              <a:rPr lang="en-US" dirty="0" smtClean="0"/>
              <a:t>Can be affected by organizational culture</a:t>
            </a:r>
          </a:p>
          <a:p>
            <a:pPr lvl="1"/>
            <a:r>
              <a:rPr lang="en-US" dirty="0" smtClean="0"/>
              <a:t>Cannot be accurately measured but requires careful study</a:t>
            </a:r>
          </a:p>
          <a:p>
            <a:pPr lvl="1"/>
            <a:r>
              <a:rPr lang="en-US" dirty="0" smtClean="0"/>
              <a:t>Questions that can help predict a system’s operational feasibility</a:t>
            </a:r>
          </a:p>
          <a:p>
            <a:pPr lvl="2"/>
            <a:r>
              <a:rPr lang="en-US" dirty="0" smtClean="0"/>
              <a:t>Is the project supported by management and users?</a:t>
            </a:r>
          </a:p>
          <a:p>
            <a:pPr lvl="2"/>
            <a:r>
              <a:rPr lang="en-US" dirty="0" smtClean="0"/>
              <a:t>Will the new system result in a workforce reduction?</a:t>
            </a:r>
          </a:p>
          <a:p>
            <a:pPr lvl="2"/>
            <a:r>
              <a:rPr lang="en-US" dirty="0" smtClean="0"/>
              <a:t>Do legal or ethical issues need to be considered?</a:t>
            </a:r>
          </a:p>
          <a:p>
            <a:pPr lvl="1"/>
            <a:endParaRPr lang="en-US" sz="24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19</a:t>
            </a:fld>
            <a:endParaRPr lang="en-US"/>
          </a:p>
        </p:txBody>
      </p:sp>
      <p:sp>
        <p:nvSpPr>
          <p:cNvPr id="39937" name="Title 1"/>
          <p:cNvSpPr>
            <a:spLocks noGrp="1"/>
          </p:cNvSpPr>
          <p:nvPr>
            <p:ph type="title"/>
          </p:nvPr>
        </p:nvSpPr>
        <p:spPr/>
        <p:txBody>
          <a:bodyPr/>
          <a:lstStyle/>
          <a:p>
            <a:r>
              <a:rPr lang="en-US" dirty="0"/>
              <a:t>Overview of Feasibility </a:t>
            </a:r>
            <a:r>
              <a:rPr lang="en-US" sz="1300" dirty="0"/>
              <a:t>(Cont</a:t>
            </a:r>
            <a:r>
              <a:rPr lang="en-US" sz="1300" dirty="0" smtClean="0"/>
              <a:t>. 2)</a:t>
            </a:r>
            <a:endParaRPr lang="en-US" dirty="0" smtClean="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6795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rmAutofit/>
          </a:bodyPr>
          <a:lstStyle/>
          <a:p>
            <a:r>
              <a:rPr lang="en-US" dirty="0"/>
              <a:t>Explain the concept of a business case </a:t>
            </a:r>
            <a:r>
              <a:rPr lang="en-US" dirty="0" smtClean="0"/>
              <a:t>and how </a:t>
            </a:r>
            <a:r>
              <a:rPr lang="en-US" dirty="0"/>
              <a:t>a business case affects an IT project</a:t>
            </a:r>
          </a:p>
          <a:p>
            <a:r>
              <a:rPr lang="en-US" smtClean="0"/>
              <a:t>Describe </a:t>
            </a:r>
            <a:r>
              <a:rPr lang="en-US"/>
              <a:t>the strategic planning process </a:t>
            </a:r>
            <a:r>
              <a:rPr lang="en-US" smtClean="0"/>
              <a:t>and why </a:t>
            </a:r>
            <a:r>
              <a:rPr lang="en-US"/>
              <a:t>it is important to the IT team</a:t>
            </a:r>
          </a:p>
          <a:p>
            <a:r>
              <a:rPr lang="en-US" dirty="0" smtClean="0"/>
              <a:t>Explain </a:t>
            </a:r>
            <a:r>
              <a:rPr lang="en-US" dirty="0"/>
              <a:t>the purpose of a mission statement</a:t>
            </a:r>
          </a:p>
          <a:p>
            <a:r>
              <a:rPr lang="en-US" dirty="0" smtClean="0"/>
              <a:t>Conduct </a:t>
            </a:r>
            <a:r>
              <a:rPr lang="en-US" dirty="0"/>
              <a:t>a SWOT analysis and describe </a:t>
            </a:r>
            <a:r>
              <a:rPr lang="en-US" dirty="0" smtClean="0"/>
              <a:t>the four </a:t>
            </a:r>
            <a:r>
              <a:rPr lang="en-US" dirty="0"/>
              <a:t>factors involved</a:t>
            </a:r>
          </a:p>
          <a:p>
            <a:r>
              <a:rPr lang="en-US" dirty="0" smtClean="0"/>
              <a:t>Explain </a:t>
            </a:r>
            <a:r>
              <a:rPr lang="en-US" dirty="0"/>
              <a:t>how the SDLC serves as a </a:t>
            </a:r>
            <a:r>
              <a:rPr lang="en-US" dirty="0" smtClean="0"/>
              <a:t>framework for </a:t>
            </a:r>
            <a:r>
              <a:rPr lang="en-US" dirty="0"/>
              <a:t>systems development</a:t>
            </a:r>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a:p>
        </p:txBody>
      </p:sp>
      <p:sp>
        <p:nvSpPr>
          <p:cNvPr id="16385" name="Title 1"/>
          <p:cNvSpPr>
            <a:spLocks noGrp="1"/>
          </p:cNvSpPr>
          <p:nvPr>
            <p:ph type="title"/>
          </p:nvPr>
        </p:nvSpPr>
        <p:spPr/>
        <p:txBody>
          <a:bodyPr/>
          <a:lstStyle/>
          <a:p>
            <a:pPr eaLnBrk="1" hangingPunct="1"/>
            <a:r>
              <a:rPr lang="en-US" smtClean="0"/>
              <a:t>Chapter Objectives</a:t>
            </a:r>
            <a:endParaRPr lang="en-US" sz="1200" smtClean="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IN" b="1" dirty="0" smtClean="0"/>
              <a:t>Economic Feasibility</a:t>
            </a:r>
          </a:p>
          <a:p>
            <a:pPr lvl="1"/>
            <a:r>
              <a:rPr lang="en-IN" dirty="0" smtClean="0"/>
              <a:t>Projected benefits of a proposed system out-weigh </a:t>
            </a:r>
            <a:r>
              <a:rPr lang="en-IN" b="1" dirty="0" smtClean="0"/>
              <a:t>total cost of ownership (TCO)</a:t>
            </a:r>
          </a:p>
          <a:p>
            <a:pPr lvl="1"/>
            <a:r>
              <a:rPr lang="en-IN" dirty="0" smtClean="0"/>
              <a:t>Determination of </a:t>
            </a:r>
            <a:r>
              <a:rPr lang="en-IN" smtClean="0"/>
              <a:t>TCO requires cost </a:t>
            </a:r>
            <a:r>
              <a:rPr lang="en-IN" dirty="0" smtClean="0"/>
              <a:t>analysis of:</a:t>
            </a:r>
          </a:p>
          <a:p>
            <a:pPr lvl="2"/>
            <a:r>
              <a:rPr lang="en-IN" dirty="0" smtClean="0"/>
              <a:t>People, including IT staff and users</a:t>
            </a:r>
          </a:p>
          <a:p>
            <a:pPr lvl="2"/>
            <a:r>
              <a:rPr lang="en-IN" dirty="0" smtClean="0"/>
              <a:t>Hardware and equipment </a:t>
            </a:r>
          </a:p>
          <a:p>
            <a:pPr lvl="2"/>
            <a:r>
              <a:rPr lang="en-IN" dirty="0" smtClean="0"/>
              <a:t>Software</a:t>
            </a:r>
          </a:p>
          <a:p>
            <a:pPr lvl="2"/>
            <a:r>
              <a:rPr lang="en-IN" dirty="0" smtClean="0"/>
              <a:t>Formal and informal training</a:t>
            </a:r>
          </a:p>
          <a:p>
            <a:pPr lvl="2"/>
            <a:r>
              <a:rPr lang="en-IN" dirty="0" smtClean="0"/>
              <a:t>Licenses and fees</a:t>
            </a:r>
          </a:p>
          <a:p>
            <a:pPr lvl="2"/>
            <a:r>
              <a:rPr lang="en-IN" dirty="0" smtClean="0"/>
              <a:t>Consulting expenses </a:t>
            </a:r>
          </a:p>
          <a:p>
            <a:pPr lvl="2"/>
            <a:r>
              <a:rPr lang="en-IN" dirty="0" smtClean="0"/>
              <a:t>Facility costs</a:t>
            </a:r>
          </a:p>
          <a:p>
            <a:pPr lvl="2"/>
            <a:endParaRPr lang="en-IN" dirty="0"/>
          </a:p>
        </p:txBody>
      </p:sp>
      <p:sp>
        <p:nvSpPr>
          <p:cNvPr id="6" name="Slide Number Placeholder 5"/>
          <p:cNvSpPr>
            <a:spLocks noGrp="1"/>
          </p:cNvSpPr>
          <p:nvPr>
            <p:ph type="sldNum" sz="quarter" idx="12"/>
          </p:nvPr>
        </p:nvSpPr>
        <p:spPr/>
        <p:txBody>
          <a:bodyPr/>
          <a:lstStyle/>
          <a:p>
            <a:fld id="{B200C6F1-1133-4064-B49D-F5A5DDED845D}" type="slidenum">
              <a:rPr lang="en-US" smtClean="0"/>
              <a:pPr/>
              <a:t>20</a:t>
            </a:fld>
            <a:endParaRPr lang="en-US"/>
          </a:p>
        </p:txBody>
      </p:sp>
      <p:sp>
        <p:nvSpPr>
          <p:cNvPr id="39937" name="Title 1"/>
          <p:cNvSpPr>
            <a:spLocks noGrp="1"/>
          </p:cNvSpPr>
          <p:nvPr>
            <p:ph type="title"/>
          </p:nvPr>
        </p:nvSpPr>
        <p:spPr/>
        <p:txBody>
          <a:bodyPr/>
          <a:lstStyle/>
          <a:p>
            <a:r>
              <a:rPr lang="en-US" dirty="0" smtClean="0"/>
              <a:t>Overview of Feasibility </a:t>
            </a:r>
            <a:r>
              <a:rPr lang="en-US" sz="1300" dirty="0" smtClean="0"/>
              <a:t>(Cont. 3)</a:t>
            </a:r>
          </a:p>
        </p:txBody>
      </p:sp>
      <p:sp>
        <p:nvSpPr>
          <p:cNvPr id="9"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6683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1"/>
            <a:r>
              <a:rPr lang="en-IN" b="1" dirty="0" smtClean="0"/>
              <a:t>Tangible costs </a:t>
            </a:r>
            <a:r>
              <a:rPr lang="en-IN" dirty="0" smtClean="0"/>
              <a:t>are measured in dollars</a:t>
            </a:r>
          </a:p>
          <a:p>
            <a:pPr lvl="1"/>
            <a:r>
              <a:rPr lang="en-IN" b="1" dirty="0" smtClean="0"/>
              <a:t>Intangible costs </a:t>
            </a:r>
            <a:r>
              <a:rPr lang="en-IN" dirty="0" smtClean="0"/>
              <a:t>can significantly affect organizational performance</a:t>
            </a:r>
          </a:p>
          <a:p>
            <a:pPr lvl="1"/>
            <a:r>
              <a:rPr lang="en-IN" b="1" dirty="0" smtClean="0"/>
              <a:t>Tangible</a:t>
            </a:r>
            <a:r>
              <a:rPr lang="en-IN" dirty="0" smtClean="0"/>
              <a:t> </a:t>
            </a:r>
            <a:r>
              <a:rPr lang="en-IN" b="1" dirty="0" smtClean="0"/>
              <a:t>benefits</a:t>
            </a:r>
            <a:r>
              <a:rPr lang="en-IN" dirty="0" smtClean="0"/>
              <a:t> can result from a decrease in expenses or an increase in revenues</a:t>
            </a:r>
          </a:p>
          <a:p>
            <a:pPr lvl="1"/>
            <a:r>
              <a:rPr lang="en-IN" b="1" dirty="0" smtClean="0"/>
              <a:t>Intangible</a:t>
            </a:r>
            <a:r>
              <a:rPr lang="en-IN" dirty="0" smtClean="0"/>
              <a:t> </a:t>
            </a:r>
            <a:r>
              <a:rPr lang="en-IN" b="1" dirty="0" smtClean="0"/>
              <a:t>benefits</a:t>
            </a:r>
            <a:r>
              <a:rPr lang="en-IN" dirty="0" smtClean="0"/>
              <a:t> are important to the company despite the inability to measure them in dollars</a:t>
            </a:r>
          </a:p>
          <a:p>
            <a:pPr lvl="1"/>
            <a:endParaRPr lang="en-IN" b="1" dirty="0" smtClean="0"/>
          </a:p>
          <a:p>
            <a:pPr lvl="1"/>
            <a:endParaRPr lang="en-IN" dirty="0"/>
          </a:p>
        </p:txBody>
      </p:sp>
      <p:sp>
        <p:nvSpPr>
          <p:cNvPr id="6" name="Slide Number Placeholder 5"/>
          <p:cNvSpPr>
            <a:spLocks noGrp="1"/>
          </p:cNvSpPr>
          <p:nvPr>
            <p:ph type="sldNum" sz="quarter" idx="12"/>
          </p:nvPr>
        </p:nvSpPr>
        <p:spPr/>
        <p:txBody>
          <a:bodyPr/>
          <a:lstStyle/>
          <a:p>
            <a:fld id="{B200C6F1-1133-4064-B49D-F5A5DDED845D}" type="slidenum">
              <a:rPr lang="en-US" smtClean="0"/>
              <a:pPr/>
              <a:t>21</a:t>
            </a:fld>
            <a:endParaRPr lang="en-US"/>
          </a:p>
        </p:txBody>
      </p:sp>
      <p:sp>
        <p:nvSpPr>
          <p:cNvPr id="39937" name="Title 1"/>
          <p:cNvSpPr>
            <a:spLocks noGrp="1"/>
          </p:cNvSpPr>
          <p:nvPr>
            <p:ph type="title"/>
          </p:nvPr>
        </p:nvSpPr>
        <p:spPr/>
        <p:txBody>
          <a:bodyPr/>
          <a:lstStyle/>
          <a:p>
            <a:r>
              <a:rPr lang="en-US" dirty="0" smtClean="0"/>
              <a:t>Overview of Feasibility </a:t>
            </a:r>
            <a:r>
              <a:rPr lang="en-US" sz="1300" dirty="0" smtClean="0"/>
              <a:t>(Cont. 4)</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8765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Autofit/>
          </a:bodyPr>
          <a:lstStyle/>
          <a:p>
            <a:pPr eaLnBrk="1" hangingPunct="1"/>
            <a:r>
              <a:rPr lang="en-US" b="1" dirty="0" smtClean="0"/>
              <a:t>Technical Feasibility</a:t>
            </a:r>
          </a:p>
          <a:p>
            <a:pPr lvl="1"/>
            <a:r>
              <a:rPr lang="en-US" dirty="0" smtClean="0"/>
              <a:t>Technical resources required to acquire and use the system</a:t>
            </a:r>
          </a:p>
          <a:p>
            <a:pPr lvl="1"/>
            <a:r>
              <a:rPr lang="en-US" dirty="0" smtClean="0"/>
              <a:t>Questions analysts should ask</a:t>
            </a:r>
          </a:p>
          <a:p>
            <a:pPr lvl="2"/>
            <a:r>
              <a:rPr lang="en-US" dirty="0" smtClean="0"/>
              <a:t>Does </a:t>
            </a:r>
            <a:r>
              <a:rPr lang="en-US" dirty="0"/>
              <a:t>the company have the necessary hardware, software, and </a:t>
            </a:r>
            <a:r>
              <a:rPr lang="en-US" dirty="0" smtClean="0"/>
              <a:t>network resources</a:t>
            </a:r>
            <a:r>
              <a:rPr lang="en-US" dirty="0"/>
              <a:t>? </a:t>
            </a:r>
            <a:endParaRPr lang="en-US" dirty="0" smtClean="0"/>
          </a:p>
          <a:p>
            <a:pPr lvl="2"/>
            <a:r>
              <a:rPr lang="en-US" dirty="0" smtClean="0"/>
              <a:t>Does </a:t>
            </a:r>
            <a:r>
              <a:rPr lang="en-US" dirty="0"/>
              <a:t>the company have the </a:t>
            </a:r>
            <a:r>
              <a:rPr lang="en-US" dirty="0" smtClean="0"/>
              <a:t>required </a:t>
            </a:r>
            <a:r>
              <a:rPr lang="en-US" dirty="0"/>
              <a:t>technical expertise? </a:t>
            </a:r>
            <a:endParaRPr lang="en-US" dirty="0" smtClean="0"/>
          </a:p>
          <a:p>
            <a:pPr lvl="2"/>
            <a:r>
              <a:rPr lang="en-US" dirty="0" smtClean="0"/>
              <a:t>Does </a:t>
            </a:r>
            <a:r>
              <a:rPr lang="en-US" dirty="0"/>
              <a:t>the proposed platform have sufficient capacity for future needs? </a:t>
            </a:r>
            <a:endParaRPr lang="en-US" dirty="0" smtClean="0"/>
          </a:p>
          <a:p>
            <a:pPr lvl="2"/>
            <a:r>
              <a:rPr lang="en-US" dirty="0" smtClean="0"/>
              <a:t>Will a prototype be required?</a:t>
            </a:r>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22</a:t>
            </a:fld>
            <a:endParaRPr lang="en-US"/>
          </a:p>
        </p:txBody>
      </p:sp>
      <p:sp>
        <p:nvSpPr>
          <p:cNvPr id="39937" name="Title 1"/>
          <p:cNvSpPr>
            <a:spLocks noGrp="1"/>
          </p:cNvSpPr>
          <p:nvPr>
            <p:ph type="title"/>
          </p:nvPr>
        </p:nvSpPr>
        <p:spPr/>
        <p:txBody>
          <a:bodyPr/>
          <a:lstStyle/>
          <a:p>
            <a:r>
              <a:rPr lang="en-US" dirty="0"/>
              <a:t>Overview of Feasibility </a:t>
            </a:r>
            <a:r>
              <a:rPr lang="en-US" sz="1300" dirty="0"/>
              <a:t>(Cont</a:t>
            </a:r>
            <a:r>
              <a:rPr lang="en-US" sz="1300" dirty="0" smtClean="0"/>
              <a:t>. 5)</a:t>
            </a:r>
            <a:endParaRPr lang="en-US" dirty="0" smtClean="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1846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Placeholder 2"/>
          <p:cNvSpPr>
            <a:spLocks noGrp="1"/>
          </p:cNvSpPr>
          <p:nvPr>
            <p:ph idx="1"/>
          </p:nvPr>
        </p:nvSpPr>
        <p:spPr/>
        <p:txBody>
          <a:bodyPr>
            <a:noAutofit/>
          </a:bodyPr>
          <a:lstStyle/>
          <a:p>
            <a:pPr eaLnBrk="1" hangingPunct="1"/>
            <a:r>
              <a:rPr lang="en-US" b="1" dirty="0" smtClean="0"/>
              <a:t>Schedule Feasibility</a:t>
            </a:r>
          </a:p>
          <a:p>
            <a:pPr lvl="1"/>
            <a:r>
              <a:rPr lang="en-US" dirty="0" smtClean="0"/>
              <a:t>A project can be implemented in an acceptable time frame</a:t>
            </a:r>
          </a:p>
          <a:p>
            <a:pPr lvl="1"/>
            <a:r>
              <a:rPr lang="en-US" dirty="0" smtClean="0"/>
              <a:t>Issues that can affect schedule feasibility</a:t>
            </a:r>
          </a:p>
          <a:p>
            <a:pPr lvl="2"/>
            <a:r>
              <a:rPr lang="en-US" dirty="0" smtClean="0"/>
              <a:t>Interaction between </a:t>
            </a:r>
            <a:r>
              <a:rPr lang="en-US" dirty="0"/>
              <a:t>time and costs</a:t>
            </a:r>
          </a:p>
          <a:p>
            <a:pPr lvl="2"/>
            <a:r>
              <a:rPr lang="en-US" dirty="0" smtClean="0"/>
              <a:t>Can </a:t>
            </a:r>
            <a:r>
              <a:rPr lang="en-US" dirty="0"/>
              <a:t>the company or the IT team control the factors that affect schedule feasibility?</a:t>
            </a:r>
          </a:p>
          <a:p>
            <a:pPr lvl="2"/>
            <a:r>
              <a:rPr lang="en-US" dirty="0" smtClean="0"/>
              <a:t>Has </a:t>
            </a:r>
            <a:r>
              <a:rPr lang="en-US" dirty="0"/>
              <a:t>management established a firm timetable for the project?</a:t>
            </a:r>
          </a:p>
          <a:p>
            <a:pPr lvl="2"/>
            <a:r>
              <a:rPr lang="en-US" dirty="0" smtClean="0"/>
              <a:t>What </a:t>
            </a:r>
            <a:r>
              <a:rPr lang="en-US" dirty="0"/>
              <a:t>conditions must be satisfied during the development of the system?</a:t>
            </a:r>
          </a:p>
          <a:p>
            <a:pPr lvl="2"/>
            <a:r>
              <a:rPr lang="en-US" dirty="0" smtClean="0"/>
              <a:t>Will </a:t>
            </a:r>
            <a:r>
              <a:rPr lang="en-US" dirty="0"/>
              <a:t>an accelerated schedule pose any risks? </a:t>
            </a:r>
            <a:endParaRPr lang="en-US" dirty="0" smtClean="0"/>
          </a:p>
          <a:p>
            <a:pPr lvl="1"/>
            <a:endParaRPr lang="en-US" sz="50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23</a:t>
            </a:fld>
            <a:endParaRPr lang="en-US"/>
          </a:p>
        </p:txBody>
      </p:sp>
      <p:sp>
        <p:nvSpPr>
          <p:cNvPr id="39937" name="Title 1"/>
          <p:cNvSpPr>
            <a:spLocks noGrp="1"/>
          </p:cNvSpPr>
          <p:nvPr>
            <p:ph type="title"/>
          </p:nvPr>
        </p:nvSpPr>
        <p:spPr/>
        <p:txBody>
          <a:bodyPr/>
          <a:lstStyle/>
          <a:p>
            <a:r>
              <a:rPr lang="en-US" dirty="0"/>
              <a:t>Overview of Feasibility </a:t>
            </a:r>
            <a:r>
              <a:rPr lang="en-US" sz="1300" dirty="0"/>
              <a:t>(Cont</a:t>
            </a:r>
            <a:r>
              <a:rPr lang="en-US" sz="1300" dirty="0" smtClean="0"/>
              <a:t>. 6)</a:t>
            </a:r>
            <a:endParaRPr lang="en-US" dirty="0" smtClean="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2318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rmAutofit/>
          </a:bodyPr>
          <a:lstStyle/>
          <a:p>
            <a:r>
              <a:rPr lang="en-US" sz="2700" dirty="0"/>
              <a:t>I</a:t>
            </a:r>
            <a:r>
              <a:rPr lang="en-US" sz="2700" dirty="0" smtClean="0"/>
              <a:t>dentify </a:t>
            </a:r>
            <a:r>
              <a:rPr lang="en-US" sz="2700" dirty="0"/>
              <a:t>and weed out systems requests </a:t>
            </a:r>
            <a:r>
              <a:rPr lang="en-US" sz="2700" dirty="0" smtClean="0"/>
              <a:t>that are </a:t>
            </a:r>
            <a:r>
              <a:rPr lang="en-US" sz="2700" dirty="0"/>
              <a:t>not feasible </a:t>
            </a:r>
            <a:endParaRPr lang="en-US" sz="2700" dirty="0" smtClean="0"/>
          </a:p>
          <a:p>
            <a:pPr lvl="1"/>
            <a:r>
              <a:rPr lang="en-US" sz="2300" dirty="0" smtClean="0"/>
              <a:t>Some feasible </a:t>
            </a:r>
            <a:r>
              <a:rPr lang="en-US" sz="2300" dirty="0" smtClean="0"/>
              <a:t>requests may </a:t>
            </a:r>
            <a:r>
              <a:rPr lang="en-US" sz="2300" dirty="0"/>
              <a:t>not </a:t>
            </a:r>
            <a:r>
              <a:rPr lang="en-US" sz="2300" dirty="0" smtClean="0"/>
              <a:t>be necessary</a:t>
            </a:r>
          </a:p>
          <a:p>
            <a:r>
              <a:rPr lang="en-US" sz="2700" dirty="0"/>
              <a:t>R</a:t>
            </a:r>
            <a:r>
              <a:rPr lang="en-US" sz="2700" dirty="0" smtClean="0"/>
              <a:t>equests </a:t>
            </a:r>
            <a:r>
              <a:rPr lang="en-US" sz="2700" dirty="0"/>
              <a:t>that are not currently feasible can be </a:t>
            </a:r>
            <a:r>
              <a:rPr lang="en-US" sz="2700" dirty="0" smtClean="0"/>
              <a:t>resubmitted as </a:t>
            </a:r>
            <a:r>
              <a:rPr lang="en-US" sz="2700" dirty="0"/>
              <a:t>new hardware, software, or expertise becomes available</a:t>
            </a:r>
            <a:endParaRPr lang="en-US" sz="2700" dirty="0" smtClean="0"/>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24</a:t>
            </a:fld>
            <a:endParaRPr lang="en-US"/>
          </a:p>
        </p:txBody>
      </p:sp>
      <p:sp>
        <p:nvSpPr>
          <p:cNvPr id="2" name="Title 1"/>
          <p:cNvSpPr>
            <a:spLocks noGrp="1"/>
          </p:cNvSpPr>
          <p:nvPr>
            <p:ph type="title"/>
          </p:nvPr>
        </p:nvSpPr>
        <p:spPr/>
        <p:txBody>
          <a:bodyPr rtlCol="0">
            <a:normAutofit/>
          </a:bodyPr>
          <a:lstStyle/>
          <a:p>
            <a:pPr>
              <a:defRPr/>
            </a:pPr>
            <a:r>
              <a:rPr lang="en-US" smtClean="0"/>
              <a:t>Evaluating Feasibility</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5932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Autofit/>
          </a:bodyPr>
          <a:lstStyle/>
          <a:p>
            <a:r>
              <a:rPr lang="en-US" sz="2700" b="1" dirty="0" smtClean="0"/>
              <a:t>Factors that Affect Priority</a:t>
            </a:r>
          </a:p>
          <a:p>
            <a:pPr lvl="1"/>
            <a:r>
              <a:rPr lang="en-US" sz="2300" dirty="0" smtClean="0"/>
              <a:t>Will </a:t>
            </a:r>
            <a:r>
              <a:rPr lang="en-US" sz="2300" dirty="0"/>
              <a:t>the proposed system reduce costs? </a:t>
            </a:r>
            <a:endParaRPr lang="en-US" sz="2300" dirty="0" smtClean="0"/>
          </a:p>
          <a:p>
            <a:pPr lvl="1"/>
            <a:r>
              <a:rPr lang="en-US" sz="2300" dirty="0" smtClean="0"/>
              <a:t>Will </a:t>
            </a:r>
            <a:r>
              <a:rPr lang="en-US" sz="2300" dirty="0"/>
              <a:t>the system increase revenue for the </a:t>
            </a:r>
            <a:r>
              <a:rPr lang="en-US" sz="2300" dirty="0" smtClean="0"/>
              <a:t>company?</a:t>
            </a:r>
          </a:p>
          <a:p>
            <a:pPr lvl="1"/>
            <a:r>
              <a:rPr lang="en-US" sz="2300" dirty="0" smtClean="0"/>
              <a:t>Will </a:t>
            </a:r>
            <a:r>
              <a:rPr lang="en-US" sz="2300" dirty="0"/>
              <a:t>the systems project result in more information or produce better results</a:t>
            </a:r>
            <a:r>
              <a:rPr lang="en-US" sz="2300" dirty="0" smtClean="0"/>
              <a:t>? </a:t>
            </a:r>
          </a:p>
          <a:p>
            <a:pPr lvl="1"/>
            <a:r>
              <a:rPr lang="en-US" sz="2300" dirty="0" smtClean="0"/>
              <a:t>Will </a:t>
            </a:r>
            <a:r>
              <a:rPr lang="en-US" sz="2300" dirty="0"/>
              <a:t>the system serve customers better?</a:t>
            </a:r>
          </a:p>
          <a:p>
            <a:pPr lvl="1"/>
            <a:r>
              <a:rPr lang="en-US" sz="2300" dirty="0" smtClean="0"/>
              <a:t>Will </a:t>
            </a:r>
            <a:r>
              <a:rPr lang="en-US" sz="2300" dirty="0"/>
              <a:t>the system serve the organization better?</a:t>
            </a:r>
          </a:p>
          <a:p>
            <a:pPr lvl="1"/>
            <a:r>
              <a:rPr lang="en-US" sz="2300" dirty="0" smtClean="0"/>
              <a:t>Can </a:t>
            </a:r>
            <a:r>
              <a:rPr lang="en-US" sz="2300" dirty="0"/>
              <a:t>the project be implemented in a reasonable time period? </a:t>
            </a:r>
            <a:endParaRPr lang="en-US" sz="2300" dirty="0" smtClean="0"/>
          </a:p>
          <a:p>
            <a:pPr lvl="1"/>
            <a:r>
              <a:rPr lang="en-US" sz="2300" dirty="0" smtClean="0"/>
              <a:t>Are </a:t>
            </a:r>
            <a:r>
              <a:rPr lang="en-US" sz="2300" dirty="0"/>
              <a:t>the necessary financial, human, and technical resources available?</a:t>
            </a:r>
            <a:endParaRPr lang="en-US" sz="2300" dirty="0" smtClean="0"/>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25</a:t>
            </a:fld>
            <a:endParaRPr lang="en-US"/>
          </a:p>
        </p:txBody>
      </p:sp>
      <p:sp>
        <p:nvSpPr>
          <p:cNvPr id="2" name="Title 1"/>
          <p:cNvSpPr>
            <a:spLocks noGrp="1"/>
          </p:cNvSpPr>
          <p:nvPr>
            <p:ph type="title"/>
          </p:nvPr>
        </p:nvSpPr>
        <p:spPr/>
        <p:txBody>
          <a:bodyPr rtlCol="0">
            <a:normAutofit/>
          </a:bodyPr>
          <a:lstStyle/>
          <a:p>
            <a:pPr>
              <a:defRPr/>
            </a:pPr>
            <a:r>
              <a:rPr lang="en-US" smtClean="0"/>
              <a:t>Setting Priorities</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7833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Autofit/>
          </a:bodyPr>
          <a:lstStyle/>
          <a:p>
            <a:r>
              <a:rPr lang="en-US" b="1" dirty="0" smtClean="0"/>
              <a:t>Discretionary and Nondiscretionary Projects</a:t>
            </a:r>
          </a:p>
          <a:p>
            <a:pPr lvl="1"/>
            <a:r>
              <a:rPr lang="en-US" b="1" dirty="0" smtClean="0"/>
              <a:t>Discretionary projects</a:t>
            </a:r>
            <a:r>
              <a:rPr lang="en-US" dirty="0" smtClean="0"/>
              <a:t>: Projects </a:t>
            </a:r>
            <a:r>
              <a:rPr lang="en-US" dirty="0"/>
              <a:t>where management has a choice in implementing them</a:t>
            </a:r>
          </a:p>
          <a:p>
            <a:pPr lvl="1"/>
            <a:r>
              <a:rPr lang="en-US" b="1" dirty="0" smtClean="0"/>
              <a:t>Nondiscretionary projects</a:t>
            </a:r>
            <a:r>
              <a:rPr lang="en-US" dirty="0" smtClean="0"/>
              <a:t>:</a:t>
            </a:r>
            <a:r>
              <a:rPr lang="en-US" b="1" dirty="0"/>
              <a:t> </a:t>
            </a:r>
            <a:r>
              <a:rPr lang="en-US" dirty="0" smtClean="0"/>
              <a:t>Management </a:t>
            </a:r>
            <a:r>
              <a:rPr lang="en-US" dirty="0"/>
              <a:t>has no choice in implementing a </a:t>
            </a:r>
            <a:r>
              <a:rPr lang="en-US" dirty="0" smtClean="0"/>
              <a:t>project</a:t>
            </a:r>
          </a:p>
          <a:p>
            <a:pPr lvl="2"/>
            <a:r>
              <a:rPr lang="en-US" dirty="0" smtClean="0"/>
              <a:t>Most of these projects are predictable</a:t>
            </a:r>
          </a:p>
          <a:p>
            <a:pPr lvl="3"/>
            <a:r>
              <a:rPr lang="en-US" dirty="0" smtClean="0"/>
              <a:t>Annual </a:t>
            </a:r>
            <a:r>
              <a:rPr lang="en-US" dirty="0"/>
              <a:t>updates to payroll</a:t>
            </a:r>
          </a:p>
          <a:p>
            <a:pPr lvl="3"/>
            <a:r>
              <a:rPr lang="en-US" dirty="0"/>
              <a:t>Tax percentages</a:t>
            </a:r>
          </a:p>
          <a:p>
            <a:pPr lvl="3"/>
            <a:r>
              <a:rPr lang="en-US" dirty="0"/>
              <a:t>Quarterly changes</a:t>
            </a:r>
          </a:p>
          <a:p>
            <a:endParaRPr lang="en-US"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26</a:t>
            </a:fld>
            <a:endParaRPr lang="en-US"/>
          </a:p>
        </p:txBody>
      </p:sp>
      <p:sp>
        <p:nvSpPr>
          <p:cNvPr id="39937" name="Title 1"/>
          <p:cNvSpPr>
            <a:spLocks noGrp="1"/>
          </p:cNvSpPr>
          <p:nvPr>
            <p:ph type="title"/>
          </p:nvPr>
        </p:nvSpPr>
        <p:spPr/>
        <p:txBody>
          <a:bodyPr/>
          <a:lstStyle/>
          <a:p>
            <a:r>
              <a:rPr lang="en-US"/>
              <a:t>Setting Priorities </a:t>
            </a:r>
            <a:r>
              <a:rPr lang="en-US" sz="1300"/>
              <a:t>(Cont.)</a:t>
            </a:r>
            <a:endParaRPr lang="en-US" smtClean="0"/>
          </a:p>
        </p:txBody>
      </p:sp>
      <p:sp>
        <p:nvSpPr>
          <p:cNvPr id="8"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3791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190072" cy="4525963"/>
          </a:xfrm>
        </p:spPr>
        <p:txBody>
          <a:bodyPr>
            <a:normAutofit/>
          </a:bodyPr>
          <a:lstStyle/>
          <a:p>
            <a:r>
              <a:rPr lang="en-US" sz="2700" b="1" dirty="0"/>
              <a:t>Interaction with Managers and </a:t>
            </a:r>
            <a:r>
              <a:rPr lang="en-US" sz="2700" b="1" dirty="0" smtClean="0"/>
              <a:t>Users</a:t>
            </a:r>
          </a:p>
          <a:p>
            <a:pPr lvl="1"/>
            <a:r>
              <a:rPr lang="en-US" sz="2300" dirty="0" smtClean="0"/>
              <a:t>Meet </a:t>
            </a:r>
            <a:r>
              <a:rPr lang="en-US" sz="2300" dirty="0"/>
              <a:t>with key managers, users, and IT </a:t>
            </a:r>
            <a:r>
              <a:rPr lang="en-US" sz="2300" dirty="0" smtClean="0"/>
              <a:t>staff to </a:t>
            </a:r>
            <a:r>
              <a:rPr lang="en-US" sz="2300" dirty="0"/>
              <a:t>describe the project, explain </a:t>
            </a:r>
            <a:r>
              <a:rPr lang="en-US" sz="2300" dirty="0" smtClean="0"/>
              <a:t>responsibilities</a:t>
            </a:r>
            <a:r>
              <a:rPr lang="en-US" sz="2300" dirty="0"/>
              <a:t>, </a:t>
            </a:r>
            <a:r>
              <a:rPr lang="en-US" sz="2300" dirty="0" smtClean="0"/>
              <a:t>answer questions</a:t>
            </a:r>
            <a:r>
              <a:rPr lang="en-US" sz="2300" dirty="0"/>
              <a:t>, and invite </a:t>
            </a:r>
            <a:r>
              <a:rPr lang="en-US" sz="2300" dirty="0" smtClean="0"/>
              <a:t>comments</a:t>
            </a:r>
          </a:p>
          <a:p>
            <a:pPr lvl="1"/>
            <a:r>
              <a:rPr lang="en-US" sz="2300" dirty="0" smtClean="0"/>
              <a:t>Focus on improvements and enhancements, not problems</a:t>
            </a:r>
          </a:p>
          <a:p>
            <a:pPr lvl="1"/>
            <a:endParaRPr lang="en-US" dirty="0" smtClean="0"/>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27</a:t>
            </a:fld>
            <a:endParaRPr lang="en-US"/>
          </a:p>
        </p:txBody>
      </p:sp>
      <p:sp>
        <p:nvSpPr>
          <p:cNvPr id="2" name="Title 1"/>
          <p:cNvSpPr>
            <a:spLocks noGrp="1"/>
          </p:cNvSpPr>
          <p:nvPr>
            <p:ph type="title"/>
          </p:nvPr>
        </p:nvSpPr>
        <p:spPr/>
        <p:txBody>
          <a:bodyPr rtlCol="0">
            <a:normAutofit fontScale="90000"/>
          </a:bodyPr>
          <a:lstStyle/>
          <a:p>
            <a:pPr>
              <a:defRPr/>
            </a:pPr>
            <a:r>
              <a:rPr lang="en-US" smtClean="0"/>
              <a:t>Preliminary Investigation Overview</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29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28</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a:t>
            </a:r>
            <a:r>
              <a:rPr lang="en-US" dirty="0" smtClean="0"/>
              <a:t>Overview </a:t>
            </a:r>
            <a:r>
              <a:rPr lang="en-US" sz="1300" dirty="0" smtClean="0"/>
              <a:t>(Cont. 1)</a:t>
            </a:r>
            <a:endParaRPr lang="en-US" dirty="0" smtClean="0"/>
          </a:p>
        </p:txBody>
      </p:sp>
      <p:sp>
        <p:nvSpPr>
          <p:cNvPr id="3" name="Rectangle 2"/>
          <p:cNvSpPr/>
          <p:nvPr/>
        </p:nvSpPr>
        <p:spPr>
          <a:xfrm>
            <a:off x="5263992" y="5771046"/>
            <a:ext cx="3352800" cy="523220"/>
          </a:xfrm>
          <a:prstGeom prst="rect">
            <a:avLst/>
          </a:prstGeom>
        </p:spPr>
        <p:txBody>
          <a:bodyPr wrap="square">
            <a:spAutoFit/>
          </a:bodyPr>
          <a:lstStyle/>
          <a:p>
            <a:r>
              <a:rPr lang="en-US" sz="1400" b="1" dirty="0"/>
              <a:t>FIGURE </a:t>
            </a:r>
            <a:r>
              <a:rPr lang="en-US" sz="1400" b="1" dirty="0" smtClean="0"/>
              <a:t>2-13 </a:t>
            </a:r>
            <a:r>
              <a:rPr lang="en-US" sz="1400" dirty="0"/>
              <a:t>Six main steps in a typical </a:t>
            </a:r>
            <a:r>
              <a:rPr lang="en-US" sz="1400" dirty="0" smtClean="0"/>
              <a:t>preliminary investigation.</a:t>
            </a:r>
            <a:endParaRPr lang="en-US" sz="1400" dirty="0"/>
          </a:p>
        </p:txBody>
      </p:sp>
      <p:pic>
        <p:nvPicPr>
          <p:cNvPr id="2050" name="Picture 2" descr="The figure is a model of a preliminary investigation. It consists of a rectangular box with curved-edges that is divided into four smaller rectangular boxes. There is a circle at the center of the box, which is labeled fact-finding. The top-left quadrant is labeled problem or opportunity and the top-right quadrant is labeled benefits. The bottom-left quadrant is labeled project scope and constraints and the the bottom-right is labeled costs. Four arrows originate from the circle at the center and point to each of the quadrants. A flower bracket extends at the bottom of the rectangular box. Below the bracket, there is a small rectangular box with curved edges that is labeled report to management." title="FIGURE 2-12 Model of a preliminary investigation. Notice the importance of fact-finding in each of the four area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37" y="1314450"/>
            <a:ext cx="4170842" cy="3658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81000" y="4973301"/>
            <a:ext cx="3810000" cy="738664"/>
          </a:xfrm>
          <a:prstGeom prst="rect">
            <a:avLst/>
          </a:prstGeom>
        </p:spPr>
        <p:txBody>
          <a:bodyPr wrap="square">
            <a:spAutoFit/>
          </a:bodyPr>
          <a:lstStyle/>
          <a:p>
            <a:r>
              <a:rPr lang="en-US" sz="1400" b="1" dirty="0"/>
              <a:t>FIGURE </a:t>
            </a:r>
            <a:r>
              <a:rPr lang="en-US" sz="1400" b="1" dirty="0" smtClean="0"/>
              <a:t>2-12 </a:t>
            </a:r>
            <a:r>
              <a:rPr lang="en-US" sz="1400" dirty="0"/>
              <a:t>Model of a </a:t>
            </a:r>
            <a:r>
              <a:rPr lang="en-US" sz="1400" dirty="0" smtClean="0"/>
              <a:t>preliminary </a:t>
            </a:r>
            <a:r>
              <a:rPr lang="en-US" sz="1400" dirty="0"/>
              <a:t>investigation</a:t>
            </a:r>
            <a:r>
              <a:rPr lang="en-US" sz="1400" dirty="0" smtClean="0"/>
              <a:t>. Notice </a:t>
            </a:r>
            <a:r>
              <a:rPr lang="en-US" sz="1400" dirty="0"/>
              <a:t>the importance of fact-finding </a:t>
            </a:r>
            <a:r>
              <a:rPr lang="en-US" sz="1400" dirty="0" smtClean="0"/>
              <a:t>in each </a:t>
            </a:r>
            <a:r>
              <a:rPr lang="en-US" sz="1400" dirty="0"/>
              <a:t>of the four areas</a:t>
            </a:r>
            <a:r>
              <a:rPr lang="en-US" sz="1400" dirty="0" smtClean="0"/>
              <a:t>.</a:t>
            </a:r>
            <a:endParaRPr lang="en-US" sz="1400" dirty="0"/>
          </a:p>
        </p:txBody>
      </p:sp>
      <p:sp>
        <p:nvSpPr>
          <p:cNvPr id="8"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pic>
        <p:nvPicPr>
          <p:cNvPr id="4" name="Picture 3" descr="The figure lists the six main steps in a typical preliminary investigation. There are six rectangular boxes with curved-edges placed one below the other. The rectangular boxes are numbered and the numbers appear on the left of the boxes within circles. The first rectangular box is labeled understand the problem or opportunity. The second rectangular box is labeled define the project scope and constraints. The third rectangular box is labeled perform fact-finding. Four bullet points are mentioned below the label. They are: analyze organization charts, review documentation, observe operations, and conduct a user survey. The fourth rectangular box is labeled study usability, cost, benefit, and schedule data. The fifth rectangular box is labeled evaluate feasibility. Four bullet points are mentioned below the label. They are: operational, technical, economic, and schedule. The sixth rectangular box is labeled present recommendations to management." title="FIGURE 2-13 Six main steps in a typical preliminary investiga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344534"/>
            <a:ext cx="3634322" cy="4315417"/>
          </a:xfrm>
          <a:prstGeom prst="rect">
            <a:avLst/>
          </a:prstGeom>
        </p:spPr>
      </p:pic>
    </p:spTree>
    <p:extLst>
      <p:ext uri="{BB962C8B-B14F-4D97-AF65-F5344CB8AC3E}">
        <p14:creationId xmlns:p14="http://schemas.microsoft.com/office/powerpoint/2010/main" val="41385002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534400" cy="4525963"/>
          </a:xfrm>
        </p:spPr>
        <p:txBody>
          <a:bodyPr>
            <a:normAutofit/>
          </a:bodyPr>
          <a:lstStyle/>
          <a:p>
            <a:r>
              <a:rPr lang="en-US" b="1" dirty="0" smtClean="0"/>
              <a:t>Planning the Preliminary Investigation</a:t>
            </a:r>
          </a:p>
          <a:p>
            <a:pPr lvl="1"/>
            <a:r>
              <a:rPr lang="en-US" dirty="0" smtClean="0"/>
              <a:t>Step 1- Understand the problem or opportunity</a:t>
            </a:r>
          </a:p>
          <a:p>
            <a:pPr lvl="2"/>
            <a:r>
              <a:rPr lang="en-US" dirty="0" smtClean="0"/>
              <a:t>Develop a business profile that describes current business processes and functions</a:t>
            </a:r>
          </a:p>
          <a:p>
            <a:pPr lvl="2"/>
            <a:r>
              <a:rPr lang="en-US" dirty="0" smtClean="0"/>
              <a:t>Understand </a:t>
            </a:r>
            <a:r>
              <a:rPr lang="en-US" dirty="0"/>
              <a:t>how </a:t>
            </a:r>
            <a:r>
              <a:rPr lang="en-US" dirty="0" smtClean="0"/>
              <a:t>modifications </a:t>
            </a:r>
            <a:r>
              <a:rPr lang="en-US" dirty="0"/>
              <a:t>will affect business operations and other information systems</a:t>
            </a:r>
          </a:p>
          <a:p>
            <a:pPr lvl="2"/>
            <a:r>
              <a:rPr lang="en-US" dirty="0" smtClean="0"/>
              <a:t>Identify the </a:t>
            </a:r>
            <a:r>
              <a:rPr lang="en-US" dirty="0"/>
              <a:t>departments, users, and business processes </a:t>
            </a:r>
            <a:r>
              <a:rPr lang="en-US" dirty="0" smtClean="0"/>
              <a:t>involved</a:t>
            </a:r>
            <a:endParaRPr lang="en-US" dirty="0"/>
          </a:p>
          <a:p>
            <a:pPr lvl="2"/>
            <a:r>
              <a:rPr lang="en-US" dirty="0" smtClean="0"/>
              <a:t>Consider using a </a:t>
            </a:r>
            <a:r>
              <a:rPr lang="en-US" b="1" dirty="0" smtClean="0"/>
              <a:t>fishbone diagram</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29</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r>
              <a:rPr lang="en-US" sz="1300" dirty="0" smtClean="0"/>
              <a:t>. 2)</a:t>
            </a:r>
            <a:endParaRPr lang="en-US" dirty="0" smtClean="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411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a:t>List reasons for systems projects and </a:t>
            </a:r>
            <a:r>
              <a:rPr lang="en-US" smtClean="0"/>
              <a:t>factors that </a:t>
            </a:r>
            <a:r>
              <a:rPr lang="en-US"/>
              <a:t>affect such </a:t>
            </a:r>
            <a:r>
              <a:rPr lang="en-US" smtClean="0"/>
              <a:t>projects </a:t>
            </a:r>
          </a:p>
          <a:p>
            <a:r>
              <a:rPr lang="en-US" smtClean="0"/>
              <a:t>Describe </a:t>
            </a:r>
            <a:r>
              <a:rPr lang="en-US"/>
              <a:t>systems requests and the role of </a:t>
            </a:r>
            <a:r>
              <a:rPr lang="en-US" smtClean="0"/>
              <a:t>the systems </a:t>
            </a:r>
            <a:r>
              <a:rPr lang="en-US"/>
              <a:t>review committee</a:t>
            </a:r>
          </a:p>
          <a:p>
            <a:r>
              <a:rPr lang="en-US" smtClean="0"/>
              <a:t>Define </a:t>
            </a:r>
            <a:r>
              <a:rPr lang="en-US"/>
              <a:t>operational, technical, economic, </a:t>
            </a:r>
            <a:r>
              <a:rPr lang="en-US" smtClean="0"/>
              <a:t>and schedule feasibility</a:t>
            </a:r>
          </a:p>
          <a:p>
            <a:r>
              <a:rPr lang="en-US" smtClean="0"/>
              <a:t>Explain the factors that affect project priorities</a:t>
            </a:r>
            <a:endParaRPr lang="en-US"/>
          </a:p>
          <a:p>
            <a:r>
              <a:rPr lang="en-US" smtClean="0"/>
              <a:t>Describe </a:t>
            </a:r>
            <a:r>
              <a:rPr lang="en-US"/>
              <a:t>the steps and the end product of </a:t>
            </a:r>
            <a:r>
              <a:rPr lang="en-US" smtClean="0"/>
              <a:t>a preliminary </a:t>
            </a:r>
            <a:r>
              <a:rPr lang="en-US"/>
              <a:t>investigation</a:t>
            </a:r>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a:p>
        </p:txBody>
      </p:sp>
      <p:sp>
        <p:nvSpPr>
          <p:cNvPr id="17409" name="Title 1"/>
          <p:cNvSpPr>
            <a:spLocks noGrp="1"/>
          </p:cNvSpPr>
          <p:nvPr>
            <p:ph type="title"/>
          </p:nvPr>
        </p:nvSpPr>
        <p:spPr/>
        <p:txBody>
          <a:bodyPr/>
          <a:lstStyle/>
          <a:p>
            <a:pPr eaLnBrk="1" hangingPunct="1"/>
            <a:r>
              <a:rPr lang="en-US" smtClean="0"/>
              <a:t>Chapter Objectives </a:t>
            </a:r>
            <a:r>
              <a:rPr lang="en-US" sz="1200" smtClean="0"/>
              <a:t>(Cont.)</a:t>
            </a:r>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30</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a:t>
            </a:r>
            <a:r>
              <a:rPr lang="en-US" dirty="0" smtClean="0"/>
              <a:t>Overview </a:t>
            </a:r>
            <a:r>
              <a:rPr lang="en-US" sz="1300" dirty="0" smtClean="0"/>
              <a:t>(Cont. 3)</a:t>
            </a:r>
            <a:endParaRPr lang="en-US" dirty="0" smtClean="0"/>
          </a:p>
        </p:txBody>
      </p:sp>
      <p:sp>
        <p:nvSpPr>
          <p:cNvPr id="3" name="Rectangle 2"/>
          <p:cNvSpPr/>
          <p:nvPr/>
        </p:nvSpPr>
        <p:spPr>
          <a:xfrm>
            <a:off x="6995160" y="2740341"/>
            <a:ext cx="2017872" cy="1815882"/>
          </a:xfrm>
          <a:prstGeom prst="rect">
            <a:avLst/>
          </a:prstGeom>
        </p:spPr>
        <p:txBody>
          <a:bodyPr wrap="square">
            <a:spAutoFit/>
          </a:bodyPr>
          <a:lstStyle/>
          <a:p>
            <a:r>
              <a:rPr lang="en-US" sz="1400" b="1" dirty="0"/>
              <a:t>FIGURE </a:t>
            </a:r>
            <a:r>
              <a:rPr lang="en-US" sz="1400" b="1" dirty="0" smtClean="0"/>
              <a:t>2-14 </a:t>
            </a:r>
            <a:r>
              <a:rPr lang="en-US" sz="1400" dirty="0"/>
              <a:t>A fishbone diagram displays the causes of a problem. Typically, you must dig deeper to </a:t>
            </a:r>
            <a:r>
              <a:rPr lang="en-US" sz="1400" dirty="0" smtClean="0"/>
              <a:t>identify actual </a:t>
            </a:r>
            <a:r>
              <a:rPr lang="en-US" sz="1400" dirty="0"/>
              <a:t>causes rather than just symptoms</a:t>
            </a:r>
            <a:r>
              <a:rPr lang="en-US" sz="1400" dirty="0" smtClean="0"/>
              <a:t>.</a:t>
            </a:r>
            <a:endParaRPr lang="en-US" sz="1400" dirty="0"/>
          </a:p>
        </p:txBody>
      </p:sp>
      <p:pic>
        <p:nvPicPr>
          <p:cNvPr id="3074" name="Picture 2" descr="This figure is a screenshot of a fishbone diagram. A long arrow is placed at the center. The arrow points to a small rectangular box on the right, which is labeled low morale. Two rectangular boxes are seen above the large arrow. The first box is labeled environment and the second box is labeled people. Arrows extend from each these boxes and point to the larger arrow in the center. An arrow labeled temp too hot or cold points to the arrow from the box labeled environment. An arrow labeled faulty thermostat points to the arrow labeled temp too hot or cold.  Two arrows point to the arrow originating from the box labeled people. One arrow is labeled not enough training and the other is labeled managers do not keep them informed. &#10;Two rectangular boxes are seen below the large arrow as well. The first box is labeled management and the second box is labeled machines. Arrows extend from each these boxes and point to the larger arrow in the center. An arrow labeled not enough time on the shop floor points to the arrow from the box labeled management. Two arrows labeled lack of clear direction from the top and too many meetings point to the arrow labeled not enough time on the shop floor. Two arrows point to the arrow originating from the box labeled machines. One arrow is labeled many are obsolete and the other is labeled need more maintenance.&#10;" title="FIGURE 2-14 A fishbone diagram displays the causes of a problem. Typically, you must dig deeper to identify actual causes rather than just symptom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168" y="1292352"/>
            <a:ext cx="6858000" cy="4406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15501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534400" cy="4525963"/>
          </a:xfrm>
        </p:spPr>
        <p:txBody>
          <a:bodyPr>
            <a:normAutofit/>
          </a:bodyPr>
          <a:lstStyle/>
          <a:p>
            <a:r>
              <a:rPr lang="en-US" b="1" dirty="0"/>
              <a:t>Planning the Preliminary </a:t>
            </a:r>
            <a:r>
              <a:rPr lang="en-US" b="1" dirty="0" smtClean="0"/>
              <a:t>Investigation </a:t>
            </a:r>
            <a:r>
              <a:rPr lang="en-US" sz="1400" b="1" dirty="0" smtClean="0"/>
              <a:t>(Cont.)</a:t>
            </a:r>
            <a:endParaRPr lang="en-US" sz="1400" b="1" dirty="0"/>
          </a:p>
          <a:p>
            <a:pPr lvl="1"/>
            <a:r>
              <a:rPr lang="en-US" dirty="0" smtClean="0"/>
              <a:t>Step 2 - Define </a:t>
            </a:r>
            <a:r>
              <a:rPr lang="en-US" dirty="0"/>
              <a:t>the p</a:t>
            </a:r>
            <a:r>
              <a:rPr lang="en-US" dirty="0" smtClean="0"/>
              <a:t>roject scope </a:t>
            </a:r>
            <a:r>
              <a:rPr lang="en-US" dirty="0"/>
              <a:t>and </a:t>
            </a:r>
            <a:r>
              <a:rPr lang="en-US" dirty="0" smtClean="0"/>
              <a:t>constraints</a:t>
            </a:r>
          </a:p>
          <a:p>
            <a:pPr lvl="2"/>
            <a:r>
              <a:rPr lang="en-US" dirty="0" smtClean="0"/>
              <a:t>Define </a:t>
            </a:r>
            <a:r>
              <a:rPr lang="en-US" dirty="0"/>
              <a:t>the specific boundaries, or extent, </a:t>
            </a:r>
            <a:r>
              <a:rPr lang="en-US" dirty="0" smtClean="0"/>
              <a:t>of the project</a:t>
            </a:r>
          </a:p>
          <a:p>
            <a:pPr lvl="2"/>
            <a:r>
              <a:rPr lang="en-US" dirty="0"/>
              <a:t>Define project scope by creating a list with sections called </a:t>
            </a:r>
            <a:r>
              <a:rPr lang="en-US" dirty="0" smtClean="0"/>
              <a:t>must </a:t>
            </a:r>
            <a:r>
              <a:rPr lang="en-US" dirty="0"/>
              <a:t>d</a:t>
            </a:r>
            <a:r>
              <a:rPr lang="en-US" dirty="0" smtClean="0"/>
              <a:t>o</a:t>
            </a:r>
            <a:r>
              <a:rPr lang="en-US" dirty="0"/>
              <a:t>, </a:t>
            </a:r>
            <a:r>
              <a:rPr lang="en-US" dirty="0" smtClean="0"/>
              <a:t>should do</a:t>
            </a:r>
            <a:r>
              <a:rPr lang="en-US" dirty="0"/>
              <a:t>, </a:t>
            </a:r>
            <a:r>
              <a:rPr lang="en-US" dirty="0" smtClean="0"/>
              <a:t>could do</a:t>
            </a:r>
            <a:r>
              <a:rPr lang="en-US" dirty="0"/>
              <a:t>, and </a:t>
            </a:r>
            <a:r>
              <a:rPr lang="en-US" dirty="0" smtClean="0"/>
              <a:t>won’t do</a:t>
            </a:r>
          </a:p>
          <a:p>
            <a:pPr lvl="2"/>
            <a:r>
              <a:rPr lang="en-US" dirty="0" smtClean="0"/>
              <a:t>Avoid project creep</a:t>
            </a:r>
          </a:p>
          <a:p>
            <a:pPr lvl="3"/>
            <a:r>
              <a:rPr lang="en-US" b="1" dirty="0" smtClean="0"/>
              <a:t>Project creep</a:t>
            </a:r>
            <a:r>
              <a:rPr lang="en-US" dirty="0"/>
              <a:t>: </a:t>
            </a:r>
            <a:r>
              <a:rPr lang="en-US" dirty="0" smtClean="0"/>
              <a:t>Process </a:t>
            </a:r>
            <a:r>
              <a:rPr lang="en-US" dirty="0"/>
              <a:t>by which projects with very general scope definitions expand gradually, </a:t>
            </a:r>
            <a:r>
              <a:rPr lang="en-US" dirty="0" smtClean="0"/>
              <a:t>without specific authorization</a:t>
            </a:r>
          </a:p>
          <a:p>
            <a:pPr lvl="2"/>
            <a:r>
              <a:rPr lang="en-US" dirty="0" smtClean="0"/>
              <a:t>Identify constraints</a:t>
            </a:r>
          </a:p>
          <a:p>
            <a:pPr lvl="3"/>
            <a:r>
              <a:rPr lang="en-US" b="1" dirty="0" smtClean="0"/>
              <a:t>Constraint</a:t>
            </a:r>
            <a:r>
              <a:rPr lang="en-US" dirty="0" smtClean="0"/>
              <a:t>: A requirement </a:t>
            </a:r>
            <a:r>
              <a:rPr lang="en-US" dirty="0"/>
              <a:t>or condition that the system must satisfy or an outcome that the system must achieve</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31</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r>
              <a:rPr lang="en-US" sz="1300" dirty="0" smtClean="0"/>
              <a:t>. 4)</a:t>
            </a:r>
            <a:endParaRPr lang="en-US" dirty="0" smtClean="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5570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figure consists of four circles slightly overlapping each other. The circle on the top is labeled external. The circle on the right is labeled future. The circle at the bottom is labeled internal and the circle on the left is labeled present. The areas where the circle on the top and circle on the left overlap is marked by an exclamatory mark. An arrow points to the exclamatory mark from a rectangular box placed beside the circles. The content in the box reads example A: new IRS data must be used in the payroll system as soon as possible. The area where circle on the top and circle on the right overlap is marked by an exclamatory mark. An arrow points to the exclamatory mark from a rectangular box placed beside the circles. The content in the box reads example B: sometime next year, our largest customer will require a security code for all online transactions. The area where the circle at the bottom and circle on the left overlap is marked by a small triangle and an exclamatory mark. An arrow points to the triangle from a rectangular box placed at the bottom left corner of the figure. The content in the box reads example C: management prefers that the project be completed now, rather than next quarter. An arrow points to the exclamatory mark from a rectangular box placed below the circles. The content in the box reads example D: starting next week, the marketing system must track all repeat visits to the Web site. The area where circle on the right and circle at the bottom overlap is marked by a small triangle. An arrow points to the triangle from a rectangular box placed at the bottom right corner of the figure. The content in the box reads example E: to reduce raw material costs, we should build supply chain management capability into the next version of our purchasing system. The legend is provided for the figure. The exclamatory mark stands for mandatory constraint and the triangle signifies desirable constraint." title="FIGURE 2-15 Examples of various types of constrain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105" y="1219200"/>
            <a:ext cx="743073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32</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a:t>
            </a:r>
            <a:r>
              <a:rPr lang="en-US" dirty="0" smtClean="0"/>
              <a:t>Overview </a:t>
            </a:r>
            <a:r>
              <a:rPr lang="en-US" sz="1300" dirty="0" smtClean="0"/>
              <a:t>(Cont. 5)</a:t>
            </a:r>
            <a:endParaRPr lang="en-US" dirty="0" smtClean="0"/>
          </a:p>
        </p:txBody>
      </p:sp>
      <p:sp>
        <p:nvSpPr>
          <p:cNvPr id="3" name="Rectangle 2"/>
          <p:cNvSpPr/>
          <p:nvPr/>
        </p:nvSpPr>
        <p:spPr>
          <a:xfrm>
            <a:off x="228600" y="3242101"/>
            <a:ext cx="2346960" cy="738664"/>
          </a:xfrm>
          <a:prstGeom prst="rect">
            <a:avLst/>
          </a:prstGeom>
        </p:spPr>
        <p:txBody>
          <a:bodyPr wrap="square">
            <a:spAutoFit/>
          </a:bodyPr>
          <a:lstStyle/>
          <a:p>
            <a:r>
              <a:rPr lang="en-US" sz="1400" b="1" dirty="0"/>
              <a:t>FIGURE </a:t>
            </a:r>
            <a:r>
              <a:rPr lang="en-US" sz="1400" b="1" dirty="0" smtClean="0"/>
              <a:t>2-15 </a:t>
            </a:r>
            <a:r>
              <a:rPr lang="en-US" sz="1400" dirty="0"/>
              <a:t>Examples of various types of </a:t>
            </a:r>
            <a:r>
              <a:rPr lang="en-US" sz="1400" dirty="0" smtClean="0"/>
              <a:t>constraints.</a:t>
            </a:r>
            <a:endParaRPr lang="en-US" sz="1400" dirty="0"/>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6648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p:txBody>
          <a:bodyPr>
            <a:noAutofit/>
          </a:bodyPr>
          <a:lstStyle/>
          <a:p>
            <a:r>
              <a:rPr lang="en-US" b="1" dirty="0" smtClean="0"/>
              <a:t>Planning the Preliminary Investigation </a:t>
            </a:r>
            <a:r>
              <a:rPr lang="en-US" sz="1400" b="1" dirty="0"/>
              <a:t>(Cont.)</a:t>
            </a:r>
          </a:p>
          <a:p>
            <a:pPr lvl="1"/>
            <a:r>
              <a:rPr lang="en-US" dirty="0" smtClean="0"/>
              <a:t>Step 3 - Perform fact-finding</a:t>
            </a:r>
          </a:p>
          <a:p>
            <a:pPr lvl="2"/>
            <a:r>
              <a:rPr lang="en-US" dirty="0" smtClean="0"/>
              <a:t>Gather data about project usability, costs, benefits, and schedules</a:t>
            </a:r>
          </a:p>
          <a:p>
            <a:pPr lvl="2"/>
            <a:r>
              <a:rPr lang="en-US" dirty="0" smtClean="0"/>
              <a:t>Analyze organization charts, conduct interviews, review documentation, observe operations, and conduct </a:t>
            </a:r>
            <a:r>
              <a:rPr lang="en-US" dirty="0"/>
              <a:t>a user survey</a:t>
            </a:r>
          </a:p>
          <a:p>
            <a:pPr lvl="2"/>
            <a:r>
              <a:rPr lang="en-US" dirty="0"/>
              <a:t>Analyze the data</a:t>
            </a:r>
          </a:p>
          <a:p>
            <a:pPr lvl="3"/>
            <a:r>
              <a:rPr lang="en-US" b="1" dirty="0"/>
              <a:t>Pareto chart</a:t>
            </a:r>
          </a:p>
          <a:p>
            <a:pPr lvl="3"/>
            <a:r>
              <a:rPr lang="en-US" b="1" dirty="0" smtClean="0"/>
              <a:t>XY </a:t>
            </a:r>
            <a:r>
              <a:rPr lang="en-US" b="1" dirty="0"/>
              <a:t>chart </a:t>
            </a:r>
            <a:r>
              <a:rPr lang="en-US" b="1" dirty="0" smtClean="0"/>
              <a:t>(scatter </a:t>
            </a:r>
            <a:r>
              <a:rPr lang="en-US" b="1" dirty="0"/>
              <a:t>diagram)</a:t>
            </a:r>
          </a:p>
          <a:p>
            <a:pPr lvl="2"/>
            <a:endParaRPr lang="en-US" dirty="0" smtClean="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33</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r>
              <a:rPr lang="en-US" sz="1300" dirty="0" smtClean="0"/>
              <a:t>. 6)</a:t>
            </a:r>
            <a:endParaRPr lang="en-US" dirty="0" smtClean="0"/>
          </a:p>
        </p:txBody>
      </p:sp>
      <p:sp>
        <p:nvSpPr>
          <p:cNvPr id="8"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99454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34</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r>
              <a:rPr lang="en-US" sz="1300" dirty="0" smtClean="0"/>
              <a:t>. 7)</a:t>
            </a:r>
            <a:endParaRPr lang="en-US" dirty="0" smtClean="0"/>
          </a:p>
        </p:txBody>
      </p:sp>
      <p:sp>
        <p:nvSpPr>
          <p:cNvPr id="7" name="Rectangle 6"/>
          <p:cNvSpPr/>
          <p:nvPr/>
        </p:nvSpPr>
        <p:spPr>
          <a:xfrm>
            <a:off x="356099" y="4343400"/>
            <a:ext cx="4395196" cy="830997"/>
          </a:xfrm>
          <a:prstGeom prst="rect">
            <a:avLst/>
          </a:prstGeom>
        </p:spPr>
        <p:txBody>
          <a:bodyPr wrap="square">
            <a:spAutoFit/>
          </a:bodyPr>
          <a:lstStyle/>
          <a:p>
            <a:r>
              <a:rPr lang="en-US" sz="1200" b="1" dirty="0"/>
              <a:t>FIGURE </a:t>
            </a:r>
            <a:r>
              <a:rPr lang="en-US" sz="1200" b="1" dirty="0" smtClean="0"/>
              <a:t>2-17 </a:t>
            </a:r>
            <a:r>
              <a:rPr lang="en-US" sz="1200" dirty="0"/>
              <a:t>A Pareto chart displays the causes of a problem, in priority order</a:t>
            </a:r>
            <a:r>
              <a:rPr lang="en-US" sz="1200" dirty="0" smtClean="0"/>
              <a:t>, so </a:t>
            </a:r>
            <a:r>
              <a:rPr lang="en-US" sz="1200" dirty="0"/>
              <a:t>an analyst can tackle the most important causes first. In this example, the </a:t>
            </a:r>
            <a:r>
              <a:rPr lang="en-US" sz="1200" dirty="0" smtClean="0"/>
              <a:t>part number </a:t>
            </a:r>
            <a:r>
              <a:rPr lang="en-US" sz="1200" dirty="0"/>
              <a:t>issue would be the obvious starting point</a:t>
            </a:r>
            <a:r>
              <a:rPr lang="en-US" sz="1200" dirty="0" smtClean="0"/>
              <a:t>.</a:t>
            </a:r>
            <a:endParaRPr lang="en-US" sz="1200" dirty="0"/>
          </a:p>
        </p:txBody>
      </p:sp>
      <p:pic>
        <p:nvPicPr>
          <p:cNvPr id="6146" name="Picture 2" descr="This figure is of an excel sheet window that consists of four tabs. The first tab is labeled chart 1 and contains a graph, which is titled Pareto chart: Inventory system errors. There are six markings on the X axis. Starting from the left, the markings are labeled improper part number, invalid codes, out-of-date part number, address correction needed, exceeds maximum level, and inactive supplier. There are seven markings on the Y axis. Starting from the bottom, the markings are labeled 0, 50, 100, 150, 200, 250, and 300. Horizontal lines extend from these markings to the other end of the graph. &#10;A bar extends from each of the markings in X axis. The improper part number bar extends up to 250. The invalid codes bar extends to a point between 50 and 100. The out-of-date part number bar extends to a point a little below 100 and is smaller than the second bar. The address correction needed bar, the exceeds maximum level bar, and the inactive supplier bars extend to a point between 0 and 50. The sixth bar is smaller than the fifth bar and the fifth bar is smaller than the fourth bar.&#10;" title="FIGURE 2-17 A Pareto chart displays the causes of a problem, in priority order, so an analyst can tackle the most important causes first. In this example, the part number issue would be the obvious starting poi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9417" y="1529417"/>
            <a:ext cx="415756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descr="The figure is of two excel sheet windows that overlap each other. The first excel sheet consists of two tabs and the first tab is labeled XY Sample 1. The second excel sheet consists of three tabs and the first tab is labeled XY Sample 2. The XY Sample 1 tab consists of a graph, which is titled network response time vs. number of users. The X axis is labeled number of users and there are six marking on it. Starting from the left, the markings are labeled 0, 5, 10, 15, 20, and 25. There are seven markings on the Y axis. Starting from the bottom, the markings are labeled 0, 0.2, 0.4, 0.6, 0.8, 1, and 1.2. Horizontal lines extend from these markings to the other end of the graph. The Y axis is labeled time (sec). There are 20 points and they are scattered on the graph. 4 points are placed above the marking 5 and 2 points above the making 15 and they are in between 0 and 0.4. The rest of points are scattered between 0.4 and 1. &#10;The XY Sample 2 tab consists of a graph, which is titled network response time vs. number of users. The X axis is labeled number of users and there are six markings on it. Starting from the left, the markings are labeled 0, 5, 10, 15, 20, and 25. There are seven markings on the Y axis. Starting from the bottom, the markings are labeled 0, 0.2, 0.4, 0.6, 0.8, 1, and 1.2. Horizontal lines extend from these markings to the other end of the graph. The Y axis is labeled time (sec). There are 20 points and they are placed in linear progression on the graph. The first point begins at 0 and extends above 0.8.  &#10;" title="FIGURE 2-18 An XY chart shows correlation between variables, which is very important in problem solving. Conversely, a lack of correlation suggests that the variables are independent, and that you should look elsewhere for the caus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0" y="1172705"/>
            <a:ext cx="3472946" cy="4350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750375" y="5434172"/>
            <a:ext cx="5058441" cy="830997"/>
          </a:xfrm>
          <a:prstGeom prst="rect">
            <a:avLst/>
          </a:prstGeom>
        </p:spPr>
        <p:txBody>
          <a:bodyPr wrap="square">
            <a:spAutoFit/>
          </a:bodyPr>
          <a:lstStyle/>
          <a:p>
            <a:r>
              <a:rPr lang="en-US" sz="1200" b="1" dirty="0"/>
              <a:t>FIGURE </a:t>
            </a:r>
            <a:r>
              <a:rPr lang="en-US" sz="1200" b="1" dirty="0" smtClean="0"/>
              <a:t>2-18 </a:t>
            </a:r>
            <a:r>
              <a:rPr lang="en-US" sz="1200" dirty="0"/>
              <a:t>An XY chart shows correlation between variables, which is very important in </a:t>
            </a:r>
            <a:r>
              <a:rPr lang="en-US" sz="1200" dirty="0" smtClean="0"/>
              <a:t>problem solving. Conversely</a:t>
            </a:r>
            <a:r>
              <a:rPr lang="en-US" sz="1200" dirty="0"/>
              <a:t>, a </a:t>
            </a:r>
            <a:r>
              <a:rPr lang="en-US" sz="1200" i="1" dirty="0"/>
              <a:t>lack </a:t>
            </a:r>
            <a:r>
              <a:rPr lang="en-US" sz="1200" dirty="0"/>
              <a:t>of correlation suggests that the variables are independent, and that you should look elsewhere for the cause.</a:t>
            </a:r>
          </a:p>
        </p:txBody>
      </p:sp>
      <p:sp>
        <p:nvSpPr>
          <p:cNvPr id="8"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14497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Autofit/>
          </a:bodyPr>
          <a:lstStyle/>
          <a:p>
            <a:r>
              <a:rPr lang="en-US" b="1" dirty="0"/>
              <a:t>Planning the Preliminary Investigation </a:t>
            </a:r>
            <a:r>
              <a:rPr lang="en-US" sz="1400" b="1" dirty="0"/>
              <a:t>(Cont.)</a:t>
            </a:r>
          </a:p>
          <a:p>
            <a:pPr lvl="1"/>
            <a:r>
              <a:rPr lang="en-US" dirty="0" smtClean="0"/>
              <a:t>Step 4 - Analyze project usability, cost, benefit, and schedule data</a:t>
            </a:r>
          </a:p>
          <a:p>
            <a:pPr lvl="2"/>
            <a:r>
              <a:rPr lang="en-US" dirty="0"/>
              <a:t>Factors to consider</a:t>
            </a:r>
          </a:p>
          <a:p>
            <a:pPr lvl="3"/>
            <a:r>
              <a:rPr lang="en-US" dirty="0" smtClean="0"/>
              <a:t>What </a:t>
            </a:r>
            <a:r>
              <a:rPr lang="en-US" dirty="0"/>
              <a:t>information must be obtained, and how will it be gathered and analyzed?</a:t>
            </a:r>
          </a:p>
          <a:p>
            <a:pPr lvl="3"/>
            <a:r>
              <a:rPr lang="en-US" dirty="0" smtClean="0"/>
              <a:t>Who </a:t>
            </a:r>
            <a:r>
              <a:rPr lang="en-US" dirty="0"/>
              <a:t>will conduct the interviews? How many people will be </a:t>
            </a:r>
            <a:r>
              <a:rPr lang="en-US" dirty="0" smtClean="0"/>
              <a:t>interviewed? </a:t>
            </a:r>
          </a:p>
          <a:p>
            <a:pPr lvl="3"/>
            <a:r>
              <a:rPr lang="en-US" dirty="0" smtClean="0"/>
              <a:t>Will </a:t>
            </a:r>
            <a:r>
              <a:rPr lang="en-US" dirty="0"/>
              <a:t>a survey be conducted? Who will be involved? </a:t>
            </a:r>
            <a:r>
              <a:rPr lang="en-US" dirty="0" smtClean="0"/>
              <a:t>How </a:t>
            </a:r>
            <a:r>
              <a:rPr lang="en-US" dirty="0"/>
              <a:t>much time will it take to tabulate the results?</a:t>
            </a:r>
          </a:p>
          <a:p>
            <a:pPr lvl="3"/>
            <a:r>
              <a:rPr lang="en-US" dirty="0" smtClean="0"/>
              <a:t>How </a:t>
            </a:r>
            <a:r>
              <a:rPr lang="en-US" dirty="0"/>
              <a:t>much will it cost to analyze the information and prepare a report </a:t>
            </a:r>
            <a:r>
              <a:rPr lang="en-US" dirty="0" smtClean="0"/>
              <a:t>with findings </a:t>
            </a:r>
            <a:r>
              <a:rPr lang="en-US" dirty="0"/>
              <a:t>and recommendations?</a:t>
            </a:r>
          </a:p>
          <a:p>
            <a:pPr lvl="2"/>
            <a:endParaRPr lang="en-US" dirty="0" smtClean="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35</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r>
              <a:rPr lang="en-US" sz="1300" dirty="0" smtClean="0"/>
              <a:t>. 8)</a:t>
            </a:r>
            <a:endParaRPr lang="en-US" dirty="0" smtClean="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168545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rmAutofit/>
          </a:bodyPr>
          <a:lstStyle/>
          <a:p>
            <a:r>
              <a:rPr lang="en-US" b="1" dirty="0"/>
              <a:t>Planning the Preliminary Investigation </a:t>
            </a:r>
            <a:r>
              <a:rPr lang="en-US" sz="1400" b="1" dirty="0"/>
              <a:t>(Cont.)</a:t>
            </a:r>
          </a:p>
          <a:p>
            <a:pPr lvl="1"/>
            <a:r>
              <a:rPr lang="en-US" dirty="0" smtClean="0"/>
              <a:t>Step 5 - Evaluate feasibility</a:t>
            </a:r>
          </a:p>
          <a:p>
            <a:pPr lvl="2"/>
            <a:r>
              <a:rPr lang="en-US" dirty="0" smtClean="0"/>
              <a:t>Operational feasibility </a:t>
            </a:r>
          </a:p>
          <a:p>
            <a:pPr lvl="2"/>
            <a:r>
              <a:rPr lang="en-US" dirty="0" smtClean="0"/>
              <a:t>Technical feasibility </a:t>
            </a:r>
          </a:p>
          <a:p>
            <a:pPr lvl="2"/>
            <a:r>
              <a:rPr lang="en-US" dirty="0" smtClean="0"/>
              <a:t>Economic feasibility </a:t>
            </a:r>
          </a:p>
          <a:p>
            <a:pPr lvl="2"/>
            <a:r>
              <a:rPr lang="en-US" dirty="0" smtClean="0"/>
              <a:t>Schedule feasibility</a:t>
            </a:r>
          </a:p>
          <a:p>
            <a:pPr lvl="1"/>
            <a:r>
              <a:rPr lang="en-US" dirty="0"/>
              <a:t>Step 6 - Present results and recommendations to management</a:t>
            </a:r>
          </a:p>
          <a:p>
            <a:pPr lvl="2"/>
            <a:r>
              <a:rPr lang="en-US" dirty="0"/>
              <a:t>Prepare a report that includes:</a:t>
            </a:r>
          </a:p>
          <a:p>
            <a:pPr lvl="3"/>
            <a:r>
              <a:rPr lang="en-US" dirty="0"/>
              <a:t>An evaluation of the systems request</a:t>
            </a:r>
          </a:p>
          <a:p>
            <a:pPr lvl="3"/>
            <a:r>
              <a:rPr lang="en-US" dirty="0"/>
              <a:t>An estimate of costs and benefits</a:t>
            </a:r>
          </a:p>
          <a:p>
            <a:pPr lvl="3"/>
            <a:r>
              <a:rPr lang="en-US" dirty="0"/>
              <a:t>A </a:t>
            </a:r>
            <a:r>
              <a:rPr lang="en-US" b="1" dirty="0"/>
              <a:t>case for action</a:t>
            </a:r>
          </a:p>
          <a:p>
            <a:pPr lvl="1"/>
            <a:endParaRPr lang="en-US" dirty="0" smtClean="0"/>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36</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r>
              <a:rPr lang="en-US" sz="1300" dirty="0" smtClean="0"/>
              <a:t>. 9)</a:t>
            </a:r>
            <a:endParaRPr lang="en-US" dirty="0" smtClean="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0119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382000" cy="4525963"/>
          </a:xfrm>
        </p:spPr>
        <p:txBody>
          <a:bodyPr>
            <a:noAutofit/>
          </a:bodyPr>
          <a:lstStyle/>
          <a:p>
            <a:r>
              <a:rPr lang="en-US" b="1" dirty="0"/>
              <a:t>Planning the Preliminary Investigation </a:t>
            </a:r>
            <a:r>
              <a:rPr lang="en-US" sz="1400" b="1" dirty="0"/>
              <a:t>(Cont.)</a:t>
            </a:r>
          </a:p>
          <a:p>
            <a:pPr lvl="2"/>
            <a:r>
              <a:rPr lang="en-US" dirty="0"/>
              <a:t>Format of a report</a:t>
            </a:r>
          </a:p>
          <a:p>
            <a:pPr lvl="3"/>
            <a:r>
              <a:rPr lang="en-US" dirty="0"/>
              <a:t>Introduction</a:t>
            </a:r>
          </a:p>
          <a:p>
            <a:pPr lvl="3"/>
            <a:r>
              <a:rPr lang="en-US" dirty="0"/>
              <a:t>Systems request summary</a:t>
            </a:r>
          </a:p>
          <a:p>
            <a:pPr lvl="3"/>
            <a:r>
              <a:rPr lang="en-US" dirty="0"/>
              <a:t>Findings</a:t>
            </a:r>
          </a:p>
          <a:p>
            <a:pPr lvl="3"/>
            <a:r>
              <a:rPr lang="en-US" dirty="0" smtClean="0"/>
              <a:t>Recommendations</a:t>
            </a:r>
            <a:endParaRPr lang="en-US" dirty="0"/>
          </a:p>
          <a:p>
            <a:pPr lvl="3"/>
            <a:r>
              <a:rPr lang="en-US" dirty="0"/>
              <a:t>Project </a:t>
            </a:r>
            <a:r>
              <a:rPr lang="en-US" dirty="0" smtClean="0"/>
              <a:t>roles</a:t>
            </a:r>
            <a:endParaRPr lang="en-US" dirty="0"/>
          </a:p>
          <a:p>
            <a:pPr lvl="3"/>
            <a:r>
              <a:rPr lang="en-US" dirty="0"/>
              <a:t>Time and </a:t>
            </a:r>
            <a:r>
              <a:rPr lang="en-US" dirty="0" smtClean="0"/>
              <a:t>costs estimates</a:t>
            </a:r>
            <a:endParaRPr lang="en-US" dirty="0"/>
          </a:p>
          <a:p>
            <a:pPr lvl="3"/>
            <a:r>
              <a:rPr lang="en-US" dirty="0"/>
              <a:t>Expected </a:t>
            </a:r>
            <a:r>
              <a:rPr lang="en-US" dirty="0" smtClean="0"/>
              <a:t>benefits</a:t>
            </a:r>
            <a:endParaRPr lang="en-US" dirty="0"/>
          </a:p>
          <a:p>
            <a:pPr lvl="3"/>
            <a:r>
              <a:rPr lang="en-US" dirty="0"/>
              <a:t>Appendix</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37</a:t>
            </a:fld>
            <a:endParaRPr lang="en-US"/>
          </a:p>
        </p:txBody>
      </p:sp>
      <p:sp>
        <p:nvSpPr>
          <p:cNvPr id="2" name="Title 1"/>
          <p:cNvSpPr>
            <a:spLocks noGrp="1"/>
          </p:cNvSpPr>
          <p:nvPr>
            <p:ph type="title"/>
          </p:nvPr>
        </p:nvSpPr>
        <p:spPr/>
        <p:txBody>
          <a:bodyPr rtlCol="0">
            <a:normAutofit fontScale="90000"/>
          </a:bodyPr>
          <a:lstStyle/>
          <a:p>
            <a:pPr>
              <a:defRPr/>
            </a:pPr>
            <a:r>
              <a:rPr lang="en-US" dirty="0"/>
              <a:t>Preliminary Investigation Overview </a:t>
            </a:r>
            <a:r>
              <a:rPr lang="en-US" sz="1300" dirty="0"/>
              <a:t>(Cont</a:t>
            </a:r>
            <a:r>
              <a:rPr lang="en-US" sz="1300" dirty="0" smtClean="0"/>
              <a:t>. 10)</a:t>
            </a:r>
            <a:endParaRPr lang="en-US" dirty="0" smtClean="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66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38</a:t>
            </a:fld>
            <a:endParaRPr lang="en-US"/>
          </a:p>
        </p:txBody>
      </p:sp>
      <p:sp>
        <p:nvSpPr>
          <p:cNvPr id="56321" name="Title 1"/>
          <p:cNvSpPr>
            <a:spLocks noGrp="1"/>
          </p:cNvSpPr>
          <p:nvPr>
            <p:ph type="title"/>
          </p:nvPr>
        </p:nvSpPr>
        <p:spPr/>
        <p:txBody>
          <a:bodyPr/>
          <a:lstStyle/>
          <a:p>
            <a:pPr eaLnBrk="1" hangingPunct="1"/>
            <a:r>
              <a:rPr lang="en-US" smtClean="0"/>
              <a:t>Chapter Summary</a:t>
            </a:r>
          </a:p>
        </p:txBody>
      </p:sp>
      <p:sp>
        <p:nvSpPr>
          <p:cNvPr id="3" name="Text Placeholder 2"/>
          <p:cNvSpPr>
            <a:spLocks noGrp="1"/>
          </p:cNvSpPr>
          <p:nvPr>
            <p:ph idx="4294967295"/>
          </p:nvPr>
        </p:nvSpPr>
        <p:spPr>
          <a:xfrm>
            <a:off x="457200" y="1408812"/>
            <a:ext cx="7959641" cy="4525962"/>
          </a:xfrm>
        </p:spPr>
        <p:txBody>
          <a:bodyPr rtlCol="0">
            <a:noAutofit/>
          </a:bodyPr>
          <a:lstStyle/>
          <a:p>
            <a:r>
              <a:rPr lang="en-US" dirty="0"/>
              <a:t>Systems planning is the first phase of the systems development life cycle</a:t>
            </a:r>
          </a:p>
          <a:p>
            <a:r>
              <a:rPr lang="en-US" dirty="0" smtClean="0"/>
              <a:t>A </a:t>
            </a:r>
            <a:r>
              <a:rPr lang="en-US" dirty="0"/>
              <a:t>business case </a:t>
            </a:r>
            <a:r>
              <a:rPr lang="en-US" dirty="0" smtClean="0"/>
              <a:t>should:</a:t>
            </a:r>
          </a:p>
          <a:p>
            <a:pPr lvl="1"/>
            <a:r>
              <a:rPr lang="en-US" dirty="0" smtClean="0"/>
              <a:t>Describe the project clearly</a:t>
            </a:r>
          </a:p>
          <a:p>
            <a:pPr lvl="1"/>
            <a:r>
              <a:rPr lang="en-US" dirty="0" smtClean="0"/>
              <a:t>Provide </a:t>
            </a:r>
            <a:r>
              <a:rPr lang="en-US" dirty="0"/>
              <a:t>the justification to </a:t>
            </a:r>
            <a:r>
              <a:rPr lang="en-US" dirty="0" smtClean="0"/>
              <a:t>proceed</a:t>
            </a:r>
          </a:p>
          <a:p>
            <a:pPr lvl="1"/>
            <a:r>
              <a:rPr lang="en-US" dirty="0" smtClean="0"/>
              <a:t>Estimate </a:t>
            </a:r>
            <a:r>
              <a:rPr lang="en-US" dirty="0"/>
              <a:t>the project’s </a:t>
            </a:r>
            <a:r>
              <a:rPr lang="en-US" dirty="0" smtClean="0"/>
              <a:t>financial impact</a:t>
            </a:r>
          </a:p>
          <a:p>
            <a:r>
              <a:rPr lang="en-US" dirty="0" smtClean="0"/>
              <a:t>Factors that affect </a:t>
            </a:r>
            <a:r>
              <a:rPr lang="en-US" dirty="0"/>
              <a:t>systems </a:t>
            </a:r>
            <a:r>
              <a:rPr lang="en-US" dirty="0" smtClean="0"/>
              <a:t>projects</a:t>
            </a:r>
          </a:p>
          <a:p>
            <a:pPr lvl="1"/>
            <a:r>
              <a:rPr lang="en-US" dirty="0" smtClean="0"/>
              <a:t>User </a:t>
            </a:r>
            <a:r>
              <a:rPr lang="en-US" dirty="0"/>
              <a:t>requests, top management directives</a:t>
            </a:r>
            <a:r>
              <a:rPr lang="en-US" dirty="0" smtClean="0"/>
              <a:t>, existing </a:t>
            </a:r>
            <a:r>
              <a:rPr lang="en-US" dirty="0"/>
              <a:t>systems, the IT department, software and hardware vendors, technology, customers</a:t>
            </a:r>
            <a:r>
              <a:rPr lang="en-US" dirty="0" smtClean="0"/>
              <a:t>, competitors</a:t>
            </a:r>
            <a:r>
              <a:rPr lang="en-US" dirty="0"/>
              <a:t>, the economy, and </a:t>
            </a:r>
            <a:r>
              <a:rPr lang="en-US" dirty="0" smtClean="0"/>
              <a:t>government</a:t>
            </a:r>
            <a:endParaRPr lang="en-US" dirty="0"/>
          </a:p>
        </p:txBody>
      </p:sp>
      <p:sp>
        <p:nvSpPr>
          <p:cNvPr id="5"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19208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Autofit/>
          </a:bodyPr>
          <a:lstStyle/>
          <a:p>
            <a:r>
              <a:rPr lang="en-US" dirty="0" smtClean="0"/>
              <a:t>Analysts evaluate </a:t>
            </a:r>
            <a:r>
              <a:rPr lang="en-US" dirty="0"/>
              <a:t>the systems request </a:t>
            </a:r>
            <a:r>
              <a:rPr lang="en-US" dirty="0" smtClean="0"/>
              <a:t>and determine </a:t>
            </a:r>
            <a:r>
              <a:rPr lang="en-US" dirty="0"/>
              <a:t>whether the project is feasible from an operational, technical, economic</a:t>
            </a:r>
            <a:r>
              <a:rPr lang="en-US" dirty="0" smtClean="0"/>
              <a:t>, and </a:t>
            </a:r>
            <a:r>
              <a:rPr lang="en-US" dirty="0"/>
              <a:t>schedule </a:t>
            </a:r>
            <a:r>
              <a:rPr lang="en-US" dirty="0" smtClean="0"/>
              <a:t>standpoint</a:t>
            </a:r>
          </a:p>
          <a:p>
            <a:r>
              <a:rPr lang="en-US" dirty="0" smtClean="0"/>
              <a:t>Steps </a:t>
            </a:r>
            <a:r>
              <a:rPr lang="en-US" dirty="0"/>
              <a:t>in the preliminary investigation </a:t>
            </a:r>
            <a:endParaRPr lang="en-US" dirty="0" smtClean="0"/>
          </a:p>
          <a:p>
            <a:pPr lvl="1"/>
            <a:r>
              <a:rPr lang="en-US" dirty="0" smtClean="0"/>
              <a:t>Understand </a:t>
            </a:r>
            <a:r>
              <a:rPr lang="en-US" dirty="0"/>
              <a:t>the problem </a:t>
            </a:r>
            <a:r>
              <a:rPr lang="en-US" dirty="0" smtClean="0"/>
              <a:t>or opportunity</a:t>
            </a:r>
          </a:p>
          <a:p>
            <a:pPr lvl="1"/>
            <a:r>
              <a:rPr lang="en-US" dirty="0" smtClean="0"/>
              <a:t>Define </a:t>
            </a:r>
            <a:r>
              <a:rPr lang="en-US" dirty="0"/>
              <a:t>the project scope and </a:t>
            </a:r>
            <a:r>
              <a:rPr lang="en-US" dirty="0" smtClean="0"/>
              <a:t>constraints</a:t>
            </a:r>
          </a:p>
          <a:p>
            <a:pPr lvl="1"/>
            <a:r>
              <a:rPr lang="en-US" dirty="0" smtClean="0"/>
              <a:t>Perform fact-finding and analyze project </a:t>
            </a:r>
            <a:r>
              <a:rPr lang="en-US" dirty="0"/>
              <a:t>usability, cost, benefit, and schedule </a:t>
            </a:r>
            <a:r>
              <a:rPr lang="en-US" dirty="0" smtClean="0"/>
              <a:t>data</a:t>
            </a:r>
          </a:p>
          <a:p>
            <a:pPr lvl="1"/>
            <a:r>
              <a:rPr lang="en-US" dirty="0" smtClean="0"/>
              <a:t>Evaluate feasibility and present </a:t>
            </a:r>
            <a:r>
              <a:rPr lang="en-US" dirty="0"/>
              <a:t>results and recommendations to </a:t>
            </a:r>
            <a:r>
              <a:rPr lang="en-US" dirty="0" smtClean="0"/>
              <a:t>management</a:t>
            </a:r>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39</a:t>
            </a:fld>
            <a:endParaRPr lang="en-US"/>
          </a:p>
        </p:txBody>
      </p:sp>
      <p:sp>
        <p:nvSpPr>
          <p:cNvPr id="57345" name="Title 1"/>
          <p:cNvSpPr>
            <a:spLocks noGrp="1"/>
          </p:cNvSpPr>
          <p:nvPr>
            <p:ph type="title"/>
          </p:nvPr>
        </p:nvSpPr>
        <p:spPr/>
        <p:txBody>
          <a:bodyPr/>
          <a:lstStyle/>
          <a:p>
            <a:pPr eaLnBrk="1" hangingPunct="1"/>
            <a:r>
              <a:rPr lang="en-US" smtClean="0"/>
              <a:t>Chapter Summary </a:t>
            </a:r>
            <a:r>
              <a:rPr lang="en-US" sz="1200" smtClean="0"/>
              <a:t>(Cont.)</a:t>
            </a:r>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16965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half" idx="1"/>
          </p:nvPr>
        </p:nvSpPr>
        <p:spPr>
          <a:xfrm>
            <a:off x="457200" y="1481328"/>
            <a:ext cx="8382000" cy="4525963"/>
          </a:xfrm>
        </p:spPr>
        <p:txBody>
          <a:bodyPr>
            <a:noAutofit/>
          </a:bodyPr>
          <a:lstStyle/>
          <a:p>
            <a:r>
              <a:rPr lang="en-US" sz="2700" b="1" dirty="0" smtClean="0"/>
              <a:t>Business case</a:t>
            </a:r>
            <a:r>
              <a:rPr lang="en-US" sz="2700" dirty="0" smtClean="0"/>
              <a:t>: Justification for a proposal</a:t>
            </a:r>
          </a:p>
          <a:p>
            <a:pPr lvl="1"/>
            <a:r>
              <a:rPr lang="en-US" sz="2300" dirty="0" smtClean="0"/>
              <a:t>Requires consideration of the organization’s:	</a:t>
            </a:r>
          </a:p>
          <a:p>
            <a:pPr lvl="2"/>
            <a:r>
              <a:rPr lang="en-US" sz="2100" dirty="0" smtClean="0"/>
              <a:t>Overall mission</a:t>
            </a:r>
          </a:p>
          <a:p>
            <a:pPr lvl="2"/>
            <a:r>
              <a:rPr lang="en-US" sz="2100" dirty="0" smtClean="0"/>
              <a:t>Objectives</a:t>
            </a:r>
          </a:p>
          <a:p>
            <a:pPr lvl="2"/>
            <a:r>
              <a:rPr lang="en-US" sz="2100" dirty="0" smtClean="0"/>
              <a:t>IT needs</a:t>
            </a:r>
          </a:p>
          <a:p>
            <a:r>
              <a:rPr lang="en-US" sz="2700" dirty="0" smtClean="0"/>
              <a:t>Systems development process</a:t>
            </a:r>
          </a:p>
          <a:p>
            <a:pPr lvl="1"/>
            <a:r>
              <a:rPr lang="en-US" sz="2300" dirty="0" smtClean="0"/>
              <a:t>Systems request</a:t>
            </a:r>
          </a:p>
          <a:p>
            <a:pPr lvl="1"/>
            <a:r>
              <a:rPr lang="en-US" sz="2300" dirty="0" smtClean="0"/>
              <a:t>Preliminary investigation</a:t>
            </a:r>
          </a:p>
          <a:p>
            <a:pPr lvl="1"/>
            <a:r>
              <a:rPr lang="en-US" sz="2300" dirty="0" smtClean="0"/>
              <a:t>Findings are submitted to management</a:t>
            </a:r>
          </a:p>
        </p:txBody>
      </p:sp>
      <p:sp>
        <p:nvSpPr>
          <p:cNvPr id="6" name="Slide Number Placeholder 5"/>
          <p:cNvSpPr>
            <a:spLocks noGrp="1"/>
          </p:cNvSpPr>
          <p:nvPr>
            <p:ph type="sldNum" sz="quarter" idx="12"/>
          </p:nvPr>
        </p:nvSpPr>
        <p:spPr/>
        <p:txBody>
          <a:bodyPr/>
          <a:lstStyle/>
          <a:p>
            <a:fld id="{98EA92CD-D419-4283-9BBC-2F82B51D8DB9}" type="slidenum">
              <a:rPr lang="en-US" smtClean="0"/>
              <a:pPr/>
              <a:t>4</a:t>
            </a:fld>
            <a:endParaRPr lang="en-US"/>
          </a:p>
        </p:txBody>
      </p:sp>
      <p:sp>
        <p:nvSpPr>
          <p:cNvPr id="18433" name="Title 1"/>
          <p:cNvSpPr>
            <a:spLocks noGrp="1"/>
          </p:cNvSpPr>
          <p:nvPr>
            <p:ph type="title"/>
          </p:nvPr>
        </p:nvSpPr>
        <p:spPr/>
        <p:txBody>
          <a:bodyPr/>
          <a:lstStyle/>
          <a:p>
            <a:r>
              <a:rPr lang="en-US" smtClean="0"/>
              <a:t>Introduction</a:t>
            </a:r>
          </a:p>
        </p:txBody>
      </p:sp>
      <p:sp>
        <p:nvSpPr>
          <p:cNvPr id="10"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6545198-DF98-4860-AAF4-4269071BD701}" type="slidenum">
              <a:rPr lang="en-US" smtClean="0"/>
              <a:pPr/>
              <a:t>5</a:t>
            </a:fld>
            <a:endParaRPr lang="en-US"/>
          </a:p>
        </p:txBody>
      </p:sp>
      <p:sp>
        <p:nvSpPr>
          <p:cNvPr id="2" name="Title 1"/>
          <p:cNvSpPr>
            <a:spLocks noGrp="1"/>
          </p:cNvSpPr>
          <p:nvPr>
            <p:ph type="title"/>
          </p:nvPr>
        </p:nvSpPr>
        <p:spPr/>
        <p:txBody>
          <a:bodyPr>
            <a:normAutofit fontScale="90000"/>
          </a:bodyPr>
          <a:lstStyle/>
          <a:p>
            <a:r>
              <a:rPr lang="en-US" dirty="0" smtClean="0"/>
              <a:t>A Framework for IT Systems Development</a:t>
            </a:r>
          </a:p>
        </p:txBody>
      </p:sp>
      <p:sp>
        <p:nvSpPr>
          <p:cNvPr id="19458" name="Text Placeholder 2"/>
          <p:cNvSpPr>
            <a:spLocks noGrp="1"/>
          </p:cNvSpPr>
          <p:nvPr>
            <p:ph idx="4294967295"/>
          </p:nvPr>
        </p:nvSpPr>
        <p:spPr>
          <a:xfrm>
            <a:off x="457200" y="1462850"/>
            <a:ext cx="8229600" cy="4767262"/>
          </a:xfrm>
        </p:spPr>
        <p:txBody>
          <a:bodyPr>
            <a:noAutofit/>
          </a:bodyPr>
          <a:lstStyle/>
          <a:p>
            <a:pPr eaLnBrk="1" hangingPunct="1"/>
            <a:r>
              <a:rPr lang="en-US" b="1" dirty="0" smtClean="0"/>
              <a:t>Strategic Planning Overview</a:t>
            </a:r>
          </a:p>
          <a:p>
            <a:pPr lvl="1"/>
            <a:r>
              <a:rPr lang="en-US" b="1" dirty="0" smtClean="0"/>
              <a:t>Strategic planning</a:t>
            </a:r>
            <a:r>
              <a:rPr lang="en-US" dirty="0" smtClean="0"/>
              <a:t>: Process of identifying long-term organizational goals, strategies, and resources</a:t>
            </a:r>
          </a:p>
          <a:p>
            <a:pPr lvl="1"/>
            <a:r>
              <a:rPr lang="en-US" dirty="0" smtClean="0"/>
              <a:t>Starts with a </a:t>
            </a:r>
            <a:r>
              <a:rPr lang="en-US" b="1" dirty="0" smtClean="0"/>
              <a:t>mission statement</a:t>
            </a:r>
          </a:p>
          <a:p>
            <a:pPr lvl="2"/>
            <a:r>
              <a:rPr lang="en-US" dirty="0" smtClean="0"/>
              <a:t>Must reflect the firm’s vision, purpose, and values</a:t>
            </a:r>
          </a:p>
          <a:p>
            <a:pPr lvl="2"/>
            <a:r>
              <a:rPr lang="en-US" b="1" dirty="0" smtClean="0"/>
              <a:t>Critical success factor</a:t>
            </a:r>
            <a:r>
              <a:rPr lang="en-US" dirty="0" smtClean="0"/>
              <a:t>: </a:t>
            </a:r>
            <a:r>
              <a:rPr lang="en-US" dirty="0"/>
              <a:t>High-priority </a:t>
            </a:r>
            <a:r>
              <a:rPr lang="en-US" dirty="0" smtClean="0"/>
              <a:t>objective</a:t>
            </a:r>
            <a:endParaRPr lang="en-US" b="1" dirty="0" smtClean="0"/>
          </a:p>
          <a:p>
            <a:r>
              <a:rPr lang="en-US" b="1" dirty="0" smtClean="0"/>
              <a:t>What Is SWOT Analysis?</a:t>
            </a:r>
          </a:p>
          <a:p>
            <a:pPr lvl="1"/>
            <a:r>
              <a:rPr lang="en-US" dirty="0" smtClean="0"/>
              <a:t>Strengths, weaknesses, opportunities, and threats</a:t>
            </a:r>
          </a:p>
          <a:p>
            <a:pPr lvl="1"/>
            <a:r>
              <a:rPr lang="en-US" dirty="0" smtClean="0"/>
              <a:t>Examines </a:t>
            </a:r>
            <a:r>
              <a:rPr lang="en-US" dirty="0"/>
              <a:t>a </a:t>
            </a:r>
            <a:r>
              <a:rPr lang="en-US" dirty="0" smtClean="0"/>
              <a:t>firm’s technical</a:t>
            </a:r>
            <a:r>
              <a:rPr lang="en-US" dirty="0"/>
              <a:t>, human, and </a:t>
            </a:r>
            <a:r>
              <a:rPr lang="en-US" dirty="0" smtClean="0"/>
              <a:t>financial resources</a:t>
            </a:r>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6</a:t>
            </a:fld>
            <a:endParaRPr lang="en-US"/>
          </a:p>
        </p:txBody>
      </p:sp>
      <p:sp>
        <p:nvSpPr>
          <p:cNvPr id="2" name="Title 1"/>
          <p:cNvSpPr>
            <a:spLocks noGrp="1"/>
          </p:cNvSpPr>
          <p:nvPr>
            <p:ph type="title"/>
          </p:nvPr>
        </p:nvSpPr>
        <p:spPr/>
        <p:txBody>
          <a:bodyPr rtlCol="0">
            <a:normAutofit fontScale="90000"/>
          </a:bodyPr>
          <a:lstStyle/>
          <a:p>
            <a:pPr>
              <a:defRPr/>
            </a:pPr>
            <a:r>
              <a:rPr lang="en-US" dirty="0" smtClean="0"/>
              <a:t>A Framework for IT Systems Development </a:t>
            </a:r>
            <a:r>
              <a:rPr lang="en-US" sz="1300" dirty="0" smtClean="0"/>
              <a:t>(Cont. 1)</a:t>
            </a:r>
          </a:p>
        </p:txBody>
      </p:sp>
      <p:sp>
        <p:nvSpPr>
          <p:cNvPr id="8" name="Rectangle 7"/>
          <p:cNvSpPr/>
          <p:nvPr/>
        </p:nvSpPr>
        <p:spPr>
          <a:xfrm>
            <a:off x="1602441" y="5688135"/>
            <a:ext cx="5939118" cy="523220"/>
          </a:xfrm>
          <a:prstGeom prst="rect">
            <a:avLst/>
          </a:prstGeom>
        </p:spPr>
        <p:txBody>
          <a:bodyPr wrap="square">
            <a:spAutoFit/>
          </a:bodyPr>
          <a:lstStyle/>
          <a:p>
            <a:r>
              <a:rPr lang="en-US" sz="1400" b="1" dirty="0" smtClean="0"/>
              <a:t>FIGURE </a:t>
            </a:r>
            <a:r>
              <a:rPr lang="en-US" sz="1400" b="1" dirty="0"/>
              <a:t>2-1 </a:t>
            </a:r>
            <a:r>
              <a:rPr lang="en-US" sz="1400" dirty="0"/>
              <a:t>A SWOT analysis might produce results similar to those</a:t>
            </a:r>
          </a:p>
          <a:p>
            <a:r>
              <a:rPr lang="en-US" sz="1400" dirty="0"/>
              <a:t>shown here.</a:t>
            </a:r>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pic>
        <p:nvPicPr>
          <p:cNvPr id="3" name="Picture 2" descr="This figure comprises of four interlocked puzzle pieces placed in two rows. In row 1, the first puzzle piece is titled strengths. The content under the title reads:&#10;• Excellent web design staff&#10;• Low systems analyst turnover&#10;• Recently upgraded network &#10;The second puzzle piece is titled weaknesses. The content under the title reads:&#10;• Still using several legacy systems&#10;• Budget increase was turned down&#10;• Documentation needs updating&#10;In row 2, the first puzzle piece is titled opportunities. The content under the title reads:&#10;• Well-positioned for expansion&#10;• Can be first with new software&#10;• High potential for B2B growth&#10;The second puzzle piece is titled threats. The content under the title reads:&#10;• Aggressive new web competition&#10;• Impact of new FCC rules&#10;• Other firms offer better benefits&#10;" title="FIGURE 2-1 A SWOT analysis might produce results similar to those shown her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457" y="1404722"/>
            <a:ext cx="5133085" cy="4271789"/>
          </a:xfrm>
          <a:prstGeom prst="rect">
            <a:avLst/>
          </a:prstGeom>
        </p:spPr>
      </p:pic>
    </p:spTree>
    <p:extLst>
      <p:ext uri="{BB962C8B-B14F-4D97-AF65-F5344CB8AC3E}">
        <p14:creationId xmlns:p14="http://schemas.microsoft.com/office/powerpoint/2010/main" val="2442684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7</a:t>
            </a:fld>
            <a:endParaRPr lang="en-US"/>
          </a:p>
        </p:txBody>
      </p:sp>
      <p:sp>
        <p:nvSpPr>
          <p:cNvPr id="2" name="Title 1"/>
          <p:cNvSpPr>
            <a:spLocks noGrp="1"/>
          </p:cNvSpPr>
          <p:nvPr>
            <p:ph type="title"/>
          </p:nvPr>
        </p:nvSpPr>
        <p:spPr/>
        <p:txBody>
          <a:bodyPr rtlCol="0">
            <a:normAutofit fontScale="90000"/>
          </a:bodyPr>
          <a:lstStyle/>
          <a:p>
            <a:pPr>
              <a:defRPr/>
            </a:pPr>
            <a:r>
              <a:rPr lang="en-US" dirty="0" smtClean="0"/>
              <a:t>A Framework for IT Systems Development </a:t>
            </a:r>
            <a:r>
              <a:rPr lang="en-US" sz="1300" dirty="0" smtClean="0"/>
              <a:t>(Cont. 2)</a:t>
            </a:r>
          </a:p>
        </p:txBody>
      </p:sp>
      <p:sp>
        <p:nvSpPr>
          <p:cNvPr id="8" name="Rectangle 7"/>
          <p:cNvSpPr/>
          <p:nvPr/>
        </p:nvSpPr>
        <p:spPr>
          <a:xfrm>
            <a:off x="1905000" y="5361735"/>
            <a:ext cx="5939118" cy="523220"/>
          </a:xfrm>
          <a:prstGeom prst="rect">
            <a:avLst/>
          </a:prstGeom>
        </p:spPr>
        <p:txBody>
          <a:bodyPr wrap="square">
            <a:spAutoFit/>
          </a:bodyPr>
          <a:lstStyle/>
          <a:p>
            <a:r>
              <a:rPr lang="en-US" sz="1400" b="1" dirty="0"/>
              <a:t>FIGURE </a:t>
            </a:r>
            <a:r>
              <a:rPr lang="en-US" sz="1400" b="1" dirty="0" smtClean="0"/>
              <a:t>2-2 </a:t>
            </a:r>
            <a:r>
              <a:rPr lang="en-US" sz="1400" dirty="0"/>
              <a:t>This SWOT analysis example focuses on a specific asset, such as a company patent.</a:t>
            </a:r>
          </a:p>
        </p:txBody>
      </p:sp>
      <p:pic>
        <p:nvPicPr>
          <p:cNvPr id="3074" name="Picture 2" descr="This figure shows a rectangle divided into four parts. The title above the rectangle reads SWOT Analysis of a Corporate Patent. At the center of this rectangle is another rectangle labeled patent. &#10;The top-left quadrant is titled strengths and the point below the title reads our patent covers valuable technology that we can use in popular products.&#10;The top-right quadrant is titled weaknesses and the point below the title reads our patent has a limited life. When it expires, the technology will no longer be protected.   &#10;The bottom-left quadrant is titled opportunities and the point below the title reads we can use the technology in more products, license it to others, or seek more patents.&#10;The bottom-right quadrant reads threats and the point below the title reads a competitor might develop similar technology that does not legally infringe our patent.&#10;" title="FIGURE 2-2 This SWOT analysis example focuses on a specific asset, such as a company pat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90675" y="1544425"/>
            <a:ext cx="596265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79877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smtClean="0"/>
              <a:pPr>
                <a:defRPr/>
              </a:pPr>
              <a:t>8</a:t>
            </a:fld>
            <a:endParaRPr lang="en-US"/>
          </a:p>
        </p:txBody>
      </p:sp>
      <p:sp>
        <p:nvSpPr>
          <p:cNvPr id="2" name="Title 1"/>
          <p:cNvSpPr>
            <a:spLocks noGrp="1"/>
          </p:cNvSpPr>
          <p:nvPr>
            <p:ph type="title"/>
          </p:nvPr>
        </p:nvSpPr>
        <p:spPr/>
        <p:txBody>
          <a:bodyPr rtlCol="0">
            <a:normAutofit fontScale="90000"/>
          </a:bodyPr>
          <a:lstStyle/>
          <a:p>
            <a:pPr>
              <a:defRPr/>
            </a:pPr>
            <a:r>
              <a:rPr lang="en-US" dirty="0" smtClean="0"/>
              <a:t>A Framework for IT Systems Development </a:t>
            </a:r>
            <a:r>
              <a:rPr lang="en-US" sz="1300" dirty="0" smtClean="0"/>
              <a:t>(Cont. 3)</a:t>
            </a:r>
          </a:p>
        </p:txBody>
      </p:sp>
      <p:sp>
        <p:nvSpPr>
          <p:cNvPr id="7" name="Text Placeholder 2"/>
          <p:cNvSpPr>
            <a:spLocks noGrp="1"/>
          </p:cNvSpPr>
          <p:nvPr>
            <p:ph sz="half" idx="1"/>
          </p:nvPr>
        </p:nvSpPr>
        <p:spPr>
          <a:xfrm>
            <a:off x="457200" y="1481328"/>
            <a:ext cx="8286750" cy="4525963"/>
          </a:xfrm>
        </p:spPr>
        <p:txBody>
          <a:bodyPr rtlCol="0">
            <a:normAutofit/>
          </a:bodyPr>
          <a:lstStyle/>
          <a:p>
            <a:pPr>
              <a:defRPr/>
            </a:pPr>
            <a:r>
              <a:rPr lang="en-US" b="1" dirty="0" smtClean="0"/>
              <a:t>Strategic Planning for IT Projects</a:t>
            </a:r>
          </a:p>
          <a:p>
            <a:pPr lvl="1"/>
            <a:r>
              <a:rPr lang="en-US" dirty="0" smtClean="0"/>
              <a:t>Careful planning can help assure that:</a:t>
            </a:r>
          </a:p>
          <a:p>
            <a:pPr lvl="2"/>
            <a:r>
              <a:rPr lang="en-US" dirty="0" smtClean="0"/>
              <a:t>The project supports overall business strategy and operational needs</a:t>
            </a:r>
          </a:p>
          <a:p>
            <a:pPr lvl="2"/>
            <a:r>
              <a:rPr lang="en-US" dirty="0" smtClean="0"/>
              <a:t>The project scope is well-defined and clearly stated</a:t>
            </a:r>
          </a:p>
          <a:p>
            <a:pPr lvl="2"/>
            <a:r>
              <a:rPr lang="en-US" dirty="0" smtClean="0"/>
              <a:t>The project goals are realistic, and tied to specific statements, assumptions, constraints, factors, and other inputs</a:t>
            </a:r>
          </a:p>
          <a:p>
            <a:pPr lvl="1"/>
            <a:r>
              <a:rPr lang="en-US" dirty="0"/>
              <a:t>Planning tools</a:t>
            </a:r>
          </a:p>
          <a:p>
            <a:pPr lvl="2"/>
            <a:r>
              <a:rPr lang="en-US" dirty="0"/>
              <a:t>Microsoft Word and Excel</a:t>
            </a:r>
          </a:p>
          <a:p>
            <a:pPr lvl="2"/>
            <a:r>
              <a:rPr lang="en-US" dirty="0"/>
              <a:t>CASE tools</a:t>
            </a:r>
          </a:p>
          <a:p>
            <a:pPr lvl="3"/>
            <a:r>
              <a:rPr lang="en-US" dirty="0"/>
              <a:t>Visible Analyst </a:t>
            </a:r>
          </a:p>
          <a:p>
            <a:pPr lvl="1"/>
            <a:endParaRPr lang="en-US" dirty="0" smtClean="0"/>
          </a:p>
        </p:txBody>
      </p:sp>
      <p:sp>
        <p:nvSpPr>
          <p:cNvPr id="8"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187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descr="This figure shows four boxes. &#10;Starting from the top, the first box, marked a, is titled strategic planning - overview. The following content is seen below the title: &#10;Planning and requirements identification is often the initial phase in an enterprise-engineering project. During the planning phase, you develop a comprehensive strategic business plan that meets the identified mission and purpose of the organization. Visible Analyst not only allows you to create these statements, but also allows you to link them to other objects in your repository. This allows you to track the software development process from the planning stages through analysis, design, and implementation.&#10;An arrow originates from the bottom of this box, and points downwards to another box. This box is marked b. The box is labeled add planning statement. On the right side of the heading, there is an icon with a cross. The content within the box reads: &#10;Name: The network will be operational by December 1st &#10;Type: Assumption &#10;Priority:&#10;Description: We will need a fully operational network to set up the monthly targets and plans for next year.&#10;The third box overlaps the right side corner of the second box. The third box is labeled c. The box contains the following content: &#10;Each planning statement is assigned a statement type. Visible Analyst come with many predefined statement types:&#10;• Vision &#10;• Assumption &#10;• Mission &#10;• Strength &#10;• Weakness &#10;• Opportunity &#10;• Threat&#10;• Goal &#10;• Strategy&#10;• Issue for resolution &#10;• Critical success factor&#10;• Objective &#10;• Policy &#10;• Tactic&#10;• Task &#10;• Business event&#10;• Business rule &#10;• System event &#10;• System requirement &#10;• System design objective&#10;The words strengths, weakness, opportunity, and threat are enclosed in a rectangular box. &#10;The fourth box is above the third box, beside the second box. This box is marker d. This box is labeled Visible Analyst - [strategic planning]. On the right side of the heading there is an icon with a cross. Below the heading is a row, which consists of nine icons. Starting from the left, the icons are labeled file, edit, view, options, repository, diagram, tools, window, and help. &#10;There are six other icons below the first row. The content below the second row of icons reads the network will be operational by December 1ST (Assumption). An arrow from the box labeled b points to this statement. &#10;" title="FIGURE 2-3 The Visible Analyst CASE tool supports strategic planning and allows a user to enter many kinds of planning statements. Notice the four SWOT categories highlighted in the list."/>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417638"/>
            <a:ext cx="5958759" cy="4671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a:p>
        </p:txBody>
      </p:sp>
      <p:sp>
        <p:nvSpPr>
          <p:cNvPr id="2" name="Title 1"/>
          <p:cNvSpPr>
            <a:spLocks noGrp="1"/>
          </p:cNvSpPr>
          <p:nvPr>
            <p:ph type="title"/>
          </p:nvPr>
        </p:nvSpPr>
        <p:spPr/>
        <p:txBody>
          <a:bodyPr rtlCol="0">
            <a:normAutofit fontScale="90000"/>
          </a:bodyPr>
          <a:lstStyle/>
          <a:p>
            <a:pPr>
              <a:defRPr/>
            </a:pPr>
            <a:r>
              <a:rPr lang="en-US" dirty="0"/>
              <a:t>A Framework for IT Systems </a:t>
            </a:r>
            <a:r>
              <a:rPr lang="en-US" dirty="0" smtClean="0"/>
              <a:t>Development </a:t>
            </a:r>
            <a:r>
              <a:rPr lang="en-US" sz="1300" dirty="0" smtClean="0"/>
              <a:t>(Cont. 4)</a:t>
            </a:r>
          </a:p>
        </p:txBody>
      </p:sp>
      <p:sp>
        <p:nvSpPr>
          <p:cNvPr id="8" name="Rectangle 7"/>
          <p:cNvSpPr/>
          <p:nvPr/>
        </p:nvSpPr>
        <p:spPr>
          <a:xfrm>
            <a:off x="4495800" y="4997326"/>
            <a:ext cx="4517232" cy="1077218"/>
          </a:xfrm>
          <a:prstGeom prst="rect">
            <a:avLst/>
          </a:prstGeom>
        </p:spPr>
        <p:txBody>
          <a:bodyPr wrap="square">
            <a:spAutoFit/>
          </a:bodyPr>
          <a:lstStyle/>
          <a:p>
            <a:r>
              <a:rPr lang="en-US" sz="1400" b="1" dirty="0" smtClean="0"/>
              <a:t>FIGURE 2-3 </a:t>
            </a:r>
            <a:r>
              <a:rPr lang="en-US" sz="1400" dirty="0"/>
              <a:t>The Visible Analyst CASE tool supports strategic planning and allows a user to enter </a:t>
            </a:r>
            <a:r>
              <a:rPr lang="en-US" sz="1400" dirty="0" smtClean="0"/>
              <a:t>many kinds </a:t>
            </a:r>
            <a:r>
              <a:rPr lang="en-US" sz="1400" dirty="0"/>
              <a:t>of planning statements. Notice the four SWOT categories highlighted in the list</a:t>
            </a:r>
            <a:r>
              <a:rPr lang="en-US" sz="1400" dirty="0" smtClean="0"/>
              <a:t>.</a:t>
            </a:r>
          </a:p>
          <a:p>
            <a:r>
              <a:rPr lang="en-IN" sz="800" dirty="0"/>
              <a:t>Screenshots used with permission from Visible Systems Corporation</a:t>
            </a:r>
            <a:r>
              <a:rPr lang="en-IN" sz="800" dirty="0" smtClean="0"/>
              <a:t>.</a:t>
            </a:r>
            <a:endParaRPr lang="en-US" sz="800" dirty="0"/>
          </a:p>
        </p:txBody>
      </p:sp>
      <p:sp>
        <p:nvSpPr>
          <p:cNvPr id="7" name="Footer Placeholder 1"/>
          <p:cNvSpPr>
            <a:spLocks noGrp="1"/>
          </p:cNvSpPr>
          <p:nvPr>
            <p:ph type="ftr" sz="quarter" idx="4294967295"/>
          </p:nvPr>
        </p:nvSpPr>
        <p:spPr>
          <a:xfrm>
            <a:off x="3657600" y="6407944"/>
            <a:ext cx="4759241" cy="365125"/>
          </a:xfrm>
          <a:prstGeom prst="rect">
            <a:avLst/>
          </a:prstGeom>
        </p:spPr>
        <p:txBody>
          <a:bodyPr/>
          <a:lstStyle/>
          <a:p>
            <a:pPr algn="l">
              <a:defRPr/>
            </a:pPr>
            <a:r>
              <a:rPr lang="en-US" sz="1000" dirty="0" smtClean="0">
                <a:latin typeface="Times New Roman" panose="02020603050405020304" pitchFamily="18" charset="0"/>
                <a:cs typeface="Times New Roman" panose="02020603050405020304" pitchFamily="18" charset="0"/>
              </a:rPr>
              <a:t>Copyright ©2017 Cengage Learning. All Rights Reserved. May not be scanned, copied or duplicated, or posted to a publicly accessible website, in whole or in part.</a:t>
            </a:r>
            <a:endParaRPr lang="en-US"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8075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1627</TotalTime>
  <Words>3338</Words>
  <Application>Microsoft Office PowerPoint</Application>
  <PresentationFormat>On-screen Show (4:3)</PresentationFormat>
  <Paragraphs>367</Paragraphs>
  <Slides>39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Lucida Sans Unicode</vt:lpstr>
      <vt:lpstr>Times New Roman</vt:lpstr>
      <vt:lpstr>Verdana</vt:lpstr>
      <vt:lpstr>Wingdings 2</vt:lpstr>
      <vt:lpstr>Wingdings 3</vt:lpstr>
      <vt:lpstr>Concourse</vt:lpstr>
      <vt:lpstr>Systems Analysis and Design 11th Edition</vt:lpstr>
      <vt:lpstr>Chapter Objectives</vt:lpstr>
      <vt:lpstr>Chapter Objectives (Cont.)</vt:lpstr>
      <vt:lpstr>Introduction</vt:lpstr>
      <vt:lpstr>A Framework for IT Systems Development</vt:lpstr>
      <vt:lpstr>A Framework for IT Systems Development (Cont. 1)</vt:lpstr>
      <vt:lpstr>A Framework for IT Systems Development (Cont. 2)</vt:lpstr>
      <vt:lpstr>A Framework for IT Systems Development (Cont. 3)</vt:lpstr>
      <vt:lpstr>A Framework for IT Systems Development (Cont. 4)</vt:lpstr>
      <vt:lpstr>A Framework for IT Systems Development (Cont. 5)</vt:lpstr>
      <vt:lpstr>What Is a Business Case?</vt:lpstr>
      <vt:lpstr>Information Systems Projects</vt:lpstr>
      <vt:lpstr>Information Systems Projects(Cont.)</vt:lpstr>
      <vt:lpstr>Evaluation of Systems Requirements</vt:lpstr>
      <vt:lpstr>Evaluation of Systems Requirements (Cont. 1)</vt:lpstr>
      <vt:lpstr>Evaluation of Systems Requirements (Cont. 2)</vt:lpstr>
      <vt:lpstr>Overview of Feasibility</vt:lpstr>
      <vt:lpstr>Overview of Feasibility (Cont. 1)</vt:lpstr>
      <vt:lpstr>Overview of Feasibility (Cont. 2)</vt:lpstr>
      <vt:lpstr>Overview of Feasibility (Cont. 3)</vt:lpstr>
      <vt:lpstr>Overview of Feasibility (Cont. 4)</vt:lpstr>
      <vt:lpstr>Overview of Feasibility (Cont. 5)</vt:lpstr>
      <vt:lpstr>Overview of Feasibility (Cont. 6)</vt:lpstr>
      <vt:lpstr>Evaluating Feasibility</vt:lpstr>
      <vt:lpstr>Setting Priorities</vt:lpstr>
      <vt:lpstr>Setting Priorities (Cont.)</vt:lpstr>
      <vt:lpstr>Preliminary Investigation Overview</vt:lpstr>
      <vt:lpstr>Preliminary Investigation Overview (Cont. 1)</vt:lpstr>
      <vt:lpstr>Preliminary Investigation Overview (Cont. 2)</vt:lpstr>
      <vt:lpstr>Preliminary Investigation Overview (Cont. 3)</vt:lpstr>
      <vt:lpstr>Preliminary Investigation Overview (Cont. 4)</vt:lpstr>
      <vt:lpstr>Preliminary Investigation Overview (Cont. 5)</vt:lpstr>
      <vt:lpstr>Preliminary Investigation Overview (Cont. 6)</vt:lpstr>
      <vt:lpstr>Preliminary Investigation Overview (Cont. 7)</vt:lpstr>
      <vt:lpstr>Preliminary Investigation Overview (Cont. 8)</vt:lpstr>
      <vt:lpstr>Preliminary Investigation Overview (Cont. 9)</vt:lpstr>
      <vt:lpstr>Preliminary Investigation Overview (Cont. 10)</vt:lpstr>
      <vt:lpstr>Chapter Summary</vt:lpstr>
      <vt:lpstr>Chapter Summary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Bhavana Balaji</cp:lastModifiedBy>
  <cp:revision>144</cp:revision>
  <dcterms:created xsi:type="dcterms:W3CDTF">2009-02-03T18:32:10Z</dcterms:created>
  <dcterms:modified xsi:type="dcterms:W3CDTF">2015-12-10T09:19:39Z</dcterms:modified>
</cp:coreProperties>
</file>