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33"/>
  </p:notesMasterIdLst>
  <p:sldIdLst>
    <p:sldId id="256" r:id="rId2"/>
    <p:sldId id="257" r:id="rId3"/>
    <p:sldId id="258" r:id="rId4"/>
    <p:sldId id="260" r:id="rId5"/>
    <p:sldId id="318" r:id="rId6"/>
    <p:sldId id="624" r:id="rId7"/>
    <p:sldId id="643" r:id="rId8"/>
    <p:sldId id="571" r:id="rId9"/>
    <p:sldId id="625" r:id="rId10"/>
    <p:sldId id="626" r:id="rId11"/>
    <p:sldId id="647" r:id="rId12"/>
    <p:sldId id="627" r:id="rId13"/>
    <p:sldId id="644" r:id="rId14"/>
    <p:sldId id="572" r:id="rId15"/>
    <p:sldId id="646" r:id="rId16"/>
    <p:sldId id="629" r:id="rId17"/>
    <p:sldId id="630" r:id="rId18"/>
    <p:sldId id="592" r:id="rId19"/>
    <p:sldId id="593" r:id="rId20"/>
    <p:sldId id="633" r:id="rId21"/>
    <p:sldId id="535" r:id="rId22"/>
    <p:sldId id="449" r:id="rId23"/>
    <p:sldId id="635" r:id="rId24"/>
    <p:sldId id="637" r:id="rId25"/>
    <p:sldId id="638" r:id="rId26"/>
    <p:sldId id="641" r:id="rId27"/>
    <p:sldId id="525" r:id="rId28"/>
    <p:sldId id="536" r:id="rId29"/>
    <p:sldId id="642" r:id="rId30"/>
    <p:sldId id="621" r:id="rId31"/>
    <p:sldId id="44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itra Krishna" initials="SK" lastIdx="4" clrIdx="0">
    <p:extLst>
      <p:ext uri="{19B8F6BF-5375-455C-9EA6-DF929625EA0E}">
        <p15:presenceInfo xmlns:p15="http://schemas.microsoft.com/office/powerpoint/2012/main" userId="S-1-5-21-3361151005-2080053223-3394076701-16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278" autoAdjust="0"/>
  </p:normalViewPr>
  <p:slideViewPr>
    <p:cSldViewPr>
      <p:cViewPr varScale="1">
        <p:scale>
          <a:sx n="60" d="100"/>
          <a:sy n="60" d="100"/>
        </p:scale>
        <p:origin x="160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4060252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2821179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12/7/2015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12/7/2015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12/7/2015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6499632-BA1C-411F-BC01-932C63E5E55C}" type="datetime1">
              <a:rPr lang="en-US" smtClean="0"/>
              <a:pPr>
                <a:defRPr/>
              </a:pPr>
              <a:t>12/7/2015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12/7/2015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dirty="0"/>
          </a:p>
        </p:txBody>
      </p:sp>
      <p:sp>
        <p:nvSpPr>
          <p:cNvPr id="7" name="Chevron 6"/>
          <p:cNvSpPr/>
          <p:nvPr/>
        </p:nvSpPr>
        <p:spPr>
          <a:xfrm>
            <a:off x="27222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2517576"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12/7/2015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12/7/2015</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12/7/2015</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12/7/2015</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12/7/2015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12/7/2015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12/7/2015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
        <p:nvSpPr>
          <p:cNvPr id="11" name="Footer Placeholder 1"/>
          <p:cNvSpPr txBox="1">
            <a:spLocks/>
          </p:cNvSpPr>
          <p:nvPr userDrawn="1"/>
        </p:nvSpPr>
        <p:spPr>
          <a:xfrm>
            <a:off x="3888031" y="6407944"/>
            <a:ext cx="4759241"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a:t>
            </a:r>
            <a:r>
              <a:rPr lang="en-US" smtClean="0"/>
              <a:t>Design 11</a:t>
            </a:r>
            <a:r>
              <a:rPr lang="en-US" baseline="30000" smtClean="0"/>
              <a:t>th</a:t>
            </a:r>
            <a:r>
              <a:rPr lang="en-US" smtClean="0"/>
              <a:t> </a:t>
            </a:r>
            <a:r>
              <a:rPr lang="en-US" dirty="0" smtClean="0"/>
              <a:t>Edition</a:t>
            </a:r>
          </a:p>
        </p:txBody>
      </p:sp>
      <p:sp>
        <p:nvSpPr>
          <p:cNvPr id="15362" name="Subtitle 2"/>
          <p:cNvSpPr>
            <a:spLocks noGrp="1"/>
          </p:cNvSpPr>
          <p:nvPr>
            <p:ph type="body" idx="1"/>
          </p:nvPr>
        </p:nvSpPr>
        <p:spPr>
          <a:xfrm>
            <a:off x="3048000" y="2888512"/>
            <a:ext cx="6068568" cy="1491000"/>
          </a:xfrm>
        </p:spPr>
        <p:txBody>
          <a:bodyPr/>
          <a:lstStyle/>
          <a:p>
            <a:pPr eaLnBrk="1" hangingPunct="1"/>
            <a:r>
              <a:rPr lang="en-US" dirty="0" smtClean="0"/>
              <a:t>Toolkit A – The Systems Analyst’s Toolkit  Communication Tools</a:t>
            </a:r>
            <a:endParaRPr lang="en-US" dirty="0" smtClean="0">
              <a:solidFill>
                <a:schemeClr val="tx1"/>
              </a:solidFill>
            </a:endParaRPr>
          </a:p>
          <a:p>
            <a:pPr eaLnBrk="1" hangingPunct="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idx="1"/>
          </p:nvPr>
        </p:nvSpPr>
        <p:spPr/>
        <p:txBody>
          <a:bodyPr/>
          <a:lstStyle/>
          <a:p>
            <a:pPr lvl="1"/>
            <a:r>
              <a:rPr lang="en-US" b="1" dirty="0" smtClean="0"/>
              <a:t>Readability</a:t>
            </a:r>
            <a:r>
              <a:rPr lang="en-US" dirty="0" smtClean="0"/>
              <a:t>: Analyzes </a:t>
            </a:r>
            <a:r>
              <a:rPr lang="en-US" dirty="0" smtClean="0"/>
              <a:t>ease of comprehension by measuring specific characteristics of syllables, words, and </a:t>
            </a:r>
            <a:r>
              <a:rPr lang="en-US" dirty="0" smtClean="0"/>
              <a:t>sentences</a:t>
            </a:r>
          </a:p>
          <a:p>
            <a:pPr lvl="1"/>
            <a:r>
              <a:rPr lang="en-US" dirty="0" smtClean="0"/>
              <a:t>Readability measures</a:t>
            </a:r>
            <a:endParaRPr lang="en-US" dirty="0" smtClean="0"/>
          </a:p>
          <a:p>
            <a:pPr lvl="2"/>
            <a:r>
              <a:rPr lang="en-US" b="1" dirty="0" err="1" smtClean="0"/>
              <a:t>Flesch</a:t>
            </a:r>
            <a:r>
              <a:rPr lang="en-US" dirty="0" smtClean="0"/>
              <a:t> </a:t>
            </a:r>
            <a:r>
              <a:rPr lang="en-US" b="1" dirty="0" smtClean="0"/>
              <a:t>Reading</a:t>
            </a:r>
            <a:r>
              <a:rPr lang="en-US" dirty="0" smtClean="0"/>
              <a:t> </a:t>
            </a:r>
            <a:r>
              <a:rPr lang="en-US" b="1" dirty="0" smtClean="0"/>
              <a:t>Ease</a:t>
            </a:r>
            <a:r>
              <a:rPr lang="en-US" dirty="0" smtClean="0"/>
              <a:t> </a:t>
            </a:r>
            <a:r>
              <a:rPr lang="en-US" b="1" dirty="0" smtClean="0"/>
              <a:t>score</a:t>
            </a:r>
            <a:r>
              <a:rPr lang="en-US" dirty="0" smtClean="0"/>
              <a:t>:</a:t>
            </a:r>
            <a:r>
              <a:rPr lang="en-US" b="1" dirty="0" smtClean="0"/>
              <a:t> </a:t>
            </a:r>
            <a:r>
              <a:rPr lang="en-US" dirty="0" smtClean="0"/>
              <a:t>Measures </a:t>
            </a:r>
            <a:r>
              <a:rPr lang="en-US" dirty="0" smtClean="0"/>
              <a:t>the average sentence length and the average number of syllables per word </a:t>
            </a:r>
            <a:r>
              <a:rPr lang="en-US" dirty="0" smtClean="0"/>
              <a:t>and rates </a:t>
            </a:r>
            <a:r>
              <a:rPr lang="en-US" dirty="0" smtClean="0"/>
              <a:t>the text on a 100-point scale</a:t>
            </a:r>
          </a:p>
          <a:p>
            <a:pPr lvl="2"/>
            <a:r>
              <a:rPr lang="en-US" b="1" dirty="0" smtClean="0"/>
              <a:t>Flesch-Kincaid </a:t>
            </a:r>
            <a:r>
              <a:rPr lang="en-US" b="1" dirty="0" smtClean="0"/>
              <a:t>Grade Level </a:t>
            </a:r>
            <a:r>
              <a:rPr lang="en-US" b="1" dirty="0" smtClean="0"/>
              <a:t>Score</a:t>
            </a:r>
            <a:r>
              <a:rPr lang="en-US" dirty="0" smtClean="0"/>
              <a:t>: Formula </a:t>
            </a:r>
            <a:r>
              <a:rPr lang="en-US" dirty="0" smtClean="0"/>
              <a:t>used produces a rating </a:t>
            </a:r>
            <a:r>
              <a:rPr lang="en-US" dirty="0"/>
              <a:t>k</a:t>
            </a:r>
            <a:r>
              <a:rPr lang="en-US" dirty="0" smtClean="0"/>
              <a:t>eyed to a U.S. grade-school level</a:t>
            </a:r>
            <a:endParaRPr lang="en-US" dirty="0"/>
          </a:p>
          <a:p>
            <a:pPr lvl="3"/>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10</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2)</a:t>
            </a:r>
            <a:endParaRPr lang="en-US" dirty="0" smtClean="0"/>
          </a:p>
        </p:txBody>
      </p:sp>
    </p:spTree>
    <p:extLst>
      <p:ext uri="{BB962C8B-B14F-4D97-AF65-F5344CB8AC3E}">
        <p14:creationId xmlns:p14="http://schemas.microsoft.com/office/powerpoint/2010/main" val="2543432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is is a screenshot of a dialogue box titled readability statistics. The statistics are mentioned under three main headers, which are placed one below the other. The content within each of the headers are represented in a tabular form. The first header reads counts. In row 1, column 1 reads words and column 2 reads 104. In row 2, column 1 reads characters and column 2 reads 547. In row 3, column 1 reads paragraphs and column 2 reads 1. In row 4, column 1 reads sentences and column 2 reads 5.&#10;The second header reads averages. In row 1, column 1 reads sentences per paragraph and column 2 reads 5.0. In row 2, column 1 reads words per sentence and column 2 reads 20.8. In row 3, column 1 reads characters per Word and column 2 reads 5.1. &#10;The third header reads readability. In row 1, column 1 reads passive sentences and column 2 reads 0%. In row 2, column 1 reads Flesch Reading Ease and column 2 reads 40.9. In row 3, column 1 reads Flesch-Kinacaid Grade Level and column 2 reads 12.0. &#10;There is a button at the bottom-right corner of the dialogue box, which is labeled OK.&#10;" title="FIGURE A-3 Microsoft Word offers Readability Statistics that include the Flesch Reading Ease score and the Flesch-Kincaid Grade Level scor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4237" y="1417638"/>
            <a:ext cx="4183035" cy="4797265"/>
          </a:xfrm>
        </p:spPr>
      </p:pic>
      <p:sp>
        <p:nvSpPr>
          <p:cNvPr id="6" name="Slide Number Placeholder 5"/>
          <p:cNvSpPr>
            <a:spLocks noGrp="1"/>
          </p:cNvSpPr>
          <p:nvPr>
            <p:ph type="sldNum" sz="quarter" idx="12"/>
          </p:nvPr>
        </p:nvSpPr>
        <p:spPr/>
        <p:txBody>
          <a:bodyPr/>
          <a:lstStyle/>
          <a:p>
            <a:fld id="{36545198-DF98-4860-AAF4-4269071BD701}" type="slidenum">
              <a:rPr lang="en-US" smtClean="0"/>
              <a:pPr/>
              <a:t>11</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3)</a:t>
            </a:r>
            <a:endParaRPr lang="en-US" dirty="0" smtClean="0"/>
          </a:p>
        </p:txBody>
      </p:sp>
      <p:sp>
        <p:nvSpPr>
          <p:cNvPr id="4" name="Rectangle 3"/>
          <p:cNvSpPr/>
          <p:nvPr/>
        </p:nvSpPr>
        <p:spPr>
          <a:xfrm>
            <a:off x="228600" y="3313756"/>
            <a:ext cx="3657600" cy="1077218"/>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FIGURE </a:t>
            </a:r>
            <a:r>
              <a:rPr lang="en-US" sz="1400" b="1" dirty="0">
                <a:latin typeface="Arial" panose="020B0604020202020204" pitchFamily="34" charset="0"/>
                <a:cs typeface="Arial" panose="020B0604020202020204" pitchFamily="34" charset="0"/>
              </a:rPr>
              <a:t>A-3</a:t>
            </a:r>
            <a:r>
              <a:rPr lang="en-US" sz="1400" dirty="0">
                <a:latin typeface="Arial" panose="020B0604020202020204" pitchFamily="34" charset="0"/>
                <a:cs typeface="Arial" panose="020B0604020202020204" pitchFamily="34" charset="0"/>
              </a:rPr>
              <a:t> Microsoft Word offers Readability Statistics that include the </a:t>
            </a:r>
            <a:r>
              <a:rPr lang="en-US" sz="1400" dirty="0" err="1">
                <a:latin typeface="Arial" panose="020B0604020202020204" pitchFamily="34" charset="0"/>
                <a:cs typeface="Arial" panose="020B0604020202020204" pitchFamily="34" charset="0"/>
              </a:rPr>
              <a:t>Flesch</a:t>
            </a:r>
            <a:r>
              <a:rPr lang="en-US" sz="1400" dirty="0">
                <a:latin typeface="Arial" panose="020B0604020202020204" pitchFamily="34" charset="0"/>
                <a:cs typeface="Arial" panose="020B0604020202020204" pitchFamily="34" charset="0"/>
              </a:rPr>
              <a:t> Reading </a:t>
            </a:r>
            <a:r>
              <a:rPr lang="en-US" sz="1400" dirty="0">
                <a:latin typeface="Arial" panose="020B0604020202020204" pitchFamily="34" charset="0"/>
                <a:cs typeface="Arial" panose="020B0604020202020204" pitchFamily="34" charset="0"/>
              </a:rPr>
              <a:t>Ease score and the </a:t>
            </a:r>
            <a:r>
              <a:rPr lang="en-US" sz="1400" dirty="0">
                <a:latin typeface="Arial" panose="020B0604020202020204" pitchFamily="34" charset="0"/>
                <a:cs typeface="Arial" panose="020B0604020202020204" pitchFamily="34" charset="0"/>
              </a:rPr>
              <a:t>Flesch-Kincaid </a:t>
            </a:r>
            <a:r>
              <a:rPr lang="en-US" sz="1400" dirty="0">
                <a:latin typeface="Arial" panose="020B0604020202020204" pitchFamily="34" charset="0"/>
                <a:cs typeface="Arial" panose="020B0604020202020204" pitchFamily="34" charset="0"/>
              </a:rPr>
              <a:t>Grade Level score.</a:t>
            </a:r>
          </a:p>
          <a:p>
            <a:r>
              <a:rPr lang="en-US" sz="800" b="1" dirty="0">
                <a:latin typeface="Arial" panose="020B0604020202020204" pitchFamily="34" charset="0"/>
                <a:cs typeface="Arial" panose="020B0604020202020204" pitchFamily="34" charset="0"/>
              </a:rPr>
              <a:t>Source: </a:t>
            </a:r>
            <a:r>
              <a:rPr lang="en-US" sz="800" dirty="0">
                <a:latin typeface="Arial" panose="020B0604020202020204" pitchFamily="34" charset="0"/>
                <a:cs typeface="Arial" panose="020B0604020202020204" pitchFamily="34" charset="0"/>
              </a:rPr>
              <a:t>Microsoft Word 2011 for Mac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356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idx="1"/>
          </p:nvPr>
        </p:nvSpPr>
        <p:spPr/>
        <p:txBody>
          <a:bodyPr>
            <a:noAutofit/>
          </a:bodyPr>
          <a:lstStyle/>
          <a:p>
            <a:r>
              <a:rPr lang="en-US" b="1" dirty="0" smtClean="0"/>
              <a:t>E-Mail, Memos, and Letters</a:t>
            </a:r>
          </a:p>
          <a:p>
            <a:pPr lvl="1"/>
            <a:r>
              <a:rPr lang="en-US" dirty="0" smtClean="0"/>
              <a:t>E-mail is less formal than other written </a:t>
            </a:r>
            <a:r>
              <a:rPr lang="en-US" dirty="0" smtClean="0"/>
              <a:t>correspondence</a:t>
            </a:r>
            <a:endParaRPr lang="en-US" dirty="0" smtClean="0"/>
          </a:p>
          <a:p>
            <a:pPr lvl="2"/>
            <a:r>
              <a:rPr lang="en-US" dirty="0" smtClean="0"/>
              <a:t>Rules </a:t>
            </a:r>
            <a:r>
              <a:rPr lang="en-US" dirty="0"/>
              <a:t>of good grammar, correct spelling, </a:t>
            </a:r>
            <a:r>
              <a:rPr lang="en-US" dirty="0" smtClean="0"/>
              <a:t>and clear writing apply</a:t>
            </a:r>
          </a:p>
          <a:p>
            <a:pPr lvl="2"/>
            <a:r>
              <a:rPr lang="en-US" dirty="0" smtClean="0"/>
              <a:t>Create </a:t>
            </a:r>
            <a:r>
              <a:rPr lang="en-US" dirty="0"/>
              <a:t>a distribution list that includes specific members and their e-mail addresses</a:t>
            </a:r>
          </a:p>
          <a:p>
            <a:pPr lvl="1"/>
            <a:r>
              <a:rPr lang="en-US" dirty="0" smtClean="0"/>
              <a:t>External </a:t>
            </a:r>
            <a:r>
              <a:rPr lang="en-US" dirty="0" smtClean="0"/>
              <a:t>communications often require letters printed on company letterhead</a:t>
            </a:r>
          </a:p>
          <a:p>
            <a:pPr lvl="1"/>
            <a:r>
              <a:rPr lang="en-US" dirty="0" smtClean="0"/>
              <a:t>Using a </a:t>
            </a:r>
            <a:r>
              <a:rPr lang="en-US" b="1" dirty="0" smtClean="0"/>
              <a:t>template</a:t>
            </a:r>
            <a:r>
              <a:rPr lang="en-US" dirty="0" smtClean="0"/>
              <a:t> provides a consistent look and makes writing e-mails easier</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12</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4)</a:t>
            </a:r>
            <a:endParaRPr lang="en-US" dirty="0" smtClean="0"/>
          </a:p>
        </p:txBody>
      </p:sp>
    </p:spTree>
    <p:extLst>
      <p:ext uri="{BB962C8B-B14F-4D97-AF65-F5344CB8AC3E}">
        <p14:creationId xmlns:p14="http://schemas.microsoft.com/office/powerpoint/2010/main" val="377389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figure consists of two windows slightly overlapping each other. The first window is titled initial meeting - Message HTML. There is a horizontal task bar below the title, which consists of 6 tabs. Starting from left, they are labeled file, message, insert, options, format text, and review. The file tab is enabled. Below the tabs, there are two address bars. There are two buttons to the left of the address bars. The first button is labeled to and the second button is labeled Cc. The mail is addressed to JAD team. There is another bar below the address bars, which is labelled subject. The subject of this message reads initial meeting. The text in the body of the mail reads as follows: Hello everyone, please arrange to meet with me right after the department staff meeting on Friday. We need to set a JAD team schedule and discuss some logistics issues. Thanks, Emma Rose. &#10;The second window below is titled JAD Team - Contact Group. . There is a horizontal task bar below the title, which consists of 5 tabs. Starting from left, they are labeled file, contact group, insert, format text, and review. The contact group tab is enabled. There is a row of buttons below the task bar, which is divided into 5 columns. Starting from the left, column 1 is labeled actions and it consists of three icons, which are labeled save &amp; close, delete group, and forward group. Column 2 consists of two icons and is labeled show. The icons are labeled members and notes. Column 3 consists of three icons and is labeled members. The icons are labeled add members, remove members, and update now. Column 4 consists of three icons and is labeled tags. The icons are listed one below the other and are labeled categorize, follow up, and private. Column 5 is labeled zoom, which consists of one icon. This icon is also labeled zoom. There is a horizontal bar below this row, which is labeled name. The content within the bar reads JAD team. Below the name bar, six names are listed on the left and their corresponding e mail ids are listed on the right. The first name is Ann Hon (ahon@swl.hq.fin.org) and the email id is ahon@swl.hq.fin.org. The second name is Meredith Rider (mrider@swl.hq.fin.org) and the email id is mrider@swl.hq.fin.org. The third name is Mike Feiner (mfeiner@swl.hq.fin.org) and the email id is mfeiner@swl.hq.fin.org. The fourth name is Rick Williams (rwilliams@swl.hq.fin.org) and the email id is rwilliams@swl.hq.fin.org. The fifth name is Ross Casey (rcasey@cti.hq.hr.org) and the email id is rcasey@cti.hq.hr.org. The sixth name is Tawanda Lee (tlee@cti.hq.hr.org) and the email id is tlee@cti.hq.hr.org.&#10;" title="FIGURE A-4 Microsoft Outlook allows users to create distribution lists for sending e-mail message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3222" y="1417638"/>
            <a:ext cx="5899810" cy="499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36545198-DF98-4860-AAF4-4269071BD701}" type="slidenum">
              <a:rPr lang="en-US" smtClean="0"/>
              <a:pPr/>
              <a:t>13</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5)</a:t>
            </a:r>
            <a:endParaRPr lang="en-US" sz="1400" dirty="0" smtClean="0"/>
          </a:p>
        </p:txBody>
      </p:sp>
      <p:sp>
        <p:nvSpPr>
          <p:cNvPr id="8" name="Rectangle 7"/>
          <p:cNvSpPr/>
          <p:nvPr/>
        </p:nvSpPr>
        <p:spPr>
          <a:xfrm>
            <a:off x="144378" y="3185636"/>
            <a:ext cx="2895600" cy="738664"/>
          </a:xfrm>
          <a:prstGeom prst="rect">
            <a:avLst/>
          </a:prstGeom>
        </p:spPr>
        <p:txBody>
          <a:bodyPr wrap="square">
            <a:spAutoFit/>
          </a:bodyPr>
          <a:lstStyle/>
          <a:p>
            <a:r>
              <a:rPr lang="en-US" sz="1400" b="1" dirty="0"/>
              <a:t>FIGURE </a:t>
            </a:r>
            <a:r>
              <a:rPr lang="en-US" sz="1400" b="1" dirty="0" smtClean="0"/>
              <a:t>A-4 </a:t>
            </a:r>
            <a:r>
              <a:rPr lang="en-US" sz="1400" dirty="0"/>
              <a:t>Microsoft Outlook allows users to create distribution lists </a:t>
            </a:r>
            <a:r>
              <a:rPr lang="en-US" sz="1400" dirty="0" smtClean="0"/>
              <a:t>for sending </a:t>
            </a:r>
            <a:r>
              <a:rPr lang="en-US" sz="1400" dirty="0"/>
              <a:t>e-mail </a:t>
            </a:r>
            <a:r>
              <a:rPr lang="en-US" sz="1400" dirty="0" smtClean="0"/>
              <a:t>messages. </a:t>
            </a:r>
            <a:endParaRPr lang="en-US" sz="1400" dirty="0"/>
          </a:p>
        </p:txBody>
      </p:sp>
    </p:spTree>
    <p:extLst>
      <p:ext uri="{BB962C8B-B14F-4D97-AF65-F5344CB8AC3E}">
        <p14:creationId xmlns:p14="http://schemas.microsoft.com/office/powerpoint/2010/main" val="7645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Social Media at Work</a:t>
            </a:r>
          </a:p>
          <a:p>
            <a:pPr lvl="1"/>
            <a:r>
              <a:rPr lang="en-US" dirty="0" smtClean="0"/>
              <a:t>The backdrop</a:t>
            </a:r>
          </a:p>
          <a:p>
            <a:pPr lvl="2"/>
            <a:r>
              <a:rPr lang="en-US" dirty="0" smtClean="0"/>
              <a:t>Social media is used in corporate marketing plans to create excitement, call attention to products, and reach out to a young, active, and socially aware market</a:t>
            </a:r>
          </a:p>
          <a:p>
            <a:pPr lvl="1"/>
            <a:r>
              <a:rPr lang="en-US" dirty="0" smtClean="0"/>
              <a:t>Advantages</a:t>
            </a:r>
          </a:p>
          <a:p>
            <a:pPr lvl="2"/>
            <a:r>
              <a:rPr lang="en-US" dirty="0" smtClean="0"/>
              <a:t>IT professionals can use social media to network with others, find out about new technology, meet colleagues, discuss career issues, and maintain a Web-based presence</a:t>
            </a:r>
          </a:p>
          <a:p>
            <a:pPr lvl="1"/>
            <a:r>
              <a:rPr lang="en-US" dirty="0" smtClean="0"/>
              <a:t>Risk – One should know </a:t>
            </a:r>
            <a:r>
              <a:rPr lang="en-US" dirty="0" smtClean="0"/>
              <a:t>and understand </a:t>
            </a:r>
            <a:r>
              <a:rPr lang="en-US" dirty="0" smtClean="0"/>
              <a:t>his/her company’s </a:t>
            </a:r>
            <a:r>
              <a:rPr lang="en-US" dirty="0" smtClean="0"/>
              <a:t>social media policies</a:t>
            </a:r>
          </a:p>
        </p:txBody>
      </p:sp>
      <p:sp>
        <p:nvSpPr>
          <p:cNvPr id="6" name="Slide Number Placeholder 5"/>
          <p:cNvSpPr>
            <a:spLocks noGrp="1"/>
          </p:cNvSpPr>
          <p:nvPr>
            <p:ph type="sldNum" sz="quarter" idx="12"/>
          </p:nvPr>
        </p:nvSpPr>
        <p:spPr/>
        <p:txBody>
          <a:bodyPr/>
          <a:lstStyle/>
          <a:p>
            <a:fld id="{36545198-DF98-4860-AAF4-4269071BD701}" type="slidenum">
              <a:rPr lang="en-US" smtClean="0"/>
              <a:pPr/>
              <a:t>14</a:t>
            </a:fld>
            <a:endParaRPr lang="en-US" dirty="0"/>
          </a:p>
        </p:txBody>
      </p:sp>
      <p:sp>
        <p:nvSpPr>
          <p:cNvPr id="2" name="Title 1"/>
          <p:cNvSpPr>
            <a:spLocks noGrp="1"/>
          </p:cNvSpPr>
          <p:nvPr>
            <p:ph type="title"/>
          </p:nvPr>
        </p:nvSpPr>
        <p:spPr/>
        <p:txBody>
          <a:bodyPr>
            <a:normAutofit/>
          </a:bodyPr>
          <a:lstStyle/>
          <a:p>
            <a:pPr defTabSz="927100"/>
            <a:r>
              <a:rPr lang="en-US" dirty="0"/>
              <a:t>Written Communications </a:t>
            </a:r>
            <a:r>
              <a:rPr lang="en-US" sz="1400" dirty="0"/>
              <a:t>(Cont</a:t>
            </a:r>
            <a:r>
              <a:rPr lang="en-US" sz="1400" dirty="0" smtClean="0"/>
              <a:t>. 6)</a:t>
            </a:r>
            <a:endParaRPr lang="en-US" sz="1400" dirty="0" smtClean="0"/>
          </a:p>
        </p:txBody>
      </p:sp>
    </p:spTree>
    <p:extLst>
      <p:ext uri="{BB962C8B-B14F-4D97-AF65-F5344CB8AC3E}">
        <p14:creationId xmlns:p14="http://schemas.microsoft.com/office/powerpoint/2010/main" val="102228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1"/>
            <a:r>
              <a:rPr lang="en-US" dirty="0" smtClean="0"/>
              <a:t>Ways </a:t>
            </a:r>
            <a:r>
              <a:rPr lang="en-US" dirty="0" smtClean="0"/>
              <a:t>to get fired</a:t>
            </a:r>
            <a:endParaRPr lang="en-US" dirty="0"/>
          </a:p>
          <a:p>
            <a:pPr lvl="2"/>
            <a:r>
              <a:rPr lang="en-US" dirty="0" smtClean="0"/>
              <a:t>Bragging </a:t>
            </a:r>
            <a:r>
              <a:rPr lang="en-US" dirty="0"/>
              <a:t>about a new marketing strategy before it has been publicly announced</a:t>
            </a:r>
          </a:p>
          <a:p>
            <a:pPr lvl="2"/>
            <a:r>
              <a:rPr lang="en-US" dirty="0" smtClean="0"/>
              <a:t>Being </a:t>
            </a:r>
            <a:r>
              <a:rPr lang="en-US" dirty="0"/>
              <a:t>somewhere or </a:t>
            </a:r>
            <a:r>
              <a:rPr lang="en-US" dirty="0" smtClean="0"/>
              <a:t>doing </a:t>
            </a:r>
            <a:r>
              <a:rPr lang="en-US" dirty="0"/>
              <a:t>something that might degrade </a:t>
            </a:r>
            <a:r>
              <a:rPr lang="en-US" dirty="0" smtClean="0"/>
              <a:t>the company’s image</a:t>
            </a:r>
          </a:p>
          <a:p>
            <a:pPr lvl="2"/>
            <a:r>
              <a:rPr lang="en-US" dirty="0" smtClean="0"/>
              <a:t>Launching </a:t>
            </a:r>
            <a:r>
              <a:rPr lang="en-US" dirty="0"/>
              <a:t>an angry verbal attack on </a:t>
            </a:r>
            <a:r>
              <a:rPr lang="en-US" dirty="0" smtClean="0"/>
              <a:t>fellow </a:t>
            </a:r>
            <a:r>
              <a:rPr lang="en-US" dirty="0"/>
              <a:t>employees or managers</a:t>
            </a:r>
          </a:p>
          <a:p>
            <a:pPr lvl="1"/>
            <a:r>
              <a:rPr lang="en-IN" dirty="0"/>
              <a:t>Other issues</a:t>
            </a:r>
          </a:p>
          <a:p>
            <a:pPr lvl="2"/>
            <a:r>
              <a:rPr lang="en-IN" dirty="0"/>
              <a:t>Use a “need to know” approach</a:t>
            </a:r>
          </a:p>
          <a:p>
            <a:pPr lvl="2"/>
            <a:r>
              <a:rPr lang="en-IN" dirty="0"/>
              <a:t>Avoid blanket messaging and broadcasting</a:t>
            </a:r>
          </a:p>
          <a:p>
            <a:pPr lvl="2"/>
            <a:r>
              <a:rPr lang="en-IN" dirty="0"/>
              <a:t>Consider the appropriateness of the content being used for the site </a:t>
            </a:r>
          </a:p>
          <a:p>
            <a:pPr lvl="2"/>
            <a:r>
              <a:rPr lang="en-IN" dirty="0"/>
              <a:t>Exercise good judgement and common sense</a:t>
            </a:r>
          </a:p>
          <a:p>
            <a:pPr lvl="1"/>
            <a:endParaRPr lang="en-IN" dirty="0"/>
          </a:p>
          <a:p>
            <a:endParaRPr lang="en-IN"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15</a:t>
            </a:fld>
            <a:endParaRPr lang="en-US" dirty="0"/>
          </a:p>
        </p:txBody>
      </p:sp>
      <p:sp>
        <p:nvSpPr>
          <p:cNvPr id="4" name="Title 3"/>
          <p:cNvSpPr>
            <a:spLocks noGrp="1"/>
          </p:cNvSpPr>
          <p:nvPr>
            <p:ph type="title"/>
          </p:nvPr>
        </p:nvSpPr>
        <p:spPr/>
        <p:txBody>
          <a:bodyPr>
            <a:normAutofit/>
          </a:bodyPr>
          <a:lstStyle/>
          <a:p>
            <a:r>
              <a:rPr lang="en-US" dirty="0"/>
              <a:t>Written Communications </a:t>
            </a:r>
            <a:r>
              <a:rPr lang="en-US" sz="1400" dirty="0"/>
              <a:t>(Cont</a:t>
            </a:r>
            <a:r>
              <a:rPr lang="en-US" sz="1400" dirty="0" smtClean="0"/>
              <a:t>. 7)</a:t>
            </a:r>
            <a:endParaRPr lang="en-IN" sz="1600" dirty="0"/>
          </a:p>
        </p:txBody>
      </p:sp>
    </p:spTree>
    <p:extLst>
      <p:ext uri="{BB962C8B-B14F-4D97-AF65-F5344CB8AC3E}">
        <p14:creationId xmlns:p14="http://schemas.microsoft.com/office/powerpoint/2010/main" val="2340878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b="1" dirty="0" smtClean="0"/>
              <a:t>Netiquette</a:t>
            </a:r>
            <a:r>
              <a:rPr lang="en-IN" dirty="0" smtClean="0"/>
              <a:t>: Combination </a:t>
            </a:r>
            <a:r>
              <a:rPr lang="en-IN" dirty="0" smtClean="0"/>
              <a:t>of </a:t>
            </a:r>
            <a:r>
              <a:rPr lang="en-IN" dirty="0" smtClean="0"/>
              <a:t>the words Internet </a:t>
            </a:r>
            <a:r>
              <a:rPr lang="en-IN" dirty="0" smtClean="0"/>
              <a:t>and etiquette</a:t>
            </a:r>
          </a:p>
          <a:p>
            <a:pPr lvl="1"/>
            <a:r>
              <a:rPr lang="en-IN" dirty="0" smtClean="0"/>
              <a:t>Rules </a:t>
            </a:r>
            <a:r>
              <a:rPr lang="en-IN" dirty="0" smtClean="0"/>
              <a:t>and </a:t>
            </a:r>
            <a:r>
              <a:rPr lang="en-IN" dirty="0" smtClean="0"/>
              <a:t>tips</a:t>
            </a:r>
          </a:p>
          <a:p>
            <a:pPr lvl="2"/>
            <a:r>
              <a:rPr lang="en-US" dirty="0" smtClean="0"/>
              <a:t>Always fill in the subject field with a brief description of the contents</a:t>
            </a:r>
          </a:p>
          <a:p>
            <a:pPr lvl="2"/>
            <a:r>
              <a:rPr lang="en-US" dirty="0"/>
              <a:t>Be brief and professional</a:t>
            </a:r>
          </a:p>
          <a:p>
            <a:pPr lvl="2"/>
            <a:r>
              <a:rPr lang="en-US" dirty="0"/>
              <a:t>Use spellcheck </a:t>
            </a:r>
          </a:p>
          <a:p>
            <a:pPr lvl="2"/>
            <a:r>
              <a:rPr lang="en-US" dirty="0"/>
              <a:t>Don’t forward jokes or chain letters without the permission of the recipient</a:t>
            </a:r>
          </a:p>
          <a:p>
            <a:pPr lvl="2"/>
            <a:r>
              <a:rPr lang="en-US" dirty="0"/>
              <a:t>Don’t overuse humor or sarcasm that might work in a face-to-face situation, but not in an e-mail </a:t>
            </a:r>
            <a:endParaRPr lang="en-US" dirty="0" smtClean="0"/>
          </a:p>
          <a:p>
            <a:pPr lvl="2"/>
            <a:r>
              <a:rPr lang="en-US" dirty="0"/>
              <a:t>Don’t type in all caps </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16</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8)</a:t>
            </a:r>
            <a:endParaRPr lang="en-US" dirty="0" smtClean="0"/>
          </a:p>
        </p:txBody>
      </p:sp>
    </p:spTree>
    <p:extLst>
      <p:ext uri="{BB962C8B-B14F-4D97-AF65-F5344CB8AC3E}">
        <p14:creationId xmlns:p14="http://schemas.microsoft.com/office/powerpoint/2010/main" val="3748441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lvl="2"/>
            <a:r>
              <a:rPr lang="en-US" dirty="0"/>
              <a:t>Don’t </a:t>
            </a:r>
            <a:r>
              <a:rPr lang="en-US" dirty="0"/>
              <a:t>use colored fonts, background, or images </a:t>
            </a:r>
          </a:p>
          <a:p>
            <a:pPr lvl="2"/>
            <a:r>
              <a:rPr lang="en-US" dirty="0"/>
              <a:t>Don’t use the return receipt request feature unless there is a valid business reason to do so</a:t>
            </a:r>
          </a:p>
          <a:p>
            <a:pPr lvl="2"/>
            <a:r>
              <a:rPr lang="en-US" dirty="0"/>
              <a:t>If you have large attachment files, try to zip or compress them before sending</a:t>
            </a:r>
          </a:p>
          <a:p>
            <a:pPr lvl="2"/>
            <a:r>
              <a:rPr lang="en-US" dirty="0"/>
              <a:t>Never give out personal information without the individuals specific approval to do so</a:t>
            </a:r>
          </a:p>
          <a:p>
            <a:r>
              <a:rPr lang="en-IN" b="1" dirty="0"/>
              <a:t>Workgroup Software </a:t>
            </a:r>
            <a:r>
              <a:rPr lang="en-IN" dirty="0"/>
              <a:t>or </a:t>
            </a:r>
            <a:r>
              <a:rPr lang="en-IN" b="1" dirty="0"/>
              <a:t>Groupware</a:t>
            </a:r>
          </a:p>
          <a:p>
            <a:pPr lvl="1"/>
            <a:r>
              <a:rPr lang="en-IN" dirty="0"/>
              <a:t>Enhances employee productivity and teamwork</a:t>
            </a:r>
          </a:p>
          <a:p>
            <a:pPr lvl="1"/>
            <a:r>
              <a:rPr lang="en-IN" dirty="0"/>
              <a:t>Enables users in organizing tasks, schedules, and documents</a:t>
            </a:r>
          </a:p>
          <a:p>
            <a:pPr lvl="1"/>
            <a:r>
              <a:rPr lang="en-IN" dirty="0"/>
              <a:t>Examples - Google Docs and Adobe Acrobat</a:t>
            </a:r>
          </a:p>
          <a:p>
            <a:pPr marL="763524" indent="-342900"/>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17</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9)</a:t>
            </a:r>
            <a:endParaRPr lang="en-US" dirty="0" smtClean="0"/>
          </a:p>
        </p:txBody>
      </p:sp>
    </p:spTree>
    <p:extLst>
      <p:ext uri="{BB962C8B-B14F-4D97-AF65-F5344CB8AC3E}">
        <p14:creationId xmlns:p14="http://schemas.microsoft.com/office/powerpoint/2010/main" val="2236783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18</a:t>
            </a:fld>
            <a:endParaRPr lang="en-US" dirty="0"/>
          </a:p>
        </p:txBody>
      </p:sp>
      <p:sp>
        <p:nvSpPr>
          <p:cNvPr id="2" name="Title 1"/>
          <p:cNvSpPr>
            <a:spLocks noGrp="1"/>
          </p:cNvSpPr>
          <p:nvPr>
            <p:ph type="title"/>
          </p:nvPr>
        </p:nvSpPr>
        <p:spPr/>
        <p:txBody>
          <a:bodyPr rtlCol="0">
            <a:normAutofit/>
          </a:bodyPr>
          <a:lstStyle/>
          <a:p>
            <a:pPr>
              <a:defRPr/>
            </a:pPr>
            <a:r>
              <a:rPr lang="en-US" dirty="0"/>
              <a:t>Written Communications </a:t>
            </a:r>
            <a:r>
              <a:rPr lang="en-US" sz="1400" dirty="0"/>
              <a:t>(Cont</a:t>
            </a:r>
            <a:r>
              <a:rPr lang="en-US" sz="1400" dirty="0" smtClean="0"/>
              <a:t>. 10)</a:t>
            </a:r>
            <a:endParaRPr lang="en-US" sz="1300" dirty="0" smtClean="0"/>
          </a:p>
        </p:txBody>
      </p:sp>
      <p:pic>
        <p:nvPicPr>
          <p:cNvPr id="4" name="Picture 3" descr="This is a screenshot of the Google Docs webpage. The Google logo is seen on the top-left corner of the page. There also a search bar next to the logo.&#10;The header below the logo reads Docs editors help. There is content below this header. The content is titled overview of Google Docs, Sheets, and Slides. &#10;The following content is seen below the title:&#10;What are Google Docs, Sheets, and Slides?&#10;Google Docs, Sheets, and Slides are productivity apps that let you create different kinds of online documents, work on them in real time with other people, and store them in your Google Drive online – all for free. You can access the documents, spreadsheets, and presentations you create from any computer, anywhere in the world. (There’s even some work you can do without an Internet connection!) This guide will give you a quick overview of the many things that you can do with Google Docs, Sheets, and Slides.  &#10;" title="FIGURE A-6 Google Docs supports collaborative work on documents stored in the clou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14" y="1428471"/>
            <a:ext cx="8926171" cy="4001058"/>
          </a:xfrm>
          <a:prstGeom prst="rect">
            <a:avLst/>
          </a:prstGeom>
        </p:spPr>
      </p:pic>
      <p:sp>
        <p:nvSpPr>
          <p:cNvPr id="7" name="Rectangle 6"/>
          <p:cNvSpPr/>
          <p:nvPr/>
        </p:nvSpPr>
        <p:spPr>
          <a:xfrm>
            <a:off x="457200" y="5440362"/>
            <a:ext cx="8190072" cy="430887"/>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FIGURE </a:t>
            </a:r>
            <a:r>
              <a:rPr lang="en-US" sz="1400" b="1" dirty="0">
                <a:latin typeface="Arial" panose="020B0604020202020204" pitchFamily="34" charset="0"/>
                <a:cs typeface="Arial" panose="020B0604020202020204" pitchFamily="34" charset="0"/>
              </a:rPr>
              <a:t>A-6 </a:t>
            </a:r>
            <a:r>
              <a:rPr lang="en-US" sz="1400" dirty="0">
                <a:latin typeface="Arial" panose="020B0604020202020204" pitchFamily="34" charset="0"/>
                <a:cs typeface="Arial" panose="020B0604020202020204" pitchFamily="34" charset="0"/>
              </a:rPr>
              <a:t>Google Docs supports collaborative work on documents stored </a:t>
            </a:r>
            <a:r>
              <a:rPr lang="en-US" sz="1400" dirty="0" smtClean="0">
                <a:latin typeface="Arial" panose="020B0604020202020204" pitchFamily="34" charset="0"/>
                <a:cs typeface="Arial" panose="020B0604020202020204" pitchFamily="34" charset="0"/>
              </a:rPr>
              <a:t>in the </a:t>
            </a:r>
            <a:r>
              <a:rPr lang="en-US" sz="1400" dirty="0">
                <a:latin typeface="Arial" panose="020B0604020202020204" pitchFamily="34" charset="0"/>
                <a:cs typeface="Arial" panose="020B0604020202020204" pitchFamily="34" charset="0"/>
              </a:rPr>
              <a:t>cloud.</a:t>
            </a:r>
          </a:p>
          <a:p>
            <a:r>
              <a:rPr lang="en-US" sz="800" b="1" dirty="0">
                <a:latin typeface="Arial" panose="020B0604020202020204" pitchFamily="34" charset="0"/>
                <a:cs typeface="Arial" panose="020B0604020202020204" pitchFamily="34" charset="0"/>
              </a:rPr>
              <a:t>Source: </a:t>
            </a:r>
            <a:r>
              <a:rPr lang="en-US" sz="800" dirty="0">
                <a:latin typeface="Arial" panose="020B0604020202020204" pitchFamily="34" charset="0"/>
                <a:cs typeface="Arial" panose="020B0604020202020204" pitchFamily="34" charset="0"/>
              </a:rPr>
              <a:t>Google Inc.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56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IN" b="1" dirty="0" smtClean="0"/>
              <a:t>Reports</a:t>
            </a:r>
          </a:p>
          <a:p>
            <a:pPr lvl="1"/>
            <a:r>
              <a:rPr lang="en-IN" dirty="0" smtClean="0"/>
              <a:t>Reports required during systems development</a:t>
            </a:r>
          </a:p>
          <a:p>
            <a:pPr lvl="2"/>
            <a:r>
              <a:rPr lang="en-US" dirty="0" smtClean="0"/>
              <a:t>Preliminary </a:t>
            </a:r>
            <a:r>
              <a:rPr lang="en-US" dirty="0"/>
              <a:t>investigation </a:t>
            </a:r>
            <a:r>
              <a:rPr lang="en-US" dirty="0" smtClean="0"/>
              <a:t>report</a:t>
            </a:r>
          </a:p>
          <a:p>
            <a:pPr lvl="2"/>
            <a:r>
              <a:rPr lang="en-US" dirty="0" smtClean="0"/>
              <a:t>System </a:t>
            </a:r>
            <a:r>
              <a:rPr lang="en-US" dirty="0"/>
              <a:t>requirements </a:t>
            </a:r>
            <a:r>
              <a:rPr lang="en-US" dirty="0" smtClean="0"/>
              <a:t>document</a:t>
            </a:r>
          </a:p>
          <a:p>
            <a:pPr lvl="2"/>
            <a:r>
              <a:rPr lang="en-US" dirty="0" smtClean="0"/>
              <a:t>System </a:t>
            </a:r>
            <a:r>
              <a:rPr lang="en-US" dirty="0"/>
              <a:t>design specification </a:t>
            </a:r>
            <a:endParaRPr lang="en-US" dirty="0" smtClean="0"/>
          </a:p>
          <a:p>
            <a:pPr lvl="2"/>
            <a:r>
              <a:rPr lang="en-US" dirty="0" smtClean="0"/>
              <a:t>Final </a:t>
            </a:r>
            <a:r>
              <a:rPr lang="en-US" dirty="0"/>
              <a:t>report to </a:t>
            </a:r>
            <a:r>
              <a:rPr lang="en-US" dirty="0" smtClean="0"/>
              <a:t>management</a:t>
            </a:r>
          </a:p>
          <a:p>
            <a:pPr lvl="2"/>
            <a:r>
              <a:rPr lang="en-US" dirty="0" smtClean="0"/>
              <a:t>Status </a:t>
            </a:r>
            <a:r>
              <a:rPr lang="en-US" dirty="0"/>
              <a:t>reports, </a:t>
            </a:r>
            <a:r>
              <a:rPr lang="en-US" dirty="0" smtClean="0"/>
              <a:t>activity reports</a:t>
            </a:r>
            <a:r>
              <a:rPr lang="en-US" dirty="0"/>
              <a:t>, proposals, and departmental </a:t>
            </a:r>
            <a:r>
              <a:rPr lang="en-US" dirty="0" smtClean="0"/>
              <a:t>business plans</a:t>
            </a:r>
            <a:endParaRPr lang="en-US" dirty="0"/>
          </a:p>
          <a:p>
            <a:pPr lvl="1"/>
            <a:r>
              <a:rPr lang="en-US" dirty="0" smtClean="0"/>
              <a:t>PDF </a:t>
            </a:r>
            <a:r>
              <a:rPr lang="en-US" dirty="0" smtClean="0"/>
              <a:t>files are flexible, compatible, and more secure than other documents</a:t>
            </a:r>
          </a:p>
          <a:p>
            <a:pPr lvl="3"/>
            <a:endParaRPr lang="en-US" dirty="0"/>
          </a:p>
          <a:p>
            <a:pPr lvl="1"/>
            <a:endParaRPr lang="en-IN" dirty="0" smtClean="0"/>
          </a:p>
          <a:p>
            <a:pPr lvl="1"/>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19</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11)</a:t>
            </a:r>
            <a:endParaRPr lang="en-US" sz="1400" dirty="0" smtClean="0"/>
          </a:p>
        </p:txBody>
      </p:sp>
    </p:spTree>
    <p:extLst>
      <p:ext uri="{BB962C8B-B14F-4D97-AF65-F5344CB8AC3E}">
        <p14:creationId xmlns:p14="http://schemas.microsoft.com/office/powerpoint/2010/main" val="1547132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dirty="0" smtClean="0"/>
              <a:t>List </a:t>
            </a:r>
            <a:r>
              <a:rPr lang="en-US" dirty="0"/>
              <a:t>overall guidelines for </a:t>
            </a:r>
            <a:r>
              <a:rPr lang="en-US" dirty="0" smtClean="0"/>
              <a:t>successful communications</a:t>
            </a:r>
            <a:endParaRPr lang="en-US" dirty="0"/>
          </a:p>
          <a:p>
            <a:r>
              <a:rPr lang="en-US" dirty="0" smtClean="0"/>
              <a:t>Write </a:t>
            </a:r>
            <a:r>
              <a:rPr lang="en-US" dirty="0"/>
              <a:t>effective letters, memos, and </a:t>
            </a:r>
            <a:r>
              <a:rPr lang="en-US" dirty="0" smtClean="0"/>
              <a:t>e-mail messages</a:t>
            </a:r>
            <a:endParaRPr lang="en-US" dirty="0"/>
          </a:p>
          <a:p>
            <a:r>
              <a:rPr lang="en-US" dirty="0" smtClean="0"/>
              <a:t>Measure </a:t>
            </a:r>
            <a:r>
              <a:rPr lang="en-US" dirty="0"/>
              <a:t>the readability of written material</a:t>
            </a:r>
          </a:p>
          <a:p>
            <a:r>
              <a:rPr lang="en-US" dirty="0" smtClean="0"/>
              <a:t>Organize </a:t>
            </a:r>
            <a:r>
              <a:rPr lang="en-US" dirty="0"/>
              <a:t>and prepare written reports </a:t>
            </a:r>
            <a:r>
              <a:rPr lang="en-US" dirty="0" smtClean="0"/>
              <a:t>that are </a:t>
            </a:r>
            <a:r>
              <a:rPr lang="en-US" dirty="0"/>
              <a:t>required during systems development</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 </a:t>
            </a:r>
            <a:endParaRPr lang="en-US"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lvl="1">
              <a:spcBef>
                <a:spcPts val="300"/>
              </a:spcBef>
            </a:pPr>
            <a:r>
              <a:rPr lang="en-US" dirty="0"/>
              <a:t>Contain the following sections</a:t>
            </a:r>
          </a:p>
          <a:p>
            <a:pPr lvl="2">
              <a:spcBef>
                <a:spcPts val="300"/>
              </a:spcBef>
            </a:pPr>
            <a:r>
              <a:rPr lang="en-US" dirty="0" smtClean="0"/>
              <a:t>Introduction </a:t>
            </a:r>
          </a:p>
          <a:p>
            <a:pPr lvl="2">
              <a:spcBef>
                <a:spcPts val="300"/>
              </a:spcBef>
            </a:pPr>
            <a:r>
              <a:rPr lang="en-US" dirty="0" smtClean="0"/>
              <a:t>Executive </a:t>
            </a:r>
            <a:r>
              <a:rPr lang="en-US" dirty="0"/>
              <a:t>summary </a:t>
            </a:r>
          </a:p>
          <a:p>
            <a:pPr lvl="2">
              <a:spcBef>
                <a:spcPts val="300"/>
              </a:spcBef>
            </a:pPr>
            <a:r>
              <a:rPr lang="en-US" dirty="0"/>
              <a:t>Findings </a:t>
            </a:r>
            <a:endParaRPr lang="en-US" dirty="0" smtClean="0"/>
          </a:p>
          <a:p>
            <a:pPr lvl="2">
              <a:spcBef>
                <a:spcPts val="300"/>
              </a:spcBef>
            </a:pPr>
            <a:r>
              <a:rPr lang="en-US" dirty="0" smtClean="0"/>
              <a:t>Recommendations </a:t>
            </a:r>
          </a:p>
          <a:p>
            <a:pPr lvl="2">
              <a:spcBef>
                <a:spcPts val="300"/>
              </a:spcBef>
            </a:pPr>
            <a:r>
              <a:rPr lang="en-US" dirty="0" smtClean="0"/>
              <a:t>Costs </a:t>
            </a:r>
            <a:r>
              <a:rPr lang="en-US" dirty="0"/>
              <a:t>and benefits </a:t>
            </a:r>
            <a:endParaRPr lang="en-US" dirty="0" smtClean="0"/>
          </a:p>
          <a:p>
            <a:pPr lvl="2">
              <a:spcBef>
                <a:spcPts val="300"/>
              </a:spcBef>
            </a:pPr>
            <a:r>
              <a:rPr lang="en-US" dirty="0" smtClean="0"/>
              <a:t>Appendix </a:t>
            </a:r>
            <a:endParaRPr lang="en-US" dirty="0" smtClean="0"/>
          </a:p>
          <a:p>
            <a:pPr marL="1321308" lvl="3" indent="-342900">
              <a:spcBef>
                <a:spcPts val="300"/>
              </a:spcBef>
            </a:pPr>
            <a:endParaRPr lang="en-US" dirty="0"/>
          </a:p>
          <a:p>
            <a:pPr marL="0" indent="0">
              <a:spcBef>
                <a:spcPts val="300"/>
              </a:spcBef>
              <a:buFont typeface="Arial" panose="020B0604020202020204" pitchFamily="34" charset="0"/>
              <a:buNone/>
            </a:pPr>
            <a:endParaRPr lang="en-US" dirty="0"/>
          </a:p>
          <a:p>
            <a:pPr>
              <a:spcBef>
                <a:spcPts val="300"/>
              </a:spcBef>
            </a:pP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20</a:t>
            </a:fld>
            <a:endParaRPr lang="en-US" dirty="0"/>
          </a:p>
        </p:txBody>
      </p:sp>
      <p:sp>
        <p:nvSpPr>
          <p:cNvPr id="2" name="Title 1"/>
          <p:cNvSpPr>
            <a:spLocks noGrp="1"/>
          </p:cNvSpPr>
          <p:nvPr>
            <p:ph type="title"/>
          </p:nvPr>
        </p:nvSpPr>
        <p:spPr/>
        <p:txBody>
          <a:bodyPr>
            <a:normAutofit/>
          </a:bodyPr>
          <a:lstStyle/>
          <a:p>
            <a:r>
              <a:rPr lang="en-US" dirty="0"/>
              <a:t>Written Communications </a:t>
            </a:r>
            <a:r>
              <a:rPr lang="en-US" sz="1400" dirty="0"/>
              <a:t>(Cont</a:t>
            </a:r>
            <a:r>
              <a:rPr lang="en-US" sz="1400" dirty="0" smtClean="0"/>
              <a:t>. 12)</a:t>
            </a:r>
            <a:endParaRPr lang="en-US" dirty="0" smtClean="0"/>
          </a:p>
        </p:txBody>
      </p:sp>
    </p:spTree>
    <p:extLst>
      <p:ext uri="{BB962C8B-B14F-4D97-AF65-F5344CB8AC3E}">
        <p14:creationId xmlns:p14="http://schemas.microsoft.com/office/powerpoint/2010/main" val="1979285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21</a:t>
            </a:fld>
            <a:endParaRPr lang="en-US" dirty="0"/>
          </a:p>
        </p:txBody>
      </p:sp>
      <p:sp>
        <p:nvSpPr>
          <p:cNvPr id="2" name="Title 1"/>
          <p:cNvSpPr>
            <a:spLocks noGrp="1"/>
          </p:cNvSpPr>
          <p:nvPr>
            <p:ph type="title"/>
          </p:nvPr>
        </p:nvSpPr>
        <p:spPr/>
        <p:txBody>
          <a:bodyPr/>
          <a:lstStyle/>
          <a:p>
            <a:r>
              <a:rPr lang="en-US" dirty="0" smtClean="0"/>
              <a:t>Oral </a:t>
            </a:r>
            <a:r>
              <a:rPr lang="en-US" dirty="0" smtClean="0"/>
              <a:t>Communications</a:t>
            </a:r>
            <a:endParaRPr lang="en-US" dirty="0" smtClean="0"/>
          </a:p>
        </p:txBody>
      </p:sp>
      <p:sp>
        <p:nvSpPr>
          <p:cNvPr id="11" name="Content Placeholder 1"/>
          <p:cNvSpPr txBox="1">
            <a:spLocks/>
          </p:cNvSpPr>
          <p:nvPr/>
        </p:nvSpPr>
        <p:spPr>
          <a:xfrm>
            <a:off x="457200" y="1481328"/>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b="1" dirty="0" smtClean="0"/>
              <a:t>Oral presentations </a:t>
            </a:r>
            <a:r>
              <a:rPr lang="en-US" dirty="0" smtClean="0"/>
              <a:t>are </a:t>
            </a:r>
            <a:r>
              <a:rPr lang="en-US" dirty="0" smtClean="0"/>
              <a:t>required at the: </a:t>
            </a:r>
            <a:endParaRPr lang="en-US" dirty="0" smtClean="0"/>
          </a:p>
          <a:p>
            <a:pPr lvl="1" fontAlgn="auto"/>
            <a:r>
              <a:rPr lang="en-US" dirty="0" smtClean="0"/>
              <a:t>End </a:t>
            </a:r>
            <a:r>
              <a:rPr lang="en-US" dirty="0" smtClean="0"/>
              <a:t>of the preliminary investigation</a:t>
            </a:r>
          </a:p>
          <a:p>
            <a:pPr lvl="1" fontAlgn="auto"/>
            <a:r>
              <a:rPr lang="en-US" dirty="0" smtClean="0"/>
              <a:t>Conclusion </a:t>
            </a:r>
            <a:r>
              <a:rPr lang="en-US" dirty="0" smtClean="0"/>
              <a:t>of the systems analysis phase</a:t>
            </a:r>
          </a:p>
          <a:p>
            <a:pPr fontAlgn="auto"/>
            <a:r>
              <a:rPr lang="en-US" b="1" dirty="0" smtClean="0"/>
              <a:t>Define the Audience </a:t>
            </a:r>
          </a:p>
          <a:p>
            <a:pPr lvl="1" fontAlgn="auto">
              <a:spcAft>
                <a:spcPts val="0"/>
              </a:spcAft>
            </a:pPr>
            <a:r>
              <a:rPr lang="en-US" dirty="0" smtClean="0"/>
              <a:t>Chances </a:t>
            </a:r>
            <a:r>
              <a:rPr lang="en-US" dirty="0" smtClean="0"/>
              <a:t>of success </a:t>
            </a:r>
            <a:r>
              <a:rPr lang="en-US" dirty="0" smtClean="0"/>
              <a:t>improve when </a:t>
            </a:r>
            <a:r>
              <a:rPr lang="en-US" dirty="0" smtClean="0"/>
              <a:t>the presentation is designed </a:t>
            </a:r>
            <a:r>
              <a:rPr lang="en-US" dirty="0" smtClean="0"/>
              <a:t>as per the </a:t>
            </a:r>
            <a:r>
              <a:rPr lang="en-US" dirty="0" smtClean="0"/>
              <a:t>expectations of the </a:t>
            </a:r>
            <a:r>
              <a:rPr lang="en-US" dirty="0" smtClean="0"/>
              <a:t>audience</a:t>
            </a:r>
          </a:p>
          <a:p>
            <a:r>
              <a:rPr lang="en-US" b="1" dirty="0"/>
              <a:t>Define the Objectives</a:t>
            </a:r>
          </a:p>
          <a:p>
            <a:pPr lvl="1"/>
            <a:r>
              <a:rPr lang="en-US" dirty="0"/>
              <a:t>Inform management about the status of the current system </a:t>
            </a:r>
          </a:p>
          <a:p>
            <a:pPr lvl="1"/>
            <a:r>
              <a:rPr lang="en-US" dirty="0"/>
              <a:t>Describe findings concerning the current system problems</a:t>
            </a:r>
          </a:p>
          <a:p>
            <a:pPr fontAlgn="auto"/>
            <a:endParaRPr lang="en-US" dirty="0" smtClean="0"/>
          </a:p>
          <a:p>
            <a:pPr fontAlgn="auto"/>
            <a:endParaRPr lang="en-IN" dirty="0"/>
          </a:p>
        </p:txBody>
      </p:sp>
    </p:spTree>
    <p:extLst>
      <p:ext uri="{BB962C8B-B14F-4D97-AF65-F5344CB8AC3E}">
        <p14:creationId xmlns:p14="http://schemas.microsoft.com/office/powerpoint/2010/main" val="2623954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a:t>Explain the alternative solutions developed</a:t>
            </a:r>
          </a:p>
          <a:p>
            <a:pPr lvl="1"/>
            <a:r>
              <a:rPr lang="en-US" dirty="0" smtClean="0"/>
              <a:t>Provide </a:t>
            </a:r>
            <a:r>
              <a:rPr lang="en-US" dirty="0" smtClean="0"/>
              <a:t>detailed cost and time estimates for the alternative solutions</a:t>
            </a:r>
          </a:p>
          <a:p>
            <a:pPr lvl="1"/>
            <a:r>
              <a:rPr lang="en-US" dirty="0" smtClean="0"/>
              <a:t>Recommend the best alternative and provide supporting </a:t>
            </a:r>
            <a:r>
              <a:rPr lang="en-US" dirty="0" smtClean="0"/>
              <a:t>facts</a:t>
            </a:r>
          </a:p>
          <a:p>
            <a:r>
              <a:rPr lang="en-US" b="1" dirty="0"/>
              <a:t>Organize the Presentation</a:t>
            </a:r>
          </a:p>
          <a:p>
            <a:pPr lvl="1"/>
            <a:r>
              <a:rPr lang="en-US" dirty="0"/>
              <a:t>Stages in a presentation – Introduction, information, and </a:t>
            </a:r>
            <a:r>
              <a:rPr lang="en-US" dirty="0" smtClean="0"/>
              <a:t>summary</a:t>
            </a:r>
          </a:p>
          <a:p>
            <a:r>
              <a:rPr lang="en-US" b="1" dirty="0"/>
              <a:t>Define Any Technical Terms</a:t>
            </a:r>
          </a:p>
          <a:p>
            <a:pPr lvl="1"/>
            <a:r>
              <a:rPr lang="en-US" dirty="0"/>
              <a:t>Define unfamiliar terms or use </a:t>
            </a:r>
            <a:r>
              <a:rPr lang="en-US" dirty="0" smtClean="0"/>
              <a:t>alternative ways to </a:t>
            </a:r>
            <a:r>
              <a:rPr lang="en-US" dirty="0"/>
              <a:t>help the audience understand presented material</a:t>
            </a:r>
          </a:p>
          <a:p>
            <a:endParaRPr lang="en-US" dirty="0"/>
          </a:p>
          <a:p>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22</a:t>
            </a:fld>
            <a:endParaRPr lang="en-US" dirty="0"/>
          </a:p>
        </p:txBody>
      </p:sp>
      <p:sp>
        <p:nvSpPr>
          <p:cNvPr id="2" name="Title 1"/>
          <p:cNvSpPr>
            <a:spLocks noGrp="1"/>
          </p:cNvSpPr>
          <p:nvPr>
            <p:ph type="title"/>
          </p:nvPr>
        </p:nvSpPr>
        <p:spPr/>
        <p:txBody>
          <a:bodyPr/>
          <a:lstStyle/>
          <a:p>
            <a:r>
              <a:rPr lang="en-US" dirty="0" smtClean="0"/>
              <a:t>Oral Communications </a:t>
            </a:r>
            <a:r>
              <a:rPr lang="en-US" sz="1400" dirty="0" smtClean="0"/>
              <a:t>(Cont</a:t>
            </a:r>
            <a:r>
              <a:rPr lang="en-US" sz="1400" dirty="0" smtClean="0"/>
              <a:t>. 1)</a:t>
            </a:r>
            <a:endParaRPr lang="en-US" sz="1400" dirty="0" smtClean="0"/>
          </a:p>
        </p:txBody>
      </p:sp>
    </p:spTree>
    <p:extLst>
      <p:ext uri="{BB962C8B-B14F-4D97-AF65-F5344CB8AC3E}">
        <p14:creationId xmlns:p14="http://schemas.microsoft.com/office/powerpoint/2010/main" val="2851642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Prepare </a:t>
            </a:r>
            <a:r>
              <a:rPr lang="en-US" b="1" dirty="0" smtClean="0"/>
              <a:t>Presentation Aids</a:t>
            </a:r>
          </a:p>
          <a:p>
            <a:pPr lvl="1"/>
            <a:r>
              <a:rPr lang="en-US" b="1" dirty="0" smtClean="0"/>
              <a:t>Visual</a:t>
            </a:r>
            <a:r>
              <a:rPr lang="en-US" dirty="0" smtClean="0"/>
              <a:t> </a:t>
            </a:r>
            <a:r>
              <a:rPr lang="en-US" b="1" dirty="0" smtClean="0"/>
              <a:t>aids </a:t>
            </a:r>
            <a:r>
              <a:rPr lang="en-US" dirty="0" smtClean="0"/>
              <a:t>help present </a:t>
            </a:r>
            <a:r>
              <a:rPr lang="en-US" dirty="0" smtClean="0"/>
              <a:t>information using </a:t>
            </a:r>
            <a:r>
              <a:rPr lang="en-US" dirty="0" smtClean="0"/>
              <a:t>graphics</a:t>
            </a:r>
          </a:p>
          <a:p>
            <a:pPr lvl="2"/>
            <a:r>
              <a:rPr lang="en-IN" dirty="0"/>
              <a:t>Presentations can be enhanced by using aids such as overhead transparencies and videotapes</a:t>
            </a:r>
          </a:p>
          <a:p>
            <a:pPr lvl="2"/>
            <a:r>
              <a:rPr lang="en-IN" dirty="0"/>
              <a:t>Ensure that the content is clear and easy to </a:t>
            </a:r>
            <a:r>
              <a:rPr lang="en-IN" dirty="0" smtClean="0"/>
              <a:t>understand</a:t>
            </a:r>
          </a:p>
          <a:p>
            <a:pPr lvl="1"/>
            <a:r>
              <a:rPr lang="en-IN" b="1" dirty="0"/>
              <a:t>Presentation software</a:t>
            </a:r>
          </a:p>
          <a:p>
            <a:pPr lvl="2"/>
            <a:r>
              <a:rPr lang="en-IN" dirty="0"/>
              <a:t>Examples - Microsoft PowerPoint and Apple Keynote</a:t>
            </a:r>
          </a:p>
          <a:p>
            <a:pPr lvl="2"/>
            <a:r>
              <a:rPr lang="en-IN" dirty="0"/>
              <a:t>Guidelines to preparing a slideshow</a:t>
            </a:r>
          </a:p>
          <a:p>
            <a:pPr lvl="3"/>
            <a:r>
              <a:rPr lang="en-IN" dirty="0"/>
              <a:t>Prepare an overall outline</a:t>
            </a:r>
          </a:p>
          <a:p>
            <a:pPr lvl="3"/>
            <a:r>
              <a:rPr lang="en-IN" dirty="0"/>
              <a:t>Maintain a balance between providing too much and too little information</a:t>
            </a:r>
          </a:p>
          <a:p>
            <a:pPr lvl="3"/>
            <a:r>
              <a:rPr lang="en-IN" dirty="0" smtClean="0"/>
              <a:t>Follow the </a:t>
            </a:r>
            <a:r>
              <a:rPr lang="en-IN" b="1" dirty="0"/>
              <a:t>7 by 7 </a:t>
            </a:r>
            <a:r>
              <a:rPr lang="en-IN" b="1" dirty="0" smtClean="0"/>
              <a:t>rule </a:t>
            </a:r>
            <a:r>
              <a:rPr lang="en-IN" dirty="0" smtClean="0"/>
              <a:t>or the </a:t>
            </a:r>
            <a:r>
              <a:rPr lang="en-IN" b="1" dirty="0" smtClean="0"/>
              <a:t>6 by 6 rule</a:t>
            </a:r>
            <a:endParaRPr lang="en-IN" dirty="0"/>
          </a:p>
          <a:p>
            <a:pPr lvl="1"/>
            <a:endParaRPr lang="en-IN" dirty="0"/>
          </a:p>
          <a:p>
            <a:pPr lvl="2"/>
            <a:endParaRPr lang="en-US" dirty="0" smtClean="0"/>
          </a:p>
          <a:p>
            <a:pPr lvl="2"/>
            <a:endParaRPr lang="en-US" dirty="0" smtClean="0"/>
          </a:p>
        </p:txBody>
      </p:sp>
      <p:sp>
        <p:nvSpPr>
          <p:cNvPr id="6" name="Slide Number Placeholder 5"/>
          <p:cNvSpPr>
            <a:spLocks noGrp="1"/>
          </p:cNvSpPr>
          <p:nvPr>
            <p:ph type="sldNum" sz="quarter" idx="12"/>
          </p:nvPr>
        </p:nvSpPr>
        <p:spPr/>
        <p:txBody>
          <a:bodyPr/>
          <a:lstStyle/>
          <a:p>
            <a:fld id="{36545198-DF98-4860-AAF4-4269071BD701}" type="slidenum">
              <a:rPr lang="en-US" smtClean="0"/>
              <a:pPr/>
              <a:t>23</a:t>
            </a:fld>
            <a:endParaRPr lang="en-US" dirty="0"/>
          </a:p>
        </p:txBody>
      </p:sp>
      <p:sp>
        <p:nvSpPr>
          <p:cNvPr id="2" name="Title 1"/>
          <p:cNvSpPr>
            <a:spLocks noGrp="1"/>
          </p:cNvSpPr>
          <p:nvPr>
            <p:ph type="title"/>
          </p:nvPr>
        </p:nvSpPr>
        <p:spPr/>
        <p:txBody>
          <a:bodyPr/>
          <a:lstStyle/>
          <a:p>
            <a:r>
              <a:rPr lang="en-US" dirty="0" smtClean="0"/>
              <a:t>Oral Communications </a:t>
            </a:r>
            <a:r>
              <a:rPr lang="en-US" sz="1400" dirty="0"/>
              <a:t>(Cont</a:t>
            </a:r>
            <a:r>
              <a:rPr lang="en-US" sz="1400" dirty="0" smtClean="0"/>
              <a:t>. 2)</a:t>
            </a:r>
            <a:endParaRPr lang="en-US" dirty="0" smtClean="0"/>
          </a:p>
        </p:txBody>
      </p:sp>
    </p:spTree>
    <p:extLst>
      <p:ext uri="{BB962C8B-B14F-4D97-AF65-F5344CB8AC3E}">
        <p14:creationId xmlns:p14="http://schemas.microsoft.com/office/powerpoint/2010/main" val="4262384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lvl="3"/>
            <a:r>
              <a:rPr lang="en-US" dirty="0" smtClean="0"/>
              <a:t>When displaying a list of items, consider using a series of slides to add each point sequentially and use </a:t>
            </a:r>
            <a:r>
              <a:rPr lang="en-US" dirty="0" smtClean="0"/>
              <a:t>bullets rather than numbers</a:t>
            </a:r>
          </a:p>
          <a:p>
            <a:pPr lvl="3"/>
            <a:r>
              <a:rPr lang="en-US" dirty="0" smtClean="0"/>
              <a:t>Choose easily readable fonts</a:t>
            </a:r>
          </a:p>
          <a:p>
            <a:pPr lvl="3"/>
            <a:r>
              <a:rPr lang="en-US" dirty="0" smtClean="0"/>
              <a:t>Use appropriate point sizes for titles and body text</a:t>
            </a:r>
          </a:p>
          <a:p>
            <a:pPr lvl="3"/>
            <a:r>
              <a:rPr lang="en-US" dirty="0" smtClean="0"/>
              <a:t>Select special effects carefully </a:t>
            </a:r>
            <a:r>
              <a:rPr lang="en-US" dirty="0" smtClean="0"/>
              <a:t>and include </a:t>
            </a:r>
            <a:r>
              <a:rPr lang="en-US" dirty="0" smtClean="0"/>
              <a:t>tables or </a:t>
            </a:r>
            <a:r>
              <a:rPr lang="en-US" dirty="0" smtClean="0"/>
              <a:t>graphics</a:t>
            </a:r>
          </a:p>
          <a:p>
            <a:pPr lvl="3"/>
            <a:r>
              <a:rPr lang="en-US" dirty="0"/>
              <a:t>Strive for a consistent look and feel</a:t>
            </a:r>
          </a:p>
          <a:p>
            <a:pPr lvl="3"/>
            <a:r>
              <a:rPr lang="en-US" dirty="0"/>
              <a:t>Avoid reading slides to the audience </a:t>
            </a:r>
          </a:p>
          <a:p>
            <a:pPr lvl="3"/>
            <a:r>
              <a:rPr lang="en-US" dirty="0"/>
              <a:t>Deliver a presentation that can be viewed easily from anywhere in the room</a:t>
            </a:r>
          </a:p>
          <a:p>
            <a:pPr lvl="3"/>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24</a:t>
            </a:fld>
            <a:endParaRPr lang="en-US" dirty="0"/>
          </a:p>
        </p:txBody>
      </p:sp>
      <p:sp>
        <p:nvSpPr>
          <p:cNvPr id="2" name="Title 1"/>
          <p:cNvSpPr>
            <a:spLocks noGrp="1"/>
          </p:cNvSpPr>
          <p:nvPr>
            <p:ph type="title"/>
          </p:nvPr>
        </p:nvSpPr>
        <p:spPr/>
        <p:txBody>
          <a:bodyPr/>
          <a:lstStyle/>
          <a:p>
            <a:r>
              <a:rPr lang="en-US" dirty="0" smtClean="0"/>
              <a:t>Oral Communications </a:t>
            </a:r>
            <a:r>
              <a:rPr lang="en-US" sz="1400" dirty="0"/>
              <a:t>(Cont</a:t>
            </a:r>
            <a:r>
              <a:rPr lang="en-US" sz="1400" dirty="0" smtClean="0"/>
              <a:t>. 3)</a:t>
            </a:r>
            <a:endParaRPr lang="en-US" dirty="0" smtClean="0"/>
          </a:p>
        </p:txBody>
      </p:sp>
    </p:spTree>
    <p:extLst>
      <p:ext uri="{BB962C8B-B14F-4D97-AF65-F5344CB8AC3E}">
        <p14:creationId xmlns:p14="http://schemas.microsoft.com/office/powerpoint/2010/main" val="2637369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Practice</a:t>
            </a:r>
            <a:endParaRPr lang="en-US" b="1" dirty="0" smtClean="0"/>
          </a:p>
          <a:p>
            <a:pPr lvl="1"/>
            <a:r>
              <a:rPr lang="en-US" dirty="0" smtClean="0"/>
              <a:t>Rehearse </a:t>
            </a:r>
            <a:r>
              <a:rPr lang="en-US" dirty="0" smtClean="0"/>
              <a:t>well and avoid </a:t>
            </a:r>
            <a:r>
              <a:rPr lang="en-US" dirty="0" smtClean="0"/>
              <a:t>using a </a:t>
            </a:r>
            <a:r>
              <a:rPr lang="en-US" dirty="0" smtClean="0"/>
              <a:t>script</a:t>
            </a:r>
          </a:p>
          <a:p>
            <a:r>
              <a:rPr lang="en-US" b="1" dirty="0"/>
              <a:t>The Presentation</a:t>
            </a:r>
          </a:p>
          <a:p>
            <a:pPr lvl="1"/>
            <a:r>
              <a:rPr lang="en-US" dirty="0"/>
              <a:t>Sell yourself and your credibility</a:t>
            </a:r>
          </a:p>
          <a:p>
            <a:pPr lvl="1"/>
            <a:r>
              <a:rPr lang="en-US" dirty="0"/>
              <a:t>Control the presentation</a:t>
            </a:r>
          </a:p>
          <a:p>
            <a:pPr lvl="2"/>
            <a:r>
              <a:rPr lang="en-US" dirty="0"/>
              <a:t>Maintain the pace of the presentation</a:t>
            </a:r>
          </a:p>
          <a:p>
            <a:pPr lvl="1"/>
            <a:r>
              <a:rPr lang="en-IN" dirty="0"/>
              <a:t>Answer questions appropriately</a:t>
            </a:r>
          </a:p>
          <a:p>
            <a:pPr lvl="2"/>
            <a:r>
              <a:rPr lang="en-IN" dirty="0"/>
              <a:t>Listen carefully and respond with a straightforward answer</a:t>
            </a:r>
          </a:p>
          <a:p>
            <a:pPr lvl="2"/>
            <a:r>
              <a:rPr lang="en-IN" dirty="0"/>
              <a:t>Try to anticipate the questions that the audience will ask</a:t>
            </a:r>
          </a:p>
          <a:p>
            <a:endParaRPr lang="en-US" dirty="0" smtClean="0"/>
          </a:p>
        </p:txBody>
      </p:sp>
      <p:sp>
        <p:nvSpPr>
          <p:cNvPr id="6" name="Slide Number Placeholder 5"/>
          <p:cNvSpPr>
            <a:spLocks noGrp="1"/>
          </p:cNvSpPr>
          <p:nvPr>
            <p:ph type="sldNum" sz="quarter" idx="12"/>
          </p:nvPr>
        </p:nvSpPr>
        <p:spPr/>
        <p:txBody>
          <a:bodyPr/>
          <a:lstStyle/>
          <a:p>
            <a:fld id="{36545198-DF98-4860-AAF4-4269071BD701}" type="slidenum">
              <a:rPr lang="en-US" smtClean="0"/>
              <a:pPr/>
              <a:t>25</a:t>
            </a:fld>
            <a:endParaRPr lang="en-US" dirty="0"/>
          </a:p>
        </p:txBody>
      </p:sp>
      <p:sp>
        <p:nvSpPr>
          <p:cNvPr id="2" name="Title 1"/>
          <p:cNvSpPr>
            <a:spLocks noGrp="1"/>
          </p:cNvSpPr>
          <p:nvPr>
            <p:ph type="title"/>
          </p:nvPr>
        </p:nvSpPr>
        <p:spPr/>
        <p:txBody>
          <a:bodyPr/>
          <a:lstStyle/>
          <a:p>
            <a:r>
              <a:rPr lang="en-US" dirty="0" smtClean="0"/>
              <a:t>Oral Communications </a:t>
            </a:r>
            <a:r>
              <a:rPr lang="en-US" sz="1400" dirty="0"/>
              <a:t>(Cont</a:t>
            </a:r>
            <a:r>
              <a:rPr lang="en-US" sz="1400" dirty="0" smtClean="0"/>
              <a:t>. 4)</a:t>
            </a:r>
            <a:endParaRPr lang="en-US" dirty="0" smtClean="0"/>
          </a:p>
        </p:txBody>
      </p:sp>
    </p:spTree>
    <p:extLst>
      <p:ext uri="{BB962C8B-B14F-4D97-AF65-F5344CB8AC3E}">
        <p14:creationId xmlns:p14="http://schemas.microsoft.com/office/powerpoint/2010/main" val="1847252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lvl="1"/>
            <a:r>
              <a:rPr lang="en-US" dirty="0" smtClean="0"/>
              <a:t>Use effective speaking techniques</a:t>
            </a:r>
          </a:p>
          <a:p>
            <a:pPr lvl="2"/>
            <a:r>
              <a:rPr lang="en-US" dirty="0" smtClean="0"/>
              <a:t>Speak clearly and confidently </a:t>
            </a:r>
          </a:p>
          <a:p>
            <a:pPr lvl="2"/>
            <a:r>
              <a:rPr lang="en-US" dirty="0" smtClean="0"/>
              <a:t>Suggestions </a:t>
            </a:r>
            <a:r>
              <a:rPr lang="en-US" dirty="0" smtClean="0"/>
              <a:t>for nervous speakers</a:t>
            </a:r>
          </a:p>
          <a:p>
            <a:pPr lvl="3"/>
            <a:r>
              <a:rPr lang="en-US" dirty="0" smtClean="0"/>
              <a:t>Control the environment</a:t>
            </a:r>
          </a:p>
          <a:p>
            <a:pPr lvl="3"/>
            <a:r>
              <a:rPr lang="en-US" dirty="0" smtClean="0"/>
              <a:t>Think of nervousness as normal pressure</a:t>
            </a:r>
          </a:p>
          <a:p>
            <a:pPr lvl="3"/>
            <a:r>
              <a:rPr lang="en-US" dirty="0" smtClean="0"/>
              <a:t>Avoid meaningless filler words </a:t>
            </a:r>
          </a:p>
          <a:p>
            <a:pPr lvl="3"/>
            <a:r>
              <a:rPr lang="en-US" dirty="0" smtClean="0"/>
              <a:t>Practice</a:t>
            </a:r>
          </a:p>
          <a:p>
            <a:r>
              <a:rPr lang="en-US" b="1" dirty="0" smtClean="0"/>
              <a:t>Online Presentations</a:t>
            </a:r>
          </a:p>
          <a:p>
            <a:pPr lvl="1"/>
            <a:r>
              <a:rPr lang="en-US" dirty="0" smtClean="0"/>
              <a:t>Communication between the </a:t>
            </a:r>
            <a:r>
              <a:rPr lang="en-US" dirty="0" smtClean="0"/>
              <a:t>		    presenter </a:t>
            </a:r>
            <a:r>
              <a:rPr lang="en-US" dirty="0" smtClean="0"/>
              <a:t>and the audience </a:t>
            </a:r>
            <a:r>
              <a:rPr lang="en-US" dirty="0" smtClean="0"/>
              <a:t>may			 </a:t>
            </a:r>
            <a:r>
              <a:rPr lang="en-US" dirty="0" smtClean="0"/>
              <a:t>occur</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26</a:t>
            </a:fld>
            <a:endParaRPr lang="en-US" dirty="0"/>
          </a:p>
        </p:txBody>
      </p:sp>
      <p:sp>
        <p:nvSpPr>
          <p:cNvPr id="2" name="Title 1"/>
          <p:cNvSpPr>
            <a:spLocks noGrp="1"/>
          </p:cNvSpPr>
          <p:nvPr>
            <p:ph type="title"/>
          </p:nvPr>
        </p:nvSpPr>
        <p:spPr/>
        <p:txBody>
          <a:bodyPr/>
          <a:lstStyle/>
          <a:p>
            <a:r>
              <a:rPr lang="en-US" dirty="0" smtClean="0"/>
              <a:t>Oral Communications </a:t>
            </a:r>
            <a:r>
              <a:rPr lang="en-US" sz="1400" dirty="0"/>
              <a:t>(Cont</a:t>
            </a:r>
            <a:r>
              <a:rPr lang="en-US" sz="1400" dirty="0" smtClean="0"/>
              <a:t>. 5)</a:t>
            </a:r>
            <a:endParaRPr lang="en-US" dirty="0" smtClean="0"/>
          </a:p>
        </p:txBody>
      </p:sp>
      <p:pic>
        <p:nvPicPr>
          <p:cNvPr id="7" name="Picture 6" descr="This is a screenshot of Skype’s webpage. The Skype logo is seen on the top-left corner of the page. There are four buttons next to the logo, which are labeled downloads, business, rates, and help. There are two buttons on the top-right corner of the page, which are labeled sign in and get Skype.&#10;The center of the page consists of an image of a large television screen, which shows a skype call. There is an X-box console next to the screen on the left side. There is an X-box controller on the right side, next to the screen.&#10;The following content is seen above the image:&#10;Everyone together&#10;We all love getting friends and family in one place for regular catch ups. And now everyone has group video calling free, it’s easier than ever.&#10; The following content is seen below the image:&#10;Millions of people use Skype every day&#10;Join them and stay in touch with Skype no matter what device you use. &#10;" title="FIGURE A-11 Skype is a free cross-platform communication and collaboration tool that is widely us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996" y="3252536"/>
            <a:ext cx="3174004" cy="3151397"/>
          </a:xfrm>
          <a:prstGeom prst="rect">
            <a:avLst/>
          </a:prstGeom>
        </p:spPr>
      </p:pic>
      <p:sp>
        <p:nvSpPr>
          <p:cNvPr id="8" name="Rectangle 7"/>
          <p:cNvSpPr/>
          <p:nvPr/>
        </p:nvSpPr>
        <p:spPr>
          <a:xfrm>
            <a:off x="1981200" y="5542159"/>
            <a:ext cx="3531596" cy="861774"/>
          </a:xfrm>
          <a:prstGeom prst="rect">
            <a:avLst/>
          </a:prstGeom>
        </p:spPr>
        <p:txBody>
          <a:bodyPr wrap="square">
            <a:spAutoFit/>
          </a:bodyPr>
          <a:lstStyle/>
          <a:p>
            <a:r>
              <a:rPr lang="en-US" sz="1400" b="1" dirty="0" smtClean="0"/>
              <a:t>FIGURE A-11 </a:t>
            </a:r>
            <a:r>
              <a:rPr lang="en-US" sz="1400" dirty="0" smtClean="0"/>
              <a:t>Skype </a:t>
            </a:r>
            <a:r>
              <a:rPr lang="en-US" sz="1400" dirty="0"/>
              <a:t>is a free cross-platform </a:t>
            </a:r>
            <a:r>
              <a:rPr lang="en-US" sz="1400" dirty="0" smtClean="0"/>
              <a:t>communication and </a:t>
            </a:r>
            <a:r>
              <a:rPr lang="en-US" sz="1400" dirty="0"/>
              <a:t>collaboration tool that is widely used.</a:t>
            </a:r>
          </a:p>
          <a:p>
            <a:r>
              <a:rPr lang="en-US" sz="800" b="1" dirty="0"/>
              <a:t>Source: </a:t>
            </a:r>
            <a:r>
              <a:rPr lang="en-US" sz="800" dirty="0"/>
              <a:t>http://www.skype.com [owned by Microsoft]</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0991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a:defRPr/>
            </a:pPr>
            <a:r>
              <a:rPr lang="en-US" dirty="0" smtClean="0"/>
              <a:t>Oral Communications </a:t>
            </a:r>
            <a:r>
              <a:rPr lang="en-US" sz="1400" dirty="0"/>
              <a:t>(Cont</a:t>
            </a:r>
            <a:r>
              <a:rPr lang="en-US" sz="1400" dirty="0" smtClean="0"/>
              <a:t>. 6)</a:t>
            </a:r>
            <a:endParaRPr lang="en-US" sz="1300" dirty="0" smtClean="0"/>
          </a:p>
        </p:txBody>
      </p:sp>
      <p:pic>
        <p:nvPicPr>
          <p:cNvPr id="3" name="Picture 2" descr="This is a screenshot of a dialogue box titled broadcast slide show. There are three icons placed next to each other. Starting from the left, the first icon is of a laptop. An arrow extends from this icon and points to the icon of the world. An arrow extends from this icon and points to the icon of three dialogue boxes.&#10;The content in the first row below the icons reads choose a service to host your presentation during the broadcast. There is an information bar labeled broad cast service in the second row. The content inside the bar reads PowerPoint Broadcast Service.&#10;There is a large rectangular box below the second row. The following content is seen inside the box:&#10;The PowerPoint Broadcast Service is a public service for users of PowerPoint 2011. You will need a Windows Live ID to connect and broadcast, but anyone who receives a link to the broadcast may watch it.&#10;By clicking Connect, you agree to the following terms: Service Agreement.&#10;The line that reads learn about broadcasting a slide show is seen on the bottom-left corner of the dialogue box. There are two buttons on the bottom-right corner of the dialogue box, which are labeled cancel and connect.&#10;" title="FIGURE A-9 Microsoft PowerPoint lets you broadcast your presentation to a remote audi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022" y="1421649"/>
            <a:ext cx="6329042" cy="4782636"/>
          </a:xfrm>
          <a:prstGeom prst="rect">
            <a:avLst/>
          </a:prstGeom>
        </p:spPr>
      </p:pic>
      <p:sp>
        <p:nvSpPr>
          <p:cNvPr id="9" name="Rectangle 8"/>
          <p:cNvSpPr/>
          <p:nvPr/>
        </p:nvSpPr>
        <p:spPr>
          <a:xfrm>
            <a:off x="81269" y="3130541"/>
            <a:ext cx="2433332" cy="1077218"/>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FIGURE A-9 </a:t>
            </a:r>
            <a:r>
              <a:rPr lang="en-US" sz="1400" dirty="0" smtClean="0">
                <a:latin typeface="Arial" panose="020B0604020202020204" pitchFamily="34" charset="0"/>
                <a:cs typeface="Arial" panose="020B0604020202020204" pitchFamily="34" charset="0"/>
              </a:rPr>
              <a:t>Microsoft </a:t>
            </a:r>
            <a:r>
              <a:rPr lang="en-US" sz="1400" dirty="0">
                <a:latin typeface="Arial" panose="020B0604020202020204" pitchFamily="34" charset="0"/>
                <a:cs typeface="Arial" panose="020B0604020202020204" pitchFamily="34" charset="0"/>
              </a:rPr>
              <a:t>PowerPoint lets you broadcast your presentation to a </a:t>
            </a:r>
            <a:r>
              <a:rPr lang="en-US" sz="1400" dirty="0" smtClean="0">
                <a:latin typeface="Arial" panose="020B0604020202020204" pitchFamily="34" charset="0"/>
                <a:cs typeface="Arial" panose="020B0604020202020204" pitchFamily="34" charset="0"/>
              </a:rPr>
              <a:t>remote audience</a:t>
            </a:r>
            <a:r>
              <a:rPr lang="en-US" sz="1400"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Source: </a:t>
            </a:r>
            <a:r>
              <a:rPr lang="en-US" sz="800" dirty="0">
                <a:latin typeface="Arial" panose="020B0604020202020204" pitchFamily="34" charset="0"/>
                <a:cs typeface="Arial" panose="020B0604020202020204" pitchFamily="34" charset="0"/>
              </a:rPr>
              <a:t>Microsoft PowerPoint 2011 for Mac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406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28</a:t>
            </a:fld>
            <a:endParaRPr lang="en-US" dirty="0"/>
          </a:p>
        </p:txBody>
      </p:sp>
      <p:sp>
        <p:nvSpPr>
          <p:cNvPr id="2" name="Title 1"/>
          <p:cNvSpPr>
            <a:spLocks noGrp="1"/>
          </p:cNvSpPr>
          <p:nvPr>
            <p:ph type="title"/>
          </p:nvPr>
        </p:nvSpPr>
        <p:spPr/>
        <p:txBody>
          <a:bodyPr rtlCol="0">
            <a:normAutofit fontScale="90000"/>
          </a:bodyPr>
          <a:lstStyle/>
          <a:p>
            <a:pPr>
              <a:defRPr/>
            </a:pPr>
            <a:r>
              <a:rPr lang="en-US" dirty="0" smtClean="0"/>
              <a:t>Managing Your Communication Skills</a:t>
            </a:r>
          </a:p>
        </p:txBody>
      </p:sp>
      <p:sp>
        <p:nvSpPr>
          <p:cNvPr id="5" name="Content Placeholder 6"/>
          <p:cNvSpPr txBox="1">
            <a:spLocks/>
          </p:cNvSpPr>
          <p:nvPr/>
        </p:nvSpPr>
        <p:spPr>
          <a:xfrm>
            <a:off x="457200" y="1481328"/>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dirty="0" smtClean="0"/>
              <a:t>Individuals can improve their communication skills by practicing constantly</a:t>
            </a:r>
          </a:p>
          <a:p>
            <a:pPr fontAlgn="auto"/>
            <a:r>
              <a:rPr lang="en-US" dirty="0" smtClean="0"/>
              <a:t>Some people find it difficult to stand in front of a group and deliver a presentation or report</a:t>
            </a:r>
          </a:p>
          <a:p>
            <a:pPr lvl="1" fontAlgn="auto"/>
            <a:r>
              <a:rPr lang="en-US" dirty="0" smtClean="0"/>
              <a:t>Toastmasters offers a friendly environment where members:</a:t>
            </a:r>
          </a:p>
          <a:p>
            <a:pPr lvl="2" fontAlgn="auto"/>
            <a:r>
              <a:rPr lang="en-US" dirty="0" smtClean="0"/>
              <a:t>Critique each speech in a positive manner</a:t>
            </a:r>
          </a:p>
          <a:p>
            <a:pPr lvl="2" fontAlgn="auto"/>
            <a:r>
              <a:rPr lang="en-US" dirty="0" smtClean="0"/>
              <a:t>Identify </a:t>
            </a:r>
            <a:r>
              <a:rPr lang="en-US" dirty="0" smtClean="0"/>
              <a:t>strengths and offer </a:t>
            </a:r>
            <a:r>
              <a:rPr lang="en-US" dirty="0" smtClean="0"/>
              <a:t>suggestions about what might be improved</a:t>
            </a:r>
          </a:p>
          <a:p>
            <a:pPr lvl="1" fontAlgn="auto"/>
            <a:endParaRPr lang="en-IN" dirty="0"/>
          </a:p>
        </p:txBody>
      </p:sp>
    </p:spTree>
    <p:extLst>
      <p:ext uri="{BB962C8B-B14F-4D97-AF65-F5344CB8AC3E}">
        <p14:creationId xmlns:p14="http://schemas.microsoft.com/office/powerpoint/2010/main" val="2104924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29</a:t>
            </a:fld>
            <a:endParaRPr lang="en-US" dirty="0"/>
          </a:p>
        </p:txBody>
      </p:sp>
      <p:sp>
        <p:nvSpPr>
          <p:cNvPr id="2" name="Title 1"/>
          <p:cNvSpPr>
            <a:spLocks noGrp="1"/>
          </p:cNvSpPr>
          <p:nvPr>
            <p:ph type="title"/>
          </p:nvPr>
        </p:nvSpPr>
        <p:spPr/>
        <p:txBody>
          <a:bodyPr rtlCol="0">
            <a:normAutofit fontScale="90000"/>
          </a:bodyPr>
          <a:lstStyle/>
          <a:p>
            <a:pPr>
              <a:defRPr/>
            </a:pPr>
            <a:r>
              <a:rPr lang="en-US" dirty="0"/>
              <a:t>Managing Your Communication </a:t>
            </a:r>
            <a:r>
              <a:rPr lang="en-US" dirty="0" smtClean="0"/>
              <a:t>Skills </a:t>
            </a:r>
            <a:r>
              <a:rPr lang="en-US" sz="1600" dirty="0" smtClean="0"/>
              <a:t>(Cont</a:t>
            </a:r>
            <a:r>
              <a:rPr lang="en-US" sz="1600" dirty="0"/>
              <a:t>.)</a:t>
            </a:r>
            <a:endParaRPr lang="en-US" sz="1600" dirty="0" smtClean="0"/>
          </a:p>
        </p:txBody>
      </p:sp>
      <p:pic>
        <p:nvPicPr>
          <p:cNvPr id="5" name="Picture 4" descr="This is a screenshot of the Toastmasters International webpage. The Toastmasters International logo is seen on the top-left corner of the page. The slogan next to it reads where leaders are made. The top-right corner of the page consists of four buttons and a search bar. Starting from the left, the buttons are labeled login, find a club, contact us, and need help? There is a button below the search bar, which is labeled find a club.&#10;The horizontal task bar below the logo consists of the following buttons:&#10;• About&#10;• Membership&#10;• Resources&#10;• Magazine&#10;• Events&#10;• Leadership Central&#10;• Shop&#10;• My Toastmasters&#10;There is a picture collage in the background below the task bar, which consists of images of people of different ethnicities. There are two sentences in the foreground. The sentence on the left reads I am a leader - and I was made. The sentence at the bottom of the collage reads every Toastmaster’s journey starts with a single speech. &#10;" title="FIGURE A-12 Toastmasters is one of the oldest organizations dedicated to helping individuals become mo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76400"/>
            <a:ext cx="8686800" cy="3332757"/>
          </a:xfrm>
          <a:prstGeom prst="rect">
            <a:avLst/>
          </a:prstGeom>
        </p:spPr>
      </p:pic>
      <p:sp>
        <p:nvSpPr>
          <p:cNvPr id="9" name="Rectangle 8"/>
          <p:cNvSpPr/>
          <p:nvPr/>
        </p:nvSpPr>
        <p:spPr>
          <a:xfrm>
            <a:off x="216568" y="5062873"/>
            <a:ext cx="8698832" cy="646331"/>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FIGURE A-12 </a:t>
            </a:r>
            <a:r>
              <a:rPr lang="en-US" sz="1400" dirty="0" smtClean="0">
                <a:latin typeface="Arial" panose="020B0604020202020204" pitchFamily="34" charset="0"/>
                <a:cs typeface="Arial" panose="020B0604020202020204" pitchFamily="34" charset="0"/>
              </a:rPr>
              <a:t>Toastmasters </a:t>
            </a:r>
            <a:r>
              <a:rPr lang="en-US" sz="1400" dirty="0">
                <a:latin typeface="Arial" panose="020B0604020202020204" pitchFamily="34" charset="0"/>
                <a:cs typeface="Arial" panose="020B0604020202020204" pitchFamily="34" charset="0"/>
              </a:rPr>
              <a:t>is one of the oldest organizations dedicated to helping individuals become more</a:t>
            </a:r>
          </a:p>
          <a:p>
            <a:r>
              <a:rPr lang="en-US" sz="1400" dirty="0">
                <a:latin typeface="Arial" panose="020B0604020202020204" pitchFamily="34" charset="0"/>
                <a:cs typeface="Arial" panose="020B0604020202020204" pitchFamily="34" charset="0"/>
              </a:rPr>
              <a:t>effective communicators.</a:t>
            </a:r>
          </a:p>
          <a:p>
            <a:r>
              <a:rPr lang="en-US" sz="800" b="1" dirty="0">
                <a:latin typeface="Arial" panose="020B0604020202020204" pitchFamily="34" charset="0"/>
                <a:cs typeface="Arial" panose="020B0604020202020204" pitchFamily="34" charset="0"/>
              </a:rPr>
              <a:t>Source: </a:t>
            </a:r>
            <a:r>
              <a:rPr lang="en-US" sz="800" dirty="0">
                <a:latin typeface="Arial" panose="020B0604020202020204" pitchFamily="34" charset="0"/>
                <a:cs typeface="Arial" panose="020B0604020202020204" pitchFamily="34" charset="0"/>
              </a:rPr>
              <a:t>Toastmasters International.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911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smtClean="0"/>
              <a:t>Follow </a:t>
            </a:r>
            <a:r>
              <a:rPr lang="en-US" dirty="0"/>
              <a:t>guidelines for effective </a:t>
            </a:r>
            <a:r>
              <a:rPr lang="en-US" dirty="0" smtClean="0"/>
              <a:t>oral communication</a:t>
            </a:r>
            <a:endParaRPr lang="en-US" dirty="0"/>
          </a:p>
          <a:p>
            <a:r>
              <a:rPr lang="en-US" dirty="0" smtClean="0"/>
              <a:t>Plan</a:t>
            </a:r>
            <a:r>
              <a:rPr lang="en-US" dirty="0"/>
              <a:t>, develop, and deliver a </a:t>
            </a:r>
            <a:r>
              <a:rPr lang="en-US" dirty="0" smtClean="0"/>
              <a:t>successful presentation</a:t>
            </a:r>
            <a:endParaRPr lang="en-US" dirty="0"/>
          </a:p>
          <a:p>
            <a:r>
              <a:rPr lang="en-US" dirty="0" smtClean="0"/>
              <a:t>Use </a:t>
            </a:r>
            <a:r>
              <a:rPr lang="en-US" dirty="0"/>
              <a:t>effective speaking techniques to </a:t>
            </a:r>
            <a:r>
              <a:rPr lang="en-US" dirty="0" smtClean="0"/>
              <a:t>achieve your </a:t>
            </a:r>
            <a:r>
              <a:rPr lang="en-US" dirty="0"/>
              <a:t>objectives</a:t>
            </a:r>
          </a:p>
          <a:p>
            <a:r>
              <a:rPr lang="en-US" dirty="0" smtClean="0"/>
              <a:t>Manage </a:t>
            </a:r>
            <a:r>
              <a:rPr lang="en-US" dirty="0"/>
              <a:t>and strengthen </a:t>
            </a:r>
            <a:r>
              <a:rPr lang="en-US" dirty="0" smtClean="0"/>
              <a:t>your communication skills</a:t>
            </a:r>
            <a:endParaRPr lang="en-US" dirty="0"/>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30</a:t>
            </a:fld>
            <a:endParaRPr lang="en-US" dirty="0"/>
          </a:p>
        </p:txBody>
      </p:sp>
      <p:sp>
        <p:nvSpPr>
          <p:cNvPr id="56321" name="Title 1"/>
          <p:cNvSpPr>
            <a:spLocks noGrp="1"/>
          </p:cNvSpPr>
          <p:nvPr>
            <p:ph type="title"/>
          </p:nvPr>
        </p:nvSpPr>
        <p:spPr/>
        <p:txBody>
          <a:bodyPr/>
          <a:lstStyle/>
          <a:p>
            <a:pPr eaLnBrk="1" hangingPunct="1"/>
            <a:r>
              <a:rPr lang="en-US" dirty="0" smtClean="0"/>
              <a:t>Toolkit Summary</a:t>
            </a:r>
          </a:p>
        </p:txBody>
      </p:sp>
      <p:sp>
        <p:nvSpPr>
          <p:cNvPr id="3" name="Text Placeholder 2"/>
          <p:cNvSpPr>
            <a:spLocks noGrp="1"/>
          </p:cNvSpPr>
          <p:nvPr>
            <p:ph idx="4294967295"/>
          </p:nvPr>
        </p:nvSpPr>
        <p:spPr>
          <a:xfrm>
            <a:off x="457200" y="1391930"/>
            <a:ext cx="8229600" cy="4995862"/>
          </a:xfrm>
        </p:spPr>
        <p:txBody>
          <a:bodyPr rtlCol="0">
            <a:noAutofit/>
          </a:bodyPr>
          <a:lstStyle/>
          <a:p>
            <a:r>
              <a:rPr lang="en-US" dirty="0" smtClean="0"/>
              <a:t>The success of systems analysts </a:t>
            </a:r>
            <a:r>
              <a:rPr lang="en-US" dirty="0" smtClean="0"/>
              <a:t>depend </a:t>
            </a:r>
            <a:r>
              <a:rPr lang="en-US" dirty="0" smtClean="0"/>
              <a:t>on their ability </a:t>
            </a:r>
            <a:r>
              <a:rPr lang="en-US" dirty="0"/>
              <a:t>to communicate </a:t>
            </a:r>
            <a:r>
              <a:rPr lang="en-US" dirty="0" smtClean="0"/>
              <a:t>effectively</a:t>
            </a:r>
          </a:p>
          <a:p>
            <a:pPr lvl="1"/>
            <a:r>
              <a:rPr lang="en-US" dirty="0" smtClean="0"/>
              <a:t>Ensure </a:t>
            </a:r>
            <a:r>
              <a:rPr lang="en-US" dirty="0" smtClean="0"/>
              <a:t>that written work is free of </a:t>
            </a:r>
            <a:r>
              <a:rPr lang="en-US" dirty="0" smtClean="0"/>
              <a:t>grammatical, punctuation, and spelling </a:t>
            </a:r>
            <a:r>
              <a:rPr lang="en-US" dirty="0" smtClean="0"/>
              <a:t>errors</a:t>
            </a:r>
          </a:p>
          <a:p>
            <a:pPr lvl="1"/>
            <a:r>
              <a:rPr lang="en-US" dirty="0" smtClean="0"/>
              <a:t>Social media allows informal, interactive, and immediate </a:t>
            </a:r>
            <a:r>
              <a:rPr lang="en-US" dirty="0" smtClean="0"/>
              <a:t>communication</a:t>
            </a:r>
          </a:p>
          <a:p>
            <a:pPr lvl="1"/>
            <a:r>
              <a:rPr lang="en-US" dirty="0"/>
              <a:t>Use readability measurement tools such as the </a:t>
            </a:r>
            <a:r>
              <a:rPr lang="en-US" dirty="0" err="1"/>
              <a:t>Flesch</a:t>
            </a:r>
            <a:r>
              <a:rPr lang="en-US" dirty="0"/>
              <a:t> Reading Ease score and the Flesch-Kincaid Grade Level </a:t>
            </a:r>
            <a:r>
              <a:rPr lang="en-US" dirty="0" smtClean="0"/>
              <a:t>score</a:t>
            </a:r>
          </a:p>
          <a:p>
            <a:r>
              <a:rPr lang="en-US" dirty="0"/>
              <a:t>The format of the various reports required during the systems development phase vary according to the nature of the report </a:t>
            </a:r>
          </a:p>
          <a:p>
            <a:endParaRPr lang="en-US" dirty="0"/>
          </a:p>
          <a:p>
            <a:endParaRPr lang="en-US" dirty="0"/>
          </a:p>
        </p:txBody>
      </p:sp>
    </p:spTree>
    <p:extLst>
      <p:ext uri="{BB962C8B-B14F-4D97-AF65-F5344CB8AC3E}">
        <p14:creationId xmlns:p14="http://schemas.microsoft.com/office/powerpoint/2010/main" val="2514846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81000" y="1447800"/>
            <a:ext cx="8610600" cy="4525963"/>
          </a:xfrm>
        </p:spPr>
        <p:txBody>
          <a:bodyPr rtlCol="0">
            <a:noAutofit/>
          </a:bodyPr>
          <a:lstStyle/>
          <a:p>
            <a:r>
              <a:rPr lang="en-US" dirty="0" smtClean="0"/>
              <a:t>One may have to </a:t>
            </a:r>
            <a:r>
              <a:rPr lang="en-US" dirty="0" smtClean="0"/>
              <a:t>deliver </a:t>
            </a:r>
            <a:r>
              <a:rPr lang="en-US" dirty="0" smtClean="0"/>
              <a:t>presentations </a:t>
            </a:r>
            <a:r>
              <a:rPr lang="en-US" dirty="0"/>
              <a:t>to different </a:t>
            </a:r>
            <a:r>
              <a:rPr lang="en-US" dirty="0" smtClean="0"/>
              <a:t>audiences at </a:t>
            </a:r>
            <a:r>
              <a:rPr lang="en-US" dirty="0" smtClean="0"/>
              <a:t>different times </a:t>
            </a:r>
            <a:r>
              <a:rPr lang="en-US" dirty="0"/>
              <a:t>during the </a:t>
            </a:r>
            <a:r>
              <a:rPr lang="en-US" dirty="0" smtClean="0"/>
              <a:t>SDLC</a:t>
            </a:r>
          </a:p>
          <a:p>
            <a:pPr lvl="1"/>
            <a:r>
              <a:rPr lang="en-US" dirty="0"/>
              <a:t>When developing presentations, follow the 6 by 6 rule or 7 by 7 rule </a:t>
            </a:r>
          </a:p>
          <a:p>
            <a:pPr lvl="1"/>
            <a:r>
              <a:rPr lang="en-US" dirty="0"/>
              <a:t>When delivering presentations, one is selling his/her ideas and credibility</a:t>
            </a:r>
          </a:p>
          <a:p>
            <a:r>
              <a:rPr lang="en-US" dirty="0"/>
              <a:t>Every IT professional should have a strategic plan to manage and improve written and oral communication skills</a:t>
            </a:r>
          </a:p>
          <a:p>
            <a:endParaRPr lang="en-US" dirty="0" smtClean="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31</a:t>
            </a:fld>
            <a:endParaRPr lang="en-US" dirty="0"/>
          </a:p>
        </p:txBody>
      </p:sp>
      <p:sp>
        <p:nvSpPr>
          <p:cNvPr id="57345" name="Title 1"/>
          <p:cNvSpPr>
            <a:spLocks noGrp="1"/>
          </p:cNvSpPr>
          <p:nvPr>
            <p:ph type="title"/>
          </p:nvPr>
        </p:nvSpPr>
        <p:spPr/>
        <p:txBody>
          <a:bodyPr/>
          <a:lstStyle/>
          <a:p>
            <a:r>
              <a:rPr lang="en-US" dirty="0"/>
              <a:t>Toolkit </a:t>
            </a:r>
            <a:r>
              <a:rPr lang="en-US" dirty="0" smtClean="0"/>
              <a:t>Summary </a:t>
            </a:r>
            <a:r>
              <a:rPr lang="en-US" sz="1400" dirty="0" smtClean="0"/>
              <a:t>(Cont.)</a:t>
            </a:r>
            <a:endParaRPr lang="en-US" sz="1200" dirty="0" smtClean="0"/>
          </a:p>
        </p:txBody>
      </p:sp>
    </p:spTree>
    <p:extLst>
      <p:ext uri="{BB962C8B-B14F-4D97-AF65-F5344CB8AC3E}">
        <p14:creationId xmlns:p14="http://schemas.microsoft.com/office/powerpoint/2010/main" val="3704577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Successful Communication Strategies</a:t>
            </a:r>
          </a:p>
        </p:txBody>
      </p:sp>
      <p:sp>
        <p:nvSpPr>
          <p:cNvPr id="19458" name="Text Placeholder 2"/>
          <p:cNvSpPr>
            <a:spLocks noGrp="1"/>
          </p:cNvSpPr>
          <p:nvPr>
            <p:ph idx="4294967295"/>
          </p:nvPr>
        </p:nvSpPr>
        <p:spPr>
          <a:xfrm>
            <a:off x="457200" y="1481138"/>
            <a:ext cx="8229600" cy="4767262"/>
          </a:xfrm>
        </p:spPr>
        <p:txBody>
          <a:bodyPr>
            <a:noAutofit/>
          </a:bodyPr>
          <a:lstStyle/>
          <a:p>
            <a:r>
              <a:rPr lang="en-US" b="1" dirty="0" smtClean="0"/>
              <a:t>Why, Who, What, When and How</a:t>
            </a:r>
          </a:p>
          <a:p>
            <a:pPr lvl="1"/>
            <a:r>
              <a:rPr lang="en-US" dirty="0" smtClean="0"/>
              <a:t>Important </a:t>
            </a:r>
            <a:r>
              <a:rPr lang="en-US" dirty="0"/>
              <a:t>questions </a:t>
            </a:r>
            <a:r>
              <a:rPr lang="en-US" dirty="0" smtClean="0"/>
              <a:t>that </a:t>
            </a:r>
            <a:r>
              <a:rPr lang="en-US" dirty="0" smtClean="0"/>
              <a:t>one</a:t>
            </a:r>
            <a:r>
              <a:rPr lang="en-US" dirty="0" smtClean="0"/>
              <a:t> </a:t>
            </a:r>
            <a:r>
              <a:rPr lang="en-US" dirty="0"/>
              <a:t>must answer before </a:t>
            </a:r>
            <a:r>
              <a:rPr lang="en-US" dirty="0" smtClean="0"/>
              <a:t>communicating</a:t>
            </a:r>
          </a:p>
          <a:p>
            <a:pPr lvl="1"/>
            <a:r>
              <a:rPr lang="en-US" dirty="0" smtClean="0"/>
              <a:t>Why - Know </a:t>
            </a:r>
            <a:r>
              <a:rPr lang="en-US" dirty="0" smtClean="0"/>
              <a:t>the reason behind </a:t>
            </a:r>
            <a:r>
              <a:rPr lang="en-US" dirty="0" smtClean="0"/>
              <a:t>the communication, </a:t>
            </a:r>
            <a:r>
              <a:rPr lang="en-US" dirty="0" smtClean="0"/>
              <a:t>and what needs to be accomplished</a:t>
            </a:r>
          </a:p>
          <a:p>
            <a:pPr lvl="1"/>
            <a:r>
              <a:rPr lang="en-US" dirty="0" smtClean="0"/>
              <a:t>Who - Know the </a:t>
            </a:r>
            <a:r>
              <a:rPr lang="en-US" dirty="0" smtClean="0"/>
              <a:t>targets are and their information needs</a:t>
            </a:r>
          </a:p>
          <a:p>
            <a:pPr lvl="1"/>
            <a:r>
              <a:rPr lang="en-US" dirty="0" smtClean="0"/>
              <a:t>What - Know </a:t>
            </a:r>
            <a:r>
              <a:rPr lang="en-US" dirty="0"/>
              <a:t>what</a:t>
            </a:r>
            <a:r>
              <a:rPr lang="en-US" i="1" dirty="0"/>
              <a:t> </a:t>
            </a:r>
            <a:r>
              <a:rPr lang="en-US" dirty="0"/>
              <a:t>is expected </a:t>
            </a:r>
            <a:r>
              <a:rPr lang="en-US" dirty="0" smtClean="0"/>
              <a:t>and </a:t>
            </a:r>
            <a:r>
              <a:rPr lang="en-US" dirty="0"/>
              <a:t>when to go into detail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idx="1"/>
          </p:nvPr>
        </p:nvSpPr>
        <p:spPr/>
        <p:txBody>
          <a:bodyPr>
            <a:normAutofit/>
          </a:bodyPr>
          <a:lstStyle/>
          <a:p>
            <a:pPr lvl="1"/>
            <a:r>
              <a:rPr lang="en-US" sz="2400" dirty="0"/>
              <a:t>When - Know when to speak and when to remain silent </a:t>
            </a:r>
          </a:p>
          <a:p>
            <a:pPr lvl="1"/>
            <a:r>
              <a:rPr lang="en-US" dirty="0" smtClean="0"/>
              <a:t>How - </a:t>
            </a:r>
            <a:r>
              <a:rPr lang="en-US" dirty="0" smtClean="0"/>
              <a:t>Strengthen </a:t>
            </a:r>
            <a:r>
              <a:rPr lang="en-US" dirty="0" smtClean="0"/>
              <a:t>communication skills by:</a:t>
            </a:r>
          </a:p>
          <a:p>
            <a:pPr lvl="2"/>
            <a:r>
              <a:rPr lang="en-US" dirty="0"/>
              <a:t>U</a:t>
            </a:r>
            <a:r>
              <a:rPr lang="en-US" dirty="0" smtClean="0"/>
              <a:t>sing Toolkit suggestions</a:t>
            </a:r>
          </a:p>
          <a:p>
            <a:pPr lvl="2"/>
            <a:r>
              <a:rPr lang="en-US" dirty="0" smtClean="0"/>
              <a:t>Reflecting upon </a:t>
            </a:r>
            <a:r>
              <a:rPr lang="en-US" dirty="0" smtClean="0"/>
              <a:t>one’s own experiences</a:t>
            </a:r>
            <a:endParaRPr lang="en-US" dirty="0" smtClean="0"/>
          </a:p>
          <a:p>
            <a:pPr lvl="2"/>
            <a:r>
              <a:rPr lang="en-US" dirty="0" smtClean="0"/>
              <a:t>Observing successful </a:t>
            </a:r>
            <a:r>
              <a:rPr lang="en-US" dirty="0"/>
              <a:t>and </a:t>
            </a:r>
            <a:r>
              <a:rPr lang="en-US" dirty="0" smtClean="0"/>
              <a:t>unsuccessful </a:t>
            </a:r>
            <a:r>
              <a:rPr lang="en-US" dirty="0" smtClean="0"/>
              <a:t>techniques </a:t>
            </a:r>
            <a:r>
              <a:rPr lang="en-US" dirty="0" smtClean="0"/>
              <a:t>used </a:t>
            </a:r>
            <a:r>
              <a:rPr lang="en-US" dirty="0"/>
              <a:t>by </a:t>
            </a:r>
            <a:r>
              <a:rPr lang="en-US" dirty="0" smtClean="0"/>
              <a:t>others</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fontScale="90000"/>
          </a:bodyPr>
          <a:lstStyle/>
          <a:p>
            <a:pPr>
              <a:defRPr/>
            </a:pPr>
            <a:r>
              <a:rPr lang="en-US" dirty="0"/>
              <a:t>Successful Communication </a:t>
            </a:r>
            <a:r>
              <a:rPr lang="en-US" dirty="0" smtClean="0"/>
              <a:t>Strategies </a:t>
            </a:r>
            <a:r>
              <a:rPr lang="en-US" sz="1600" dirty="0" smtClean="0"/>
              <a:t>(Cont</a:t>
            </a:r>
            <a:r>
              <a:rPr lang="en-US" sz="1600" dirty="0" smtClean="0"/>
              <a:t>. 1)</a:t>
            </a:r>
            <a:endParaRPr lang="en-US" sz="1600" dirty="0" smtClean="0"/>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idx="1"/>
          </p:nvPr>
        </p:nvSpPr>
        <p:spPr/>
        <p:txBody>
          <a:bodyPr>
            <a:noAutofit/>
          </a:bodyPr>
          <a:lstStyle/>
          <a:p>
            <a:r>
              <a:rPr lang="en-US" b="1" dirty="0" smtClean="0"/>
              <a:t>Cultural Context</a:t>
            </a:r>
          </a:p>
          <a:p>
            <a:pPr lvl="1"/>
            <a:r>
              <a:rPr lang="en-US" dirty="0" smtClean="0"/>
              <a:t>Cultural factors </a:t>
            </a:r>
            <a:r>
              <a:rPr lang="en-US" dirty="0" smtClean="0"/>
              <a:t>include geography, </a:t>
            </a:r>
            <a:r>
              <a:rPr lang="en-US" dirty="0" smtClean="0"/>
              <a:t>background, educational level, and societal </a:t>
            </a:r>
            <a:r>
              <a:rPr lang="en-US" dirty="0" smtClean="0"/>
              <a:t>differences</a:t>
            </a:r>
          </a:p>
          <a:p>
            <a:pPr lvl="2"/>
            <a:r>
              <a:rPr lang="en-US" dirty="0" smtClean="0"/>
              <a:t>Differences and </a:t>
            </a:r>
            <a:r>
              <a:rPr lang="en-US" b="1" dirty="0" smtClean="0"/>
              <a:t>corporate culture </a:t>
            </a:r>
            <a:r>
              <a:rPr lang="en-US" dirty="0" smtClean="0"/>
              <a:t>must </a:t>
            </a:r>
            <a:r>
              <a:rPr lang="en-US" dirty="0" smtClean="0"/>
              <a:t>be considered when asking </a:t>
            </a:r>
            <a:r>
              <a:rPr lang="en-US" dirty="0" smtClean="0"/>
              <a:t>and </a:t>
            </a:r>
            <a:r>
              <a:rPr lang="en-US" dirty="0" smtClean="0"/>
              <a:t>answering questions</a:t>
            </a:r>
          </a:p>
          <a:p>
            <a:r>
              <a:rPr lang="en-US" b="1" dirty="0" smtClean="0"/>
              <a:t>Know </a:t>
            </a:r>
            <a:r>
              <a:rPr lang="en-US" b="1" dirty="0" smtClean="0"/>
              <a:t>Your Subject</a:t>
            </a:r>
          </a:p>
          <a:p>
            <a:pPr lvl="1"/>
            <a:r>
              <a:rPr lang="en-US" dirty="0" smtClean="0"/>
              <a:t>One’s credibility and effectiveness depend on the support one receives on his/her views</a:t>
            </a:r>
            <a:endParaRPr lang="en-US" dirty="0" smtClean="0"/>
          </a:p>
          <a:p>
            <a:pPr lvl="1"/>
            <a:r>
              <a:rPr lang="en-US" dirty="0" smtClean="0"/>
              <a:t>Adopt a specific </a:t>
            </a:r>
            <a:r>
              <a:rPr lang="en-US" dirty="0" smtClean="0"/>
              <a:t>preparation strategy</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6</a:t>
            </a:fld>
            <a:endParaRPr lang="en-US" dirty="0"/>
          </a:p>
        </p:txBody>
      </p:sp>
      <p:sp>
        <p:nvSpPr>
          <p:cNvPr id="2" name="Title 1"/>
          <p:cNvSpPr>
            <a:spLocks noGrp="1"/>
          </p:cNvSpPr>
          <p:nvPr>
            <p:ph type="title"/>
          </p:nvPr>
        </p:nvSpPr>
        <p:spPr/>
        <p:txBody>
          <a:bodyPr>
            <a:normAutofit fontScale="90000"/>
          </a:bodyPr>
          <a:lstStyle/>
          <a:p>
            <a:r>
              <a:rPr lang="en-US" dirty="0"/>
              <a:t>Successful Communication Strategies </a:t>
            </a:r>
            <a:r>
              <a:rPr lang="en-US" sz="1600" dirty="0"/>
              <a:t>(Cont</a:t>
            </a:r>
            <a:r>
              <a:rPr lang="en-US" sz="1600" dirty="0" smtClean="0"/>
              <a:t>. 2)</a:t>
            </a:r>
            <a:endParaRPr lang="en-US" sz="1600" dirty="0" smtClean="0"/>
          </a:p>
        </p:txBody>
      </p:sp>
    </p:spTree>
    <p:extLst>
      <p:ext uri="{BB962C8B-B14F-4D97-AF65-F5344CB8AC3E}">
        <p14:creationId xmlns:p14="http://schemas.microsoft.com/office/powerpoint/2010/main" val="1153114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7</a:t>
            </a:fld>
            <a:endParaRPr lang="en-US" dirty="0"/>
          </a:p>
        </p:txBody>
      </p:sp>
      <p:sp>
        <p:nvSpPr>
          <p:cNvPr id="4" name="Title 3"/>
          <p:cNvSpPr>
            <a:spLocks noGrp="1"/>
          </p:cNvSpPr>
          <p:nvPr>
            <p:ph type="title"/>
          </p:nvPr>
        </p:nvSpPr>
        <p:spPr/>
        <p:txBody>
          <a:bodyPr>
            <a:normAutofit fontScale="90000"/>
          </a:bodyPr>
          <a:lstStyle/>
          <a:p>
            <a:r>
              <a:rPr lang="en-US" dirty="0"/>
              <a:t>Successful Communication Strategies </a:t>
            </a:r>
            <a:r>
              <a:rPr lang="en-US" sz="1600" dirty="0"/>
              <a:t>(Cont</a:t>
            </a:r>
            <a:r>
              <a:rPr lang="en-US" sz="1600" dirty="0" smtClean="0"/>
              <a:t>. 3)</a:t>
            </a:r>
            <a:endParaRPr lang="en-IN" dirty="0"/>
          </a:p>
        </p:txBody>
      </p:sp>
      <p:pic>
        <p:nvPicPr>
          <p:cNvPr id="5" name="Picture 2" descr="The figure consists of a large oval. The center of the oval is labeled cultural context. Four rectangular boxes are around this label. The first box, placed on the top, is labeled message. An arrow extends from this box and points to the box on the right, which is labeled audience. An arrow extends from the bottom of this box and points to the box in the bottom, which is labeled action or response. An arrow extends from the left side of the box and points to the box on the left, which is labeled communicator. An arrow extends from the top of this box and points to the box labeled message." title="FIGURE A-1 Every communication takes place within an overall cultural con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597" y="1432560"/>
            <a:ext cx="6247607" cy="450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70079" y="5912926"/>
            <a:ext cx="7542953" cy="307777"/>
          </a:xfrm>
          <a:prstGeom prst="rect">
            <a:avLst/>
          </a:prstGeom>
        </p:spPr>
        <p:txBody>
          <a:bodyPr wrap="square">
            <a:spAutoFit/>
          </a:bodyPr>
          <a:lstStyle/>
          <a:p>
            <a:r>
              <a:rPr lang="en-US" sz="1400" b="1" dirty="0" smtClean="0"/>
              <a:t>FIGURE A-1 </a:t>
            </a:r>
            <a:r>
              <a:rPr lang="en-US" sz="1400" dirty="0" smtClean="0"/>
              <a:t>Every </a:t>
            </a:r>
            <a:r>
              <a:rPr lang="en-US" sz="1400" dirty="0"/>
              <a:t>communication takes place within an </a:t>
            </a:r>
            <a:r>
              <a:rPr lang="en-US" sz="1400" dirty="0" smtClean="0"/>
              <a:t>overall cultural context.</a:t>
            </a:r>
            <a:endParaRPr lang="en-US" sz="1400" dirty="0"/>
          </a:p>
        </p:txBody>
      </p:sp>
    </p:spTree>
    <p:extLst>
      <p:ext uri="{BB962C8B-B14F-4D97-AF65-F5344CB8AC3E}">
        <p14:creationId xmlns:p14="http://schemas.microsoft.com/office/powerpoint/2010/main" val="3747243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8</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Written Communications</a:t>
            </a:r>
          </a:p>
        </p:txBody>
      </p:sp>
      <p:sp>
        <p:nvSpPr>
          <p:cNvPr id="19458" name="Text Placeholder 2"/>
          <p:cNvSpPr>
            <a:spLocks noGrp="1"/>
          </p:cNvSpPr>
          <p:nvPr>
            <p:ph idx="4294967295"/>
          </p:nvPr>
        </p:nvSpPr>
        <p:spPr>
          <a:xfrm>
            <a:off x="415636" y="1481138"/>
            <a:ext cx="8271164" cy="4767262"/>
          </a:xfrm>
        </p:spPr>
        <p:txBody>
          <a:bodyPr>
            <a:noAutofit/>
          </a:bodyPr>
          <a:lstStyle/>
          <a:p>
            <a:r>
              <a:rPr lang="en-US" sz="3000" b="1" dirty="0"/>
              <a:t>Writing Style and Readability</a:t>
            </a:r>
          </a:p>
          <a:p>
            <a:pPr lvl="1"/>
            <a:r>
              <a:rPr lang="en-US" dirty="0"/>
              <a:t>Know the audience</a:t>
            </a:r>
          </a:p>
          <a:p>
            <a:pPr lvl="1"/>
            <a:r>
              <a:rPr lang="en-US" dirty="0"/>
              <a:t>Use </a:t>
            </a:r>
            <a:r>
              <a:rPr lang="en-US" b="1" dirty="0" smtClean="0"/>
              <a:t>active voice </a:t>
            </a:r>
            <a:r>
              <a:rPr lang="en-US" dirty="0" smtClean="0"/>
              <a:t>whenever </a:t>
            </a:r>
            <a:r>
              <a:rPr lang="en-US" dirty="0"/>
              <a:t>possible</a:t>
            </a:r>
          </a:p>
          <a:p>
            <a:pPr lvl="1"/>
            <a:r>
              <a:rPr lang="en-US" dirty="0"/>
              <a:t>Keep writing </a:t>
            </a:r>
            <a:r>
              <a:rPr lang="en-US" dirty="0" smtClean="0"/>
              <a:t>clear</a:t>
            </a:r>
            <a:r>
              <a:rPr lang="en-US" dirty="0"/>
              <a:t>, concise, and well-organized</a:t>
            </a:r>
          </a:p>
          <a:p>
            <a:pPr lvl="1"/>
            <a:r>
              <a:rPr lang="en-US" dirty="0"/>
              <a:t>Use an appropriate style</a:t>
            </a:r>
          </a:p>
          <a:p>
            <a:pPr lvl="1"/>
            <a:r>
              <a:rPr lang="en-US" dirty="0"/>
              <a:t>Use </a:t>
            </a:r>
            <a:r>
              <a:rPr lang="en-US" dirty="0" smtClean="0"/>
              <a:t>lists and short, </a:t>
            </a:r>
            <a:r>
              <a:rPr lang="en-US" dirty="0"/>
              <a:t>easy-to-understand </a:t>
            </a:r>
            <a:r>
              <a:rPr lang="en-US" dirty="0" smtClean="0"/>
              <a:t>words</a:t>
            </a:r>
          </a:p>
          <a:p>
            <a:pPr lvl="1"/>
            <a:r>
              <a:rPr lang="en-US" dirty="0"/>
              <a:t>Avoid repeating the same word too </a:t>
            </a:r>
            <a:r>
              <a:rPr lang="en-US" dirty="0" smtClean="0"/>
              <a:t>often and use </a:t>
            </a:r>
            <a:r>
              <a:rPr lang="en-US" dirty="0"/>
              <a:t>a </a:t>
            </a:r>
            <a:r>
              <a:rPr lang="en-US" b="1" dirty="0" smtClean="0"/>
              <a:t>spell checker</a:t>
            </a:r>
            <a:endParaRPr lang="en-US" b="1" dirty="0"/>
          </a:p>
          <a:p>
            <a:pPr lvl="1"/>
            <a:r>
              <a:rPr lang="en-US" dirty="0"/>
              <a:t>Ensure that written content is grammatically error-free</a:t>
            </a:r>
          </a:p>
          <a:p>
            <a:pPr lvl="1"/>
            <a:r>
              <a:rPr lang="en-US" dirty="0"/>
              <a:t>Conduct a careful review of the work done</a:t>
            </a:r>
          </a:p>
          <a:p>
            <a:pPr lvl="1"/>
            <a:endParaRPr lang="en-US" dirty="0"/>
          </a:p>
        </p:txBody>
      </p:sp>
    </p:spTree>
    <p:extLst>
      <p:ext uri="{BB962C8B-B14F-4D97-AF65-F5344CB8AC3E}">
        <p14:creationId xmlns:p14="http://schemas.microsoft.com/office/powerpoint/2010/main" val="3501398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a:bodyPr>
          <a:lstStyle/>
          <a:p>
            <a:pPr>
              <a:defRPr/>
            </a:pPr>
            <a:r>
              <a:rPr lang="en-US" dirty="0"/>
              <a:t>Written </a:t>
            </a:r>
            <a:r>
              <a:rPr lang="en-US" dirty="0" smtClean="0"/>
              <a:t>Communications </a:t>
            </a:r>
            <a:r>
              <a:rPr lang="en-US" sz="1400" dirty="0" smtClean="0"/>
              <a:t>(Cont</a:t>
            </a:r>
            <a:r>
              <a:rPr lang="en-US" sz="1400" dirty="0" smtClean="0"/>
              <a:t>. 1)</a:t>
            </a:r>
            <a:endParaRPr lang="en-US" sz="1300" dirty="0" smtClean="0"/>
          </a:p>
        </p:txBody>
      </p:sp>
      <p:sp>
        <p:nvSpPr>
          <p:cNvPr id="7" name="Rectangle 6"/>
          <p:cNvSpPr/>
          <p:nvPr/>
        </p:nvSpPr>
        <p:spPr>
          <a:xfrm>
            <a:off x="2743200" y="5674896"/>
            <a:ext cx="6019800" cy="646331"/>
          </a:xfrm>
          <a:prstGeom prst="rect">
            <a:avLst/>
          </a:prstGeom>
        </p:spPr>
        <p:txBody>
          <a:bodyPr wrap="square">
            <a:spAutoFit/>
          </a:bodyPr>
          <a:lstStyle/>
          <a:p>
            <a:r>
              <a:rPr lang="en-US" sz="1400" b="1" dirty="0" smtClean="0"/>
              <a:t>FIGURE A-2 </a:t>
            </a:r>
            <a:r>
              <a:rPr lang="en-US" sz="1400" dirty="0" err="1" smtClean="0"/>
              <a:t>Grammarly</a:t>
            </a:r>
            <a:r>
              <a:rPr lang="en-US" sz="1400" dirty="0" smtClean="0"/>
              <a:t> </a:t>
            </a:r>
            <a:r>
              <a:rPr lang="en-US" sz="1400" dirty="0"/>
              <a:t>is a sophisticated tool for checking grammar that works </a:t>
            </a:r>
            <a:r>
              <a:rPr lang="en-US" sz="1400" dirty="0" smtClean="0"/>
              <a:t>with Microsoft </a:t>
            </a:r>
            <a:r>
              <a:rPr lang="en-US" sz="1400" dirty="0"/>
              <a:t>Office or within a browser.</a:t>
            </a:r>
          </a:p>
          <a:p>
            <a:r>
              <a:rPr lang="en-US" sz="800" b="1" dirty="0"/>
              <a:t>Source: </a:t>
            </a:r>
            <a:r>
              <a:rPr lang="en-US" sz="800" dirty="0" err="1"/>
              <a:t>Grammarly</a:t>
            </a:r>
            <a:r>
              <a:rPr lang="en-US" sz="800" dirty="0"/>
              <a:t> Inc.</a:t>
            </a:r>
            <a:endParaRPr lang="en-US" sz="800" dirty="0"/>
          </a:p>
        </p:txBody>
      </p:sp>
      <p:pic>
        <p:nvPicPr>
          <p:cNvPr id="4" name="Picture 3" descr="This is a screenshot of Grammarly, a tool which is used to check grammar. The top-left corner of the screenshot consists of the logo of Grammarly. There is a horizontal task bar below the logo. There are seven buttons on the task bar. Starting from the left, the buttons are labeled paste, upload, start review, plagiarize, copy, download, and clear. There are arrows which point to the right side between the buttons labeled upload and start review and plagiarism and copy. The button labeled download is disabled. The right side of the task bar consists of a scale which reads 0 issues found. Score: 100 of 100. The icons below the scale are labeled summary and save/print report.&#10;There is a dialogue box below the task bar, which is titled weak adjective: important. The content below the title reads the intensifier very modifies the weak adjective important. Consider replacing the phrase with a strong adjective in order to sharpen your writing.&#10;The next header below the content reads suggested corrections. The words very important is seen below the header with an arrow, which points to the right side. The following words are listed on the right side of the arrow:&#10;• Crucial&#10;• Critical&#10;• Imperative&#10;• Paramount&#10;There is a rectangular box below the list, which consists of an icon of a question. The content next to the icon reads have questions? Ask the community!&#10;There are two buttons at the bottom of the dialogue box. The button on the bottom-left corner is labeled ignore and the button on the bottom-right corner is labeled next.&#10;There is a rectangular box below the scale, which is titled word choice – 2. The phrase below the title reads word usage issues. There is a button below the box, which is labeled synonyms. There is an icon of a question mark next to the button.&#10;" title="FIGURE A-2 Grammarly is a sophisticated tool for checking grammar that works with Microsoft Office or within a brows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405607"/>
            <a:ext cx="8001000" cy="4244286"/>
          </a:xfrm>
          <a:prstGeom prst="rect">
            <a:avLst/>
          </a:prstGeom>
        </p:spPr>
      </p:pic>
    </p:spTree>
    <p:extLst>
      <p:ext uri="{BB962C8B-B14F-4D97-AF65-F5344CB8AC3E}">
        <p14:creationId xmlns:p14="http://schemas.microsoft.com/office/powerpoint/2010/main" val="3884058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3749</TotalTime>
  <Words>1667</Words>
  <Application>Microsoft Office PowerPoint</Application>
  <PresentationFormat>On-screen Show (4:3)</PresentationFormat>
  <Paragraphs>263</Paragraphs>
  <Slides>31</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 </vt:lpstr>
      <vt:lpstr>Chapter Objectives (Cont.)</vt:lpstr>
      <vt:lpstr>Successful Communication Strategies</vt:lpstr>
      <vt:lpstr>Successful Communication Strategies (Cont. 1)</vt:lpstr>
      <vt:lpstr>Successful Communication Strategies (Cont. 2)</vt:lpstr>
      <vt:lpstr>Successful Communication Strategies (Cont. 3)</vt:lpstr>
      <vt:lpstr>Written Communications</vt:lpstr>
      <vt:lpstr>Written Communications (Cont. 1)</vt:lpstr>
      <vt:lpstr>Written Communications (Cont. 2)</vt:lpstr>
      <vt:lpstr>Written Communications (Cont. 3)</vt:lpstr>
      <vt:lpstr>Written Communications (Cont. 4)</vt:lpstr>
      <vt:lpstr>Written Communications (Cont. 5)</vt:lpstr>
      <vt:lpstr>Written Communications (Cont. 6)</vt:lpstr>
      <vt:lpstr>Written Communications (Cont. 7)</vt:lpstr>
      <vt:lpstr>Written Communications (Cont. 8)</vt:lpstr>
      <vt:lpstr>Written Communications (Cont. 9)</vt:lpstr>
      <vt:lpstr>Written Communications (Cont. 10)</vt:lpstr>
      <vt:lpstr>Written Communications (Cont. 11)</vt:lpstr>
      <vt:lpstr>Written Communications (Cont. 12)</vt:lpstr>
      <vt:lpstr>Oral Communications</vt:lpstr>
      <vt:lpstr>Oral Communications (Cont. 1)</vt:lpstr>
      <vt:lpstr>Oral Communications (Cont. 2)</vt:lpstr>
      <vt:lpstr>Oral Communications (Cont. 3)</vt:lpstr>
      <vt:lpstr>Oral Communications (Cont. 4)</vt:lpstr>
      <vt:lpstr>Oral Communications (Cont. 5)</vt:lpstr>
      <vt:lpstr>Oral Communications (Cont. 6)</vt:lpstr>
      <vt:lpstr>Managing Your Communication Skills</vt:lpstr>
      <vt:lpstr>Managing Your Communication Skills (Cont.)</vt:lpstr>
      <vt:lpstr>Toolkit Summary</vt:lpstr>
      <vt:lpstr>Toolkit Summary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Bhavana Balaji</cp:lastModifiedBy>
  <cp:revision>389</cp:revision>
  <dcterms:created xsi:type="dcterms:W3CDTF">2009-02-03T18:32:10Z</dcterms:created>
  <dcterms:modified xsi:type="dcterms:W3CDTF">2015-12-07T12:28:12Z</dcterms:modified>
</cp:coreProperties>
</file>