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2" r:id="rId1"/>
  </p:sldMasterIdLst>
  <p:notesMasterIdLst>
    <p:notesMasterId r:id="rId47"/>
  </p:notesMasterIdLst>
  <p:sldIdLst>
    <p:sldId id="256" r:id="rId2"/>
    <p:sldId id="257" r:id="rId3"/>
    <p:sldId id="258" r:id="rId4"/>
    <p:sldId id="260" r:id="rId5"/>
    <p:sldId id="318" r:id="rId6"/>
    <p:sldId id="361" r:id="rId7"/>
    <p:sldId id="335" r:id="rId8"/>
    <p:sldId id="337" r:id="rId9"/>
    <p:sldId id="336" r:id="rId10"/>
    <p:sldId id="363" r:id="rId11"/>
    <p:sldId id="383" r:id="rId12"/>
    <p:sldId id="382" r:id="rId13"/>
    <p:sldId id="366" r:id="rId14"/>
    <p:sldId id="367" r:id="rId15"/>
    <p:sldId id="368" r:id="rId16"/>
    <p:sldId id="264" r:id="rId17"/>
    <p:sldId id="339" r:id="rId18"/>
    <p:sldId id="369" r:id="rId19"/>
    <p:sldId id="370" r:id="rId20"/>
    <p:sldId id="272" r:id="rId21"/>
    <p:sldId id="372" r:id="rId22"/>
    <p:sldId id="270" r:id="rId23"/>
    <p:sldId id="371" r:id="rId24"/>
    <p:sldId id="373" r:id="rId25"/>
    <p:sldId id="384" r:id="rId26"/>
    <p:sldId id="385" r:id="rId27"/>
    <p:sldId id="374" r:id="rId28"/>
    <p:sldId id="375" r:id="rId29"/>
    <p:sldId id="386" r:id="rId30"/>
    <p:sldId id="387" r:id="rId31"/>
    <p:sldId id="388" r:id="rId32"/>
    <p:sldId id="402" r:id="rId33"/>
    <p:sldId id="389" r:id="rId34"/>
    <p:sldId id="390" r:id="rId35"/>
    <p:sldId id="391" r:id="rId36"/>
    <p:sldId id="392" r:id="rId37"/>
    <p:sldId id="393" r:id="rId38"/>
    <p:sldId id="394" r:id="rId39"/>
    <p:sldId id="395" r:id="rId40"/>
    <p:sldId id="396" r:id="rId41"/>
    <p:sldId id="397" r:id="rId42"/>
    <p:sldId id="398" r:id="rId43"/>
    <p:sldId id="399" r:id="rId44"/>
    <p:sldId id="400" r:id="rId45"/>
    <p:sldId id="401" r:id="rId4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DDB4"/>
    <a:srgbClr val="464646"/>
    <a:srgbClr val="74747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357" autoAdjust="0"/>
  </p:normalViewPr>
  <p:slideViewPr>
    <p:cSldViewPr>
      <p:cViewPr varScale="1">
        <p:scale>
          <a:sx n="66" d="100"/>
          <a:sy n="66" d="100"/>
        </p:scale>
        <p:origin x="70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78900CCD-8A10-4D49-BB79-792FE2AD7547}" type="datetimeFigureOut">
              <a:rPr lang="en-US"/>
              <a:pPr>
                <a:defRPr/>
              </a:pPr>
              <a:t>12/10/2015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1D8EF7D4-693D-4308-8526-5D7856EBEEC3}" type="slidenum">
              <a:rPr lang="en-US"/>
              <a:pPr>
                <a:defRPr/>
              </a:pPr>
              <a:t>‹#›</a:t>
            </a:fld>
            <a:endParaRPr lang="en-US" dirty="0"/>
          </a:p>
        </p:txBody>
      </p:sp>
    </p:spTree>
    <p:extLst>
      <p:ext uri="{BB962C8B-B14F-4D97-AF65-F5344CB8AC3E}">
        <p14:creationId xmlns:p14="http://schemas.microsoft.com/office/powerpoint/2010/main" val="42580817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a:t>
            </a:fld>
            <a:endParaRPr lang="en-US" dirty="0"/>
          </a:p>
        </p:txBody>
      </p:sp>
    </p:spTree>
    <p:extLst>
      <p:ext uri="{BB962C8B-B14F-4D97-AF65-F5344CB8AC3E}">
        <p14:creationId xmlns:p14="http://schemas.microsoft.com/office/powerpoint/2010/main" val="1035541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23214197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Arrangement</a:t>
            </a:r>
            <a:r>
              <a:rPr lang="en-US" baseline="0" dirty="0" smtClean="0"/>
              <a:t> of tasks in a logical sequence</a:t>
            </a:r>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7273878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19</a:t>
            </a:fld>
            <a:endParaRPr lang="en-US" dirty="0"/>
          </a:p>
        </p:txBody>
      </p:sp>
    </p:spTree>
    <p:extLst>
      <p:ext uri="{BB962C8B-B14F-4D97-AF65-F5344CB8AC3E}">
        <p14:creationId xmlns:p14="http://schemas.microsoft.com/office/powerpoint/2010/main" val="14461120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a:t>
            </a:fld>
            <a:endParaRPr lang="en-US" dirty="0"/>
          </a:p>
        </p:txBody>
      </p:sp>
    </p:spTree>
    <p:extLst>
      <p:ext uri="{BB962C8B-B14F-4D97-AF65-F5344CB8AC3E}">
        <p14:creationId xmlns:p14="http://schemas.microsoft.com/office/powerpoint/2010/main" val="30343905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17914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26119074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33090518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39667927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42628512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412477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4272176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a:t>
            </a:fld>
            <a:endParaRPr lang="en-US" dirty="0"/>
          </a:p>
        </p:txBody>
      </p:sp>
    </p:spTree>
    <p:extLst>
      <p:ext uri="{BB962C8B-B14F-4D97-AF65-F5344CB8AC3E}">
        <p14:creationId xmlns:p14="http://schemas.microsoft.com/office/powerpoint/2010/main" val="32276103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41486555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17145373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2187066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32805756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380707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14684998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29746947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7530487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21789532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831296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35358746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13581334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3630474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3116233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3015161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30151610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pPr>
              <a:defRPr/>
            </a:pPr>
            <a:fld id="{6FD48E91-9B64-4DDE-BB9B-EF0D166917A8}" type="datetime1">
              <a:rPr lang="en-US" smtClean="0"/>
              <a:t>12/10/2015</a:t>
            </a:fld>
            <a:endParaRPr lang="en-US" dirty="0"/>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pPr>
              <a:defRPr/>
            </a:pPr>
            <a:fld id="{779199C9-98F9-422D-8DB5-945D31ACEA8F}" type="slidenum">
              <a:rPr lang="en-US" smtClean="0"/>
              <a:pPr>
                <a:defRPr/>
              </a:pPr>
              <a:t>‹#›</a:t>
            </a:fld>
            <a:endParaRPr lang="en-US" dirty="0"/>
          </a:p>
        </p:txBody>
      </p:sp>
      <p:pic>
        <p:nvPicPr>
          <p:cNvPr id="13" name="Picture 5" descr="Cengage.gif"/>
          <p:cNvPicPr>
            <a:picLocks noChangeAspect="1"/>
          </p:cNvPicPr>
          <p:nvPr userDrawn="1"/>
        </p:nvPicPr>
        <p:blipFill>
          <a:blip r:embed="rId3" cstate="print"/>
          <a:srcRect/>
          <a:stretch>
            <a:fillRect/>
          </a:stretch>
        </p:blipFill>
        <p:spPr bwMode="auto">
          <a:xfrm>
            <a:off x="0" y="0"/>
            <a:ext cx="1597025" cy="942975"/>
          </a:xfrm>
          <a:prstGeom prst="rect">
            <a:avLst/>
          </a:prstGeom>
          <a:noFill/>
          <a:ln w="9525">
            <a:noFill/>
            <a:miter lim="800000"/>
            <a:headEnd/>
            <a:tailEnd/>
          </a:ln>
        </p:spPr>
      </p:pic>
      <p:pic>
        <p:nvPicPr>
          <p:cNvPr id="14" name="Picture 2" descr="C:\renger\SADProject\SAD_New\new\SAD 9e_Home Page_Template_files\slide0001_image006.png"/>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6858000" y="3962400"/>
            <a:ext cx="2286000" cy="2895600"/>
          </a:xfrm>
          <a:prstGeom prst="rect">
            <a:avLst/>
          </a:prstGeom>
          <a:noFill/>
          <a:extLst>
            <a:ext uri="{909E8E84-426E-40DD-AFC4-6F175D3DCCD1}">
              <a14:hiddenFill xmlns:a14="http://schemas.microsoft.com/office/drawing/2010/main">
                <a:solidFill>
                  <a:srgbClr val="FFFFFF"/>
                </a:solidFill>
              </a14:hiddenFill>
            </a:ext>
          </a:extLst>
        </p:spPr>
      </p:pic>
      <p:sp>
        <p:nvSpPr>
          <p:cNvPr id="15"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7AA75B51-994F-45B0-BFD3-DAEEE4868199}" type="datetime1">
              <a:rPr lang="en-US" smtClean="0"/>
              <a:t>12/10/2015</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Copyright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extLst/>
          </a:lstStyle>
          <a:p>
            <a:pPr>
              <a:defRPr/>
            </a:pPr>
            <a:fld id="{3FF7A705-15A9-4FB3-BB83-4414C5BD27ED}"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03E32AFA-A300-47D3-A631-0B64ABCA61A5}" type="datetime1">
              <a:rPr lang="en-US" smtClean="0"/>
              <a:t>12/10/2015</a:t>
            </a:fld>
            <a:endParaRPr lang="en-US" dirty="0"/>
          </a:p>
        </p:txBody>
      </p:sp>
      <p:sp>
        <p:nvSpPr>
          <p:cNvPr id="5" name="Footer Placeholder 4"/>
          <p:cNvSpPr>
            <a:spLocks noGrp="1"/>
          </p:cNvSpPr>
          <p:nvPr>
            <p:ph type="ftr" sz="quarter" idx="11"/>
          </p:nvPr>
        </p:nvSpPr>
        <p:spPr/>
        <p:txBody>
          <a:bodyPr/>
          <a:lstStyle>
            <a:extLst/>
          </a:lstStyle>
          <a:p>
            <a:pPr>
              <a:defRPr/>
            </a:pPr>
            <a:r>
              <a:rPr lang="en-US" smtClean="0"/>
              <a:t>Copyright ©2017 Cengage Learning. All Rights Reserved. May not be scanned, copied or duplicated, or posted to a publicly accessible website, in whole or in part.</a:t>
            </a:r>
            <a:endParaRPr lang="en-US" dirty="0"/>
          </a:p>
        </p:txBody>
      </p:sp>
      <p:sp>
        <p:nvSpPr>
          <p:cNvPr id="6" name="Slide Number Placeholder 5"/>
          <p:cNvSpPr>
            <a:spLocks noGrp="1"/>
          </p:cNvSpPr>
          <p:nvPr>
            <p:ph type="sldNum" sz="quarter" idx="12"/>
          </p:nvPr>
        </p:nvSpPr>
        <p:spPr/>
        <p:txBody>
          <a:bodyPr/>
          <a:lstStyle>
            <a:extLst/>
          </a:lstStyle>
          <a:p>
            <a:pPr>
              <a:defRPr/>
            </a:pPr>
            <a:fld id="{81824122-7DA4-439C-8E1C-2685A4CDC00B}" type="slidenum">
              <a:rPr lang="en-US" smtClean="0"/>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0513" y="1417638"/>
            <a:ext cx="8229600" cy="4525963"/>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pPr>
              <a:defRPr/>
            </a:pPr>
            <a:fld id="{FD43C42B-4039-400A-9716-D504C10A0168}" type="datetime1">
              <a:rPr lang="en-US" smtClean="0"/>
              <a:t>12/10/2015</a:t>
            </a:fld>
            <a:endParaRPr lang="en-US" dirty="0"/>
          </a:p>
        </p:txBody>
      </p:sp>
      <p:sp>
        <p:nvSpPr>
          <p:cNvPr id="6" name="Slide Number Placeholder 5"/>
          <p:cNvSpPr>
            <a:spLocks noGrp="1"/>
          </p:cNvSpPr>
          <p:nvPr>
            <p:ph type="sldNum" sz="quarter" idx="12"/>
          </p:nvPr>
        </p:nvSpPr>
        <p:spPr/>
        <p:txBody>
          <a:bodyPr/>
          <a:lstStyle>
            <a:extLst/>
          </a:lstStyle>
          <a:p>
            <a:pPr>
              <a:defRPr/>
            </a:pPr>
            <a:fld id="{EB9CF567-92F2-4868-AE5F-6064AF3DA266}" type="slidenum">
              <a:rPr lang="en-US" smtClean="0"/>
              <a:pPr>
                <a:defRPr/>
              </a:pPr>
              <a:t>‹#›</a:t>
            </a:fld>
            <a:endParaRPr lang="en-US" dirty="0"/>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
        <p:nvSpPr>
          <p:cNvPr id="8"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pPr>
              <a:defRPr/>
            </a:pPr>
            <a:fld id="{2321D453-E094-4A6C-A241-6B34E83A2BA0}" type="datetime1">
              <a:rPr lang="en-US" smtClean="0"/>
              <a:t>12/10/2015</a:t>
            </a:fld>
            <a:endParaRPr lang="en-US" dirty="0"/>
          </a:p>
        </p:txBody>
      </p:sp>
      <p:sp>
        <p:nvSpPr>
          <p:cNvPr id="6" name="Slide Number Placeholder 5"/>
          <p:cNvSpPr>
            <a:spLocks noGrp="1"/>
          </p:cNvSpPr>
          <p:nvPr>
            <p:ph type="sldNum" sz="quarter" idx="12"/>
          </p:nvPr>
        </p:nvSpPr>
        <p:spPr/>
        <p:txBody>
          <a:bodyPr/>
          <a:lstStyle>
            <a:extLst/>
          </a:lstStyle>
          <a:p>
            <a:pPr>
              <a:defRPr/>
            </a:pPr>
            <a:fld id="{4D2CAABE-7C30-4EA4-B5F3-01358C5E740E}" type="slidenum">
              <a:rPr lang="en-US" smtClean="0"/>
              <a:pPr>
                <a:defRPr/>
              </a:pPr>
              <a:t>‹#›</a:t>
            </a:fld>
            <a:endParaRPr lang="en-US" dirty="0"/>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9"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pPr>
              <a:defRPr/>
            </a:pPr>
            <a:fld id="{55F6BC97-F72D-4BB6-B618-6F11A5892F97}" type="datetime1">
              <a:rPr lang="en-US" smtClean="0"/>
              <a:t>12/10/2015</a:t>
            </a:fld>
            <a:endParaRPr lang="en-US" dirty="0"/>
          </a:p>
        </p:txBody>
      </p:sp>
      <p:sp>
        <p:nvSpPr>
          <p:cNvPr id="7" name="Slide Number Placeholder 6"/>
          <p:cNvSpPr>
            <a:spLocks noGrp="1"/>
          </p:cNvSpPr>
          <p:nvPr>
            <p:ph type="sldNum" sz="quarter" idx="12"/>
          </p:nvPr>
        </p:nvSpPr>
        <p:spPr/>
        <p:txBody>
          <a:bodyPr/>
          <a:lstStyle>
            <a:extLst/>
          </a:lstStyle>
          <a:p>
            <a:pPr>
              <a:defRPr/>
            </a:pPr>
            <a:fld id="{045C1710-DF5A-49B1-AD3F-FCC479A1A2A8}" type="slidenum">
              <a:rPr lang="en-US" smtClean="0"/>
              <a:pPr>
                <a:defRPr/>
              </a:pPr>
              <a:t>‹#›</a:t>
            </a:fld>
            <a:endParaRPr lang="en-US" dirty="0"/>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
        <p:nvSpPr>
          <p:cNvPr id="9"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pPr>
              <a:defRPr/>
            </a:pPr>
            <a:fld id="{2134F248-9D40-4A08-B8E1-717B5D63D4F7}" type="datetime1">
              <a:rPr lang="en-US" smtClean="0"/>
              <a:t>12/10/2015</a:t>
            </a:fld>
            <a:endParaRPr lang="en-US" dirty="0"/>
          </a:p>
        </p:txBody>
      </p:sp>
      <p:sp>
        <p:nvSpPr>
          <p:cNvPr id="8" name="Footer Placeholder 7"/>
          <p:cNvSpPr>
            <a:spLocks noGrp="1"/>
          </p:cNvSpPr>
          <p:nvPr>
            <p:ph type="ftr" sz="quarter" idx="11"/>
          </p:nvPr>
        </p:nvSpPr>
        <p:spPr/>
        <p:txBody>
          <a:bodyPr/>
          <a:lstStyle>
            <a:extLst/>
          </a:lstStyle>
          <a:p>
            <a:pPr>
              <a:defRPr/>
            </a:pPr>
            <a:r>
              <a:rPr lang="en-US" smtClean="0"/>
              <a:t>Copyright ©2017 Cengage Learning. All Rights Reserved. May not be scanned, copied or duplicated, or posted to a publicly accessible website, in whole or in part.</a:t>
            </a:r>
            <a:endParaRPr lang="en-US" dirty="0"/>
          </a:p>
        </p:txBody>
      </p:sp>
      <p:sp>
        <p:nvSpPr>
          <p:cNvPr id="9" name="Slide Number Placeholder 8"/>
          <p:cNvSpPr>
            <a:spLocks noGrp="1"/>
          </p:cNvSpPr>
          <p:nvPr>
            <p:ph type="sldNum" sz="quarter" idx="12"/>
          </p:nvPr>
        </p:nvSpPr>
        <p:spPr/>
        <p:txBody>
          <a:bodyPr/>
          <a:lstStyle>
            <a:extLst/>
          </a:lstStyle>
          <a:p>
            <a:pPr>
              <a:defRPr/>
            </a:pPr>
            <a:fld id="{986D10E8-0367-4E5D-9E4A-DD9E1662923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pPr>
              <a:defRPr/>
            </a:pPr>
            <a:fld id="{046E00A8-8AD6-4EDE-8AF4-A0EA4BACB9B0}" type="datetime1">
              <a:rPr lang="en-US" smtClean="0"/>
              <a:t>12/10/2015</a:t>
            </a:fld>
            <a:endParaRPr lang="en-US" dirty="0"/>
          </a:p>
        </p:txBody>
      </p:sp>
      <p:sp>
        <p:nvSpPr>
          <p:cNvPr id="5" name="Slide Number Placeholder 4"/>
          <p:cNvSpPr>
            <a:spLocks noGrp="1"/>
          </p:cNvSpPr>
          <p:nvPr>
            <p:ph type="sldNum" sz="quarter" idx="12"/>
          </p:nvPr>
        </p:nvSpPr>
        <p:spPr/>
        <p:txBody>
          <a:bodyPr/>
          <a:lstStyle>
            <a:extLst/>
          </a:lstStyle>
          <a:p>
            <a:pPr>
              <a:defRPr/>
            </a:pPr>
            <a:fld id="{74182478-D854-4386-B19D-338899BFC4A3}" type="slidenum">
              <a:rPr lang="en-US" smtClean="0"/>
              <a:pPr>
                <a:defRPr/>
              </a:pPr>
              <a:t>‹#›</a:t>
            </a:fld>
            <a:endParaRPr lang="en-US" dirty="0"/>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
        <p:nvSpPr>
          <p:cNvPr id="7"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pPr>
              <a:defRPr/>
            </a:pPr>
            <a:fld id="{FC51ED32-F948-4BC9-B6CB-2D92A910A853}" type="datetime1">
              <a:rPr lang="en-US" smtClean="0"/>
              <a:t>12/10/2015</a:t>
            </a:fld>
            <a:endParaRPr lang="en-US" dirty="0"/>
          </a:p>
        </p:txBody>
      </p:sp>
      <p:sp>
        <p:nvSpPr>
          <p:cNvPr id="4" name="Slide Number Placeholder 3"/>
          <p:cNvSpPr>
            <a:spLocks noGrp="1"/>
          </p:cNvSpPr>
          <p:nvPr>
            <p:ph type="sldNum" sz="quarter" idx="12"/>
          </p:nvPr>
        </p:nvSpPr>
        <p:spPr/>
        <p:txBody>
          <a:bodyPr/>
          <a:lstStyle>
            <a:extLst/>
          </a:lstStyle>
          <a:p>
            <a:pPr>
              <a:defRPr/>
            </a:pPr>
            <a:fld id="{D3A6B547-B69A-4B3E-824B-F8B9F77F30B6}" type="slidenum">
              <a:rPr lang="en-US" smtClean="0"/>
              <a:pPr>
                <a:defRPr/>
              </a:pPr>
              <a:t>‹#›</a:t>
            </a:fld>
            <a:endParaRPr lang="en-US" dirty="0"/>
          </a:p>
        </p:txBody>
      </p:sp>
      <p:sp>
        <p:nvSpPr>
          <p:cNvPr id="5"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pPr>
              <a:defRPr/>
            </a:pPr>
            <a:fld id="{5FA29030-5764-4B55-A1E1-98AAD52A37E7}" type="datetime1">
              <a:rPr lang="en-US" smtClean="0"/>
              <a:t>12/10/2015</a:t>
            </a:fld>
            <a:endParaRPr lang="en-US" dirty="0"/>
          </a:p>
        </p:txBody>
      </p:sp>
      <p:sp>
        <p:nvSpPr>
          <p:cNvPr id="6" name="Footer Placeholder 5"/>
          <p:cNvSpPr>
            <a:spLocks noGrp="1"/>
          </p:cNvSpPr>
          <p:nvPr>
            <p:ph type="ftr" sz="quarter" idx="11"/>
          </p:nvPr>
        </p:nvSpPr>
        <p:spPr/>
        <p:txBody>
          <a:bodyPr/>
          <a:lstStyle>
            <a:extLst/>
          </a:lstStyle>
          <a:p>
            <a:pPr>
              <a:defRPr/>
            </a:pPr>
            <a:r>
              <a:rPr lang="en-US" smtClean="0"/>
              <a:t>Copyright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extLst/>
          </a:lstStyle>
          <a:p>
            <a:pPr>
              <a:defRPr/>
            </a:pPr>
            <a:fld id="{85D84466-CB37-49EF-9CF4-ADD313A8598B}" type="slidenum">
              <a:rPr lang="en-US" smtClean="0"/>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dirty="0"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pPr>
              <a:defRPr/>
            </a:pPr>
            <a:fld id="{196B4DC5-D9C9-403D-B062-03F46B2A4BC0}" type="datetime1">
              <a:rPr lang="en-US" smtClean="0"/>
              <a:t>12/10/2015</a:t>
            </a:fld>
            <a:endParaRPr lang="en-US" dirty="0"/>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pPr>
              <a:defRPr/>
            </a:pPr>
            <a:r>
              <a:rPr lang="en-US" smtClean="0"/>
              <a:t>Copyright ©2017 Cengage Learning. All Rights Reserved. May not be scanned, copied or duplicated, or posted to a publicly accessible website, in whole or in part.</a:t>
            </a:r>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pPr>
              <a:defRPr/>
            </a:pPr>
            <a:fld id="{420B8259-93AD-49B5-837E-5FA1F175561B}" type="slidenum">
              <a:rPr lang="en-US" smtClean="0"/>
              <a:pPr>
                <a:defRPr/>
              </a:pPr>
              <a:t>‹#›</a:t>
            </a:fld>
            <a:endParaRPr lang="en-US"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dirty="0"/>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dirty="0"/>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dirty="0" smtClean="0"/>
              <a:t>Click to edit Master text styles</a:t>
            </a:r>
          </a:p>
          <a:p>
            <a:pPr lvl="1" eaLnBrk="1" latinLnBrk="0" hangingPunct="1"/>
            <a:r>
              <a:rPr kumimoji="0" lang="en-US" dirty="0" smtClean="0"/>
              <a:t>Second level</a:t>
            </a:r>
          </a:p>
          <a:p>
            <a:pPr lvl="2" eaLnBrk="1" latinLnBrk="0" hangingPunct="1"/>
            <a:r>
              <a:rPr kumimoji="0" lang="en-US" dirty="0" smtClean="0"/>
              <a:t>Third level</a:t>
            </a:r>
          </a:p>
          <a:p>
            <a:pPr lvl="3" eaLnBrk="1" latinLnBrk="0" hangingPunct="1"/>
            <a:r>
              <a:rPr kumimoji="0" lang="en-US" dirty="0" smtClean="0"/>
              <a:t>Fourth level</a:t>
            </a:r>
          </a:p>
          <a:p>
            <a:pPr lvl="4" eaLnBrk="1" latinLnBrk="0" hangingPunct="1"/>
            <a:r>
              <a:rPr kumimoji="0" lang="en-US" dirty="0" smtClean="0"/>
              <a:t>Fifth level</a:t>
            </a:r>
            <a:endParaRPr kumimoji="0" lang="en-US" dirty="0"/>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pPr>
              <a:defRPr/>
            </a:pPr>
            <a:fld id="{7FE579EB-EF82-465C-86FB-1C5500E7BC5F}" type="datetime1">
              <a:rPr lang="en-US" smtClean="0"/>
              <a:t>12/10/2015</a:t>
            </a:fld>
            <a:endParaRPr lang="en-US" dirty="0"/>
          </a:p>
        </p:txBody>
      </p:sp>
      <p:sp>
        <p:nvSpPr>
          <p:cNvPr id="22" name="Footer Placeholder 21"/>
          <p:cNvSpPr>
            <a:spLocks noGrp="1"/>
          </p:cNvSpPr>
          <p:nvPr>
            <p:ph type="ftr" sz="quarter" idx="3"/>
          </p:nvPr>
        </p:nvSpPr>
        <p:spPr>
          <a:xfrm>
            <a:off x="3888031" y="6407944"/>
            <a:ext cx="4759241" cy="365125"/>
          </a:xfrm>
          <a:prstGeom prst="rect">
            <a:avLst/>
          </a:prstGeom>
        </p:spPr>
        <p:txBody>
          <a:bodyPr vert="horz" anchor="b"/>
          <a:lstStyle>
            <a:lvl1pPr algn="r" eaLnBrk="1" latinLnBrk="0" hangingPunct="1">
              <a:defRPr kumimoji="0" sz="1000">
                <a:solidFill>
                  <a:schemeClr val="tx1"/>
                </a:solidFill>
                <a:latin typeface="Times New Roman" panose="02020603050405020304" pitchFamily="18" charset="0"/>
                <a:cs typeface="Times New Roman" panose="02020603050405020304" pitchFamily="18" charset="0"/>
              </a:defRPr>
            </a:lvl1pPr>
            <a:extLst/>
          </a:lstStyle>
          <a:p>
            <a:pPr algn="l">
              <a:defRPr/>
            </a:pPr>
            <a:r>
              <a:rPr lang="en-US" dirty="0" smtClean="0"/>
              <a:t>Copyright ©2017 Cengage Learning. All Rights Reserved. May not be scanned, copied or duplicated, or posted to a publicly accessible website, in whole or in part.</a:t>
            </a:r>
            <a:endParaRPr lang="en-US" dirty="0"/>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pPr>
              <a:defRPr/>
            </a:pPr>
            <a:fld id="{DA966EB8-3645-45BA-B837-242CADC3AE92}"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par>
    </p:tnLst>
  </p:timing>
  <p:hf hd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normAutofit/>
          </a:bodyPr>
          <a:lstStyle/>
          <a:p>
            <a:pPr eaLnBrk="1" hangingPunct="1"/>
            <a:r>
              <a:rPr lang="en-US" dirty="0" smtClean="0"/>
              <a:t>Systems Analysis and Design  11</a:t>
            </a:r>
            <a:r>
              <a:rPr lang="en-US" baseline="30000" dirty="0" smtClean="0"/>
              <a:t>th</a:t>
            </a:r>
            <a:r>
              <a:rPr lang="en-US" dirty="0" smtClean="0"/>
              <a:t> Edition</a:t>
            </a:r>
          </a:p>
        </p:txBody>
      </p:sp>
      <p:sp>
        <p:nvSpPr>
          <p:cNvPr id="15362" name="Subtitle 2"/>
          <p:cNvSpPr>
            <a:spLocks noGrp="1"/>
          </p:cNvSpPr>
          <p:nvPr>
            <p:ph type="body" idx="1"/>
          </p:nvPr>
        </p:nvSpPr>
        <p:spPr>
          <a:xfrm>
            <a:off x="4038600" y="2895600"/>
            <a:ext cx="5135880" cy="1491000"/>
          </a:xfrm>
        </p:spPr>
        <p:txBody>
          <a:bodyPr/>
          <a:lstStyle/>
          <a:p>
            <a:pPr eaLnBrk="1" hangingPunct="1"/>
            <a:r>
              <a:rPr lang="en-US" dirty="0" smtClean="0"/>
              <a:t>Chapter 3</a:t>
            </a:r>
          </a:p>
          <a:p>
            <a:pPr eaLnBrk="1" hangingPunct="1"/>
            <a:r>
              <a:rPr lang="en-US" dirty="0" smtClean="0">
                <a:solidFill>
                  <a:schemeClr val="tx1"/>
                </a:solidFill>
              </a:rPr>
              <a:t>Managing Systems Projects</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
        <p:nvSpPr>
          <p:cNvPr id="3" name="Slide Number Placeholder 2"/>
          <p:cNvSpPr>
            <a:spLocks noGrp="1"/>
          </p:cNvSpPr>
          <p:nvPr>
            <p:ph type="sldNum" sz="quarter" idx="12"/>
          </p:nvPr>
        </p:nvSpPr>
        <p:spPr/>
        <p:txBody>
          <a:bodyPr/>
          <a:lstStyle/>
          <a:p>
            <a:pPr>
              <a:defRPr/>
            </a:pPr>
            <a:fld id="{4D2CAABE-7C30-4EA4-B5F3-01358C5E740E}" type="slidenum">
              <a:rPr lang="en-US" smtClean="0"/>
              <a:pPr>
                <a:defRPr/>
              </a:pPr>
              <a:t>1</a:t>
            </a:fld>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smtClean="0">
                <a:solidFill>
                  <a:srgbClr val="00B050"/>
                </a:solidFill>
              </a:rPr>
              <a:t> </a:t>
            </a:r>
            <a:r>
              <a:rPr lang="en-US" dirty="0" smtClean="0"/>
              <a:t>a </a:t>
            </a:r>
            <a:r>
              <a:rPr lang="en-US" dirty="0"/>
              <a:t>Work Breakdown Structure </a:t>
            </a:r>
            <a:r>
              <a:rPr lang="en-US" sz="1300" dirty="0"/>
              <a:t>(Cont</a:t>
            </a:r>
            <a:r>
              <a:rPr lang="en-US" sz="1300" dirty="0" smtClean="0"/>
              <a:t>. 4)</a:t>
            </a:r>
          </a:p>
        </p:txBody>
      </p:sp>
      <p:sp>
        <p:nvSpPr>
          <p:cNvPr id="8" name="Rectangle 7"/>
          <p:cNvSpPr/>
          <p:nvPr/>
        </p:nvSpPr>
        <p:spPr>
          <a:xfrm>
            <a:off x="736486" y="4903926"/>
            <a:ext cx="7772400" cy="738664"/>
          </a:xfrm>
          <a:prstGeom prst="rect">
            <a:avLst/>
          </a:prstGeom>
        </p:spPr>
        <p:txBody>
          <a:bodyPr wrap="square">
            <a:spAutoFit/>
          </a:bodyPr>
          <a:lstStyle/>
          <a:p>
            <a:r>
              <a:rPr lang="en-US" sz="1400" b="1" dirty="0"/>
              <a:t>FIGURE </a:t>
            </a:r>
            <a:r>
              <a:rPr lang="en-US" sz="1400" b="1" dirty="0" smtClean="0"/>
              <a:t>3-5 </a:t>
            </a:r>
            <a:r>
              <a:rPr lang="en-US" sz="1400" dirty="0"/>
              <a:t>Using a questionnaire requires a series of tasks and events </a:t>
            </a:r>
            <a:r>
              <a:rPr lang="en-US" sz="1400" dirty="0" smtClean="0"/>
              <a:t>to track </a:t>
            </a:r>
            <a:r>
              <a:rPr lang="en-US" sz="1400" dirty="0"/>
              <a:t>the progress. The illustration shows the relationship between the tasks </a:t>
            </a:r>
            <a:r>
              <a:rPr lang="en-US" sz="1400" dirty="0" smtClean="0"/>
              <a:t>and the </a:t>
            </a:r>
            <a:r>
              <a:rPr lang="en-US" sz="1400" dirty="0"/>
              <a:t>events, or milestones, that mark the beginning and end of each </a:t>
            </a:r>
            <a:r>
              <a:rPr lang="en-US" sz="1400" dirty="0" smtClean="0"/>
              <a:t>task.</a:t>
            </a:r>
            <a:endParaRPr lang="en-US"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pic>
        <p:nvPicPr>
          <p:cNvPr id="4" name="Picture 3" descr="This figure is an illustration of the relationship between tasks and milestones. The figure comprises five squares. At the bottom left of each square there is a small circle. From each of these circles, there is a line going upwards that leads to an oval located above the square with a milestone in it. There is also an arrow that extends from each of the circles, pointing towards the next circle on the right. &#10;At the bottom of this figure there is a key to the circles and arrows used in each square. The circles represent an event or a milestone and the arrows represent tasks. &#10;Starting from the left side, the first oval reads “Start work on questionnaire.” The content within the square reads “Prepare questionnaire.” &#10;The second oval reads “Questionnaire approved” and the content in the square reads “Distribute questionnaire.” &#10;The third oval reads “All questionnaires distributed” and the content in the square reads “Await return of questionnaires.” &#10;The fourth oval reads “All questionnaires returned” and the content in the square reads “Tabulate questionnaire responses.” &#10;The fifth oval reads “Tabulation complete” and the content in the square reads “Prepare report on questionnaire results.” &#10;The sixth oval reads “Report distributed to management.”&#10;" title="FIGURE 3-5 Using a questionnaire requires a series of tasks and events to track the progress. The illustration shows the relationship between the tasks and the events, or milestones, that mark the beginning and end of each task."/>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4010" y="1855926"/>
            <a:ext cx="8324148" cy="3048000"/>
          </a:xfrm>
          <a:prstGeom prst="rect">
            <a:avLst/>
          </a:prstGeom>
        </p:spPr>
      </p:pic>
    </p:spTree>
    <p:extLst>
      <p:ext uri="{BB962C8B-B14F-4D97-AF65-F5344CB8AC3E}">
        <p14:creationId xmlns:p14="http://schemas.microsoft.com/office/powerpoint/2010/main" val="2618955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a:t>
            </a:r>
            <a:r>
              <a:rPr lang="en-US" sz="1300" dirty="0" smtClean="0"/>
              <a:t>. 5)</a:t>
            </a:r>
          </a:p>
        </p:txBody>
      </p:sp>
      <p:sp>
        <p:nvSpPr>
          <p:cNvPr id="9" name="Text Placeholder 2"/>
          <p:cNvSpPr>
            <a:spLocks noGrp="1"/>
          </p:cNvSpPr>
          <p:nvPr>
            <p:ph idx="1"/>
          </p:nvPr>
        </p:nvSpPr>
        <p:spPr>
          <a:xfrm>
            <a:off x="457200" y="1481328"/>
            <a:ext cx="8229600" cy="4525963"/>
          </a:xfrm>
        </p:spPr>
        <p:txBody>
          <a:bodyPr>
            <a:noAutofit/>
          </a:bodyPr>
          <a:lstStyle/>
          <a:p>
            <a:r>
              <a:rPr lang="en-US" b="1" dirty="0"/>
              <a:t>Identifying Tasks in a Work Breakdown Structure (</a:t>
            </a:r>
            <a:r>
              <a:rPr lang="en-US" b="1" dirty="0" smtClean="0"/>
              <a:t>WBS) </a:t>
            </a:r>
            <a:endParaRPr lang="en-US" sz="1400" b="1" dirty="0" smtClean="0"/>
          </a:p>
          <a:p>
            <a:pPr lvl="1"/>
            <a:r>
              <a:rPr lang="en-US" dirty="0" smtClean="0"/>
              <a:t>Listing the tasks</a:t>
            </a:r>
          </a:p>
          <a:p>
            <a:pPr lvl="1"/>
            <a:r>
              <a:rPr lang="en-US" dirty="0"/>
              <a:t>Estimating task duration - </a:t>
            </a:r>
            <a:r>
              <a:rPr lang="en-US" dirty="0" smtClean="0"/>
              <a:t>Can </a:t>
            </a:r>
            <a:r>
              <a:rPr lang="en-US" dirty="0"/>
              <a:t>be hours</a:t>
            </a:r>
            <a:r>
              <a:rPr lang="en-US" dirty="0" smtClean="0"/>
              <a:t>, days</a:t>
            </a:r>
            <a:r>
              <a:rPr lang="en-US" dirty="0"/>
              <a:t>, or weeks</a:t>
            </a:r>
          </a:p>
          <a:p>
            <a:pPr lvl="2"/>
            <a:r>
              <a:rPr lang="en-US" sz="2200" dirty="0" smtClean="0"/>
              <a:t>Time estimates made by project managers</a:t>
            </a:r>
          </a:p>
          <a:p>
            <a:pPr lvl="3"/>
            <a:r>
              <a:rPr lang="en-US" sz="2000" b="1" dirty="0" smtClean="0"/>
              <a:t>Best case-estimate </a:t>
            </a:r>
            <a:r>
              <a:rPr lang="en-US" sz="2000" dirty="0" smtClean="0"/>
              <a:t>(B), </a:t>
            </a:r>
            <a:r>
              <a:rPr lang="en-US" sz="2000" b="1" dirty="0" smtClean="0"/>
              <a:t>probable-case estimate </a:t>
            </a:r>
            <a:r>
              <a:rPr lang="en-US" sz="2000" dirty="0" smtClean="0"/>
              <a:t>(P), and </a:t>
            </a:r>
            <a:r>
              <a:rPr lang="en-US" sz="2000" b="1" dirty="0" smtClean="0"/>
              <a:t>worst-case estimate </a:t>
            </a:r>
            <a:r>
              <a:rPr lang="en-US" sz="2000" dirty="0" smtClean="0"/>
              <a:t>(W)</a:t>
            </a:r>
            <a:endParaRPr lang="en-US" sz="2000" dirty="0"/>
          </a:p>
          <a:p>
            <a:pPr lvl="2"/>
            <a:r>
              <a:rPr lang="en-US" sz="2200" dirty="0" smtClean="0"/>
              <a:t>After making estimates, the manager assigns a </a:t>
            </a:r>
            <a:r>
              <a:rPr lang="en-US" sz="2200" b="1" dirty="0" smtClean="0"/>
              <a:t>weight</a:t>
            </a:r>
            <a:r>
              <a:rPr lang="en-US" sz="2200" dirty="0"/>
              <a:t> </a:t>
            </a:r>
            <a:r>
              <a:rPr lang="en-US" sz="2200" dirty="0" smtClean="0"/>
              <a:t>to </a:t>
            </a:r>
            <a:r>
              <a:rPr lang="en-US" sz="2200" dirty="0"/>
              <a:t>each </a:t>
            </a:r>
            <a:r>
              <a:rPr lang="en-US" sz="2200" dirty="0" smtClean="0"/>
              <a:t>estimate and calculates the task duration</a:t>
            </a:r>
            <a:endParaRPr lang="en-US" sz="2200" dirty="0"/>
          </a:p>
          <a:p>
            <a:pPr eaLnBrk="1" hangingPunct="1"/>
            <a:endParaRPr lang="en-US" dirty="0" smtClean="0"/>
          </a:p>
        </p:txBody>
      </p:sp>
      <p:sp>
        <p:nvSpPr>
          <p:cNvPr id="4" name="Footer Placeholder 3"/>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14531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is figure contains three boxes. The first box is titled “First Version” and reads: “First, reserve the meeting room. Then order the marketing materials and brief the managers. After the briefings, send out customer emails and burn sample DVDs. When the emails are sent and the DVDs are ready, load the new software. When the marketing materials have arrived and the software is ready, do a dress rehearsal.”&#10;&#10;The second box is titled “Second version.” It is identical to the first box, except that the following phrases are highlighted:&#10;&quot;Reserve the meeting room&quot;&#10;&quot;Order the marketing materials&quot; &#10;&quot;Brief the managers&quot;&#10;&quot;Send out customer emails&quot;&#10;&quot;Burn sample DVDs&quot;&#10;&quot;Load the new software&quot;&#10;&quot;Do a dress rehearsal&quot;&#10;&#10;The third box is titled “Third version.” It comprises the following points:&#10;“First, reserve the meeting room.” &#10;“Then order the marketing materials and brief the managers.”&#10;“After the briefings, send out customer emails and burn sample DVDs.”&#10;“When the emails are sent and the DVDs are ready, load the new software.”&#10;”When the marketing materials have arrived and the software is ready, do a dress rehearsal.”&#10;" title="FIGURE 3-6 The three versions show how to transform a task statement into a list of specific tasks for a work breakdown structure"/>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09600" y="1435926"/>
            <a:ext cx="2554102" cy="4525962"/>
          </a:xfrm>
        </p:spPr>
      </p:pic>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12</a:t>
            </a:fld>
            <a:endParaRPr lang="en-US" dirty="0"/>
          </a:p>
        </p:txBody>
      </p:sp>
      <p:sp>
        <p:nvSpPr>
          <p:cNvPr id="4" name="Title 3"/>
          <p:cNvSpPr>
            <a:spLocks noGrp="1"/>
          </p:cNvSpPr>
          <p:nvPr>
            <p:ph type="title"/>
          </p:nvPr>
        </p:nvSpPr>
        <p:spPr/>
        <p:txBody>
          <a:bodyPr>
            <a:normAutofit fontScale="90000"/>
          </a:bodyPr>
          <a:lstStyle/>
          <a:p>
            <a:r>
              <a:rPr lang="en-US" dirty="0"/>
              <a:t>Creating</a:t>
            </a:r>
            <a:r>
              <a:rPr lang="en-US" dirty="0">
                <a:solidFill>
                  <a:srgbClr val="00B050"/>
                </a:solidFill>
              </a:rPr>
              <a:t> </a:t>
            </a:r>
            <a:r>
              <a:rPr lang="en-US" dirty="0"/>
              <a:t>a Work Breakdown Structure </a:t>
            </a:r>
            <a:r>
              <a:rPr lang="en-US" sz="1300" dirty="0"/>
              <a:t>(</a:t>
            </a:r>
            <a:r>
              <a:rPr lang="en-US" sz="1300" dirty="0" smtClean="0"/>
              <a:t>Cont. 6)</a:t>
            </a:r>
            <a:endParaRPr lang="en-IN" dirty="0"/>
          </a:p>
        </p:txBody>
      </p:sp>
      <p:sp>
        <p:nvSpPr>
          <p:cNvPr id="5" name="Rectangle 4"/>
          <p:cNvSpPr/>
          <p:nvPr/>
        </p:nvSpPr>
        <p:spPr>
          <a:xfrm>
            <a:off x="4383024" y="3859245"/>
            <a:ext cx="4876800" cy="738664"/>
          </a:xfrm>
          <a:prstGeom prst="rect">
            <a:avLst/>
          </a:prstGeom>
        </p:spPr>
        <p:txBody>
          <a:bodyPr wrap="square">
            <a:spAutoFit/>
          </a:bodyPr>
          <a:lstStyle/>
          <a:p>
            <a:r>
              <a:rPr lang="en-US" sz="1400" b="1" dirty="0"/>
              <a:t>FIGURE </a:t>
            </a:r>
            <a:r>
              <a:rPr lang="en-US" sz="1400" b="1" dirty="0" smtClean="0"/>
              <a:t>3-7 </a:t>
            </a:r>
            <a:r>
              <a:rPr lang="en-US" sz="1400" dirty="0"/>
              <a:t>In this table, columns have been added for task number, </a:t>
            </a:r>
            <a:r>
              <a:rPr lang="en-US" sz="1400" dirty="0" smtClean="0"/>
              <a:t>description, duration</a:t>
            </a:r>
            <a:r>
              <a:rPr lang="en-US" sz="1400" dirty="0"/>
              <a:t>, and predecessor tasks, which must be completed before another task can </a:t>
            </a:r>
            <a:r>
              <a:rPr lang="en-US" sz="1400" dirty="0" smtClean="0"/>
              <a:t>start.</a:t>
            </a:r>
            <a:endParaRPr lang="en-US" sz="1400" dirty="0"/>
          </a:p>
        </p:txBody>
      </p:sp>
      <p:pic>
        <p:nvPicPr>
          <p:cNvPr id="6" name="Picture 3" descr="This figure is a table that has 8 rows and 4 columns. The first column is titled “Task No.” The second column is titled “Description.” The third column is titled “Duration (Days).” The fourth column is titled “Predecessor tasks.” The third and fourth columns are empty.&#10;&#10;In row 2, column 1 reads “1” and column 2 reads “Reserve the meeting room.”&#10;In row 3, column 1 reads “2” and column 2 reads “Order the marketing materials.”&#10;In row 4, column 1 reads “3” and column 2 reads “Brief the managers.”&#10;In row 5, column 1 reads “4” and column 2 reads “Send out customer emails.”&#10;In row 6, column 1 reads “5” and column 2 reads “Burn sample DVDs.”&#10;In row 7, column 1 reads “6” and column 2 reads “Load the new software.”&#10;In row 8, column 1 reads “7” and column 2 reads “Do a dress rehearsal.”&#10;" title="FIGURE 3-7 In this table, columns have been added for task number, description, duration, and predecessor tasks, which must be completed before another task can st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73976" y="1417638"/>
            <a:ext cx="5670024" cy="2404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3136270" y="5204936"/>
            <a:ext cx="4876800" cy="738664"/>
          </a:xfrm>
          <a:prstGeom prst="rect">
            <a:avLst/>
          </a:prstGeom>
        </p:spPr>
        <p:txBody>
          <a:bodyPr wrap="square">
            <a:spAutoFit/>
          </a:bodyPr>
          <a:lstStyle/>
          <a:p>
            <a:r>
              <a:rPr lang="en-US" sz="1400" b="1" dirty="0"/>
              <a:t>FIGURE </a:t>
            </a:r>
            <a:r>
              <a:rPr lang="en-US" sz="1400" b="1" dirty="0" smtClean="0"/>
              <a:t>3-6 </a:t>
            </a:r>
            <a:r>
              <a:rPr lang="en-US" sz="1400" dirty="0" smtClean="0"/>
              <a:t>The three versions show how to transform a task statement into a list of specific tasks for a work breakdown structure.</a:t>
            </a:r>
            <a:endParaRPr lang="en-US" sz="1400" dirty="0"/>
          </a:p>
        </p:txBody>
      </p:sp>
      <p:sp>
        <p:nvSpPr>
          <p:cNvPr id="9" name="Footer Placeholder 8"/>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737407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Autofit/>
          </a:bodyPr>
          <a:lstStyle/>
          <a:p>
            <a:pPr eaLnBrk="1" hangingPunct="1"/>
            <a:r>
              <a:rPr lang="en-US" b="1" dirty="0" smtClean="0"/>
              <a:t>Factors Affecting Duration</a:t>
            </a:r>
          </a:p>
          <a:p>
            <a:pPr lvl="1"/>
            <a:r>
              <a:rPr lang="en-US" dirty="0" smtClean="0"/>
              <a:t>Project size</a:t>
            </a:r>
          </a:p>
          <a:p>
            <a:pPr lvl="2"/>
            <a:r>
              <a:rPr lang="en-US" dirty="0" smtClean="0"/>
              <a:t>Identify all project tasks and the time required for each </a:t>
            </a:r>
          </a:p>
          <a:p>
            <a:pPr lvl="2"/>
            <a:r>
              <a:rPr lang="en-US" dirty="0" smtClean="0"/>
              <a:t>Consider time taken for events affecting productivity</a:t>
            </a:r>
          </a:p>
          <a:p>
            <a:pPr lvl="1"/>
            <a:r>
              <a:rPr lang="en-US" dirty="0" smtClean="0"/>
              <a:t>Human resources</a:t>
            </a:r>
          </a:p>
          <a:p>
            <a:pPr lvl="2"/>
            <a:r>
              <a:rPr lang="en-US" dirty="0" smtClean="0"/>
              <a:t>Assemble </a:t>
            </a:r>
            <a:r>
              <a:rPr lang="en-US" dirty="0"/>
              <a:t>and guide a development team that has the skill and experience to handle the </a:t>
            </a:r>
            <a:r>
              <a:rPr lang="en-US" dirty="0" smtClean="0"/>
              <a:t>project</a:t>
            </a:r>
          </a:p>
          <a:p>
            <a:pPr lvl="2"/>
            <a:r>
              <a:rPr lang="en-US" dirty="0" smtClean="0"/>
              <a:t>Deal with factors that could affect the project’s timeline</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a:solidFill>
                  <a:srgbClr val="00B050"/>
                </a:solidFill>
              </a:rPr>
              <a:t> </a:t>
            </a:r>
            <a:r>
              <a:rPr lang="en-US" dirty="0"/>
              <a:t>a Work Breakdown Structure </a:t>
            </a:r>
            <a:r>
              <a:rPr lang="en-US" sz="1300" dirty="0"/>
              <a:t>(Cont</a:t>
            </a:r>
            <a:r>
              <a:rPr lang="en-US" sz="1300" dirty="0" smtClean="0"/>
              <a:t>. 7)</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963316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r>
              <a:rPr lang="en-US" b="1" dirty="0"/>
              <a:t>Factors Affecting Duration</a:t>
            </a:r>
          </a:p>
          <a:p>
            <a:pPr lvl="1"/>
            <a:r>
              <a:rPr lang="en-US" dirty="0" smtClean="0"/>
              <a:t>Experience with similar projects</a:t>
            </a:r>
          </a:p>
          <a:p>
            <a:pPr lvl="2"/>
            <a:r>
              <a:rPr lang="en-US" dirty="0" smtClean="0"/>
              <a:t>Develop </a:t>
            </a:r>
            <a:r>
              <a:rPr lang="en-US" dirty="0"/>
              <a:t>time and cost estimates based on the resources used for similar, previously developed information </a:t>
            </a:r>
            <a:r>
              <a:rPr lang="en-US" dirty="0" smtClean="0"/>
              <a:t>systems</a:t>
            </a:r>
            <a:endParaRPr lang="en-US" dirty="0"/>
          </a:p>
          <a:p>
            <a:pPr lvl="1"/>
            <a:r>
              <a:rPr lang="en-US" dirty="0"/>
              <a:t>Constraints</a:t>
            </a:r>
          </a:p>
          <a:p>
            <a:pPr lvl="2"/>
            <a:r>
              <a:rPr lang="en-US" dirty="0" smtClean="0"/>
              <a:t>Define system </a:t>
            </a:r>
            <a:r>
              <a:rPr lang="en-US" dirty="0"/>
              <a:t>requirements that can be achieved realistically within the required </a:t>
            </a:r>
            <a:r>
              <a:rPr lang="en-US" dirty="0" smtClean="0"/>
              <a:t>constraints</a:t>
            </a:r>
          </a:p>
          <a:p>
            <a:pPr lvl="3"/>
            <a:r>
              <a:rPr lang="en-US" dirty="0" smtClean="0"/>
              <a:t>Calculate resources needed in the absence of constraints</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 Work Breakdown Structure </a:t>
            </a:r>
            <a:r>
              <a:rPr lang="en-US" sz="1300" dirty="0"/>
              <a:t>(Cont</a:t>
            </a:r>
            <a:r>
              <a:rPr lang="en-US" sz="1300" dirty="0" smtClean="0"/>
              <a:t>. 8)</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6798403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a:solidFill>
                  <a:srgbClr val="00B050"/>
                </a:solidFill>
              </a:rPr>
              <a:t> </a:t>
            </a:r>
            <a:r>
              <a:rPr lang="en-US" dirty="0"/>
              <a:t>a Work Breakdown Structure </a:t>
            </a:r>
            <a:r>
              <a:rPr lang="en-US" sz="1300" dirty="0"/>
              <a:t>(Cont</a:t>
            </a:r>
            <a:r>
              <a:rPr lang="en-US" sz="1300" dirty="0" smtClean="0"/>
              <a:t>. 9)</a:t>
            </a:r>
          </a:p>
        </p:txBody>
      </p:sp>
      <p:sp>
        <p:nvSpPr>
          <p:cNvPr id="8" name="Rectangle 7"/>
          <p:cNvSpPr/>
          <p:nvPr/>
        </p:nvSpPr>
        <p:spPr>
          <a:xfrm>
            <a:off x="5940811" y="1447800"/>
            <a:ext cx="2992207" cy="1384995"/>
          </a:xfrm>
          <a:prstGeom prst="rect">
            <a:avLst/>
          </a:prstGeom>
        </p:spPr>
        <p:txBody>
          <a:bodyPr wrap="square">
            <a:spAutoFit/>
          </a:bodyPr>
          <a:lstStyle/>
          <a:p>
            <a:r>
              <a:rPr lang="en-US" sz="1400" b="1" dirty="0"/>
              <a:t>FIGURE </a:t>
            </a:r>
            <a:r>
              <a:rPr lang="en-US" sz="1400" b="1" dirty="0" smtClean="0"/>
              <a:t>3-8 </a:t>
            </a:r>
            <a:r>
              <a:rPr lang="en-US" sz="1400" dirty="0" smtClean="0"/>
              <a:t>Task </a:t>
            </a:r>
            <a:r>
              <a:rPr lang="en-US" sz="1400" dirty="0"/>
              <a:t>durations have been added, and the WBS is complete except </a:t>
            </a:r>
            <a:r>
              <a:rPr lang="en-US" sz="1400" dirty="0" smtClean="0"/>
              <a:t>for predecessor </a:t>
            </a:r>
            <a:r>
              <a:rPr lang="en-US" sz="1400" dirty="0"/>
              <a:t>task information. The predecessor tasks will determine task patterns </a:t>
            </a:r>
            <a:r>
              <a:rPr lang="en-US" sz="1400" dirty="0" smtClean="0"/>
              <a:t>and sequence </a:t>
            </a:r>
            <a:r>
              <a:rPr lang="en-US" sz="1400" dirty="0"/>
              <a:t>of </a:t>
            </a:r>
            <a:r>
              <a:rPr lang="en-US" sz="1400" dirty="0" smtClean="0"/>
              <a:t>performance.</a:t>
            </a:r>
            <a:endParaRPr lang="en-US" sz="1400" dirty="0"/>
          </a:p>
        </p:txBody>
      </p:sp>
      <p:pic>
        <p:nvPicPr>
          <p:cNvPr id="6146" name="Picture 2" descr="This figure is a table that has eight rows and four columns. The first column is titled “Task No.” The second column is titled “Description.” The third column is titled “Duration (Days).” The fourth column is titled “Predecessor tasks.” The fourth column is empty.&#10;&#10;Row 2, column 1 reads “,” column 2 reads “Reserve the meeting room,” and column 3 reads “1.”&#10;Row 3, column 1 reads “2,” column 2 reads “Order the marketing materials,” and column 3 reads “9.”&#10;Row 4, column 1 reads “3,” column 2 reads “Brief the managers,” and column 3 reads “2.”&#10;Row 5, column 1 reads “4,” column 2 reads “Send out customer emails,” and column 3 reads “3.”&#10;Row 6, column 1 reads “5,” column 2 reads “Burn sample DVDs,” and column 3 reads “3.”&#10;Row 7, column 1 reads “6,” column 2 reads “Load the new software,” and column 3 reads “2.”&#10;Row 8, column 1 reads “7,” column 2 reads “Do a dress rehearsal,” and column 3 reads “1.”&#10;" title="FIGURE 3-8 Task durations have been added, and the WBS is complete except for predecessor task determine task patterns and information. The predecessor tasks will determine task patterns andsequence of performance.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000" y="1295400"/>
            <a:ext cx="5559812"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descr="The figure is an illustration of a Gantt chart. The chart primarily comprises two components. The first component is a table with 4 rows and 8 columns. &#10;&#10;The first column contains numbers. This column does not have a title. The second column is titled “Task Name.” The third column is titled “Duration.” The fourth column is titled “Predecessor.” &#10;&#10;Row 2, column 1 reads “1.” Column 2 reads “Reserve the meeting room.” Column 3 reads “1 day” Column 4 is empty.&#10;Row 3, column 1 reads “2.” Column 2 reads “Order the marketing materials.” Column 3 reads “9 days.” Column 4 reads “1.” &#10;Row 4, column 1 reads “3.” Column 2 reads “Brief the managers.” Column 3 reads “2.” Column 4 reads “1”&#10;Row 5, column 1 reads “4.” Column 2 reads “Send out customer emails.” Column 3 reads “3” Column 4 reads “3”&#10;Row 6, column 1 reads “5.” Column 2 reads “Burn sample DVDs.” Column 3 reads “3.” Column 4 reads “3.”&#10;Row 7, column 1 reads “6.” Column 2 reads “Load the new software.” Column 3 reads “2.” Column 4 reads “4,5.”&#10;Row 8, column 1 reads “7.” Column 2 reads “Do a dress rehearsal.” Column 3 reads “1.” Column 4 reads “2,6.”&#10;&#10;The second component of the chart comprises a table with columns. There are 16 columns, column 1 is titled “1/5.” Column 2 is titled “1/6.” Column 3 is titled “1/7.” Column 4 is titled “1/8.” Column 5 is titled “1/9.” Column 6 is titled “1/10.” This continues till the 16th column, titled “1/20.”&#10;There are 7 bars corresponding to each task in the first component of the chart. The first bar stretches across column 1. The second bar extends from column 2 to 12. The third bar extends across columns 3 and 4. The fourth bar extends across columns 5, 6, 7, 8, and 9. The fifth bar extends across columns 5, 6, 7, 8, and 9. The sixth bar extends across columns 10 and 11. The seventh bar extends across column 16. There are arrows that connect certain bars. From the left, bar 1 has an arrow that leads to the bar 2. Bar 2 has two arrows, one connects to bar 3, and another to bar 7. Bar 3 has an arrow that leads to bar 4. Bar 4 has two arrows, one leads to bar 5, and another to bar 6. Bar 5 has an arrow that leads to bar 6. Bar 6 has an arrow that leads to bar 7.&#10;" title="FIGURE 3-9 This Microsoft Project screen displays the same WBS, including task number, task name, duration, and predecessor tasks. "/>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5668" y="3657600"/>
            <a:ext cx="6757851"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0" y="4220795"/>
            <a:ext cx="2590800" cy="1169551"/>
          </a:xfrm>
          <a:prstGeom prst="rect">
            <a:avLst/>
          </a:prstGeom>
        </p:spPr>
        <p:txBody>
          <a:bodyPr wrap="square">
            <a:spAutoFit/>
          </a:bodyPr>
          <a:lstStyle/>
          <a:p>
            <a:r>
              <a:rPr lang="en-US" sz="1400" b="1" dirty="0"/>
              <a:t>FIGURE </a:t>
            </a:r>
            <a:r>
              <a:rPr lang="en-US" sz="1400" b="1" dirty="0" smtClean="0"/>
              <a:t>3-9 </a:t>
            </a:r>
            <a:r>
              <a:rPr lang="en-US" sz="1400" dirty="0"/>
              <a:t>This Microsoft Project screen displays the same WBS, including task number, task name</a:t>
            </a:r>
            <a:r>
              <a:rPr lang="en-US" sz="1400" dirty="0" smtClean="0"/>
              <a:t>, duration</a:t>
            </a:r>
            <a:r>
              <a:rPr lang="en-US" sz="1400" dirty="0"/>
              <a:t>, and predecessor </a:t>
            </a:r>
            <a:r>
              <a:rPr lang="en-US" sz="1400" dirty="0" smtClean="0"/>
              <a:t>tasks.</a:t>
            </a:r>
            <a:endParaRPr lang="en-US"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503536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FED4F1C-06F7-4A04-9457-CA53CDF0EA00}" type="slidenum">
              <a:rPr lang="en-US"/>
              <a:pPr>
                <a:defRPr/>
              </a:pPr>
              <a:t>16</a:t>
            </a:fld>
            <a:endParaRPr lang="en-US" dirty="0"/>
          </a:p>
        </p:txBody>
      </p:sp>
      <p:sp>
        <p:nvSpPr>
          <p:cNvPr id="22529" name="Title 1"/>
          <p:cNvSpPr>
            <a:spLocks noGrp="1"/>
          </p:cNvSpPr>
          <p:nvPr>
            <p:ph type="title"/>
          </p:nvPr>
        </p:nvSpPr>
        <p:spPr/>
        <p:txBody>
          <a:bodyPr>
            <a:normAutofit/>
          </a:bodyPr>
          <a:lstStyle/>
          <a:p>
            <a:pPr eaLnBrk="1" hangingPunct="1"/>
            <a:r>
              <a:rPr lang="en-US" dirty="0"/>
              <a:t>Identifying</a:t>
            </a:r>
            <a:r>
              <a:rPr lang="en-US" dirty="0" smtClean="0">
                <a:solidFill>
                  <a:srgbClr val="87DDB4"/>
                </a:solidFill>
              </a:rPr>
              <a:t> </a:t>
            </a:r>
            <a:r>
              <a:rPr lang="en-US" dirty="0" smtClean="0"/>
              <a:t>Task Patterns</a:t>
            </a:r>
          </a:p>
        </p:txBody>
      </p:sp>
      <p:sp>
        <p:nvSpPr>
          <p:cNvPr id="3" name="Text Placeholder 2"/>
          <p:cNvSpPr>
            <a:spLocks noGrp="1"/>
          </p:cNvSpPr>
          <p:nvPr>
            <p:ph idx="4294967295"/>
          </p:nvPr>
        </p:nvSpPr>
        <p:spPr>
          <a:xfrm>
            <a:off x="609600" y="1524000"/>
            <a:ext cx="8305800" cy="4483100"/>
          </a:xfrm>
        </p:spPr>
        <p:txBody>
          <a:bodyPr rtlCol="0">
            <a:noAutofit/>
          </a:bodyPr>
          <a:lstStyle/>
          <a:p>
            <a:r>
              <a:rPr lang="en-US" b="1" dirty="0" smtClean="0"/>
              <a:t>Task Patterns</a:t>
            </a:r>
          </a:p>
          <a:p>
            <a:pPr lvl="1"/>
            <a:r>
              <a:rPr lang="en-US" dirty="0"/>
              <a:t>Arrangement of tasks in a logical </a:t>
            </a:r>
            <a:r>
              <a:rPr lang="en-US" dirty="0" smtClean="0"/>
              <a:t>sequence</a:t>
            </a:r>
          </a:p>
          <a:p>
            <a:pPr lvl="1"/>
            <a:r>
              <a:rPr lang="en-US" dirty="0" smtClean="0"/>
              <a:t>Can involve dependent tasks, multiple successor tasks, and multiple predecessor tasks</a:t>
            </a:r>
            <a:endParaRPr lang="en-US" dirty="0"/>
          </a:p>
          <a:p>
            <a:r>
              <a:rPr lang="en-US" b="1" dirty="0" smtClean="0"/>
              <a:t>Using Task Boxes to Create a Model</a:t>
            </a:r>
            <a:endParaRPr lang="en-US" b="1" dirty="0"/>
          </a:p>
          <a:p>
            <a:pPr lvl="1"/>
            <a:endParaRPr lang="en-US" dirty="0" smtClean="0"/>
          </a:p>
        </p:txBody>
      </p:sp>
      <p:sp>
        <p:nvSpPr>
          <p:cNvPr id="5" name="Rectangle 4"/>
          <p:cNvSpPr/>
          <p:nvPr/>
        </p:nvSpPr>
        <p:spPr>
          <a:xfrm>
            <a:off x="779066" y="4308464"/>
            <a:ext cx="4877801" cy="954107"/>
          </a:xfrm>
          <a:prstGeom prst="rect">
            <a:avLst/>
          </a:prstGeom>
        </p:spPr>
        <p:txBody>
          <a:bodyPr wrap="square">
            <a:spAutoFit/>
          </a:bodyPr>
          <a:lstStyle/>
          <a:p>
            <a:r>
              <a:rPr lang="en-US" sz="1400" b="1" dirty="0"/>
              <a:t>FIGURE </a:t>
            </a:r>
            <a:r>
              <a:rPr lang="en-US" sz="1400" b="1" dirty="0" smtClean="0"/>
              <a:t>3-10 </a:t>
            </a:r>
            <a:r>
              <a:rPr lang="en-US" sz="1400" dirty="0"/>
              <a:t>Each section of the </a:t>
            </a:r>
            <a:r>
              <a:rPr lang="en-US" sz="1400" dirty="0" smtClean="0"/>
              <a:t>task </a:t>
            </a:r>
            <a:r>
              <a:rPr lang="fr-FR" sz="1400" dirty="0" smtClean="0"/>
              <a:t>box </a:t>
            </a:r>
            <a:r>
              <a:rPr lang="fr-FR" sz="1400" dirty="0"/>
              <a:t>contains important information </a:t>
            </a:r>
            <a:r>
              <a:rPr lang="fr-FR" sz="1400" dirty="0" smtClean="0"/>
              <a:t>about </a:t>
            </a:r>
            <a:r>
              <a:rPr lang="en-US" sz="1400" dirty="0" smtClean="0"/>
              <a:t>the </a:t>
            </a:r>
            <a:r>
              <a:rPr lang="en-US" sz="1400" dirty="0"/>
              <a:t>task, including the Task Name, Task </a:t>
            </a:r>
            <a:r>
              <a:rPr lang="en-US" sz="1400" dirty="0" smtClean="0"/>
              <a:t>ID, Task </a:t>
            </a:r>
            <a:r>
              <a:rPr lang="en-US" sz="1400" dirty="0"/>
              <a:t>Duration, Start Day/Date, </a:t>
            </a:r>
            <a:r>
              <a:rPr lang="en-US" sz="1400" dirty="0" smtClean="0"/>
              <a:t>and Finish Day/Date.</a:t>
            </a:r>
            <a:endParaRPr lang="en-US" sz="1400" dirty="0"/>
          </a:p>
        </p:txBody>
      </p:sp>
      <p:pic>
        <p:nvPicPr>
          <p:cNvPr id="7" name="Picture 6" descr="This figure illustrates a task box. The task box is a table, titled “Task Name”, and consists of two rows and two columns. In row 1, column 1 reads “Start Day/Date” and column 2 reads “Task ID.” In row 2, column 1 reads “Finish Day/Date” and column 2 reads “Task Duration.”" title="Figure 3.10 - Each section of the task box contains important information about the task, including the Task Name, Task ID, Task Duration, Start Day/Date, and Finish Day/Date."/>
          <p:cNvPicPr>
            <a:picLocks noChangeAspect="1"/>
          </p:cNvPicPr>
          <p:nvPr/>
        </p:nvPicPr>
        <p:blipFill rotWithShape="1">
          <a:blip r:embed="rId3">
            <a:extLst>
              <a:ext uri="{28A0092B-C50C-407E-A947-70E740481C1C}">
                <a14:useLocalDpi xmlns:a14="http://schemas.microsoft.com/office/drawing/2010/main" val="0"/>
              </a:ext>
            </a:extLst>
          </a:blip>
          <a:srcRect l="517" t="24194" r="-517" b="1153"/>
          <a:stretch/>
        </p:blipFill>
        <p:spPr>
          <a:xfrm>
            <a:off x="5826333" y="3962578"/>
            <a:ext cx="3108117" cy="1645881"/>
          </a:xfrm>
          <a:prstGeom prst="rect">
            <a:avLst/>
          </a:prstGeom>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p:txBody>
          <a:bodyPr>
            <a:normAutofit/>
          </a:bodyPr>
          <a:lstStyle/>
          <a:p>
            <a:pPr eaLnBrk="1" hangingPunct="1"/>
            <a:r>
              <a:rPr lang="en-US" b="1" dirty="0" smtClean="0"/>
              <a:t>Task Patterns</a:t>
            </a:r>
            <a:endParaRPr lang="en-US" sz="1200" b="1" dirty="0" smtClean="0"/>
          </a:p>
          <a:p>
            <a:pPr lvl="1"/>
            <a:r>
              <a:rPr lang="en-US" dirty="0" smtClean="0"/>
              <a:t>Dependent Tasks</a:t>
            </a:r>
          </a:p>
          <a:p>
            <a:pPr lvl="2"/>
            <a:r>
              <a:rPr lang="en-US" dirty="0" smtClean="0"/>
              <a:t>Tasks that need to be completed in a sequence</a:t>
            </a:r>
          </a:p>
          <a:p>
            <a:pPr lvl="2"/>
            <a:r>
              <a:rPr lang="en-US" dirty="0" smtClean="0"/>
              <a:t>One task can be initiated only after the prior task has</a:t>
            </a:r>
          </a:p>
          <a:p>
            <a:pPr marL="630936" lvl="2" indent="0">
              <a:buNone/>
            </a:pPr>
            <a:r>
              <a:rPr lang="en-US" dirty="0"/>
              <a:t>	</a:t>
            </a:r>
            <a:r>
              <a:rPr lang="en-US" dirty="0" smtClean="0"/>
              <a:t>been completed</a:t>
            </a:r>
            <a:endParaRPr lang="en-US"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17</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a:t>
            </a:r>
            <a:r>
              <a:rPr lang="en-US" sz="1300" dirty="0" smtClean="0"/>
              <a:t>. 1)</a:t>
            </a:r>
          </a:p>
        </p:txBody>
      </p:sp>
      <p:sp>
        <p:nvSpPr>
          <p:cNvPr id="7" name="Rectangle 6"/>
          <p:cNvSpPr/>
          <p:nvPr/>
        </p:nvSpPr>
        <p:spPr>
          <a:xfrm>
            <a:off x="3200400" y="5001927"/>
            <a:ext cx="5177964" cy="738664"/>
          </a:xfrm>
          <a:prstGeom prst="rect">
            <a:avLst/>
          </a:prstGeom>
        </p:spPr>
        <p:txBody>
          <a:bodyPr wrap="square">
            <a:spAutoFit/>
          </a:bodyPr>
          <a:lstStyle/>
          <a:p>
            <a:r>
              <a:rPr lang="en-US" sz="1400" b="1" dirty="0"/>
              <a:t>FIGURE </a:t>
            </a:r>
            <a:r>
              <a:rPr lang="en-US" sz="1400" b="1" dirty="0" smtClean="0"/>
              <a:t>3-12 </a:t>
            </a:r>
            <a:r>
              <a:rPr lang="en-US" sz="1400" dirty="0"/>
              <a:t>This example of a dependent task shows that the </a:t>
            </a:r>
            <a:r>
              <a:rPr lang="en-US" sz="1400" dirty="0" smtClean="0"/>
              <a:t>finish time </a:t>
            </a:r>
            <a:r>
              <a:rPr lang="en-US" sz="1400" dirty="0"/>
              <a:t>of Task 1, Day 5, </a:t>
            </a:r>
            <a:r>
              <a:rPr lang="en-US" sz="1400" dirty="0" smtClean="0"/>
              <a:t>controls </a:t>
            </a:r>
            <a:r>
              <a:rPr lang="en-US" sz="1400" dirty="0"/>
              <a:t>the start date of Task 2, which is Day </a:t>
            </a:r>
            <a:r>
              <a:rPr lang="en-US" sz="1400" dirty="0" smtClean="0"/>
              <a:t>6.</a:t>
            </a:r>
            <a:endParaRPr lang="en-US" sz="1400" dirty="0"/>
          </a:p>
        </p:txBody>
      </p:sp>
      <p:pic>
        <p:nvPicPr>
          <p:cNvPr id="2" name="Picture 1" descr="This figure consists of two task boxes. Each of the boxes have two rows and two columns. Starting from the left, the first task box is titled “Prepare Outline.” In row 1, column 1 reads “Start: Day 1” and column 2 reads “ID: 1”. Row 2, column 1 reads “Finish: Day 5” and column 2 reads “Dur: 5.” There is an arrow from this task box that points to the next box. &#10;&#10;The second task box is titled “Create Document.” In row 1, column 1 reads “Start: Day 6” and column 2 reads “ID: 2.” In row 2, column 1 reads “Finish: Day 14” and column 2 reads “Dur: 9.”&#10;" title="Figure 3.12 - This example of a dependent task shows that the finish time of Task 1, Day 5 controls the start date of Task 2, which is Day 6."/>
          <p:cNvPicPr>
            <a:picLocks noChangeAspect="1"/>
          </p:cNvPicPr>
          <p:nvPr/>
        </p:nvPicPr>
        <p:blipFill rotWithShape="1">
          <a:blip r:embed="rId3">
            <a:extLst>
              <a:ext uri="{28A0092B-C50C-407E-A947-70E740481C1C}">
                <a14:useLocalDpi xmlns:a14="http://schemas.microsoft.com/office/drawing/2010/main" val="0"/>
              </a:ext>
            </a:extLst>
          </a:blip>
          <a:srcRect t="21071"/>
          <a:stretch/>
        </p:blipFill>
        <p:spPr>
          <a:xfrm>
            <a:off x="3051613" y="3423746"/>
            <a:ext cx="5645442" cy="1375171"/>
          </a:xfrm>
          <a:prstGeom prst="rect">
            <a:avLst/>
          </a:prstGeom>
        </p:spPr>
      </p:pic>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6276527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his figure consists of three task boxes, each having two rows and two columns. Starting from the left, the first task box is titled “Develop Plan.” Row 1, column 1 reads “Start: Day 1” and column 2 reads “ID: 1.” Row 2, column 1 reads “Finish: Day 30” and column 2 reads “Dur: 30.” Two arrows originate from this box and point to two other task boxes, placed one above the other. The first task box at the top is titled “Arrange Interviews.” Row 1, column 1 reads “Start: Day 31” and column 2 reads “ID: 2.” Row 2, column 1 reads “Finish: Day 60” and column 2 reads “Dur: 30.”&#10;&#10;The task box at the bottom is titled “Design Survey.” Row 1, column 1 reads “Start: Day 31” and column 2 reads “ID: 3.” Row 2, column 1 reads “Finish: Day 40” and column 2 reads “Dur: 10.”&#10;" title="Figure 3.13 - This example of multiple successor tasks shows that the finish time for Task 1 determines the start time for both Tasks 2 and 3. "/>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3590"/>
          <a:stretch/>
        </p:blipFill>
        <p:spPr bwMode="auto">
          <a:xfrm>
            <a:off x="4344354" y="2209800"/>
            <a:ext cx="4533900" cy="24691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4" name="Text Placeholder 2"/>
          <p:cNvSpPr>
            <a:spLocks noGrp="1"/>
          </p:cNvSpPr>
          <p:nvPr>
            <p:ph idx="1"/>
          </p:nvPr>
        </p:nvSpPr>
        <p:spPr>
          <a:xfrm>
            <a:off x="457200" y="1481328"/>
            <a:ext cx="4230054" cy="4525963"/>
          </a:xfrm>
        </p:spPr>
        <p:txBody>
          <a:bodyPr>
            <a:normAutofit/>
          </a:bodyPr>
          <a:lstStyle/>
          <a:p>
            <a:r>
              <a:rPr lang="en-US" b="1" dirty="0"/>
              <a:t>Task </a:t>
            </a:r>
            <a:r>
              <a:rPr lang="en-US" b="1" dirty="0" smtClean="0"/>
              <a:t>Patterns </a:t>
            </a:r>
            <a:endParaRPr lang="en-US" sz="1400" dirty="0" smtClean="0"/>
          </a:p>
          <a:p>
            <a:pPr lvl="1"/>
            <a:r>
              <a:rPr lang="en-US" dirty="0" smtClean="0"/>
              <a:t>Multiple Successor</a:t>
            </a:r>
            <a:br>
              <a:rPr lang="en-US" dirty="0" smtClean="0"/>
            </a:br>
            <a:r>
              <a:rPr lang="en-US" dirty="0" smtClean="0"/>
              <a:t>Tasks</a:t>
            </a:r>
          </a:p>
          <a:p>
            <a:pPr lvl="2"/>
            <a:r>
              <a:rPr lang="en-US" dirty="0" smtClean="0"/>
              <a:t>Tasks that can be </a:t>
            </a:r>
          </a:p>
          <a:p>
            <a:pPr marL="630936" lvl="2" indent="0">
              <a:buNone/>
            </a:pPr>
            <a:r>
              <a:rPr lang="en-US" dirty="0"/>
              <a:t>	</a:t>
            </a:r>
            <a:r>
              <a:rPr lang="en-US" dirty="0" smtClean="0"/>
              <a:t>initiated simultaneously</a:t>
            </a:r>
          </a:p>
          <a:p>
            <a:pPr lvl="3"/>
            <a:r>
              <a:rPr lang="en-US" sz="2100" dirty="0" smtClean="0"/>
              <a:t>Tasks are termed </a:t>
            </a:r>
            <a:r>
              <a:rPr lang="en-US" sz="2100" b="1" dirty="0" smtClean="0"/>
              <a:t>concurrent</a:t>
            </a:r>
            <a:endParaRPr lang="en-US" sz="2100" b="1" dirty="0" smtClean="0"/>
          </a:p>
          <a:p>
            <a:pPr lvl="2"/>
            <a:r>
              <a:rPr lang="en-US" dirty="0"/>
              <a:t>Often, </a:t>
            </a:r>
            <a:r>
              <a:rPr lang="en-US" dirty="0" smtClean="0"/>
              <a:t>two or </a:t>
            </a:r>
            <a:r>
              <a:rPr lang="en-US" dirty="0"/>
              <a:t>more </a:t>
            </a:r>
            <a:r>
              <a:rPr lang="en-US" dirty="0" smtClean="0"/>
              <a:t/>
            </a:r>
            <a:br>
              <a:rPr lang="en-US" dirty="0" smtClean="0"/>
            </a:br>
            <a:r>
              <a:rPr lang="en-US" dirty="0" smtClean="0"/>
              <a:t>concurrent </a:t>
            </a:r>
            <a:r>
              <a:rPr lang="en-US" dirty="0"/>
              <a:t>tasks </a:t>
            </a:r>
            <a:r>
              <a:rPr lang="en-US" dirty="0" smtClean="0"/>
              <a:t/>
            </a:r>
            <a:br>
              <a:rPr lang="en-US" dirty="0" smtClean="0"/>
            </a:br>
            <a:r>
              <a:rPr lang="en-US" dirty="0" smtClean="0"/>
              <a:t>depend on a </a:t>
            </a:r>
            <a:r>
              <a:rPr lang="en-US" b="1" dirty="0" smtClean="0"/>
              <a:t>predecessor</a:t>
            </a:r>
            <a:r>
              <a:rPr lang="en-US" dirty="0" smtClean="0"/>
              <a:t> </a:t>
            </a:r>
            <a:r>
              <a:rPr lang="en-US" b="1" dirty="0" smtClean="0"/>
              <a:t>task</a:t>
            </a:r>
            <a:endParaRPr lang="en-US" b="1" dirty="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18</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a:t>
            </a:r>
            <a:r>
              <a:rPr lang="en-US" sz="1300" dirty="0" smtClean="0"/>
              <a:t>. 2)</a:t>
            </a:r>
          </a:p>
        </p:txBody>
      </p:sp>
      <p:sp>
        <p:nvSpPr>
          <p:cNvPr id="7" name="Rectangle 6"/>
          <p:cNvSpPr/>
          <p:nvPr/>
        </p:nvSpPr>
        <p:spPr>
          <a:xfrm>
            <a:off x="4953000" y="4678966"/>
            <a:ext cx="4191000" cy="738664"/>
          </a:xfrm>
          <a:prstGeom prst="rect">
            <a:avLst/>
          </a:prstGeom>
        </p:spPr>
        <p:txBody>
          <a:bodyPr wrap="square">
            <a:spAutoFit/>
          </a:bodyPr>
          <a:lstStyle/>
          <a:p>
            <a:r>
              <a:rPr lang="en-US" sz="1400" b="1" dirty="0"/>
              <a:t>FIGURE </a:t>
            </a:r>
            <a:r>
              <a:rPr lang="en-US" sz="1400" b="1" dirty="0" smtClean="0"/>
              <a:t>3-13 </a:t>
            </a:r>
            <a:r>
              <a:rPr lang="en-US" sz="1400" dirty="0"/>
              <a:t>This example of multiple successor tasks shows that </a:t>
            </a:r>
            <a:r>
              <a:rPr lang="en-US" sz="1400" dirty="0" smtClean="0"/>
              <a:t>the finish </a:t>
            </a:r>
            <a:r>
              <a:rPr lang="en-US" sz="1400" dirty="0"/>
              <a:t>time for Task 1 determines the start time for both Tasks 2 and </a:t>
            </a:r>
            <a:r>
              <a:rPr lang="en-US" sz="1400" dirty="0" smtClean="0"/>
              <a:t>3.</a:t>
            </a:r>
            <a:endParaRPr lang="en-US" sz="1400" dirty="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237599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Placeholder 2"/>
          <p:cNvSpPr>
            <a:spLocks noGrp="1"/>
          </p:cNvSpPr>
          <p:nvPr>
            <p:ph idx="1"/>
          </p:nvPr>
        </p:nvSpPr>
        <p:spPr>
          <a:xfrm>
            <a:off x="381000" y="1447800"/>
            <a:ext cx="8534400" cy="4559491"/>
          </a:xfrm>
        </p:spPr>
        <p:txBody>
          <a:bodyPr>
            <a:normAutofit/>
          </a:bodyPr>
          <a:lstStyle/>
          <a:p>
            <a:r>
              <a:rPr lang="en-US" b="1" dirty="0"/>
              <a:t>Task Patterns</a:t>
            </a:r>
            <a:endParaRPr lang="en-US" sz="1200" b="1" dirty="0"/>
          </a:p>
          <a:p>
            <a:pPr lvl="1"/>
            <a:r>
              <a:rPr lang="en-US" dirty="0" smtClean="0"/>
              <a:t>Multiple </a:t>
            </a:r>
            <a:r>
              <a:rPr lang="en-US" dirty="0"/>
              <a:t>Predecessor</a:t>
            </a:r>
            <a:br>
              <a:rPr lang="en-US" dirty="0"/>
            </a:br>
            <a:r>
              <a:rPr lang="en-US" dirty="0"/>
              <a:t>Tasks</a:t>
            </a:r>
          </a:p>
          <a:p>
            <a:pPr lvl="2"/>
            <a:r>
              <a:rPr lang="en-US" dirty="0" smtClean="0"/>
              <a:t>When the initiation of</a:t>
            </a:r>
          </a:p>
          <a:p>
            <a:pPr marL="630936" lvl="2" indent="0">
              <a:buNone/>
            </a:pPr>
            <a:r>
              <a:rPr lang="en-US" dirty="0" smtClean="0"/>
              <a:t>	a task depends on the</a:t>
            </a:r>
          </a:p>
          <a:p>
            <a:pPr marL="630936" lvl="2" indent="0">
              <a:buNone/>
            </a:pPr>
            <a:r>
              <a:rPr lang="en-US" dirty="0" smtClean="0"/>
              <a:t>	completion of two or</a:t>
            </a:r>
          </a:p>
          <a:p>
            <a:pPr marL="630936" lvl="2" indent="0">
              <a:buNone/>
            </a:pPr>
            <a:r>
              <a:rPr lang="en-US" dirty="0"/>
              <a:t>	</a:t>
            </a:r>
            <a:r>
              <a:rPr lang="en-US" dirty="0" smtClean="0"/>
              <a:t>more prior tasks</a:t>
            </a:r>
            <a:endParaRPr lang="en-US" dirty="0"/>
          </a:p>
          <a:p>
            <a:pPr eaLnBrk="1" hangingPunct="1"/>
            <a:endParaRPr lang="en-US" sz="1200" b="1" dirty="0" smtClean="0"/>
          </a:p>
        </p:txBody>
      </p:sp>
      <p:sp>
        <p:nvSpPr>
          <p:cNvPr id="6" name="Slide Number Placeholder 5"/>
          <p:cNvSpPr>
            <a:spLocks noGrp="1"/>
          </p:cNvSpPr>
          <p:nvPr>
            <p:ph type="sldNum" sz="quarter" idx="12"/>
          </p:nvPr>
        </p:nvSpPr>
        <p:spPr/>
        <p:txBody>
          <a:bodyPr/>
          <a:lstStyle/>
          <a:p>
            <a:pPr>
              <a:defRPr/>
            </a:pPr>
            <a:fld id="{3A8CE51E-CFE8-4606-ADE8-C69348B3C7DD}" type="slidenum">
              <a:rPr lang="en-US"/>
              <a:pPr>
                <a:defRPr/>
              </a:pPr>
              <a:t>19</a:t>
            </a:fld>
            <a:endParaRPr lang="en-US" dirty="0"/>
          </a:p>
        </p:txBody>
      </p:sp>
      <p:sp>
        <p:nvSpPr>
          <p:cNvPr id="23553" name="Title 1"/>
          <p:cNvSpPr>
            <a:spLocks noGrp="1"/>
          </p:cNvSpPr>
          <p:nvPr>
            <p:ph type="title"/>
          </p:nvPr>
        </p:nvSpPr>
        <p:spPr/>
        <p:txBody>
          <a:bodyPr>
            <a:normAutofit/>
          </a:bodyPr>
          <a:lstStyle/>
          <a:p>
            <a:r>
              <a:rPr lang="en-US" dirty="0"/>
              <a:t>Identifying Task Patterns </a:t>
            </a:r>
            <a:r>
              <a:rPr lang="en-US" sz="1300" dirty="0"/>
              <a:t>(Cont</a:t>
            </a:r>
            <a:r>
              <a:rPr lang="en-US" sz="1300" dirty="0" smtClean="0"/>
              <a:t>. 3)</a:t>
            </a:r>
          </a:p>
        </p:txBody>
      </p:sp>
      <p:sp>
        <p:nvSpPr>
          <p:cNvPr id="7" name="Rectangle 6"/>
          <p:cNvSpPr/>
          <p:nvPr/>
        </p:nvSpPr>
        <p:spPr>
          <a:xfrm>
            <a:off x="4352925" y="4837740"/>
            <a:ext cx="4800600" cy="1169551"/>
          </a:xfrm>
          <a:prstGeom prst="rect">
            <a:avLst/>
          </a:prstGeom>
        </p:spPr>
        <p:txBody>
          <a:bodyPr wrap="square">
            <a:spAutoFit/>
          </a:bodyPr>
          <a:lstStyle/>
          <a:p>
            <a:r>
              <a:rPr lang="en-US" sz="1400" b="1" dirty="0"/>
              <a:t>FIGURE </a:t>
            </a:r>
            <a:r>
              <a:rPr lang="en-US" sz="1400" b="1" dirty="0" smtClean="0"/>
              <a:t>3-14 </a:t>
            </a:r>
            <a:r>
              <a:rPr lang="en-US" sz="1400" dirty="0"/>
              <a:t>This example of multiple predecessor tasks shows that the </a:t>
            </a:r>
            <a:r>
              <a:rPr lang="en-US" sz="1400" dirty="0" smtClean="0"/>
              <a:t>start time </a:t>
            </a:r>
            <a:r>
              <a:rPr lang="en-US" sz="1400" dirty="0"/>
              <a:t>for a successor task must be the latest (largest) finish time for any of </a:t>
            </a:r>
            <a:r>
              <a:rPr lang="en-US" sz="1400" dirty="0" smtClean="0"/>
              <a:t>its preceding </a:t>
            </a:r>
            <a:r>
              <a:rPr lang="en-US" sz="1400" dirty="0"/>
              <a:t>tasks. In the example shown</a:t>
            </a:r>
            <a:r>
              <a:rPr lang="en-US" sz="1400" dirty="0" smtClean="0"/>
              <a:t>, Task </a:t>
            </a:r>
            <a:r>
              <a:rPr lang="en-US" sz="1400" dirty="0"/>
              <a:t>1 ends on Day 15, while Task 2 </a:t>
            </a:r>
            <a:r>
              <a:rPr lang="en-US" sz="1400" dirty="0" smtClean="0"/>
              <a:t>ends on </a:t>
            </a:r>
            <a:r>
              <a:rPr lang="en-US" sz="1400" dirty="0"/>
              <a:t>Day 5, so Task 1 controls the start time for Task </a:t>
            </a:r>
            <a:r>
              <a:rPr lang="en-US" sz="1400" dirty="0" smtClean="0"/>
              <a:t>3.</a:t>
            </a:r>
            <a:endParaRPr lang="en-US" sz="1400" dirty="0"/>
          </a:p>
        </p:txBody>
      </p:sp>
      <p:pic>
        <p:nvPicPr>
          <p:cNvPr id="10242" name="Picture 2" descr="This figure comprises three task boxes, each having two rows and two columns. On the left there are two task boxes placed one above the other. The task box at the top is titled “Obtain Authorization.” Row 1, column 1 reads “Start: Day 1” and column 2 reads “ID: 1.” Row 2, column 1 reads “Finish: Day 15” and column 2 reads “Dur: 15.”&#10;&#10;The task box at the bottom is titled “Create Job Description.” Row 1, column 1 reads “Start: Day 1” and column 2 reads “ID: 2.” Row 2, column 1 reads “Finish: Day 5” and column 2 reads “Dur: 5.” Arrows originate from both the task boxes on the left and point to a task box on the right.&#10;&#10;This task box is titled “Conduct Interviews.” Row 1, column 1 reads “Start: Day 16” and column 2 reads “ID: 3.” Row 2, column 1 reads “Finish: Day 45” and column 2 reads “Dur: 30.”&#10;" title="Figure 3.14 - This example of multiple predecessor tasks shows that the start time for a successor task must be the latest (largest) finish time for any of its preceding tasks. In the example shown, Task 1 ends of Day 15, while Task 2 ends on Day 5, so Task 1 controls the start time for Task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521"/>
          <a:stretch/>
        </p:blipFill>
        <p:spPr bwMode="auto">
          <a:xfrm>
            <a:off x="4352925" y="2362199"/>
            <a:ext cx="4562475" cy="2420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278000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idx="1"/>
          </p:nvPr>
        </p:nvSpPr>
        <p:spPr/>
        <p:txBody>
          <a:bodyPr>
            <a:noAutofit/>
          </a:bodyPr>
          <a:lstStyle/>
          <a:p>
            <a:r>
              <a:rPr lang="en-US" dirty="0"/>
              <a:t>Explain project planning, scheduling, monitoring</a:t>
            </a:r>
            <a:r>
              <a:rPr lang="en-US" dirty="0" smtClean="0"/>
              <a:t>, and </a:t>
            </a:r>
            <a:r>
              <a:rPr lang="en-US" dirty="0"/>
              <a:t>reporting</a:t>
            </a:r>
          </a:p>
          <a:p>
            <a:r>
              <a:rPr lang="en-US" dirty="0" smtClean="0"/>
              <a:t>Draw </a:t>
            </a:r>
            <a:r>
              <a:rPr lang="en-US" dirty="0"/>
              <a:t>a project triangle that shows the </a:t>
            </a:r>
            <a:r>
              <a:rPr lang="en-US" dirty="0" smtClean="0"/>
              <a:t>relationship among </a:t>
            </a:r>
            <a:r>
              <a:rPr lang="en-US" dirty="0"/>
              <a:t>project cost, scope, and time</a:t>
            </a:r>
          </a:p>
          <a:p>
            <a:r>
              <a:rPr lang="en-US" dirty="0"/>
              <a:t>Create a work breakdown structure, identify </a:t>
            </a:r>
            <a:r>
              <a:rPr lang="en-US" dirty="0" smtClean="0"/>
              <a:t>task patterns</a:t>
            </a:r>
            <a:r>
              <a:rPr lang="en-US" dirty="0"/>
              <a:t>, and calculate a critical </a:t>
            </a:r>
            <a:r>
              <a:rPr lang="en-US" dirty="0" smtClean="0"/>
              <a:t>path</a:t>
            </a:r>
          </a:p>
          <a:p>
            <a:r>
              <a:rPr lang="en-US" dirty="0" smtClean="0"/>
              <a:t>Explain </a:t>
            </a:r>
            <a:r>
              <a:rPr lang="en-US" dirty="0"/>
              <a:t>techniques for estimating task </a:t>
            </a:r>
            <a:r>
              <a:rPr lang="en-US" dirty="0" smtClean="0"/>
              <a:t>completion times </a:t>
            </a:r>
            <a:r>
              <a:rPr lang="en-US" dirty="0"/>
              <a:t>and </a:t>
            </a:r>
            <a:r>
              <a:rPr lang="en-US" dirty="0" smtClean="0"/>
              <a:t>costs</a:t>
            </a:r>
          </a:p>
          <a:p>
            <a:r>
              <a:rPr lang="en-US" dirty="0"/>
              <a:t>Describe various scheduling tools, including Gantt charts and PERT/CPM charts</a:t>
            </a:r>
          </a:p>
          <a:p>
            <a:endParaRPr lang="en-US" b="1" dirty="0"/>
          </a:p>
        </p:txBody>
      </p:sp>
      <p:sp>
        <p:nvSpPr>
          <p:cNvPr id="6" name="Slide Number Placeholder 5"/>
          <p:cNvSpPr>
            <a:spLocks noGrp="1"/>
          </p:cNvSpPr>
          <p:nvPr>
            <p:ph type="sldNum" sz="quarter" idx="12"/>
          </p:nvPr>
        </p:nvSpPr>
        <p:spPr/>
        <p:txBody>
          <a:bodyPr/>
          <a:lstStyle/>
          <a:p>
            <a:pPr>
              <a:defRPr/>
            </a:pPr>
            <a:fld id="{046585E2-4C0B-443F-A25D-E625A79689EE}" type="slidenum">
              <a:rPr lang="en-US"/>
              <a:pPr>
                <a:defRPr/>
              </a:pPr>
              <a:t>2</a:t>
            </a:fld>
            <a:endParaRPr lang="en-US" dirty="0"/>
          </a:p>
        </p:txBody>
      </p:sp>
      <p:sp>
        <p:nvSpPr>
          <p:cNvPr id="16385" name="Title 1"/>
          <p:cNvSpPr>
            <a:spLocks noGrp="1"/>
          </p:cNvSpPr>
          <p:nvPr>
            <p:ph type="title"/>
          </p:nvPr>
        </p:nvSpPr>
        <p:spPr/>
        <p:txBody>
          <a:bodyPr/>
          <a:lstStyle/>
          <a:p>
            <a:pPr eaLnBrk="1" hangingPunct="1"/>
            <a:r>
              <a:rPr lang="en-US" dirty="0" smtClean="0"/>
              <a:t>Chapter Objectives</a:t>
            </a:r>
            <a:endParaRPr lang="en-US" sz="1200" dirty="0" smtClean="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a:xfrm>
            <a:off x="457200" y="1417638"/>
            <a:ext cx="8229600" cy="4525963"/>
          </a:xfrm>
        </p:spPr>
        <p:txBody>
          <a:bodyPr/>
          <a:lstStyle/>
          <a:p>
            <a:r>
              <a:rPr lang="en-US" b="1" dirty="0" smtClean="0"/>
              <a:t>Identifying Task Patterns</a:t>
            </a:r>
          </a:p>
          <a:p>
            <a:pPr lvl="1"/>
            <a:r>
              <a:rPr lang="en-US" dirty="0" smtClean="0"/>
              <a:t>Words like </a:t>
            </a:r>
            <a:r>
              <a:rPr lang="en-US" i="1" dirty="0" smtClean="0"/>
              <a:t>then</a:t>
            </a:r>
            <a:r>
              <a:rPr lang="en-US" dirty="0" smtClean="0"/>
              <a:t>, </a:t>
            </a:r>
            <a:r>
              <a:rPr lang="en-US" i="1" dirty="0" smtClean="0"/>
              <a:t>when</a:t>
            </a:r>
            <a:r>
              <a:rPr lang="en-US" dirty="0" smtClean="0"/>
              <a:t>, or </a:t>
            </a:r>
            <a:r>
              <a:rPr lang="en-US" i="1" dirty="0" smtClean="0"/>
              <a:t>and</a:t>
            </a:r>
            <a:r>
              <a:rPr lang="en-US" dirty="0" smtClean="0"/>
              <a:t> signal a sequence of events</a:t>
            </a:r>
          </a:p>
          <a:p>
            <a:pPr lvl="2"/>
            <a:r>
              <a:rPr lang="en-US" dirty="0" smtClean="0"/>
              <a:t>Do Task 1, </a:t>
            </a:r>
            <a:r>
              <a:rPr lang="en-US" i="1" dirty="0" smtClean="0"/>
              <a:t>then</a:t>
            </a:r>
            <a:r>
              <a:rPr lang="en-US" dirty="0" smtClean="0"/>
              <a:t> do Task 2 </a:t>
            </a:r>
          </a:p>
          <a:p>
            <a:pPr lvl="3"/>
            <a:r>
              <a:rPr lang="en-US" dirty="0" smtClean="0"/>
              <a:t>Describes dependent tasks that must be completed one after the other</a:t>
            </a:r>
          </a:p>
          <a:p>
            <a:pPr lvl="2"/>
            <a:r>
              <a:rPr lang="en-US" i="1" dirty="0" smtClean="0"/>
              <a:t>When</a:t>
            </a:r>
            <a:r>
              <a:rPr lang="en-US" dirty="0" smtClean="0"/>
              <a:t> Task 2 is finished, start two tasks </a:t>
            </a:r>
          </a:p>
          <a:p>
            <a:pPr lvl="3"/>
            <a:r>
              <a:rPr lang="en-US" dirty="0" smtClean="0"/>
              <a:t>Task 3 and Task 4 </a:t>
            </a:r>
            <a:r>
              <a:rPr lang="en-US" dirty="0" smtClean="0"/>
              <a:t>describe </a:t>
            </a:r>
            <a:r>
              <a:rPr lang="en-US" dirty="0" smtClean="0"/>
              <a:t>multiple successor tasks that can both start as soon as Task 2 is finished</a:t>
            </a:r>
          </a:p>
          <a:p>
            <a:pPr lvl="2"/>
            <a:r>
              <a:rPr lang="en-US" i="1" dirty="0" smtClean="0"/>
              <a:t>When</a:t>
            </a:r>
            <a:r>
              <a:rPr lang="en-US" dirty="0" smtClean="0"/>
              <a:t> Tasks 5 and 6 are done, start Task 7 </a:t>
            </a:r>
          </a:p>
          <a:p>
            <a:pPr lvl="3"/>
            <a:r>
              <a:rPr lang="en-US" dirty="0" smtClean="0"/>
              <a:t>Indicates that Task 7 is a multiple predecessor task</a:t>
            </a:r>
            <a:endParaRPr lang="en-US" dirty="0"/>
          </a:p>
        </p:txBody>
      </p:sp>
      <p:sp>
        <p:nvSpPr>
          <p:cNvPr id="6" name="Slide Number Placeholder 5"/>
          <p:cNvSpPr>
            <a:spLocks noGrp="1"/>
          </p:cNvSpPr>
          <p:nvPr>
            <p:ph type="sldNum" sz="quarter" idx="12"/>
          </p:nvPr>
        </p:nvSpPr>
        <p:spPr/>
        <p:txBody>
          <a:bodyPr/>
          <a:lstStyle/>
          <a:p>
            <a:fld id="{1D108906-412E-4F3E-B937-E25619F0D712}" type="slidenum">
              <a:rPr lang="en-US" smtClean="0"/>
              <a:pPr/>
              <a:t>20</a:t>
            </a:fld>
            <a:endParaRPr lang="en-US" dirty="0"/>
          </a:p>
        </p:txBody>
      </p:sp>
      <p:sp>
        <p:nvSpPr>
          <p:cNvPr id="28673" name="Title 1"/>
          <p:cNvSpPr>
            <a:spLocks noGrp="1"/>
          </p:cNvSpPr>
          <p:nvPr>
            <p:ph type="title"/>
          </p:nvPr>
        </p:nvSpPr>
        <p:spPr/>
        <p:txBody>
          <a:bodyPr>
            <a:normAutofit/>
          </a:bodyPr>
          <a:lstStyle/>
          <a:p>
            <a:r>
              <a:rPr lang="en-US" dirty="0"/>
              <a:t>Identifying</a:t>
            </a:r>
            <a:r>
              <a:rPr lang="en-US" dirty="0" smtClean="0"/>
              <a:t> Task Patterns </a:t>
            </a:r>
            <a:r>
              <a:rPr lang="en-US" sz="1300" dirty="0" smtClean="0"/>
              <a:t>(Cont. 4)</a:t>
            </a:r>
            <a:endParaRPr lang="en-US" sz="1400" dirty="0" smtClean="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lstStyle/>
          <a:p>
            <a:r>
              <a:rPr lang="en-US" b="1" dirty="0" smtClean="0"/>
              <a:t>Working with Complex Task Patterns</a:t>
            </a:r>
          </a:p>
          <a:p>
            <a:pPr lvl="1"/>
            <a:r>
              <a:rPr lang="en-US" dirty="0" smtClean="0"/>
              <a:t>Study the facts very carefully to understand the logic and sequence of task patterns</a:t>
            </a:r>
          </a:p>
          <a:p>
            <a:pPr lvl="1"/>
            <a:r>
              <a:rPr lang="en-US" dirty="0" smtClean="0"/>
              <a:t>Schedule will be wrong if task patterns are incorrect</a:t>
            </a:r>
          </a:p>
        </p:txBody>
      </p:sp>
      <p:sp>
        <p:nvSpPr>
          <p:cNvPr id="6" name="Slide Number Placeholder 5"/>
          <p:cNvSpPr>
            <a:spLocks noGrp="1"/>
          </p:cNvSpPr>
          <p:nvPr>
            <p:ph type="sldNum" sz="quarter" idx="12"/>
          </p:nvPr>
        </p:nvSpPr>
        <p:spPr/>
        <p:txBody>
          <a:bodyPr/>
          <a:lstStyle/>
          <a:p>
            <a:fld id="{1D108906-412E-4F3E-B937-E25619F0D712}" type="slidenum">
              <a:rPr lang="en-US" smtClean="0"/>
              <a:pPr/>
              <a:t>21</a:t>
            </a:fld>
            <a:endParaRPr lang="en-US" dirty="0"/>
          </a:p>
        </p:txBody>
      </p:sp>
      <p:sp>
        <p:nvSpPr>
          <p:cNvPr id="28673" name="Title 1"/>
          <p:cNvSpPr>
            <a:spLocks noGrp="1"/>
          </p:cNvSpPr>
          <p:nvPr>
            <p:ph type="title"/>
          </p:nvPr>
        </p:nvSpPr>
        <p:spPr/>
        <p:txBody>
          <a:bodyPr>
            <a:normAutofit/>
          </a:bodyPr>
          <a:lstStyle/>
          <a:p>
            <a:r>
              <a:rPr lang="en-US" dirty="0"/>
              <a:t>Identifying Task Patterns </a:t>
            </a:r>
            <a:r>
              <a:rPr lang="en-US" sz="1300" dirty="0"/>
              <a:t>(Cont</a:t>
            </a:r>
            <a:r>
              <a:rPr lang="en-US" sz="1300" dirty="0" smtClean="0"/>
              <a:t>. 5)</a:t>
            </a:r>
            <a:endParaRPr lang="en-US" sz="1400" dirty="0" smtClean="0"/>
          </a:p>
        </p:txBody>
      </p:sp>
      <p:pic>
        <p:nvPicPr>
          <p:cNvPr id="11266" name="Picture 2" descr="This figure contains two squares. The square on the left is labeled “1.” An arrow from this square points to another square, which is labeled “2.”" title="Figure 3.15 - Dependent task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8650" y="3333750"/>
            <a:ext cx="1666875" cy="57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descr="This figure contains six squares connected by arrows. Starting from the left, the first square is labeled “1.” An arrow originates from this square and points to the next square which is labeled “2.” Two arrows originate from this square. One arrow points to a square labeled “3” and another arrow points to a square labeled “4.” Two arrows originate from the square labeled “3.” One arrow points to a square labeled “5” and another arrow points to a square labeled “6.”" title="Figure 3.16 - Dependent tasks and multiple successor task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57550" y="3115681"/>
            <a:ext cx="3571875" cy="1543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8" name="Picture 4" descr="This figure contains eight squares connected by arrows. Starting from the left, the first square is labeled “1.” An arrow originates from this square and points to the next square which is labeled “2.” Two arrows originate from this square. One arrow points to a square labeled “3” and another arrow points to a square labeled “4.” Two arrows originate from the square labeled “3.” One arrow points to a square labeled “5” and another arrow points to a square labeled “6.” The arrows originating from the boxes labeled “5” and “6” point to a box labeled “7.” Arrows originating from boxes labeled “4” and “7” point to a box labeled “8.”" title="FIGURE 3.17 - Dependent tasks, multiple successor tasks, and multiple predecessor tasks"/>
          <p:cNvPicPr>
            <a:picLocks noChangeAspect="1" noChangeArrowheads="1"/>
          </p:cNvPicPr>
          <p:nvPr/>
        </p:nvPicPr>
        <p:blipFill>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 y="4651866"/>
            <a:ext cx="5160370" cy="1437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628651" y="4061544"/>
            <a:ext cx="1828800" cy="523220"/>
          </a:xfrm>
          <a:prstGeom prst="rect">
            <a:avLst/>
          </a:prstGeom>
        </p:spPr>
        <p:txBody>
          <a:bodyPr wrap="square">
            <a:spAutoFit/>
          </a:bodyPr>
          <a:lstStyle/>
          <a:p>
            <a:r>
              <a:rPr lang="en-US" sz="1400" b="1" dirty="0"/>
              <a:t>FIGURE </a:t>
            </a:r>
            <a:r>
              <a:rPr lang="en-US" sz="1400" b="1" dirty="0" smtClean="0"/>
              <a:t>3-15 </a:t>
            </a:r>
            <a:r>
              <a:rPr lang="en-US" sz="1400" dirty="0" smtClean="0"/>
              <a:t>Dependent tasks</a:t>
            </a:r>
            <a:endParaRPr lang="en-US" sz="1400" dirty="0"/>
          </a:p>
        </p:txBody>
      </p:sp>
      <p:sp>
        <p:nvSpPr>
          <p:cNvPr id="9" name="Rectangle 8"/>
          <p:cNvSpPr/>
          <p:nvPr/>
        </p:nvSpPr>
        <p:spPr>
          <a:xfrm>
            <a:off x="6829425" y="3226377"/>
            <a:ext cx="1828800" cy="954107"/>
          </a:xfrm>
          <a:prstGeom prst="rect">
            <a:avLst/>
          </a:prstGeom>
        </p:spPr>
        <p:txBody>
          <a:bodyPr wrap="square">
            <a:spAutoFit/>
          </a:bodyPr>
          <a:lstStyle/>
          <a:p>
            <a:r>
              <a:rPr lang="en-US" sz="1400" b="1" dirty="0"/>
              <a:t>FIGURE </a:t>
            </a:r>
            <a:r>
              <a:rPr lang="en-US" sz="1400" b="1" dirty="0" smtClean="0"/>
              <a:t>3-16 </a:t>
            </a:r>
            <a:r>
              <a:rPr lang="en-US" sz="1400" dirty="0" smtClean="0"/>
              <a:t>Dependent tasks and multiple successor tasks</a:t>
            </a:r>
            <a:endParaRPr lang="en-US" sz="1400" dirty="0"/>
          </a:p>
        </p:txBody>
      </p:sp>
      <p:sp>
        <p:nvSpPr>
          <p:cNvPr id="10" name="Rectangle 9"/>
          <p:cNvSpPr/>
          <p:nvPr/>
        </p:nvSpPr>
        <p:spPr>
          <a:xfrm>
            <a:off x="5179585" y="5063067"/>
            <a:ext cx="3833447" cy="738664"/>
          </a:xfrm>
          <a:prstGeom prst="rect">
            <a:avLst/>
          </a:prstGeom>
        </p:spPr>
        <p:txBody>
          <a:bodyPr wrap="square">
            <a:spAutoFit/>
          </a:bodyPr>
          <a:lstStyle/>
          <a:p>
            <a:r>
              <a:rPr lang="en-US" sz="1400" b="1" dirty="0"/>
              <a:t>FIGURE </a:t>
            </a:r>
            <a:r>
              <a:rPr lang="en-US" sz="1400" b="1" dirty="0" smtClean="0"/>
              <a:t>3-17 </a:t>
            </a:r>
            <a:r>
              <a:rPr lang="en-US" sz="1400" dirty="0"/>
              <a:t>Dependent tasks, multiple successor tasks, and multiple predecessor tasks</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61187935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EC882E2-8A7D-423D-8A20-C8D8064ACAA6}" type="slidenum">
              <a:rPr lang="en-US"/>
              <a:pPr>
                <a:defRPr/>
              </a:pPr>
              <a:t>22</a:t>
            </a:fld>
            <a:endParaRPr lang="en-US" dirty="0"/>
          </a:p>
        </p:txBody>
      </p:sp>
      <p:sp>
        <p:nvSpPr>
          <p:cNvPr id="26625" name="Title 1"/>
          <p:cNvSpPr>
            <a:spLocks noGrp="1"/>
          </p:cNvSpPr>
          <p:nvPr>
            <p:ph type="title"/>
          </p:nvPr>
        </p:nvSpPr>
        <p:spPr/>
        <p:txBody>
          <a:bodyPr>
            <a:normAutofit/>
          </a:bodyPr>
          <a:lstStyle/>
          <a:p>
            <a:r>
              <a:rPr lang="en-US" dirty="0"/>
              <a:t>Calculating the Critical Path</a:t>
            </a:r>
            <a:endParaRPr lang="en-US" dirty="0" smtClean="0"/>
          </a:p>
        </p:txBody>
      </p:sp>
      <p:sp>
        <p:nvSpPr>
          <p:cNvPr id="26626" name="Text Placeholder 2"/>
          <p:cNvSpPr>
            <a:spLocks noGrp="1"/>
          </p:cNvSpPr>
          <p:nvPr>
            <p:ph idx="4294967295"/>
          </p:nvPr>
        </p:nvSpPr>
        <p:spPr>
          <a:xfrm>
            <a:off x="533400" y="1524000"/>
            <a:ext cx="8610600" cy="4483100"/>
          </a:xfrm>
        </p:spPr>
        <p:txBody>
          <a:bodyPr>
            <a:normAutofit/>
          </a:bodyPr>
          <a:lstStyle/>
          <a:p>
            <a:r>
              <a:rPr lang="en-US" b="1" dirty="0" smtClean="0"/>
              <a:t>Critical Path</a:t>
            </a:r>
            <a:r>
              <a:rPr lang="en-US" dirty="0" smtClean="0"/>
              <a:t>: Series </a:t>
            </a:r>
            <a:r>
              <a:rPr lang="en-US" dirty="0"/>
              <a:t>of tasks which, if delayed, </a:t>
            </a:r>
            <a:r>
              <a:rPr lang="en-US" dirty="0" smtClean="0"/>
              <a:t>will </a:t>
            </a:r>
            <a:r>
              <a:rPr lang="en-US" dirty="0"/>
              <a:t>affect the completion </a:t>
            </a:r>
            <a:r>
              <a:rPr lang="en-US" dirty="0" smtClean="0"/>
              <a:t>date of </a:t>
            </a:r>
            <a:r>
              <a:rPr lang="en-US" dirty="0"/>
              <a:t>the overall project</a:t>
            </a:r>
          </a:p>
          <a:p>
            <a:pPr lvl="1"/>
            <a:r>
              <a:rPr lang="en-US" dirty="0"/>
              <a:t>If any task on the critical path falls behind schedule, the </a:t>
            </a:r>
            <a:r>
              <a:rPr lang="en-US" dirty="0" smtClean="0"/>
              <a:t>entire project </a:t>
            </a:r>
            <a:r>
              <a:rPr lang="en-US" dirty="0"/>
              <a:t>will be </a:t>
            </a:r>
            <a:r>
              <a:rPr lang="en-US" dirty="0" smtClean="0"/>
              <a:t>delayed</a:t>
            </a:r>
          </a:p>
          <a:p>
            <a:r>
              <a:rPr lang="en-US" b="1" dirty="0"/>
              <a:t>Calculating the Critical Path</a:t>
            </a:r>
          </a:p>
          <a:p>
            <a:pPr lvl="1"/>
            <a:r>
              <a:rPr lang="en-US" dirty="0"/>
              <a:t>Review </a:t>
            </a:r>
            <a:r>
              <a:rPr lang="en-US" dirty="0" smtClean="0"/>
              <a:t>patterns</a:t>
            </a:r>
          </a:p>
          <a:p>
            <a:pPr lvl="1"/>
            <a:r>
              <a:rPr lang="en-US" dirty="0" smtClean="0"/>
              <a:t>Determine </a:t>
            </a:r>
            <a:r>
              <a:rPr lang="en-US" dirty="0"/>
              <a:t>start and finish dates, which will </a:t>
            </a:r>
            <a:r>
              <a:rPr lang="en-US" dirty="0" smtClean="0"/>
              <a:t>define </a:t>
            </a:r>
            <a:r>
              <a:rPr lang="en-US" dirty="0"/>
              <a:t>the critical path</a:t>
            </a:r>
          </a:p>
          <a:p>
            <a:endParaRPr lang="en-US" dirty="0" smtClean="0"/>
          </a:p>
          <a:p>
            <a:pPr lvl="1"/>
            <a:endParaRPr lang="en-US" dirty="0" smtClean="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D108906-412E-4F3E-B937-E25619F0D712}" type="slidenum">
              <a:rPr lang="en-US" smtClean="0"/>
              <a:pPr/>
              <a:t>23</a:t>
            </a:fld>
            <a:endParaRPr lang="en-US" dirty="0"/>
          </a:p>
        </p:txBody>
      </p:sp>
      <p:sp>
        <p:nvSpPr>
          <p:cNvPr id="28673" name="Title 1"/>
          <p:cNvSpPr>
            <a:spLocks noGrp="1"/>
          </p:cNvSpPr>
          <p:nvPr>
            <p:ph type="title"/>
          </p:nvPr>
        </p:nvSpPr>
        <p:spPr/>
        <p:txBody>
          <a:bodyPr>
            <a:normAutofit/>
          </a:bodyPr>
          <a:lstStyle/>
          <a:p>
            <a:r>
              <a:rPr lang="en-US" dirty="0"/>
              <a:t>Calculating</a:t>
            </a:r>
            <a:r>
              <a:rPr lang="en-US" dirty="0" smtClean="0"/>
              <a:t> the Critical Path </a:t>
            </a:r>
            <a:r>
              <a:rPr lang="en-US" sz="1400" dirty="0" smtClean="0"/>
              <a:t>(Cont. 1)</a:t>
            </a:r>
          </a:p>
        </p:txBody>
      </p:sp>
      <p:pic>
        <p:nvPicPr>
          <p:cNvPr id="12290" name="Picture 2" descr="This figure has five task boxes, with two rows and two columns, connected by arrows.  Starting from the left, the first task box is titled “Obtain Authorization”. The rows within the first column are empty. In column 2, row 1 reads “ID: 1” and row 2 reads “Dur: 10.” An arrow originating from the first task box points to another task box  titled “Hire Analyst.” The rows in the first column are empty. In column 2, row 1 reads “ID: 2” and row 2 reads “Dur: 30.” From this task box, two arrows originate and point to two task boxes placed one above the other. The task box at the top is titled “Plan Training.” The rows in the first column are empty. In column 2, row 1 reads “ID: 3” and row 2 reads “Dur: 5.” The task box at the bottom is titled “Arrange Logistics.” The rows in the first column are empty. In column 2, row 1 reads “ID: 4” and row 2 reads “Dur: 25.” Arrows from both these task boxes point to a box  titled “Announce Training.” The rows in the first row are empty. In column 2, row 1 reads “ID: 5” and row 2 reads “Dur: 30.”" title="FIGURE 3-18 - Example of a PERT/CPM chart with five tasks. Task 2 is a dependent task that has multiple successor tasks. Task 5 has multiple predecessor tasks. In this figure, the analyst has arranged the tasks and entered task names, IDs, and duration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3850" y="1962150"/>
            <a:ext cx="8357032"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200" y="4476750"/>
            <a:ext cx="8458200" cy="830997"/>
          </a:xfrm>
          <a:prstGeom prst="rect">
            <a:avLst/>
          </a:prstGeom>
        </p:spPr>
        <p:txBody>
          <a:bodyPr wrap="square">
            <a:spAutoFit/>
          </a:bodyPr>
          <a:lstStyle/>
          <a:p>
            <a:r>
              <a:rPr lang="en-US" sz="1600" b="1" dirty="0"/>
              <a:t>FIGURE </a:t>
            </a:r>
            <a:r>
              <a:rPr lang="en-US" sz="1600" b="1" dirty="0" smtClean="0"/>
              <a:t>3-18 </a:t>
            </a:r>
            <a:r>
              <a:rPr lang="en-US" sz="1600" dirty="0"/>
              <a:t>Example of a PERT/CPM chart with five tasks. Task 2 is a dependent task that has multiple successor tasks. Task 5 </a:t>
            </a:r>
            <a:r>
              <a:rPr lang="en-US" sz="1600" dirty="0" smtClean="0"/>
              <a:t>has multiple </a:t>
            </a:r>
            <a:r>
              <a:rPr lang="en-US" sz="1600" dirty="0"/>
              <a:t>predecessor tasks. In this figure, the analyst has arranged the tasks and entered task names, IDs, and </a:t>
            </a:r>
            <a:r>
              <a:rPr lang="en-US" sz="1600" dirty="0" smtClean="0"/>
              <a:t>durations.</a:t>
            </a:r>
            <a:endParaRPr lang="en-US" sz="1600" dirty="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603128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D108906-412E-4F3E-B937-E25619F0D712}" type="slidenum">
              <a:rPr lang="en-US"/>
              <a:pPr>
                <a:defRPr/>
              </a:pPr>
              <a:t>24</a:t>
            </a:fld>
            <a:endParaRPr lang="en-US" dirty="0"/>
          </a:p>
        </p:txBody>
      </p:sp>
      <p:sp>
        <p:nvSpPr>
          <p:cNvPr id="28673" name="Title 1"/>
          <p:cNvSpPr>
            <a:spLocks noGrp="1"/>
          </p:cNvSpPr>
          <p:nvPr>
            <p:ph type="title"/>
          </p:nvPr>
        </p:nvSpPr>
        <p:spPr/>
        <p:txBody>
          <a:bodyPr>
            <a:normAutofit/>
          </a:bodyPr>
          <a:lstStyle/>
          <a:p>
            <a:r>
              <a:rPr lang="en-US" dirty="0"/>
              <a:t>Calculating the Critical Path </a:t>
            </a:r>
            <a:r>
              <a:rPr lang="en-US" sz="1400" dirty="0"/>
              <a:t>(Cont</a:t>
            </a:r>
            <a:r>
              <a:rPr lang="en-US" sz="1400" dirty="0" smtClean="0"/>
              <a:t>. 2)</a:t>
            </a:r>
            <a:endParaRPr lang="en-US" dirty="0" smtClean="0"/>
          </a:p>
        </p:txBody>
      </p:sp>
      <p:sp>
        <p:nvSpPr>
          <p:cNvPr id="8" name="Rectangle 7"/>
          <p:cNvSpPr/>
          <p:nvPr/>
        </p:nvSpPr>
        <p:spPr>
          <a:xfrm>
            <a:off x="571500" y="4705350"/>
            <a:ext cx="8001000" cy="584775"/>
          </a:xfrm>
          <a:prstGeom prst="rect">
            <a:avLst/>
          </a:prstGeom>
        </p:spPr>
        <p:txBody>
          <a:bodyPr wrap="square">
            <a:spAutoFit/>
          </a:bodyPr>
          <a:lstStyle/>
          <a:p>
            <a:r>
              <a:rPr lang="en-US" sz="1600" b="1" dirty="0"/>
              <a:t>FIGURE </a:t>
            </a:r>
            <a:r>
              <a:rPr lang="en-US" sz="1600" b="1" dirty="0" smtClean="0"/>
              <a:t>3-19 </a:t>
            </a:r>
            <a:r>
              <a:rPr lang="en-US" sz="1600" dirty="0"/>
              <a:t>Now the analyst has entered the start and finish times, using the rules explained in this section. Notice that </a:t>
            </a:r>
            <a:r>
              <a:rPr lang="en-US" sz="1600" dirty="0" smtClean="0"/>
              <a:t>the overall </a:t>
            </a:r>
            <a:r>
              <a:rPr lang="en-US" sz="1600" dirty="0"/>
              <a:t>project has a duration of 95 </a:t>
            </a:r>
            <a:r>
              <a:rPr lang="en-US" sz="1600" dirty="0" smtClean="0"/>
              <a:t>days.</a:t>
            </a:r>
            <a:endParaRPr lang="en-US" sz="1600" dirty="0"/>
          </a:p>
        </p:txBody>
      </p:sp>
      <p:pic>
        <p:nvPicPr>
          <p:cNvPr id="13314" name="Picture 2" descr="This figure comprises five task boxes, with two rows and two columns, connected by arrows.  Starting from the left, the first task box is titled “Obtain Authorization”. In column 1, row 1 reads “Start: Day 1” and row 2 reads “Finish: Day 10.” In column 2, row 1 reads “ID: 1” and row 2 reads “Dur: 10.” An arrow originating from the first task box points to another task box titled “Hire Analyst.” This arrow is highlighted. In column 1, row 1 reads “Start: Day 11” and row 2 reads “Finish: Day 40.” In column 2, row 1 reads “ID: 2” and row 2 reads “Dur: 30.” From this task box, two arrows originate and point to two task boxes placed one above the other. The bottom arrow is highlighted. The task box at the top is titled “Plan Training.” In column 1, row 1 reads “Start: Day 41” and row 2 reads “Finish: Day 45.” In column 2, row 1 reads “ID: 3” and row 2 reads “Dur: 5.” The task box at the bottom is titled “Arrange Logistics.” In column 1, row 1 reads “Start: Day 41” and row 2 reads “Finish: Day 65.” In column 2, row 1 reads “ID: 4” and row 2 reads “Dur: 25.” Arrows from both these task boxes point to a box titled “Announce Training.” The bottom arrow is highlighted. In column 1, row 1 reads “Start: Day 66” and row 2 reads “Finish: Day 95.” In column 2, row 1 reads “ID: 5” and row 2 reads “Dur: 30.”&#10;A text box below the figure reads “CRITICAL PATH: 1-2-4-5.”&#10;" title="FIGURE 3.19 - Now the analyst has entered the start and finish times, using the rules explained in this section. Notice that the overall project has a duration of 95 day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2900" y="2085974"/>
            <a:ext cx="8452071"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9515493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3D122FE-C649-4972-A5B0-0460445CA6B8}" type="slidenum">
              <a:rPr lang="en-US"/>
              <a:pPr>
                <a:defRPr/>
              </a:pPr>
              <a:t>25</a:t>
            </a:fld>
            <a:endParaRPr lang="en-US" dirty="0"/>
          </a:p>
        </p:txBody>
      </p:sp>
      <p:sp>
        <p:nvSpPr>
          <p:cNvPr id="2" name="Title 1"/>
          <p:cNvSpPr>
            <a:spLocks noGrp="1"/>
          </p:cNvSpPr>
          <p:nvPr>
            <p:ph type="title"/>
          </p:nvPr>
        </p:nvSpPr>
        <p:spPr/>
        <p:txBody>
          <a:bodyPr rtlCol="0">
            <a:normAutofit/>
          </a:bodyPr>
          <a:lstStyle/>
          <a:p>
            <a:pPr eaLnBrk="1" fontAlgn="auto" hangingPunct="1">
              <a:spcAft>
                <a:spcPts val="0"/>
              </a:spcAft>
              <a:defRPr/>
            </a:pPr>
            <a:r>
              <a:rPr lang="en-US" dirty="0" smtClean="0"/>
              <a:t>Project Monitoring and Control</a:t>
            </a:r>
          </a:p>
        </p:txBody>
      </p:sp>
      <p:sp>
        <p:nvSpPr>
          <p:cNvPr id="7" name="Text Placeholder 2"/>
          <p:cNvSpPr txBox="1">
            <a:spLocks/>
          </p:cNvSpPr>
          <p:nvPr/>
        </p:nvSpPr>
        <p:spPr>
          <a:xfrm>
            <a:off x="457200" y="1481328"/>
            <a:ext cx="8229600" cy="4525963"/>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smtClean="0"/>
              <a:t>Monitoring and Control Techniques</a:t>
            </a:r>
          </a:p>
          <a:p>
            <a:pPr lvl="1"/>
            <a:r>
              <a:rPr lang="en-US" b="1" dirty="0" smtClean="0"/>
              <a:t>Structured walk-through</a:t>
            </a:r>
            <a:r>
              <a:rPr lang="en-US" dirty="0" smtClean="0"/>
              <a:t>: Review of a project team member’s work by other team members</a:t>
            </a:r>
          </a:p>
          <a:p>
            <a:pPr lvl="2"/>
            <a:r>
              <a:rPr lang="en-US" dirty="0" smtClean="0"/>
              <a:t>Takes place throughout the SDLC</a:t>
            </a:r>
          </a:p>
          <a:p>
            <a:pPr lvl="2"/>
            <a:r>
              <a:rPr lang="en-US" dirty="0" smtClean="0"/>
              <a:t>Known as </a:t>
            </a:r>
            <a:r>
              <a:rPr lang="en-US" b="1" dirty="0" smtClean="0"/>
              <a:t>design</a:t>
            </a:r>
            <a:r>
              <a:rPr lang="en-US" dirty="0" smtClean="0"/>
              <a:t>, </a:t>
            </a:r>
            <a:r>
              <a:rPr lang="en-US" b="1" dirty="0" smtClean="0"/>
              <a:t>code</a:t>
            </a:r>
            <a:r>
              <a:rPr lang="en-US" dirty="0" smtClean="0"/>
              <a:t>, or </a:t>
            </a:r>
            <a:r>
              <a:rPr lang="en-US" b="1" dirty="0" smtClean="0"/>
              <a:t>testing reviews </a:t>
            </a:r>
            <a:r>
              <a:rPr lang="en-US" dirty="0" smtClean="0"/>
              <a:t>based on the phase in which they occur</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2789518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IN" b="1" dirty="0" smtClean="0"/>
              <a:t>Maintaining a Schedule</a:t>
            </a:r>
          </a:p>
          <a:p>
            <a:pPr lvl="1"/>
            <a:r>
              <a:rPr lang="en-US" dirty="0" smtClean="0"/>
              <a:t>Most </a:t>
            </a:r>
            <a:r>
              <a:rPr lang="en-US" dirty="0"/>
              <a:t>projects </a:t>
            </a:r>
            <a:r>
              <a:rPr lang="en-US" dirty="0" smtClean="0"/>
              <a:t>run </a:t>
            </a:r>
            <a:r>
              <a:rPr lang="en-US" dirty="0"/>
              <a:t>into some problems or </a:t>
            </a:r>
            <a:r>
              <a:rPr lang="en-US" dirty="0" smtClean="0"/>
              <a:t>delays</a:t>
            </a:r>
          </a:p>
          <a:p>
            <a:pPr lvl="1"/>
            <a:r>
              <a:rPr lang="en-US" dirty="0" smtClean="0"/>
              <a:t>Projects managers monitor and control the work by:</a:t>
            </a:r>
            <a:endParaRPr lang="en-US" dirty="0"/>
          </a:p>
          <a:p>
            <a:pPr lvl="2"/>
            <a:r>
              <a:rPr lang="en-US" dirty="0" smtClean="0"/>
              <a:t>Anticipating problems, avoiding them, and minimizing </a:t>
            </a:r>
            <a:r>
              <a:rPr lang="en-US" dirty="0"/>
              <a:t>their impact</a:t>
            </a:r>
          </a:p>
          <a:p>
            <a:pPr lvl="2"/>
            <a:r>
              <a:rPr lang="en-US" dirty="0" smtClean="0"/>
              <a:t>Identifying </a:t>
            </a:r>
            <a:r>
              <a:rPr lang="en-US" dirty="0"/>
              <a:t>potential </a:t>
            </a:r>
            <a:r>
              <a:rPr lang="en-US" dirty="0" smtClean="0"/>
              <a:t>solutions and selecting </a:t>
            </a:r>
            <a:r>
              <a:rPr lang="en-US" dirty="0"/>
              <a:t>the best way to solve the problem</a:t>
            </a:r>
          </a:p>
          <a:p>
            <a:pPr lvl="1"/>
            <a:endParaRPr lang="en-IN" dirty="0" smtClean="0">
              <a:solidFill>
                <a:srgbClr val="00B0F0"/>
              </a:solidFill>
            </a:endParaRPr>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26</a:t>
            </a:fld>
            <a:endParaRPr lang="en-US" dirty="0"/>
          </a:p>
        </p:txBody>
      </p:sp>
      <p:sp>
        <p:nvSpPr>
          <p:cNvPr id="4" name="Title 3"/>
          <p:cNvSpPr>
            <a:spLocks noGrp="1"/>
          </p:cNvSpPr>
          <p:nvPr>
            <p:ph type="title"/>
          </p:nvPr>
        </p:nvSpPr>
        <p:spPr/>
        <p:txBody>
          <a:bodyPr>
            <a:normAutofit/>
          </a:bodyPr>
          <a:lstStyle/>
          <a:p>
            <a:r>
              <a:rPr lang="en-US" dirty="0"/>
              <a:t>Project Monitoring and </a:t>
            </a:r>
            <a:r>
              <a:rPr lang="en-US" dirty="0" smtClean="0"/>
              <a:t>Control </a:t>
            </a:r>
            <a:r>
              <a:rPr lang="en-US" sz="1400" dirty="0" smtClean="0"/>
              <a:t>(Cont.)</a:t>
            </a:r>
            <a:endParaRPr lang="en-IN"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010509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D122FE-C649-4972-A5B0-0460445CA6B8}" type="slidenum">
              <a:rPr lang="en-US" smtClean="0"/>
              <a:pPr/>
              <a:t>27</a:t>
            </a:fld>
            <a:endParaRPr lang="en-US" dirty="0"/>
          </a:p>
        </p:txBody>
      </p:sp>
      <p:sp>
        <p:nvSpPr>
          <p:cNvPr id="2" name="Title 1"/>
          <p:cNvSpPr>
            <a:spLocks noGrp="1"/>
          </p:cNvSpPr>
          <p:nvPr>
            <p:ph type="title"/>
          </p:nvPr>
        </p:nvSpPr>
        <p:spPr/>
        <p:txBody>
          <a:bodyPr/>
          <a:lstStyle/>
          <a:p>
            <a:r>
              <a:rPr lang="en-US" smtClean="0"/>
              <a:t>Reporting</a:t>
            </a:r>
            <a:endParaRPr lang="en-US" dirty="0" smtClean="0"/>
          </a:p>
        </p:txBody>
      </p:sp>
      <p:sp>
        <p:nvSpPr>
          <p:cNvPr id="7" name="Text Placeholder 2"/>
          <p:cNvSpPr txBox="1">
            <a:spLocks/>
          </p:cNvSpPr>
          <p:nvPr/>
        </p:nvSpPr>
        <p:spPr>
          <a:xfrm>
            <a:off x="457200" y="1417638"/>
            <a:ext cx="8382000" cy="5025834"/>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smtClean="0"/>
              <a:t>Project Status Meetings</a:t>
            </a:r>
          </a:p>
          <a:p>
            <a:pPr lvl="1"/>
            <a:r>
              <a:rPr lang="en-US" dirty="0" smtClean="0"/>
              <a:t>Project managers schedule </a:t>
            </a:r>
            <a:r>
              <a:rPr lang="en-US" dirty="0"/>
              <a:t>regular meetings </a:t>
            </a:r>
            <a:r>
              <a:rPr lang="en-US" dirty="0" smtClean="0"/>
              <a:t>to share updates, </a:t>
            </a:r>
            <a:r>
              <a:rPr lang="en-US" dirty="0"/>
              <a:t>discuss common problems, and explain new techniques</a:t>
            </a:r>
            <a:r>
              <a:rPr lang="en-US" dirty="0" smtClean="0"/>
              <a:t> </a:t>
            </a:r>
          </a:p>
          <a:p>
            <a:pPr lvl="1"/>
            <a:r>
              <a:rPr lang="en-US" dirty="0" smtClean="0"/>
              <a:t>Help collect data from team members and conduct brainstorming sessions</a:t>
            </a:r>
          </a:p>
          <a:p>
            <a:r>
              <a:rPr lang="en-US" b="1" dirty="0" smtClean="0"/>
              <a:t>Project Status Reports</a:t>
            </a:r>
          </a:p>
          <a:p>
            <a:pPr lvl="1"/>
            <a:r>
              <a:rPr lang="en-US" dirty="0" smtClean="0"/>
              <a:t>Regularly communicated by project managers to supervisors, upper management, or users</a:t>
            </a:r>
          </a:p>
          <a:p>
            <a:pPr lvl="2"/>
            <a:r>
              <a:rPr lang="en-US" dirty="0" smtClean="0"/>
              <a:t>Managers must communicate potential problems to the management at the right time</a:t>
            </a:r>
          </a:p>
          <a:p>
            <a:pPr lvl="1"/>
            <a:endParaRPr lang="en-US" sz="2400" b="1" dirty="0" smtClean="0"/>
          </a:p>
          <a:p>
            <a:pPr lvl="1"/>
            <a:endParaRPr lang="en-US" sz="2400" dirty="0"/>
          </a:p>
          <a:p>
            <a:pPr lvl="1"/>
            <a:endParaRPr lang="en-US" sz="25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642011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D3D122FE-C649-4972-A5B0-0460445CA6B8}" type="slidenum">
              <a:rPr lang="en-US" smtClean="0"/>
              <a:pPr/>
              <a:t>28</a:t>
            </a:fld>
            <a:endParaRPr lang="en-US" dirty="0"/>
          </a:p>
        </p:txBody>
      </p:sp>
      <p:sp>
        <p:nvSpPr>
          <p:cNvPr id="2" name="Title 1"/>
          <p:cNvSpPr>
            <a:spLocks noGrp="1"/>
          </p:cNvSpPr>
          <p:nvPr>
            <p:ph type="title"/>
          </p:nvPr>
        </p:nvSpPr>
        <p:spPr/>
        <p:txBody>
          <a:bodyPr/>
          <a:lstStyle/>
          <a:p>
            <a:r>
              <a:rPr lang="en-US" smtClean="0"/>
              <a:t>Project Management Examples</a:t>
            </a:r>
            <a:endParaRPr lang="en-US" dirty="0" smtClean="0"/>
          </a:p>
        </p:txBody>
      </p:sp>
      <p:sp>
        <p:nvSpPr>
          <p:cNvPr id="7" name="Text Placeholder 2"/>
          <p:cNvSpPr txBox="1">
            <a:spLocks/>
          </p:cNvSpPr>
          <p:nvPr/>
        </p:nvSpPr>
        <p:spPr>
          <a:xfrm>
            <a:off x="457200" y="1481328"/>
            <a:ext cx="8229600" cy="5224272"/>
          </a:xfrm>
          <a:prstGeom prst="rect">
            <a:avLst/>
          </a:prstGeom>
        </p:spPr>
        <p:txBody>
          <a:bodyPr>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smtClean="0"/>
              <a:t>PERT/CPM Examples</a:t>
            </a:r>
          </a:p>
          <a:p>
            <a:pPr lvl="1"/>
            <a:r>
              <a:rPr lang="en-US" dirty="0" smtClean="0"/>
              <a:t>Step 1 - Display the tasks and task patterns </a:t>
            </a:r>
          </a:p>
          <a:p>
            <a:pPr lvl="2"/>
            <a:r>
              <a:rPr lang="en-US" dirty="0" smtClean="0"/>
              <a:t>Identify the tasks</a:t>
            </a:r>
            <a:endParaRPr lang="en-US" dirty="0"/>
          </a:p>
          <a:p>
            <a:pPr lvl="2"/>
            <a:r>
              <a:rPr lang="en-US" dirty="0" smtClean="0"/>
              <a:t>Determine task dependencies</a:t>
            </a:r>
          </a:p>
          <a:p>
            <a:pPr lvl="2"/>
            <a:r>
              <a:rPr lang="en-US" dirty="0"/>
              <a:t>E</a:t>
            </a:r>
            <a:r>
              <a:rPr lang="en-US" dirty="0" smtClean="0"/>
              <a:t>nter the </a:t>
            </a:r>
            <a:r>
              <a:rPr lang="en-US" dirty="0"/>
              <a:t>task name</a:t>
            </a:r>
            <a:r>
              <a:rPr lang="en-US" dirty="0" smtClean="0"/>
              <a:t>, ID</a:t>
            </a:r>
            <a:r>
              <a:rPr lang="en-US" dirty="0"/>
              <a:t>, and </a:t>
            </a:r>
            <a:r>
              <a:rPr lang="en-US" dirty="0" smtClean="0"/>
              <a:t>duration </a:t>
            </a:r>
          </a:p>
          <a:p>
            <a:pPr lvl="1"/>
            <a:r>
              <a:rPr lang="en-US" dirty="0"/>
              <a:t>Step 2 - Enter </a:t>
            </a:r>
            <a:r>
              <a:rPr lang="en-US" dirty="0" smtClean="0"/>
              <a:t>start and finish times</a:t>
            </a:r>
          </a:p>
          <a:p>
            <a:pPr lvl="2"/>
            <a:r>
              <a:rPr lang="en-US" dirty="0" smtClean="0"/>
              <a:t>In case of more than one predecessor tasks for a successor task, use </a:t>
            </a:r>
            <a:r>
              <a:rPr lang="en-US" dirty="0"/>
              <a:t>the latest finish time of </a:t>
            </a:r>
            <a:r>
              <a:rPr lang="en-US" dirty="0" smtClean="0"/>
              <a:t>the predecessor </a:t>
            </a:r>
            <a:r>
              <a:rPr lang="en-US" dirty="0"/>
              <a:t>tasks to determine the start time for the successor task</a:t>
            </a:r>
          </a:p>
          <a:p>
            <a:pPr lvl="1"/>
            <a:endParaRPr lang="en-US" sz="2600" dirty="0"/>
          </a:p>
          <a:p>
            <a:pPr lvl="2"/>
            <a:endParaRPr lang="en-US" sz="26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12500967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b="1" dirty="0" smtClean="0"/>
              <a:t>PERT/CPM Examples</a:t>
            </a:r>
            <a:endParaRPr lang="en-US" sz="1400" b="1" dirty="0" smtClean="0"/>
          </a:p>
          <a:p>
            <a:pPr lvl="1"/>
            <a:r>
              <a:rPr lang="en-IN" dirty="0" smtClean="0"/>
              <a:t>In case of more than one successor task for the predecessor task, use the predecessor task’s finish time to determine the start time for all successor tasks</a:t>
            </a:r>
          </a:p>
          <a:p>
            <a:pPr lvl="1"/>
            <a:r>
              <a:rPr lang="en-US" dirty="0"/>
              <a:t>Continuing from left to right, add the task duration for each task to its </a:t>
            </a:r>
            <a:r>
              <a:rPr lang="en-US" dirty="0" smtClean="0"/>
              <a:t>start time </a:t>
            </a:r>
            <a:r>
              <a:rPr lang="en-US" dirty="0"/>
              <a:t>to determine and enter its finish </a:t>
            </a:r>
            <a:r>
              <a:rPr lang="en-US" dirty="0" smtClean="0"/>
              <a:t>time</a:t>
            </a:r>
            <a:endParaRPr lang="en-IN" dirty="0" smtClean="0"/>
          </a:p>
        </p:txBody>
      </p:sp>
      <p:sp>
        <p:nvSpPr>
          <p:cNvPr id="2" name="Slide Number Placeholder 1"/>
          <p:cNvSpPr>
            <a:spLocks noGrp="1"/>
          </p:cNvSpPr>
          <p:nvPr>
            <p:ph type="sldNum" sz="quarter" idx="12"/>
          </p:nvPr>
        </p:nvSpPr>
        <p:spPr/>
        <p:txBody>
          <a:bodyPr/>
          <a:lstStyle/>
          <a:p>
            <a:pPr>
              <a:defRPr/>
            </a:pPr>
            <a:fld id="{74182478-D854-4386-B19D-338899BFC4A3}" type="slidenum">
              <a:rPr lang="en-US" smtClean="0"/>
              <a:pPr>
                <a:defRPr/>
              </a:pPr>
              <a:t>29</a:t>
            </a:fld>
            <a:endParaRPr lang="en-US" dirty="0"/>
          </a:p>
        </p:txBody>
      </p:sp>
      <p:sp>
        <p:nvSpPr>
          <p:cNvPr id="4" name="Title 3"/>
          <p:cNvSpPr>
            <a:spLocks noGrp="1"/>
          </p:cNvSpPr>
          <p:nvPr>
            <p:ph type="title"/>
          </p:nvPr>
        </p:nvSpPr>
        <p:spPr/>
        <p:txBody>
          <a:bodyPr>
            <a:normAutofit/>
          </a:bodyPr>
          <a:lstStyle/>
          <a:p>
            <a:r>
              <a:rPr lang="en-US" dirty="0"/>
              <a:t>Project Management </a:t>
            </a:r>
            <a:r>
              <a:rPr lang="en-US" dirty="0" smtClean="0"/>
              <a:t>Examples </a:t>
            </a:r>
            <a:r>
              <a:rPr lang="en-US" sz="1400" dirty="0" smtClean="0"/>
              <a:t>(Cont. 1)</a:t>
            </a:r>
            <a:endParaRPr lang="en-IN"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9254054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smtClean="0"/>
              <a:t>Analyze task dependencies, durations, start dates, and end dates</a:t>
            </a:r>
          </a:p>
          <a:p>
            <a:r>
              <a:rPr lang="en-US" dirty="0" smtClean="0"/>
              <a:t>Describe </a:t>
            </a:r>
            <a:r>
              <a:rPr lang="en-US" dirty="0"/>
              <a:t>project management software </a:t>
            </a:r>
            <a:r>
              <a:rPr lang="en-US" dirty="0" smtClean="0"/>
              <a:t>and how </a:t>
            </a:r>
            <a:r>
              <a:rPr lang="en-US" dirty="0"/>
              <a:t>it can </a:t>
            </a:r>
            <a:r>
              <a:rPr lang="en-US" dirty="0" smtClean="0"/>
              <a:t>be of assistance</a:t>
            </a:r>
          </a:p>
          <a:p>
            <a:r>
              <a:rPr lang="en-US" dirty="0" smtClean="0"/>
              <a:t>Control and manage project changes as they occur</a:t>
            </a:r>
            <a:endParaRPr lang="en-US" dirty="0"/>
          </a:p>
          <a:p>
            <a:r>
              <a:rPr lang="en-US" dirty="0" smtClean="0"/>
              <a:t>Discuss the importance of managing project risks</a:t>
            </a:r>
          </a:p>
          <a:p>
            <a:r>
              <a:rPr lang="en-US" dirty="0" smtClean="0"/>
              <a:t>Understand </a:t>
            </a:r>
            <a:r>
              <a:rPr lang="en-US" dirty="0"/>
              <a:t>why projects sometimes fail</a:t>
            </a:r>
          </a:p>
        </p:txBody>
      </p:sp>
      <p:sp>
        <p:nvSpPr>
          <p:cNvPr id="6" name="Slide Number Placeholder 5"/>
          <p:cNvSpPr>
            <a:spLocks noGrp="1"/>
          </p:cNvSpPr>
          <p:nvPr>
            <p:ph type="sldNum" sz="quarter" idx="12"/>
          </p:nvPr>
        </p:nvSpPr>
        <p:spPr/>
        <p:txBody>
          <a:bodyPr/>
          <a:lstStyle/>
          <a:p>
            <a:pPr>
              <a:defRPr/>
            </a:pPr>
            <a:fld id="{2A2E474D-0DD9-4CC9-898C-22F9D94C02B6}" type="slidenum">
              <a:rPr lang="en-US"/>
              <a:pPr>
                <a:defRPr/>
              </a:pPr>
              <a:t>3</a:t>
            </a:fld>
            <a:endParaRPr lang="en-US" dirty="0"/>
          </a:p>
        </p:txBody>
      </p:sp>
      <p:sp>
        <p:nvSpPr>
          <p:cNvPr id="17409" name="Title 1"/>
          <p:cNvSpPr>
            <a:spLocks noGrp="1"/>
          </p:cNvSpPr>
          <p:nvPr>
            <p:ph type="title"/>
          </p:nvPr>
        </p:nvSpPr>
        <p:spPr/>
        <p:txBody>
          <a:bodyPr/>
          <a:lstStyle/>
          <a:p>
            <a:pPr eaLnBrk="1" hangingPunct="1"/>
            <a:r>
              <a:rPr lang="en-US" dirty="0" smtClean="0"/>
              <a:t>Chapter Objectives </a:t>
            </a:r>
            <a:r>
              <a:rPr lang="en-US" sz="1200" dirty="0" smtClean="0"/>
              <a:t>(Cont.)</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Project Management </a:t>
            </a:r>
            <a:r>
              <a:rPr lang="en-US" dirty="0" smtClean="0"/>
              <a:t>Examples </a:t>
            </a:r>
            <a:r>
              <a:rPr lang="en-US" sz="1400" dirty="0" smtClean="0"/>
              <a:t>(Cont. 2)</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30</a:t>
            </a:fld>
            <a:endParaRPr lang="en-US" dirty="0"/>
          </a:p>
        </p:txBody>
      </p:sp>
      <p:pic>
        <p:nvPicPr>
          <p:cNvPr id="14338" name="Picture 2" descr="This figure has 11 task boxes, with two rows and two columns, connected by arrows. Starting from the left, the first task box is labeled “Develop Plan.” The rows in the first column are empty. In column 2, row 1 reads “ID: 1” and row 2 reads “Dur: 1.” Two arrows originating from this box point to two other task boxes The set of task boxes above the task box titled “Develop Plan” will first be explained. &#10;&#10;The arrow above the task box titled “Develop plan” points to another task box titled “Assign Tasks”. The rows in the first column are empty. In column 2, row 1 reads “ID: 2” and row 2 reads “Dur: 4.” An arrow originating from this box points to the next task box titled “Programming.” The rows in the first column are empty. In column 2, row 1 reads “ID: 4” and row 2 reads “Dur: 70.” There is an arrow that points to the next task box, titled “Program Test.” In column 1, row 1 reads “Start: Day 76.” Row two is empty. In column 2, row 1 reads “ID: 1” and row 2 reads “Dur: 1.” There is an arrow that points to the next task box which is titled “System Test.” The rows in the first column are empty. In column 2, row 1 reads “ID: 9” and row 2 reads “Dur: 25.” There is an arrow that points to the task box on the far right which is titled “User Test.” The rows in the first column are empty. In column 2, row 1 reads “ID: 11” and row 2 reads “Dur: 25.”&#10;&#10;The arrow below the task box titled “Develop Plan” points to a task box titled “Obtain Hardware.” The rows in the first column are empty. In column 2, row 1 reads “ID: 3” and row 2 reads “Dur: 17.” There is an arrow that points to the next task box which is titled “Install Hardware.” The rows in the first column are empty. In column 2, row 1 reads “ID: 5” and row 2 reads “Dur: 10.” There are two arrows that point to two task boxes placed one above the other. The task box at the top is titled “Write User Manual.” The rows in the first column are empty. In column 2, row 1 reads “ID: 7” and row 2 reads “Dur: 25.” The task box below is titled “Convert files.” The rows in the first row are empty. In column 2, row 1 reads “ID: 8” and row 2 reads “Dur: 20.” Both of the task boxes titled “Write User Manual” and ”Convert Files” have arrows that point to the next task box which is titled ”User Training.” The rows in the first column are empty. In column 2, row 1 reads “ID: 10” and row 2 reads “Dur: 20”. There is an arrow that points to last task box which is titled “User Test.”&#10;" title="FIGURE 3.22 - To transform a task list into a PERT/CPM chart, you first enter the task name, ID, duration, and predecessors for each task. Notice that this example includes dependent tasks, tasks with multiple successors, and tasks with multiple predecessors."/>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10471"/>
          <a:stretch/>
        </p:blipFill>
        <p:spPr bwMode="auto">
          <a:xfrm>
            <a:off x="228600" y="1752600"/>
            <a:ext cx="854840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457200" y="5181600"/>
            <a:ext cx="8190072" cy="830997"/>
          </a:xfrm>
          <a:prstGeom prst="rect">
            <a:avLst/>
          </a:prstGeom>
        </p:spPr>
        <p:txBody>
          <a:bodyPr wrap="square">
            <a:spAutoFit/>
          </a:bodyPr>
          <a:lstStyle/>
          <a:p>
            <a:r>
              <a:rPr lang="en-US" sz="1600" b="1" dirty="0"/>
              <a:t>FIGURE </a:t>
            </a:r>
            <a:r>
              <a:rPr lang="en-US" sz="1600" b="1" dirty="0" smtClean="0"/>
              <a:t>3-22 </a:t>
            </a:r>
            <a:r>
              <a:rPr lang="en-US" sz="1600" dirty="0"/>
              <a:t>To transform a task list into a PERT/CPM chart, you first enter the task name, ID, duration, and predecessors for </a:t>
            </a:r>
            <a:r>
              <a:rPr lang="en-US" sz="1600" dirty="0" smtClean="0"/>
              <a:t>each task</a:t>
            </a:r>
            <a:r>
              <a:rPr lang="en-US" sz="1600" dirty="0"/>
              <a:t>. Notice that this example includes dependent tasks, tasks with multiple successors, and tasks with multiple </a:t>
            </a:r>
            <a:r>
              <a:rPr lang="en-US" sz="1600" dirty="0" smtClean="0"/>
              <a:t>predecessors.</a:t>
            </a:r>
            <a:endParaRPr lang="en-US" sz="16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204211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Project Management </a:t>
            </a:r>
            <a:r>
              <a:rPr lang="en-US" dirty="0" smtClean="0"/>
              <a:t>Examples </a:t>
            </a:r>
            <a:r>
              <a:rPr lang="en-US" sz="1400" dirty="0" smtClean="0"/>
              <a:t>(Cont. 3)</a:t>
            </a:r>
          </a:p>
        </p:txBody>
      </p:sp>
      <p:sp>
        <p:nvSpPr>
          <p:cNvPr id="6" name="Slide Number Placeholder 5"/>
          <p:cNvSpPr>
            <a:spLocks noGrp="1"/>
          </p:cNvSpPr>
          <p:nvPr>
            <p:ph type="sldNum" sz="quarter" idx="12"/>
          </p:nvPr>
        </p:nvSpPr>
        <p:spPr/>
        <p:txBody>
          <a:bodyPr/>
          <a:lstStyle/>
          <a:p>
            <a:pPr>
              <a:defRPr/>
            </a:pPr>
            <a:fld id="{FA1B7F05-D7B2-4859-A296-B0141AD468D3}" type="slidenum">
              <a:rPr lang="en-US"/>
              <a:pPr>
                <a:defRPr/>
              </a:pPr>
              <a:t>31</a:t>
            </a:fld>
            <a:endParaRPr lang="en-US" dirty="0"/>
          </a:p>
        </p:txBody>
      </p:sp>
      <p:sp>
        <p:nvSpPr>
          <p:cNvPr id="8" name="Rectangle 7"/>
          <p:cNvSpPr/>
          <p:nvPr/>
        </p:nvSpPr>
        <p:spPr>
          <a:xfrm>
            <a:off x="457200" y="5181600"/>
            <a:ext cx="8229600" cy="830997"/>
          </a:xfrm>
          <a:prstGeom prst="rect">
            <a:avLst/>
          </a:prstGeom>
        </p:spPr>
        <p:txBody>
          <a:bodyPr wrap="square">
            <a:spAutoFit/>
          </a:bodyPr>
          <a:lstStyle/>
          <a:p>
            <a:r>
              <a:rPr lang="en-US" sz="1600" b="1" dirty="0"/>
              <a:t>FIGURE </a:t>
            </a:r>
            <a:r>
              <a:rPr lang="en-US" sz="1600" b="1" dirty="0" smtClean="0"/>
              <a:t>3-23 </a:t>
            </a:r>
            <a:r>
              <a:rPr lang="en-US" sz="1600" dirty="0"/>
              <a:t>To complete the PERT/CPM chart, you apply the guidelines explained in this section. For example, Task 1 has a </a:t>
            </a:r>
            <a:r>
              <a:rPr lang="en-US" sz="1600" dirty="0" smtClean="0"/>
              <a:t>one-day duration</a:t>
            </a:r>
            <a:r>
              <a:rPr lang="en-US" sz="1600" dirty="0"/>
              <a:t>, so you enter the start and finish for Task 1 as Day 1. Then you enter Day 2 as the start for successor Tasks 2 and </a:t>
            </a:r>
            <a:r>
              <a:rPr lang="en-US" sz="1600" dirty="0" smtClean="0"/>
              <a:t>3.</a:t>
            </a:r>
            <a:endParaRPr lang="en-US" sz="1600" dirty="0"/>
          </a:p>
        </p:txBody>
      </p:sp>
      <p:pic>
        <p:nvPicPr>
          <p:cNvPr id="15362" name="Picture 2" descr="This figure has 11 task boxes, possessing two rows and two columns, connected by arrows. Starting from the left, the first task box is labeled “Develop Plan.” In column 1, row 1 reads “Start: Day 1” and row 2 reads “Finish: Day 1.” In column 2, row 1 reads “ID: 1” and row 2 reads “Dur: 1.” Two arrows originating from this box point to two other task boxes. The set of task boxes above the task box titled “Develop Plan” will first be explained. These set of arrows are highlighted.&#10;&#10;The arrow above the task box titled “Develop plan” points to another task box titled “Assign Tasks.” In column 1, row 1 reads “Start: Day 2” and row 2 reads “Finish: Day 6.” In column 2, row 1 reads “ID: 2” and row 2 reads “Dur: 4.” An arrow originating from this box points to the next task box titled “Programming.” In column 1, row 1 reads “Start: Day 6” and row 2 reads “Finish: Day 76.” In column 2, row 1 reads “ID: 4” and row 2 reads “Dur: 70.” There is an arrow that points to the next task box, titled “Program Test.” In column 1, row 1 reads “Start: Day 76,” row two reads “Finish: Day 106.” In column 2, row 1 reads “ID: 1” and row 2 reads “Dur: 1.” There is an arrow that points to the next task box which is titled “System Test.” In column 1, row 1 reads “Start: Day 106” and row 2 reads “Finish: Day 130.”  In column 2, row 1 reads “ID: 9” and row 2 reads “Dur: 25.” There is an arrow that points to the task box on the far right which is titled “User Test.” In column 1, row 1 reads “Start: Day 131” and row 2 reads “Finish: Day 166.” In column 2, row 1 reads “ID: 11” and row 2 reads “Dur: 25.”&#10;&#10;The arrow below the task box titled “Develop Plan” points to a task box titled “Obtain Hardware.” In column 1, row 1 reads “Start: Day 2” and row 2 reads “Finish: Day 18.”  In column 2, row 1 reads “ID: 3” and row 2 reads “Dur: 17.” There is an arrow that points to the next task box which is titled “Install Hardware.” In column 1, row 1 reads “Start: Day 19” and row 2 reads “Finish: Day 28.”  In column 2, row 1 reads “ID: 5” and row 2 reads “Dur: 10.” There are two arrows that point to two task boxes placed one above the other. The task box at the top is titled “Write User Manual In column 1, row 1 reads “Start: Day 29” and row 2 reads “Finish: Day 53.” In column 2, row 1 reads “ID: 7” and row 2 reads “Dur: 25.” The task box below is titled “Convert files.” In column 1, row 1 reads “Start: Day 29” and row 2 reads “Finish: Day 48.” In column 2, row 1 reads “ID: 8” and row 2 reads “Dur: 20.” Both of the task boxes titled “Write User Manual” and ”Convert Files” have arrows that point to the next task box which is titled ”User Training.” In column 1, row 1 reads “Start: Day 54” and row 2 reads “Finish: Day 73.”  In column 2, row 1 reads “ID: 10” and row 2 reads “Dur: 20”. There is an arrow that points to last task box which is titled “User Test.”" title="FIGURE 3.23 - To complete the PERT/CPM chart, you apply the guidelines explained in this section. For example, Task 1 has a one-day duration, so you enter the start and finish for Task 1 as Day 1. Then you enter Day 2 as the start for successor Tasks 2 and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510" y="1567834"/>
            <a:ext cx="8674690" cy="329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61657280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Placeholder 2"/>
          <p:cNvSpPr>
            <a:spLocks noGrp="1"/>
          </p:cNvSpPr>
          <p:nvPr>
            <p:ph sz="half" idx="1"/>
          </p:nvPr>
        </p:nvSpPr>
        <p:spPr>
          <a:xfrm>
            <a:off x="457200" y="1481328"/>
            <a:ext cx="8458200" cy="4525963"/>
          </a:xfrm>
        </p:spPr>
        <p:txBody>
          <a:bodyPr>
            <a:normAutofit/>
          </a:bodyPr>
          <a:lstStyle/>
          <a:p>
            <a:r>
              <a:rPr lang="en-US" b="1" dirty="0"/>
              <a:t>Microsoft Project </a:t>
            </a:r>
            <a:endParaRPr lang="en-US" dirty="0"/>
          </a:p>
          <a:p>
            <a:pPr lvl="1"/>
            <a:r>
              <a:rPr lang="en-US" dirty="0" smtClean="0"/>
              <a:t>Full-featured program that holds the dominant share of the market</a:t>
            </a:r>
          </a:p>
          <a:p>
            <a:r>
              <a:rPr lang="en-US" b="1" dirty="0" err="1" smtClean="0"/>
              <a:t>GanttProject</a:t>
            </a:r>
            <a:r>
              <a:rPr lang="en-US" b="1" dirty="0" smtClean="0"/>
              <a:t> </a:t>
            </a:r>
          </a:p>
          <a:p>
            <a:pPr lvl="1"/>
            <a:r>
              <a:rPr lang="en-US" dirty="0" smtClean="0"/>
              <a:t>Free</a:t>
            </a:r>
            <a:r>
              <a:rPr lang="en-US" dirty="0"/>
              <a:t>, </a:t>
            </a:r>
            <a:r>
              <a:rPr lang="en-US" b="1" dirty="0"/>
              <a:t>open source </a:t>
            </a:r>
            <a:r>
              <a:rPr lang="en-US" dirty="0" smtClean="0"/>
              <a:t>program</a:t>
            </a:r>
          </a:p>
          <a:p>
            <a:r>
              <a:rPr lang="en-US" dirty="0" err="1"/>
              <a:t>Gantter</a:t>
            </a:r>
            <a:r>
              <a:rPr lang="en-US" dirty="0"/>
              <a:t> </a:t>
            </a:r>
          </a:p>
          <a:p>
            <a:pPr lvl="1"/>
            <a:r>
              <a:rPr lang="en-US" dirty="0" smtClean="0"/>
              <a:t>Free </a:t>
            </a:r>
            <a:r>
              <a:rPr lang="en-US" dirty="0"/>
              <a:t>cloud-based project management </a:t>
            </a:r>
            <a:r>
              <a:rPr lang="en-US" dirty="0" smtClean="0"/>
              <a:t>tool</a:t>
            </a:r>
          </a:p>
          <a:p>
            <a:r>
              <a:rPr lang="en-US" dirty="0" err="1"/>
              <a:t>Apptivo</a:t>
            </a:r>
            <a:r>
              <a:rPr lang="en-US" dirty="0"/>
              <a:t> and </a:t>
            </a:r>
            <a:r>
              <a:rPr lang="en-US" dirty="0" err="1"/>
              <a:t>smartsheet</a:t>
            </a:r>
            <a:r>
              <a:rPr lang="en-US" dirty="0"/>
              <a:t> </a:t>
            </a:r>
          </a:p>
          <a:p>
            <a:pPr lvl="1"/>
            <a:r>
              <a:rPr lang="en-US" dirty="0" smtClean="0"/>
              <a:t>Paid Web-based </a:t>
            </a:r>
            <a:r>
              <a:rPr lang="en-US" dirty="0"/>
              <a:t>project </a:t>
            </a:r>
            <a:r>
              <a:rPr lang="en-US" dirty="0" smtClean="0"/>
              <a:t>management tools </a:t>
            </a:r>
          </a:p>
          <a:p>
            <a:pPr lvl="1"/>
            <a:endParaRPr lang="en-US" dirty="0"/>
          </a:p>
          <a:p>
            <a:pPr lvl="1"/>
            <a:endParaRPr lang="en-US" dirty="0" smtClean="0"/>
          </a:p>
        </p:txBody>
      </p:sp>
      <p:sp>
        <p:nvSpPr>
          <p:cNvPr id="6" name="Slide Number Placeholder 5"/>
          <p:cNvSpPr>
            <a:spLocks noGrp="1"/>
          </p:cNvSpPr>
          <p:nvPr>
            <p:ph type="sldNum" sz="quarter" idx="12"/>
          </p:nvPr>
        </p:nvSpPr>
        <p:spPr/>
        <p:txBody>
          <a:bodyPr/>
          <a:lstStyle/>
          <a:p>
            <a:pPr>
              <a:defRPr/>
            </a:pPr>
            <a:fld id="{32904BDD-46E6-4D85-A6BF-BC6C0A7141B2}" type="slidenum">
              <a:rPr lang="en-US"/>
              <a:pPr>
                <a:defRPr/>
              </a:pPr>
              <a:t>32</a:t>
            </a:fld>
            <a:endParaRPr lang="en-US" dirty="0"/>
          </a:p>
        </p:txBody>
      </p:sp>
      <p:sp>
        <p:nvSpPr>
          <p:cNvPr id="37889" name="Title 1"/>
          <p:cNvSpPr>
            <a:spLocks noGrp="1"/>
          </p:cNvSpPr>
          <p:nvPr>
            <p:ph type="title"/>
          </p:nvPr>
        </p:nvSpPr>
        <p:spPr/>
        <p:txBody>
          <a:bodyPr/>
          <a:lstStyle/>
          <a:p>
            <a:pPr eaLnBrk="1" hangingPunct="1"/>
            <a:r>
              <a:rPr lang="en-US" dirty="0" smtClean="0"/>
              <a:t>Project Management Software</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4223889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a:t>
            </a:r>
            <a:r>
              <a:rPr lang="en-US" dirty="0" smtClean="0"/>
              <a:t>Software </a:t>
            </a:r>
            <a:r>
              <a:rPr lang="en-US" sz="1400" dirty="0" smtClean="0"/>
              <a:t>(Cont. 1)</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33</a:t>
            </a:fld>
            <a:endParaRPr lang="en-US" dirty="0"/>
          </a:p>
        </p:txBody>
      </p:sp>
      <p:sp>
        <p:nvSpPr>
          <p:cNvPr id="7" name="Rectangle 6" descr="This figure illustrates how a Gantt Chart depicts the critical path among a set of tasks. There are two primary components. The first component is a tabular column that describes the tasks, duration, and predecessors. The second component is a timeline that depicts the duration of tasks using bars. In this component, the critical path is shown using a different color. " title="FIGURE 3.26 - Notice how each view displays the project and highlights the critical path. If you were the project manager on September 25, your primary concern should be conducting the user survey."/>
          <p:cNvSpPr/>
          <p:nvPr/>
        </p:nvSpPr>
        <p:spPr>
          <a:xfrm>
            <a:off x="228600" y="4343400"/>
            <a:ext cx="8650085" cy="830997"/>
          </a:xfrm>
          <a:prstGeom prst="rect">
            <a:avLst/>
          </a:prstGeom>
        </p:spPr>
        <p:txBody>
          <a:bodyPr wrap="square">
            <a:spAutoFit/>
          </a:bodyPr>
          <a:lstStyle/>
          <a:p>
            <a:r>
              <a:rPr lang="en-US" sz="1600" b="1" dirty="0"/>
              <a:t>FIGURE </a:t>
            </a:r>
            <a:r>
              <a:rPr lang="en-US" sz="1600" b="1" dirty="0" smtClean="0"/>
              <a:t>3-26 </a:t>
            </a:r>
            <a:r>
              <a:rPr lang="en-US" sz="1600" dirty="0" smtClean="0"/>
              <a:t>Notice </a:t>
            </a:r>
            <a:r>
              <a:rPr lang="en-US" sz="1600" dirty="0"/>
              <a:t>how each view displays the project and highlights the critical path. If you were </a:t>
            </a:r>
            <a:r>
              <a:rPr lang="en-US" sz="1600" dirty="0" smtClean="0"/>
              <a:t>the project </a:t>
            </a:r>
            <a:r>
              <a:rPr lang="en-US" sz="1600" dirty="0"/>
              <a:t>manager on September 25, your primary concern should be conducting the user </a:t>
            </a:r>
            <a:r>
              <a:rPr lang="en-US" sz="1600" dirty="0" smtClean="0"/>
              <a:t>survey.</a:t>
            </a:r>
            <a:endParaRPr lang="en-US" sz="1600" dirty="0"/>
          </a:p>
        </p:txBody>
      </p:sp>
      <p:pic>
        <p:nvPicPr>
          <p:cNvPr id="16386" name="Picture 2" descr="This figure illustrates how a Gantt Chart depicts the critical path among a set of tasks. There are two primary components. The first component is a tabular column that describes the tasks, duration, and predecessors. The second component is a timeline that depicts the duration of tasks using bars. In this component, the critical path is shown using a different color.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1372031"/>
            <a:ext cx="8726285" cy="2895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4672971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a:t>
            </a:r>
            <a:r>
              <a:rPr lang="en-US" dirty="0" smtClean="0"/>
              <a:t>Software </a:t>
            </a:r>
            <a:r>
              <a:rPr lang="en-US" sz="1400" dirty="0" smtClean="0"/>
              <a:t>(Cont. 2)</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34</a:t>
            </a:fld>
            <a:endParaRPr lang="en-US" dirty="0"/>
          </a:p>
        </p:txBody>
      </p:sp>
      <p:sp>
        <p:nvSpPr>
          <p:cNvPr id="7" name="Rectangle 6"/>
          <p:cNvSpPr/>
          <p:nvPr/>
        </p:nvSpPr>
        <p:spPr>
          <a:xfrm>
            <a:off x="1524000" y="5592946"/>
            <a:ext cx="7565232" cy="954107"/>
          </a:xfrm>
          <a:prstGeom prst="rect">
            <a:avLst/>
          </a:prstGeom>
        </p:spPr>
        <p:txBody>
          <a:bodyPr wrap="square">
            <a:spAutoFit/>
          </a:bodyPr>
          <a:lstStyle/>
          <a:p>
            <a:r>
              <a:rPr lang="en-US" sz="1400" b="1" dirty="0"/>
              <a:t>FIGURE </a:t>
            </a:r>
            <a:r>
              <a:rPr lang="en-US" sz="1400" b="1" dirty="0" smtClean="0"/>
              <a:t>3-26 </a:t>
            </a:r>
            <a:r>
              <a:rPr lang="en-US" sz="1400" dirty="0" smtClean="0"/>
              <a:t>Notice </a:t>
            </a:r>
            <a:r>
              <a:rPr lang="en-US" sz="1400" dirty="0"/>
              <a:t>how each view displays the project and highlights the critical path. If you were the project manager on September 25, your primary concern should be conducting the user </a:t>
            </a:r>
            <a:r>
              <a:rPr lang="en-US" sz="1400" dirty="0" smtClean="0"/>
              <a:t>survey.</a:t>
            </a:r>
            <a:endParaRPr lang="en-US" sz="1400" dirty="0"/>
          </a:p>
          <a:p>
            <a:endParaRPr lang="en-US" sz="1400" dirty="0"/>
          </a:p>
        </p:txBody>
      </p:sp>
      <p:pic>
        <p:nvPicPr>
          <p:cNvPr id="16387" name="Picture 3" descr="This figure illustrates how a PERT Chart depicts the critical path among a set of tasks. The PERT Chart uses rectangles connected by arrows to depict tasks to be completed. The critical path is shown using a different color to highlight arrows and rectangles.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0478" y="1394975"/>
            <a:ext cx="7043043" cy="4274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12237669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normAutofit/>
          </a:bodyPr>
          <a:lstStyle/>
          <a:p>
            <a:r>
              <a:rPr lang="en-US" dirty="0"/>
              <a:t>Project Management </a:t>
            </a:r>
            <a:r>
              <a:rPr lang="en-US" dirty="0" smtClean="0"/>
              <a:t>Software </a:t>
            </a:r>
            <a:r>
              <a:rPr lang="en-US" sz="1400" dirty="0" smtClean="0"/>
              <a:t>(Cont. 3)</a:t>
            </a:r>
          </a:p>
        </p:txBody>
      </p:sp>
      <p:sp>
        <p:nvSpPr>
          <p:cNvPr id="6" name="Slide Number Placeholder 5"/>
          <p:cNvSpPr>
            <a:spLocks noGrp="1"/>
          </p:cNvSpPr>
          <p:nvPr>
            <p:ph type="sldNum" sz="quarter" idx="12"/>
          </p:nvPr>
        </p:nvSpPr>
        <p:spPr/>
        <p:txBody>
          <a:bodyPr/>
          <a:lstStyle/>
          <a:p>
            <a:pPr>
              <a:defRPr/>
            </a:pPr>
            <a:fld id="{68E4D351-78DE-4D60-A10B-300A7ECF43D5}" type="slidenum">
              <a:rPr lang="en-US"/>
              <a:pPr>
                <a:defRPr/>
              </a:pPr>
              <a:t>35</a:t>
            </a:fld>
            <a:endParaRPr lang="en-US" dirty="0"/>
          </a:p>
        </p:txBody>
      </p:sp>
      <p:sp>
        <p:nvSpPr>
          <p:cNvPr id="7" name="Rectangle 6"/>
          <p:cNvSpPr/>
          <p:nvPr/>
        </p:nvSpPr>
        <p:spPr>
          <a:xfrm>
            <a:off x="207284" y="3817203"/>
            <a:ext cx="8555716" cy="830997"/>
          </a:xfrm>
          <a:prstGeom prst="rect">
            <a:avLst/>
          </a:prstGeom>
        </p:spPr>
        <p:txBody>
          <a:bodyPr wrap="square">
            <a:spAutoFit/>
          </a:bodyPr>
          <a:lstStyle/>
          <a:p>
            <a:r>
              <a:rPr lang="en-US" sz="1600" b="1" dirty="0" smtClean="0"/>
              <a:t>FIGURE 3-26 </a:t>
            </a:r>
            <a:r>
              <a:rPr lang="en-US" sz="1600" dirty="0" smtClean="0"/>
              <a:t>Notice how each view displays the project and highlights the critical path. If you were the project manager on September 25, </a:t>
            </a:r>
            <a:r>
              <a:rPr lang="en-US" sz="1600" dirty="0"/>
              <a:t>your primary concern should be conducting the user </a:t>
            </a:r>
            <a:r>
              <a:rPr lang="en-US" sz="1600" dirty="0" smtClean="0"/>
              <a:t>survey.</a:t>
            </a:r>
            <a:endParaRPr lang="en-US" sz="1600" dirty="0"/>
          </a:p>
        </p:txBody>
      </p:sp>
      <p:pic>
        <p:nvPicPr>
          <p:cNvPr id="17410" name="Picture 2" descr="This figure illustrates how Calendar View depicts the critical path among a set of tasks. Calendar View is a timeline that lists the tasks to be completed using bars in a timeline format. It shows the critical path using different colors for bars. " title="FIGURE 3.26 - Notice how each view displays the project and highlights the critical path. If you were the project manager on September 25, your primary concern should be conducting the user surv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718" y="1782317"/>
            <a:ext cx="8900882" cy="1976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4567791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lstStyle/>
          <a:p>
            <a:r>
              <a:rPr lang="en-US" sz="2700" b="1" dirty="0" smtClean="0"/>
              <a:t>Steps in </a:t>
            </a:r>
            <a:r>
              <a:rPr lang="en-US" sz="2700" b="1" dirty="0"/>
              <a:t>R</a:t>
            </a:r>
            <a:r>
              <a:rPr lang="en-US" sz="2700" b="1" dirty="0" smtClean="0"/>
              <a:t>isk Management</a:t>
            </a:r>
          </a:p>
          <a:p>
            <a:pPr lvl="1"/>
            <a:r>
              <a:rPr lang="en-US" sz="2300" dirty="0" smtClean="0"/>
              <a:t>Develop a </a:t>
            </a:r>
            <a:r>
              <a:rPr lang="en-US" sz="2300" b="1" dirty="0" smtClean="0"/>
              <a:t>risk</a:t>
            </a:r>
            <a:r>
              <a:rPr lang="en-US" sz="2300" dirty="0" smtClean="0"/>
              <a:t> </a:t>
            </a:r>
            <a:r>
              <a:rPr lang="en-US" sz="2300" b="1" dirty="0" smtClean="0"/>
              <a:t>management</a:t>
            </a:r>
            <a:r>
              <a:rPr lang="en-US" sz="2300" dirty="0" smtClean="0"/>
              <a:t> plan</a:t>
            </a:r>
          </a:p>
          <a:p>
            <a:pPr lvl="2"/>
            <a:r>
              <a:rPr lang="en-US" sz="2100" dirty="0"/>
              <a:t>R</a:t>
            </a:r>
            <a:r>
              <a:rPr lang="en-US" sz="2100" dirty="0" smtClean="0"/>
              <a:t>eview the </a:t>
            </a:r>
            <a:r>
              <a:rPr lang="en-US" sz="2100" dirty="0"/>
              <a:t>project’s scope, stakeholders, budget, schedule, and any other internal </a:t>
            </a:r>
            <a:r>
              <a:rPr lang="en-US" sz="2100" dirty="0" smtClean="0"/>
              <a:t>or external </a:t>
            </a:r>
            <a:r>
              <a:rPr lang="en-US" sz="2100" dirty="0"/>
              <a:t>factors that might affect the </a:t>
            </a:r>
            <a:r>
              <a:rPr lang="en-US" sz="2100" dirty="0" smtClean="0"/>
              <a:t>project</a:t>
            </a:r>
          </a:p>
          <a:p>
            <a:pPr lvl="2"/>
            <a:r>
              <a:rPr lang="en-US" sz="2100" dirty="0" smtClean="0"/>
              <a:t>Define project roles </a:t>
            </a:r>
            <a:r>
              <a:rPr lang="en-US" sz="2100" dirty="0"/>
              <a:t>and responsibilities, risk management methods and procedures, </a:t>
            </a:r>
            <a:r>
              <a:rPr lang="en-US" sz="2100" dirty="0" smtClean="0"/>
              <a:t>categories of </a:t>
            </a:r>
            <a:r>
              <a:rPr lang="en-US" sz="2100" dirty="0"/>
              <a:t>risks, and contingency </a:t>
            </a:r>
            <a:r>
              <a:rPr lang="en-US" sz="2100" dirty="0" smtClean="0"/>
              <a:t>plans</a:t>
            </a:r>
          </a:p>
          <a:p>
            <a:pPr lvl="1"/>
            <a:r>
              <a:rPr lang="en-US" sz="2300" dirty="0"/>
              <a:t>Identify the risks</a:t>
            </a:r>
          </a:p>
          <a:p>
            <a:pPr lvl="2"/>
            <a:r>
              <a:rPr lang="en-US" sz="2100" dirty="0"/>
              <a:t>List each risk and assess the likelihood that it could affect the project </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36</a:t>
            </a:fld>
            <a:endParaRPr lang="en-US" dirty="0"/>
          </a:p>
        </p:txBody>
      </p:sp>
      <p:sp>
        <p:nvSpPr>
          <p:cNvPr id="2" name="Title 1"/>
          <p:cNvSpPr>
            <a:spLocks noGrp="1"/>
          </p:cNvSpPr>
          <p:nvPr>
            <p:ph type="title"/>
          </p:nvPr>
        </p:nvSpPr>
        <p:spPr/>
        <p:txBody>
          <a:bodyPr rtlCol="0">
            <a:normAutofit/>
          </a:bodyPr>
          <a:lstStyle/>
          <a:p>
            <a:pPr>
              <a:defRPr/>
            </a:pPr>
            <a:r>
              <a:rPr lang="en-US" dirty="0" smtClean="0"/>
              <a:t>Risk Management</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827167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700" b="1" dirty="0"/>
              <a:t>Steps in Risk </a:t>
            </a:r>
            <a:r>
              <a:rPr lang="en-US" sz="2700" b="1" dirty="0" smtClean="0"/>
              <a:t>Management </a:t>
            </a:r>
          </a:p>
          <a:p>
            <a:pPr lvl="1"/>
            <a:r>
              <a:rPr lang="en-US" sz="2300" dirty="0" smtClean="0"/>
              <a:t>Analyze the risks</a:t>
            </a:r>
          </a:p>
          <a:p>
            <a:pPr lvl="2"/>
            <a:r>
              <a:rPr lang="en-US" sz="2100" b="1" dirty="0" smtClean="0"/>
              <a:t>Qualitative </a:t>
            </a:r>
            <a:r>
              <a:rPr lang="en-US" sz="2100" b="1" dirty="0"/>
              <a:t>risk </a:t>
            </a:r>
            <a:r>
              <a:rPr lang="en-US" sz="2100" b="1" dirty="0" smtClean="0"/>
              <a:t>analysis</a:t>
            </a:r>
            <a:r>
              <a:rPr lang="en-US" sz="2100" dirty="0" smtClean="0"/>
              <a:t>: Evaluates </a:t>
            </a:r>
            <a:r>
              <a:rPr lang="en-US" sz="2100" dirty="0"/>
              <a:t>each risk by estimating the probability that it will occur and the degree of impact</a:t>
            </a:r>
          </a:p>
          <a:p>
            <a:pPr lvl="2"/>
            <a:r>
              <a:rPr lang="en-US" sz="2100" b="1" dirty="0"/>
              <a:t>Q</a:t>
            </a:r>
            <a:r>
              <a:rPr lang="en-US" sz="2100" b="1" dirty="0" smtClean="0"/>
              <a:t>uantitative</a:t>
            </a:r>
            <a:r>
              <a:rPr lang="en-US" sz="2100" dirty="0" smtClean="0"/>
              <a:t> </a:t>
            </a:r>
            <a:r>
              <a:rPr lang="en-US" sz="2100" b="1" dirty="0"/>
              <a:t>risk </a:t>
            </a:r>
            <a:r>
              <a:rPr lang="en-US" sz="2100" b="1" dirty="0" smtClean="0"/>
              <a:t>analysis</a:t>
            </a:r>
            <a:r>
              <a:rPr lang="en-US" sz="2100" dirty="0" smtClean="0"/>
              <a:t>: Helps understand </a:t>
            </a:r>
            <a:r>
              <a:rPr lang="en-US" sz="2100" dirty="0"/>
              <a:t>the actual impact in terms of dollars, time, project scope, or </a:t>
            </a:r>
            <a:r>
              <a:rPr lang="en-US" sz="2100" dirty="0" smtClean="0"/>
              <a:t>quality</a:t>
            </a:r>
          </a:p>
          <a:p>
            <a:pPr lvl="1"/>
            <a:r>
              <a:rPr lang="en-US" dirty="0"/>
              <a:t>Create a </a:t>
            </a:r>
            <a:r>
              <a:rPr lang="en-US" dirty="0" smtClean="0"/>
              <a:t>risk </a:t>
            </a:r>
            <a:r>
              <a:rPr lang="en-US" dirty="0"/>
              <a:t>response plan</a:t>
            </a:r>
          </a:p>
          <a:p>
            <a:pPr lvl="2"/>
            <a:r>
              <a:rPr lang="en-US" b="1" dirty="0" smtClean="0"/>
              <a:t>Risk response plan</a:t>
            </a:r>
            <a:r>
              <a:rPr lang="en-US" dirty="0" smtClean="0"/>
              <a:t>: Proactive </a:t>
            </a:r>
            <a:r>
              <a:rPr lang="en-US" dirty="0"/>
              <a:t>effort to anticipate a risk and describe an action plan to deal with it</a:t>
            </a:r>
          </a:p>
          <a:p>
            <a:pPr lvl="1"/>
            <a:r>
              <a:rPr lang="en-US" dirty="0"/>
              <a:t>Monitor </a:t>
            </a:r>
            <a:r>
              <a:rPr lang="en-US" dirty="0" smtClean="0"/>
              <a:t>risks - Conduct </a:t>
            </a:r>
            <a:r>
              <a:rPr lang="en-US" dirty="0"/>
              <a:t>a continuous tracking process</a:t>
            </a:r>
          </a:p>
          <a:p>
            <a:pPr lvl="1"/>
            <a:endParaRPr lang="en-US" sz="2300" dirty="0" smtClean="0"/>
          </a:p>
          <a:p>
            <a:pPr lvl="2"/>
            <a:endParaRPr lang="en-US" sz="2100" dirty="0" smtClean="0"/>
          </a:p>
          <a:p>
            <a:pPr lvl="2"/>
            <a:endParaRPr lang="en-US" sz="2000" dirty="0"/>
          </a:p>
        </p:txBody>
      </p:sp>
      <p:sp>
        <p:nvSpPr>
          <p:cNvPr id="6" name="Slide Number Placeholder 5"/>
          <p:cNvSpPr>
            <a:spLocks noGrp="1"/>
          </p:cNvSpPr>
          <p:nvPr>
            <p:ph type="sldNum" sz="quarter" idx="12"/>
          </p:nvPr>
        </p:nvSpPr>
        <p:spPr/>
        <p:txBody>
          <a:bodyPr/>
          <a:lstStyle/>
          <a:p>
            <a:pPr>
              <a:defRPr/>
            </a:pPr>
            <a:fld id="{B200C6F1-1133-4064-B49D-F5A5DDED845D}" type="slidenum">
              <a:rPr lang="en-US"/>
              <a:pPr>
                <a:defRPr/>
              </a:pPr>
              <a:t>37</a:t>
            </a:fld>
            <a:endParaRPr lang="en-US" dirty="0"/>
          </a:p>
        </p:txBody>
      </p:sp>
      <p:sp>
        <p:nvSpPr>
          <p:cNvPr id="39937" name="Title 1"/>
          <p:cNvSpPr>
            <a:spLocks noGrp="1"/>
          </p:cNvSpPr>
          <p:nvPr>
            <p:ph type="title"/>
          </p:nvPr>
        </p:nvSpPr>
        <p:spPr/>
        <p:txBody>
          <a:bodyPr/>
          <a:lstStyle/>
          <a:p>
            <a:r>
              <a:rPr lang="en-US" dirty="0" smtClean="0"/>
              <a:t>Risk Management </a:t>
            </a:r>
            <a:r>
              <a:rPr lang="en-US" sz="1400" dirty="0" smtClean="0"/>
              <a:t>(Cont. 1)</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5918860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a:bodyPr>
          <a:lstStyle/>
          <a:p>
            <a:pPr>
              <a:defRPr/>
            </a:pPr>
            <a:r>
              <a:rPr lang="en-US" dirty="0"/>
              <a:t>Risk Management </a:t>
            </a:r>
            <a:r>
              <a:rPr lang="en-US" sz="1400" dirty="0"/>
              <a:t>(</a:t>
            </a:r>
            <a:r>
              <a:rPr lang="en-US" sz="1400" dirty="0" smtClean="0"/>
              <a:t>Cont. 2)</a:t>
            </a:r>
          </a:p>
        </p:txBody>
      </p:sp>
      <p:sp>
        <p:nvSpPr>
          <p:cNvPr id="6" name="Slide Number Placeholder 5"/>
          <p:cNvSpPr>
            <a:spLocks noGrp="1"/>
          </p:cNvSpPr>
          <p:nvPr>
            <p:ph type="sldNum" sz="quarter" idx="12"/>
          </p:nvPr>
        </p:nvSpPr>
        <p:spPr/>
        <p:txBody>
          <a:bodyPr/>
          <a:lstStyle/>
          <a:p>
            <a:pPr>
              <a:defRPr/>
            </a:pPr>
            <a:fld id="{B12529EB-2143-40D4-85F0-98C354539AA8}" type="slidenum">
              <a:rPr lang="en-US"/>
              <a:pPr>
                <a:defRPr/>
              </a:pPr>
              <a:t>38</a:t>
            </a:fld>
            <a:endParaRPr lang="en-US" dirty="0"/>
          </a:p>
        </p:txBody>
      </p:sp>
      <p:sp>
        <p:nvSpPr>
          <p:cNvPr id="3" name="Rectangle 2"/>
          <p:cNvSpPr/>
          <p:nvPr/>
        </p:nvSpPr>
        <p:spPr>
          <a:xfrm>
            <a:off x="2971800" y="5620327"/>
            <a:ext cx="5867400" cy="830997"/>
          </a:xfrm>
          <a:prstGeom prst="rect">
            <a:avLst/>
          </a:prstGeom>
        </p:spPr>
        <p:txBody>
          <a:bodyPr wrap="square">
            <a:spAutoFit/>
          </a:bodyPr>
          <a:lstStyle/>
          <a:p>
            <a:r>
              <a:rPr lang="en-US" sz="1600" b="1" dirty="0" smtClean="0"/>
              <a:t>FIGURE 3-29 </a:t>
            </a:r>
            <a:r>
              <a:rPr lang="en-US" sz="1600" dirty="0" smtClean="0"/>
              <a:t>You can use a Microsoft Excel XY chart type to display a risk </a:t>
            </a:r>
            <a:r>
              <a:rPr lang="en-US" sz="1600" dirty="0"/>
              <a:t>matrix that shows risk probability and potential impact.</a:t>
            </a:r>
          </a:p>
        </p:txBody>
      </p:sp>
      <p:pic>
        <p:nvPicPr>
          <p:cNvPr id="18434" name="Picture 2" descr="This is a screenshot of a Microsoft Excel XY representation of a risk matrix. The x-axis has markings from 1 to 10, starting from the left. There is label below the x-axis that reads “Risk Probability.” The y-axis has markings from 1 to 10, starting from the bottom. There is a label to the left of the y-axis that reads “Risk Impact.” &#10;&#10;There are five markings on the graph that are identified using labels with arrows. They are described below.&#10;&#10;Low impact, low probability – 1 on x-axis and 1 on y-axis.&#10;High impact, low probability – 1 on x-axis and 9 on y-axis.&#10;Medium impact, Medium probability – 5 on x-axis and 5 on y-axis.&#10;Low impact, high probability – 9 on x-axis and 1 on y-axis.&#10;High impact, high probability – 9 on x-axis and 9 on y-axis." title="FIGURE 3.29 - You can use a Microsoft Excel XY chart type to display a risk matrix that shows risk probability and potential impac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1600" y="1160911"/>
            <a:ext cx="6019800" cy="4484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140304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b="1" dirty="0" smtClean="0"/>
              <a:t>Risk Management Software</a:t>
            </a:r>
          </a:p>
          <a:p>
            <a:pPr lvl="1"/>
            <a:r>
              <a:rPr lang="en-US" dirty="0" smtClean="0"/>
              <a:t>Assigns specific dates as constraints</a:t>
            </a:r>
          </a:p>
          <a:p>
            <a:pPr lvl="1"/>
            <a:r>
              <a:rPr lang="en-US" dirty="0" smtClean="0"/>
              <a:t>Aligns task dependencies</a:t>
            </a:r>
          </a:p>
          <a:p>
            <a:pPr lvl="1"/>
            <a:r>
              <a:rPr lang="en-US" dirty="0" smtClean="0"/>
              <a:t>Notes external factors that might affect a task</a:t>
            </a:r>
          </a:p>
          <a:p>
            <a:pPr lvl="1"/>
            <a:r>
              <a:rPr lang="en-US" dirty="0" smtClean="0"/>
              <a:t>Tracks progress</a:t>
            </a:r>
          </a:p>
          <a:p>
            <a:pPr lvl="1"/>
            <a:r>
              <a:rPr lang="en-US" dirty="0" smtClean="0"/>
              <a:t>Displays tasks that are behind schedule</a:t>
            </a:r>
          </a:p>
          <a:p>
            <a:endParaRPr lang="en-US" dirty="0"/>
          </a:p>
        </p:txBody>
      </p:sp>
      <p:sp>
        <p:nvSpPr>
          <p:cNvPr id="6" name="Slide Number Placeholder 5"/>
          <p:cNvSpPr>
            <a:spLocks noGrp="1"/>
          </p:cNvSpPr>
          <p:nvPr>
            <p:ph type="sldNum" sz="quarter" idx="12"/>
          </p:nvPr>
        </p:nvSpPr>
        <p:spPr/>
        <p:txBody>
          <a:bodyPr/>
          <a:lstStyle/>
          <a:p>
            <a:fld id="{B200C6F1-1133-4064-B49D-F5A5DDED845D}" type="slidenum">
              <a:rPr lang="en-US" smtClean="0"/>
              <a:pPr/>
              <a:t>39</a:t>
            </a:fld>
            <a:endParaRPr lang="en-US" dirty="0"/>
          </a:p>
        </p:txBody>
      </p:sp>
      <p:sp>
        <p:nvSpPr>
          <p:cNvPr id="39937" name="Title 1"/>
          <p:cNvSpPr>
            <a:spLocks noGrp="1"/>
          </p:cNvSpPr>
          <p:nvPr>
            <p:ph type="title"/>
          </p:nvPr>
        </p:nvSpPr>
        <p:spPr/>
        <p:txBody>
          <a:bodyPr/>
          <a:lstStyle/>
          <a:p>
            <a:r>
              <a:rPr lang="en-US" dirty="0" smtClean="0"/>
              <a:t>Risk Management </a:t>
            </a:r>
            <a:r>
              <a:rPr lang="en-US" sz="1400" dirty="0" smtClean="0"/>
              <a:t>(Cont. 3)</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9815627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smtClean="0"/>
              <a:t>Overview of Project Management</a:t>
            </a:r>
          </a:p>
        </p:txBody>
      </p:sp>
      <p:sp>
        <p:nvSpPr>
          <p:cNvPr id="19458" name="Text Placeholder 2"/>
          <p:cNvSpPr>
            <a:spLocks noGrp="1"/>
          </p:cNvSpPr>
          <p:nvPr>
            <p:ph idx="4294967295"/>
          </p:nvPr>
        </p:nvSpPr>
        <p:spPr>
          <a:xfrm>
            <a:off x="228600" y="1481138"/>
            <a:ext cx="8686800" cy="4767262"/>
          </a:xfrm>
        </p:spPr>
        <p:txBody>
          <a:bodyPr>
            <a:noAutofit/>
          </a:bodyPr>
          <a:lstStyle/>
          <a:p>
            <a:r>
              <a:rPr lang="en-US" b="1" dirty="0" smtClean="0"/>
              <a:t>Project Management</a:t>
            </a:r>
            <a:r>
              <a:rPr lang="en-US" dirty="0" smtClean="0"/>
              <a:t>: Planning</a:t>
            </a:r>
            <a:r>
              <a:rPr lang="en-US" dirty="0"/>
              <a:t>, scheduling, </a:t>
            </a:r>
            <a:r>
              <a:rPr lang="en-US" dirty="0" smtClean="0"/>
              <a:t>monitoring and </a:t>
            </a:r>
            <a:r>
              <a:rPr lang="en-US" dirty="0"/>
              <a:t>controlling, and reporting on information system development</a:t>
            </a:r>
            <a:r>
              <a:rPr lang="en-US" b="1" dirty="0" smtClean="0"/>
              <a:t> </a:t>
            </a:r>
          </a:p>
          <a:p>
            <a:pPr eaLnBrk="1" hangingPunct="1"/>
            <a:r>
              <a:rPr lang="en-US" b="1" dirty="0" smtClean="0"/>
              <a:t>What Shapes a Project?</a:t>
            </a:r>
          </a:p>
          <a:p>
            <a:pPr lvl="1" eaLnBrk="1" hangingPunct="1"/>
            <a:r>
              <a:rPr lang="en-US" dirty="0" smtClean="0"/>
              <a:t>Successful projects must be completed 		         on time, within budget, meet 		   requirements, and satisfy users</a:t>
            </a:r>
          </a:p>
          <a:p>
            <a:r>
              <a:rPr lang="en-US" b="1" dirty="0" smtClean="0"/>
              <a:t>What Is a Project Triangle?</a:t>
            </a:r>
          </a:p>
          <a:p>
            <a:pPr lvl="1"/>
            <a:r>
              <a:rPr lang="en-US" dirty="0" smtClean="0"/>
              <a:t>Challenge – To find optimal balance 		   among the factors</a:t>
            </a:r>
          </a:p>
          <a:p>
            <a:pPr lvl="2"/>
            <a:r>
              <a:rPr lang="en-US" sz="2200" dirty="0" smtClean="0"/>
              <a:t>Any </a:t>
            </a:r>
            <a:r>
              <a:rPr lang="en-US" sz="2200" dirty="0"/>
              <a:t>change in one leg of the triangle </a:t>
            </a:r>
            <a:r>
              <a:rPr lang="en-US" sz="2200" dirty="0" smtClean="0"/>
              <a:t>		         will </a:t>
            </a:r>
            <a:r>
              <a:rPr lang="en-US" sz="2200" dirty="0"/>
              <a:t>affect the other legs</a:t>
            </a:r>
          </a:p>
          <a:p>
            <a:pPr lvl="1"/>
            <a:endParaRPr lang="en-US" b="1" dirty="0" smtClean="0"/>
          </a:p>
        </p:txBody>
      </p:sp>
      <p:pic>
        <p:nvPicPr>
          <p:cNvPr id="3" name="Picture 2" descr="The figure shows a triangle. The left side of the triangle is labeled cost, the right side of the triangle is labeled scope, and the bottom of the triangle is labeled time. Lines extend from each of the three corners of the triangle to meet at the center." title="FIGURE 3-2 A typical project triangle includes cost, scope, and tim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6358" y="3162300"/>
            <a:ext cx="2423341" cy="2292350"/>
          </a:xfrm>
          <a:prstGeom prst="rect">
            <a:avLst/>
          </a:prstGeom>
        </p:spPr>
      </p:pic>
      <p:sp>
        <p:nvSpPr>
          <p:cNvPr id="7" name="Rectangle 6"/>
          <p:cNvSpPr/>
          <p:nvPr/>
        </p:nvSpPr>
        <p:spPr>
          <a:xfrm>
            <a:off x="6553200" y="5581650"/>
            <a:ext cx="2590800" cy="738664"/>
          </a:xfrm>
          <a:prstGeom prst="rect">
            <a:avLst/>
          </a:prstGeom>
        </p:spPr>
        <p:txBody>
          <a:bodyPr wrap="square">
            <a:spAutoFit/>
          </a:bodyPr>
          <a:lstStyle/>
          <a:p>
            <a:r>
              <a:rPr lang="en-US" sz="1400" b="1" dirty="0"/>
              <a:t>FIGURE </a:t>
            </a:r>
            <a:r>
              <a:rPr lang="en-US" sz="1400" b="1" dirty="0" smtClean="0"/>
              <a:t>3-2 </a:t>
            </a:r>
            <a:r>
              <a:rPr lang="en-US" sz="1400" dirty="0"/>
              <a:t>A typical project triangle </a:t>
            </a:r>
            <a:r>
              <a:rPr lang="en-US" sz="1400" dirty="0" smtClean="0"/>
              <a:t>includes cost</a:t>
            </a:r>
            <a:r>
              <a:rPr lang="en-US" sz="1400" dirty="0"/>
              <a:t>, scope, and time.</a:t>
            </a:r>
          </a:p>
        </p:txBody>
      </p:sp>
      <p:sp>
        <p:nvSpPr>
          <p:cNvPr id="4" name="Footer Placeholder 3"/>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Autofit/>
          </a:bodyPr>
          <a:lstStyle/>
          <a:p>
            <a:r>
              <a:rPr lang="en-US" sz="2700" b="1" dirty="0" smtClean="0"/>
              <a:t>Business Issues</a:t>
            </a:r>
          </a:p>
          <a:p>
            <a:pPr lvl="1"/>
            <a:r>
              <a:rPr lang="en-US" sz="2300" dirty="0" smtClean="0"/>
              <a:t>Every system </a:t>
            </a:r>
            <a:r>
              <a:rPr lang="en-US" sz="2300" dirty="0"/>
              <a:t>is to provide a solution to a business problem </a:t>
            </a:r>
            <a:r>
              <a:rPr lang="en-US" sz="2300" dirty="0" smtClean="0"/>
              <a:t>or opportunity</a:t>
            </a:r>
            <a:endParaRPr lang="en-US" sz="2300" dirty="0"/>
          </a:p>
          <a:p>
            <a:r>
              <a:rPr lang="en-US" sz="2700" b="1" dirty="0" smtClean="0"/>
              <a:t>Budget Issues</a:t>
            </a:r>
          </a:p>
          <a:p>
            <a:pPr lvl="1"/>
            <a:r>
              <a:rPr lang="en-US" sz="2300" dirty="0" smtClean="0"/>
              <a:t>Cost overruns result from: </a:t>
            </a:r>
            <a:endParaRPr lang="en-US" sz="2300" dirty="0"/>
          </a:p>
          <a:p>
            <a:pPr lvl="3"/>
            <a:r>
              <a:rPr lang="en-US" sz="2100" dirty="0"/>
              <a:t>Unrealistic </a:t>
            </a:r>
            <a:r>
              <a:rPr lang="en-US" sz="2100" dirty="0" smtClean="0"/>
              <a:t>estimates</a:t>
            </a:r>
          </a:p>
          <a:p>
            <a:pPr lvl="3"/>
            <a:r>
              <a:rPr lang="en-US" sz="2100" dirty="0" smtClean="0"/>
              <a:t>Failure </a:t>
            </a:r>
            <a:r>
              <a:rPr lang="en-US" sz="2100" dirty="0"/>
              <a:t>to develop an accurate forecast </a:t>
            </a:r>
            <a:endParaRPr lang="en-US" sz="2100" dirty="0" smtClean="0"/>
          </a:p>
          <a:p>
            <a:pPr lvl="3"/>
            <a:r>
              <a:rPr lang="en-US" sz="2100" dirty="0" smtClean="0"/>
              <a:t>Poor </a:t>
            </a:r>
            <a:r>
              <a:rPr lang="en-US" sz="2100" dirty="0"/>
              <a:t>monitoring of progress and slow response to early warning signs </a:t>
            </a:r>
            <a:r>
              <a:rPr lang="en-US" sz="2100" dirty="0" smtClean="0"/>
              <a:t>of problems</a:t>
            </a:r>
            <a:endParaRPr lang="en-US" sz="2100" dirty="0"/>
          </a:p>
          <a:p>
            <a:pPr lvl="3"/>
            <a:r>
              <a:rPr lang="en-US" sz="2100" dirty="0" smtClean="0"/>
              <a:t>Schedule </a:t>
            </a:r>
            <a:r>
              <a:rPr lang="en-US" sz="2100" dirty="0"/>
              <a:t>delays due to </a:t>
            </a:r>
            <a:r>
              <a:rPr lang="en-US" sz="2100" dirty="0" smtClean="0"/>
              <a:t>unforeseen factors</a:t>
            </a:r>
            <a:endParaRPr lang="en-US" sz="2100" dirty="0"/>
          </a:p>
          <a:p>
            <a:pPr lvl="3"/>
            <a:r>
              <a:rPr lang="en-US" sz="2100" dirty="0" smtClean="0"/>
              <a:t>Human </a:t>
            </a:r>
            <a:r>
              <a:rPr lang="en-US" sz="2100" dirty="0"/>
              <a:t>resource </a:t>
            </a:r>
            <a:r>
              <a:rPr lang="en-US" sz="2100" dirty="0" smtClean="0"/>
              <a:t>issues</a:t>
            </a:r>
            <a:endParaRPr lang="en-US" sz="2100" dirty="0"/>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smtClean="0"/>
              <a:t>Managing for Success</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3135671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Placeholder 2"/>
          <p:cNvSpPr>
            <a:spLocks noGrp="1"/>
          </p:cNvSpPr>
          <p:nvPr>
            <p:ph idx="1"/>
          </p:nvPr>
        </p:nvSpPr>
        <p:spPr>
          <a:xfrm>
            <a:off x="457200" y="1481328"/>
            <a:ext cx="8534400" cy="4525963"/>
          </a:xfrm>
        </p:spPr>
        <p:txBody>
          <a:bodyPr>
            <a:normAutofit/>
          </a:bodyPr>
          <a:lstStyle/>
          <a:p>
            <a:r>
              <a:rPr lang="en-US" b="1" dirty="0" smtClean="0"/>
              <a:t>Schedule Issues</a:t>
            </a:r>
          </a:p>
          <a:p>
            <a:pPr lvl="1"/>
            <a:r>
              <a:rPr lang="en-US" dirty="0" smtClean="0"/>
              <a:t>Problems with timetables and project milestones can indicate:</a:t>
            </a:r>
          </a:p>
          <a:p>
            <a:pPr lvl="2"/>
            <a:r>
              <a:rPr lang="en-US" dirty="0" smtClean="0"/>
              <a:t>Failure </a:t>
            </a:r>
            <a:r>
              <a:rPr lang="en-US" dirty="0"/>
              <a:t>to recognize </a:t>
            </a:r>
            <a:r>
              <a:rPr lang="en-US" dirty="0" smtClean="0"/>
              <a:t>task dependencies</a:t>
            </a:r>
          </a:p>
          <a:p>
            <a:pPr lvl="2"/>
            <a:r>
              <a:rPr lang="en-US" dirty="0" smtClean="0"/>
              <a:t>Confusion </a:t>
            </a:r>
            <a:r>
              <a:rPr lang="en-US" dirty="0"/>
              <a:t>between effort and </a:t>
            </a:r>
            <a:r>
              <a:rPr lang="en-US" dirty="0" smtClean="0"/>
              <a:t>progress</a:t>
            </a:r>
          </a:p>
          <a:p>
            <a:pPr lvl="2"/>
            <a:r>
              <a:rPr lang="en-US" dirty="0" smtClean="0"/>
              <a:t>Poor </a:t>
            </a:r>
            <a:r>
              <a:rPr lang="en-US" dirty="0"/>
              <a:t>monitoring and </a:t>
            </a:r>
            <a:r>
              <a:rPr lang="en-US" dirty="0" smtClean="0"/>
              <a:t>control methods </a:t>
            </a:r>
          </a:p>
          <a:p>
            <a:pPr lvl="2"/>
            <a:r>
              <a:rPr lang="en-US" dirty="0" smtClean="0"/>
              <a:t>Personality </a:t>
            </a:r>
            <a:r>
              <a:rPr lang="en-US" dirty="0"/>
              <a:t>conflicts among team </a:t>
            </a:r>
            <a:r>
              <a:rPr lang="en-US" dirty="0" smtClean="0"/>
              <a:t>members</a:t>
            </a:r>
          </a:p>
          <a:p>
            <a:pPr lvl="2"/>
            <a:r>
              <a:rPr lang="en-US" dirty="0" smtClean="0"/>
              <a:t>Turnover </a:t>
            </a:r>
            <a:r>
              <a:rPr lang="en-US" dirty="0"/>
              <a:t>of project </a:t>
            </a:r>
            <a:r>
              <a:rPr lang="en-US" dirty="0" smtClean="0"/>
              <a:t>personnel</a:t>
            </a:r>
          </a:p>
          <a:p>
            <a:pPr lvl="2"/>
            <a:r>
              <a:rPr lang="en-US" dirty="0" smtClean="0"/>
              <a:t>Failure of an IT project</a:t>
            </a:r>
          </a:p>
        </p:txBody>
      </p:sp>
      <p:sp>
        <p:nvSpPr>
          <p:cNvPr id="6" name="Slide Number Placeholder 5"/>
          <p:cNvSpPr>
            <a:spLocks noGrp="1"/>
          </p:cNvSpPr>
          <p:nvPr>
            <p:ph type="sldNum" sz="quarter" idx="12"/>
          </p:nvPr>
        </p:nvSpPr>
        <p:spPr/>
        <p:txBody>
          <a:bodyPr/>
          <a:lstStyle/>
          <a:p>
            <a:pPr>
              <a:defRPr/>
            </a:pPr>
            <a:fld id="{F05DD736-1BC3-4D24-BA74-76546156E7D6}"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Managing for </a:t>
            </a:r>
            <a:r>
              <a:rPr lang="en-US" dirty="0" smtClean="0"/>
              <a:t>Success </a:t>
            </a:r>
            <a:r>
              <a:rPr lang="en-US" sz="1300" dirty="0" smtClean="0"/>
              <a:t>(Cont</a:t>
            </a:r>
            <a:r>
              <a:rPr lang="en-US" sz="1300" dirty="0"/>
              <a:t>.)</a:t>
            </a:r>
            <a:endParaRPr lang="en-US" dirty="0" smtClean="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228062639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Placeholder 2"/>
          <p:cNvSpPr>
            <a:spLocks noGrp="1"/>
          </p:cNvSpPr>
          <p:nvPr>
            <p:ph sz="half" idx="1"/>
          </p:nvPr>
        </p:nvSpPr>
        <p:spPr>
          <a:xfrm>
            <a:off x="457200" y="1481328"/>
            <a:ext cx="8305800" cy="4525963"/>
          </a:xfrm>
        </p:spPr>
        <p:txBody>
          <a:bodyPr>
            <a:normAutofit/>
          </a:bodyPr>
          <a:lstStyle/>
          <a:p>
            <a:r>
              <a:rPr lang="en-US" sz="2700" dirty="0"/>
              <a:t>Project managers must be alert, </a:t>
            </a:r>
            <a:r>
              <a:rPr lang="en-US" sz="2700" dirty="0" smtClean="0"/>
              <a:t>technically competent</a:t>
            </a:r>
            <a:r>
              <a:rPr lang="en-US" sz="2700" dirty="0"/>
              <a:t>, and highly </a:t>
            </a:r>
            <a:r>
              <a:rPr lang="en-US" sz="2700" dirty="0" smtClean="0"/>
              <a:t>resourceful</a:t>
            </a:r>
          </a:p>
          <a:p>
            <a:r>
              <a:rPr lang="en-US" sz="2700" dirty="0" smtClean="0"/>
              <a:t>Strong communication and human resource skills are necessary</a:t>
            </a:r>
          </a:p>
          <a:p>
            <a:r>
              <a:rPr lang="en-US" sz="2700" dirty="0"/>
              <a:t>When problems occur, the </a:t>
            </a:r>
            <a:r>
              <a:rPr lang="en-US" sz="2700" dirty="0" smtClean="0"/>
              <a:t>project manager’s </a:t>
            </a:r>
            <a:r>
              <a:rPr lang="en-US" sz="2700" dirty="0"/>
              <a:t>ability to handle the situation </a:t>
            </a:r>
            <a:r>
              <a:rPr lang="en-US" sz="2700" dirty="0" smtClean="0"/>
              <a:t>becomes the </a:t>
            </a:r>
            <a:r>
              <a:rPr lang="en-US" sz="2700" dirty="0"/>
              <a:t>critical factor</a:t>
            </a:r>
          </a:p>
        </p:txBody>
      </p:sp>
      <p:sp>
        <p:nvSpPr>
          <p:cNvPr id="6" name="Slide Number Placeholder 5"/>
          <p:cNvSpPr>
            <a:spLocks noGrp="1"/>
          </p:cNvSpPr>
          <p:nvPr>
            <p:ph type="sldNum" sz="quarter" idx="12"/>
          </p:nvPr>
        </p:nvSpPr>
        <p:spPr/>
        <p:txBody>
          <a:bodyPr/>
          <a:lstStyle/>
          <a:p>
            <a:pPr>
              <a:defRPr/>
            </a:pPr>
            <a:fld id="{9B42CFBA-F963-45CC-AE7A-AFD9B1BFFADB}"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smtClean="0"/>
              <a:t>The Bottom Line</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5217801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43</a:t>
            </a:fld>
            <a:endParaRPr lang="en-US" dirty="0"/>
          </a:p>
        </p:txBody>
      </p:sp>
      <p:sp>
        <p:nvSpPr>
          <p:cNvPr id="56321" name="Title 1"/>
          <p:cNvSpPr>
            <a:spLocks noGrp="1"/>
          </p:cNvSpPr>
          <p:nvPr>
            <p:ph type="title"/>
          </p:nvPr>
        </p:nvSpPr>
        <p:spPr/>
        <p:txBody>
          <a:bodyPr/>
          <a:lstStyle/>
          <a:p>
            <a:pPr eaLnBrk="1" hangingPunct="1"/>
            <a:r>
              <a:rPr lang="en-US" dirty="0" smtClean="0"/>
              <a:t>Chapter Summary</a:t>
            </a:r>
          </a:p>
        </p:txBody>
      </p:sp>
      <p:sp>
        <p:nvSpPr>
          <p:cNvPr id="3" name="Text Placeholder 2"/>
          <p:cNvSpPr>
            <a:spLocks noGrp="1"/>
          </p:cNvSpPr>
          <p:nvPr>
            <p:ph idx="4294967295"/>
          </p:nvPr>
        </p:nvSpPr>
        <p:spPr>
          <a:xfrm>
            <a:off x="438150" y="1387476"/>
            <a:ext cx="8839200" cy="4525962"/>
          </a:xfrm>
        </p:spPr>
        <p:txBody>
          <a:bodyPr rtlCol="0">
            <a:noAutofit/>
          </a:bodyPr>
          <a:lstStyle/>
          <a:p>
            <a:r>
              <a:rPr lang="en-US" dirty="0"/>
              <a:t>Project management is the process of planning, scheduling, monitoring, and </a:t>
            </a:r>
            <a:r>
              <a:rPr lang="en-US" dirty="0" smtClean="0"/>
              <a:t>reporting on </a:t>
            </a:r>
            <a:r>
              <a:rPr lang="en-US" dirty="0"/>
              <a:t>the development of an information </a:t>
            </a:r>
            <a:r>
              <a:rPr lang="en-US" dirty="0" smtClean="0"/>
              <a:t>system</a:t>
            </a:r>
          </a:p>
          <a:p>
            <a:pPr lvl="1"/>
            <a:r>
              <a:rPr lang="en-US" dirty="0"/>
              <a:t>A successful project must be </a:t>
            </a:r>
            <a:r>
              <a:rPr lang="en-US" dirty="0" smtClean="0"/>
              <a:t>completed on </a:t>
            </a:r>
            <a:r>
              <a:rPr lang="en-US" dirty="0"/>
              <a:t>time, </a:t>
            </a:r>
            <a:r>
              <a:rPr lang="en-US" dirty="0" smtClean="0"/>
              <a:t>within its </a:t>
            </a:r>
            <a:r>
              <a:rPr lang="en-US" dirty="0"/>
              <a:t>budget, and deliver a quality product that satisfies users and </a:t>
            </a:r>
            <a:r>
              <a:rPr lang="en-US" dirty="0" smtClean="0"/>
              <a:t>meets requirements</a:t>
            </a:r>
          </a:p>
          <a:p>
            <a:r>
              <a:rPr lang="en-US" dirty="0"/>
              <a:t>A project triangle shows three </a:t>
            </a:r>
            <a:r>
              <a:rPr lang="en-US" dirty="0" smtClean="0"/>
              <a:t>legs that require balancing— </a:t>
            </a:r>
            <a:r>
              <a:rPr lang="en-US" dirty="0"/>
              <a:t>project cost, scope, and </a:t>
            </a:r>
            <a:r>
              <a:rPr lang="en-US" dirty="0" smtClean="0"/>
              <a:t>time </a:t>
            </a:r>
            <a:endParaRPr lang="en-US" dirty="0"/>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2996930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lnSpcReduction="10000"/>
          </a:bodyPr>
          <a:lstStyle/>
          <a:p>
            <a:r>
              <a:rPr lang="en-US" dirty="0"/>
              <a:t>Planning, scheduling, </a:t>
            </a:r>
            <a:r>
              <a:rPr lang="en-US" dirty="0" smtClean="0"/>
              <a:t>monitoring, </a:t>
            </a:r>
            <a:r>
              <a:rPr lang="en-US" dirty="0"/>
              <a:t>and reporting all take place within a larger </a:t>
            </a:r>
            <a:r>
              <a:rPr lang="en-US" dirty="0" smtClean="0"/>
              <a:t>project development </a:t>
            </a:r>
            <a:r>
              <a:rPr lang="en-US" dirty="0"/>
              <a:t>framework, which includes three key </a:t>
            </a:r>
            <a:r>
              <a:rPr lang="en-US" dirty="0" smtClean="0"/>
              <a:t>steps—creating </a:t>
            </a:r>
            <a:r>
              <a:rPr lang="en-US" dirty="0"/>
              <a:t>a work </a:t>
            </a:r>
            <a:r>
              <a:rPr lang="en-US" dirty="0" smtClean="0"/>
              <a:t>breakdown structure</a:t>
            </a:r>
            <a:r>
              <a:rPr lang="en-US" dirty="0"/>
              <a:t>, identifying task patterns, and calculating the critical </a:t>
            </a:r>
            <a:r>
              <a:rPr lang="en-US" dirty="0" smtClean="0"/>
              <a:t>path</a:t>
            </a:r>
          </a:p>
          <a:p>
            <a:r>
              <a:rPr lang="en-US" dirty="0"/>
              <a:t>Task patterns establish the sequence of work in a </a:t>
            </a:r>
            <a:r>
              <a:rPr lang="en-US" dirty="0" smtClean="0"/>
              <a:t>project</a:t>
            </a:r>
          </a:p>
          <a:p>
            <a:r>
              <a:rPr lang="en-US" dirty="0"/>
              <a:t>A critical path is a series of tasks </a:t>
            </a:r>
            <a:r>
              <a:rPr lang="en-US" dirty="0" smtClean="0"/>
              <a:t>that, </a:t>
            </a:r>
            <a:r>
              <a:rPr lang="en-US" dirty="0"/>
              <a:t>if delayed, would affect the </a:t>
            </a:r>
            <a:r>
              <a:rPr lang="en-US" dirty="0" smtClean="0"/>
              <a:t>completion date </a:t>
            </a:r>
            <a:r>
              <a:rPr lang="en-US" dirty="0"/>
              <a:t>of the overall project</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44</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 1)</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27866276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A Gantt chart is a horizontal bar chart that represents the project schedule </a:t>
            </a:r>
            <a:r>
              <a:rPr lang="en-US" dirty="0" smtClean="0"/>
              <a:t>with time </a:t>
            </a:r>
            <a:r>
              <a:rPr lang="en-US" dirty="0"/>
              <a:t>on the horizontal axis and tasks arranged </a:t>
            </a:r>
            <a:r>
              <a:rPr lang="en-US" dirty="0" smtClean="0"/>
              <a:t>vertically</a:t>
            </a:r>
          </a:p>
          <a:p>
            <a:r>
              <a:rPr lang="en-US" dirty="0"/>
              <a:t>A PERT/CPM chart shows the project as a network diagram with tasks </a:t>
            </a:r>
            <a:r>
              <a:rPr lang="en-US" dirty="0" smtClean="0"/>
              <a:t>connected by arrows</a:t>
            </a:r>
          </a:p>
          <a:p>
            <a:r>
              <a:rPr lang="en-US" dirty="0"/>
              <a:t>Most project managers use powerful software such as Microsoft Project to plan</a:t>
            </a:r>
            <a:r>
              <a:rPr lang="en-US" dirty="0" smtClean="0"/>
              <a:t>, schedule</a:t>
            </a:r>
            <a:r>
              <a:rPr lang="en-US" dirty="0"/>
              <a:t>, and monitor projects</a:t>
            </a:r>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45</a:t>
            </a:fld>
            <a:endParaRPr lang="en-US" dirty="0"/>
          </a:p>
        </p:txBody>
      </p:sp>
      <p:sp>
        <p:nvSpPr>
          <p:cNvPr id="57345" name="Title 1"/>
          <p:cNvSpPr>
            <a:spLocks noGrp="1"/>
          </p:cNvSpPr>
          <p:nvPr>
            <p:ph type="title"/>
          </p:nvPr>
        </p:nvSpPr>
        <p:spPr/>
        <p:txBody>
          <a:bodyPr/>
          <a:lstStyle/>
          <a:p>
            <a:pPr eaLnBrk="1" hangingPunct="1"/>
            <a:r>
              <a:rPr lang="en-US" dirty="0" smtClean="0"/>
              <a:t>Chapter Summary </a:t>
            </a:r>
            <a:r>
              <a:rPr lang="en-US" sz="1200" dirty="0" smtClean="0"/>
              <a:t>(Cont. 2)</a:t>
            </a:r>
          </a:p>
        </p:txBody>
      </p:sp>
      <p:sp>
        <p:nvSpPr>
          <p:cNvPr id="2" name="Footer Placeholder 1"/>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937503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2"/>
          <p:cNvSpPr>
            <a:spLocks noGrp="1"/>
          </p:cNvSpPr>
          <p:nvPr>
            <p:ph idx="1"/>
          </p:nvPr>
        </p:nvSpPr>
        <p:spPr/>
        <p:txBody>
          <a:bodyPr/>
          <a:lstStyle/>
          <a:p>
            <a:r>
              <a:rPr lang="en-US" b="1" dirty="0" smtClean="0"/>
              <a:t>What Does a Project Manager Do?</a:t>
            </a:r>
          </a:p>
          <a:p>
            <a:pPr lvl="1"/>
            <a:r>
              <a:rPr lang="en-US" b="1" dirty="0" smtClean="0"/>
              <a:t>Project planning: </a:t>
            </a:r>
            <a:r>
              <a:rPr lang="en-US" dirty="0" smtClean="0"/>
              <a:t>Identifying all project tasks and estimating the completion time and cost of each</a:t>
            </a:r>
          </a:p>
          <a:p>
            <a:pPr lvl="1"/>
            <a:r>
              <a:rPr lang="en-US" b="1" dirty="0" smtClean="0"/>
              <a:t>Project scheduling</a:t>
            </a:r>
            <a:r>
              <a:rPr lang="en-US" dirty="0" smtClean="0"/>
              <a:t>: Creating a specific timetable showing tasks, task dependencies, and critical tasks that might delay the project</a:t>
            </a:r>
          </a:p>
          <a:p>
            <a:pPr lvl="1"/>
            <a:r>
              <a:rPr lang="en-US" b="1" dirty="0"/>
              <a:t>Project </a:t>
            </a:r>
            <a:r>
              <a:rPr lang="en-US" b="1" dirty="0" smtClean="0"/>
              <a:t>monitoring</a:t>
            </a:r>
            <a:r>
              <a:rPr lang="en-US" dirty="0" smtClean="0"/>
              <a:t>:</a:t>
            </a:r>
            <a:r>
              <a:rPr lang="en-US" b="1" dirty="0" smtClean="0"/>
              <a:t> </a:t>
            </a:r>
            <a:r>
              <a:rPr lang="en-US" dirty="0" smtClean="0"/>
              <a:t>Guiding</a:t>
            </a:r>
            <a:r>
              <a:rPr lang="en-US" dirty="0"/>
              <a:t>, supervising, and coordinating the project team’s workload</a:t>
            </a:r>
          </a:p>
          <a:p>
            <a:pPr lvl="1"/>
            <a:r>
              <a:rPr lang="en-US" b="1" dirty="0"/>
              <a:t>Project </a:t>
            </a:r>
            <a:r>
              <a:rPr lang="en-US" b="1" dirty="0" smtClean="0"/>
              <a:t>reporting</a:t>
            </a:r>
            <a:r>
              <a:rPr lang="en-US" dirty="0" smtClean="0"/>
              <a:t>: Creating </a:t>
            </a:r>
            <a:r>
              <a:rPr lang="en-US" dirty="0"/>
              <a:t>regular progress reports </a:t>
            </a:r>
            <a:r>
              <a:rPr lang="en-US" dirty="0" smtClean="0"/>
              <a:t>for </a:t>
            </a:r>
            <a:r>
              <a:rPr lang="en-US" dirty="0"/>
              <a:t>management, users, and the project team itself</a:t>
            </a:r>
          </a:p>
          <a:p>
            <a:pPr lvl="2"/>
            <a:endParaRPr lang="en-US" dirty="0"/>
          </a:p>
        </p:txBody>
      </p:sp>
      <p:sp>
        <p:nvSpPr>
          <p:cNvPr id="6" name="Slide Number Placeholder 5"/>
          <p:cNvSpPr>
            <a:spLocks noGrp="1"/>
          </p:cNvSpPr>
          <p:nvPr>
            <p:ph type="sldNum" sz="quarter" idx="12"/>
          </p:nvPr>
        </p:nvSpPr>
        <p:spPr/>
        <p:txBody>
          <a:bodyPr/>
          <a:lstStyle/>
          <a:p>
            <a:fld id="{36545198-DF98-4860-AAF4-4269071BD701}" type="slidenum">
              <a:rPr lang="en-US" smtClean="0"/>
              <a:pPr/>
              <a:t>5</a:t>
            </a:fld>
            <a:endParaRPr lang="en-US" dirty="0"/>
          </a:p>
        </p:txBody>
      </p:sp>
      <p:sp>
        <p:nvSpPr>
          <p:cNvPr id="2" name="Title 1"/>
          <p:cNvSpPr>
            <a:spLocks noGrp="1"/>
          </p:cNvSpPr>
          <p:nvPr>
            <p:ph type="title"/>
          </p:nvPr>
        </p:nvSpPr>
        <p:spPr/>
        <p:txBody>
          <a:bodyPr>
            <a:normAutofit fontScale="90000"/>
          </a:bodyPr>
          <a:lstStyle/>
          <a:p>
            <a:r>
              <a:rPr lang="en-US" dirty="0" smtClean="0"/>
              <a:t>Overview of Project Management </a:t>
            </a:r>
            <a:r>
              <a:rPr lang="en-US" sz="1400" dirty="0" smtClean="0"/>
              <a:t>(Cont.)</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6347444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smtClean="0"/>
              <a:pPr>
                <a:defRPr/>
              </a:pPr>
              <a:t>6</a:t>
            </a:fld>
            <a:endParaRPr lang="en-US" dirty="0"/>
          </a:p>
        </p:txBody>
      </p:sp>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dirty="0"/>
              <a:t>Creating a </a:t>
            </a:r>
            <a:r>
              <a:rPr lang="en-US" dirty="0" smtClean="0"/>
              <a:t>Work Breakdown Structure</a:t>
            </a:r>
          </a:p>
        </p:txBody>
      </p:sp>
      <p:sp>
        <p:nvSpPr>
          <p:cNvPr id="19458" name="Text Placeholder 2"/>
          <p:cNvSpPr>
            <a:spLocks noGrp="1"/>
          </p:cNvSpPr>
          <p:nvPr>
            <p:ph idx="4294967295"/>
          </p:nvPr>
        </p:nvSpPr>
        <p:spPr>
          <a:xfrm>
            <a:off x="304800" y="1481138"/>
            <a:ext cx="8534400" cy="4767262"/>
          </a:xfrm>
        </p:spPr>
        <p:txBody>
          <a:bodyPr>
            <a:normAutofit/>
          </a:bodyPr>
          <a:lstStyle/>
          <a:p>
            <a:r>
              <a:rPr lang="en-US" b="1" dirty="0" smtClean="0"/>
              <a:t>Work breakdown structure (WBS)</a:t>
            </a:r>
            <a:r>
              <a:rPr lang="en-US" dirty="0" smtClean="0"/>
              <a:t>: Breaking down a </a:t>
            </a:r>
            <a:r>
              <a:rPr lang="en-US" dirty="0"/>
              <a:t>project </a:t>
            </a:r>
            <a:r>
              <a:rPr lang="en-US" dirty="0" smtClean="0"/>
              <a:t>into </a:t>
            </a:r>
            <a:r>
              <a:rPr lang="en-US" dirty="0"/>
              <a:t>a series </a:t>
            </a:r>
            <a:r>
              <a:rPr lang="en-US" dirty="0" smtClean="0"/>
              <a:t>of smaller </a:t>
            </a:r>
            <a:r>
              <a:rPr lang="en-US" dirty="0"/>
              <a:t>tasks</a:t>
            </a:r>
            <a:endParaRPr lang="en-US" dirty="0" smtClean="0"/>
          </a:p>
          <a:p>
            <a:pPr eaLnBrk="1" hangingPunct="1"/>
            <a:r>
              <a:rPr lang="en-US" b="1" dirty="0" smtClean="0"/>
              <a:t>Gantt Chart</a:t>
            </a:r>
          </a:p>
          <a:p>
            <a:pPr lvl="1"/>
            <a:r>
              <a:rPr lang="en-US" dirty="0" smtClean="0"/>
              <a:t>A horizontal bar chart representing a set of tasks</a:t>
            </a:r>
          </a:p>
          <a:p>
            <a:pPr lvl="1"/>
            <a:r>
              <a:rPr lang="en-US" dirty="0" smtClean="0"/>
              <a:t>Shows planned and actual progress on a project</a:t>
            </a:r>
          </a:p>
          <a:p>
            <a:pPr lvl="1"/>
            <a:r>
              <a:rPr lang="en-US" dirty="0" smtClean="0"/>
              <a:t>Simplifies complex projects using a </a:t>
            </a:r>
            <a:r>
              <a:rPr lang="en-US" b="1" dirty="0" smtClean="0"/>
              <a:t>task</a:t>
            </a:r>
            <a:r>
              <a:rPr lang="en-US" dirty="0" smtClean="0"/>
              <a:t> </a:t>
            </a:r>
            <a:r>
              <a:rPr lang="en-US" b="1" dirty="0" smtClean="0"/>
              <a:t>group</a:t>
            </a:r>
          </a:p>
          <a:p>
            <a:pPr lvl="2"/>
            <a:endParaRPr lang="en-US" b="1" dirty="0" smtClean="0"/>
          </a:p>
        </p:txBody>
      </p:sp>
      <p:pic>
        <p:nvPicPr>
          <p:cNvPr id="5" name="Picture 2" descr="This figure is a screenshot of a Gantt chart. Starting from the left, the words “Gantt Chart” are written in a vertical rectangle. Adjacent to the rectangle there is a column with the heading “Task Name.” There are eight rows below the heading. The first row reads “Task 1.” The second row reads “Task 2.” The third row reads “Task 3.” The fourth row reads “Task 4.” The fifth row reads “Task 5.” The last three rows of this column are empty. There is a line to the right of this column that separates it from the next component of the Gantt chart. &#10;On the right side of the column, there is a table comprising of seven columns. The first column is titled “Mon Feb 23.” The second column is titled “Tue Mar 3.” The third column is titled “Wed Mar 11.” There is a line that extends vertically downwards at the center of this column. At the end of this arrow there is a box that reads “Current Date.” The title of the fourth column reads “Thu Mar 19.” The title of the fifth column reads “Fri Mar 27.” The title of the sixth column reads “Sat Apr 4.” The title of the seventh column reads “Sun Apr 12.” There are five horizontal bars at specific locations in this table.. They are placed according to the five rows of the previous column titled “Task Name”. &#10;&#10;The topmost bar corresponds to “Task 1”. It begins at the end of the column titled “Mon Feb 23,” extends across the column titled “Tue Mar 3,” and ends a bit after it crosses into the column titled “Wed Mar 11”. &#10;&#10;The next bar corresponds to task 2. It begins before the center of the column titled “Tue Mar 3” and extends almost to the center of the column titled “Wed Mar 11.” This bar has a line inside it that extends almost to the end of the bar. &#10;&#10;The next bar corresponds to task 3. It begins a bit before the center of the column titled “Wed Mar 11” and extends to the next column, titled “Thu Mar 19,” ending just after the center of this column. &#10;&#10;The next bar corresponds to task 4. It starts at the center of the column titled “Wed Mar 11,” extends across the columns “Thu Mar 19” and ends at “Fri Mar 27”.&#10;The fifth bar is corresponds to task 5. It begins a bit before column titled “Sat Apr 4” and extends into the next column, ending at its center.&#10;To the left of this figure, there is a box with the icon of a magnifying glass in it. Two arrows extend from the image of the magnifying glass. The first arrow points to the second bar and the second arrow points to the fourth bar. " title="FIGURE 3-9 In this Gantt chart, notice the yellow bars that show the percentage of task comple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4200" y="4159054"/>
            <a:ext cx="5924550" cy="21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6200" y="4556963"/>
            <a:ext cx="3162300" cy="738664"/>
          </a:xfrm>
          <a:prstGeom prst="rect">
            <a:avLst/>
          </a:prstGeom>
        </p:spPr>
        <p:txBody>
          <a:bodyPr wrap="square">
            <a:spAutoFit/>
          </a:bodyPr>
          <a:lstStyle/>
          <a:p>
            <a:r>
              <a:rPr lang="en-US" sz="1400" b="1" dirty="0"/>
              <a:t>FIGURE </a:t>
            </a:r>
            <a:r>
              <a:rPr lang="en-US" sz="1400" b="1" dirty="0" smtClean="0"/>
              <a:t>3-3 </a:t>
            </a:r>
            <a:r>
              <a:rPr lang="en-US" sz="1400" dirty="0"/>
              <a:t>In this Gantt chart, notice the yellow bars that show the percentage of task </a:t>
            </a:r>
            <a:r>
              <a:rPr lang="en-US" sz="1400" dirty="0" smtClean="0"/>
              <a:t>completion.</a:t>
            </a:r>
            <a:endParaRPr lang="en-US"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001974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a:noAutofit/>
          </a:bodyPr>
          <a:lstStyle/>
          <a:p>
            <a:r>
              <a:rPr lang="en-US" b="1" dirty="0" smtClean="0"/>
              <a:t>PERT/CPM Charts</a:t>
            </a:r>
          </a:p>
          <a:p>
            <a:pPr lvl="1"/>
            <a:r>
              <a:rPr lang="en-US" b="1" dirty="0" smtClean="0"/>
              <a:t>Program Evaluation Review Technique (PERT)</a:t>
            </a:r>
          </a:p>
          <a:p>
            <a:pPr lvl="2"/>
            <a:r>
              <a:rPr lang="en-US" dirty="0" smtClean="0"/>
              <a:t>Developed by the U.S. Navy to manage complex projects</a:t>
            </a:r>
          </a:p>
          <a:p>
            <a:pPr lvl="1"/>
            <a:r>
              <a:rPr lang="en-US" b="1" dirty="0" smtClean="0"/>
              <a:t>Critical Path Method (CPM)</a:t>
            </a:r>
          </a:p>
          <a:p>
            <a:pPr lvl="2"/>
            <a:r>
              <a:rPr lang="en-US" dirty="0" smtClean="0"/>
              <a:t>Developed by private industry</a:t>
            </a:r>
          </a:p>
          <a:p>
            <a:pPr lvl="1"/>
            <a:r>
              <a:rPr lang="en-US" dirty="0" smtClean="0"/>
              <a:t>Utilizes </a:t>
            </a:r>
            <a:r>
              <a:rPr lang="en-US" dirty="0"/>
              <a:t>a </a:t>
            </a:r>
            <a:r>
              <a:rPr lang="en-US" b="1" dirty="0"/>
              <a:t>bottom-up </a:t>
            </a:r>
            <a:r>
              <a:rPr lang="en-US" b="1" dirty="0" smtClean="0"/>
              <a:t>technique</a:t>
            </a:r>
          </a:p>
          <a:p>
            <a:pPr lvl="1"/>
            <a:r>
              <a:rPr lang="en-US" dirty="0" smtClean="0"/>
              <a:t>Useful </a:t>
            </a:r>
            <a:r>
              <a:rPr lang="en-US" dirty="0"/>
              <a:t>for scheduling, monitoring, and controlling </a:t>
            </a:r>
            <a:r>
              <a:rPr lang="en-US" dirty="0" smtClean="0"/>
              <a:t>actual </a:t>
            </a:r>
            <a:r>
              <a:rPr lang="en-US" dirty="0"/>
              <a:t>work</a:t>
            </a:r>
          </a:p>
          <a:p>
            <a:pPr lvl="2"/>
            <a:r>
              <a:rPr lang="en-US" dirty="0" smtClean="0"/>
              <a:t>Displays </a:t>
            </a:r>
            <a:r>
              <a:rPr lang="en-US" dirty="0"/>
              <a:t>complex task patterns and relationships</a:t>
            </a:r>
          </a:p>
          <a:p>
            <a:pPr lvl="1"/>
            <a:endParaRPr lang="en-US" b="1" dirty="0"/>
          </a:p>
          <a:p>
            <a:pPr lvl="1"/>
            <a:endParaRPr lang="en-US" dirty="0" smtClean="0"/>
          </a:p>
          <a:p>
            <a:pPr lvl="2"/>
            <a:endParaRPr lang="en-US" dirty="0" smtClean="0"/>
          </a:p>
        </p:txBody>
      </p:sp>
      <p:sp>
        <p:nvSpPr>
          <p:cNvPr id="6" name="Slide Number Placeholder 5"/>
          <p:cNvSpPr>
            <a:spLocks noGrp="1"/>
          </p:cNvSpPr>
          <p:nvPr>
            <p:ph type="sldNum" sz="quarter" idx="12"/>
          </p:nvPr>
        </p:nvSpPr>
        <p:spPr/>
        <p:txBody>
          <a:bodyPr/>
          <a:lstStyle/>
          <a:p>
            <a:fld id="{36545198-DF98-4860-AAF4-4269071BD701}" type="slidenum">
              <a:rPr lang="en-US" smtClean="0"/>
              <a:pPr/>
              <a:t>7</a:t>
            </a:fld>
            <a:endParaRPr lang="en-US" dirty="0"/>
          </a:p>
        </p:txBody>
      </p:sp>
      <p:sp>
        <p:nvSpPr>
          <p:cNvPr id="2" name="Title 1"/>
          <p:cNvSpPr>
            <a:spLocks noGrp="1"/>
          </p:cNvSpPr>
          <p:nvPr>
            <p:ph type="title"/>
          </p:nvPr>
        </p:nvSpPr>
        <p:spPr/>
        <p:txBody>
          <a:bodyPr>
            <a:normAutofit fontScale="90000"/>
          </a:bodyPr>
          <a:lstStyle/>
          <a:p>
            <a:r>
              <a:rPr lang="en-US" dirty="0"/>
              <a:t>Creating</a:t>
            </a:r>
            <a:r>
              <a:rPr lang="en-US" dirty="0" smtClean="0"/>
              <a:t> a Work Breakdown Structure </a:t>
            </a:r>
            <a:r>
              <a:rPr lang="en-US" sz="1400" dirty="0" smtClean="0"/>
              <a:t>(Cont. 1)</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1822187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This figure contains two windows. The top window shows a Gantt chart with six tasks. The chart has two primary components. The first component is a list of the tasks. The second component is a table with a series of columns and bars that are connected by arrows. The bars represent the timeline of each task in the first component of the chart. &#10;The second window shows a flow chart that comprises six boxes with numbers in them. There are arrows that connect each of the boxes. Starting from the left, the first box is labeled “1.” It is connected by an arrow to another box on its right, which is labeled “2.” There is another arrow extending from the box labeled “1” to another box below the box labeled “2.” This box is labeled “5.” Two arrows extend from the box labeled “2.” One connects a box to its right labeled “3.”  and another arrow connects a box labeled“4”, which is located below the box labeled “2.” There are arrows extending from boxes “3”, “4”, and “5”. They converge into one single arrow, which points to a box labeled “6.”&#10;An arrow points downward from the box labeled “5” to a rectangle that reads: “Task 5 Send out interview schedule. Start: Tue9/3/15. ID: 5. Finish: Tue 9/3/15. Dur: 1 day. Res:”&#10;" title="FIGURE 3-4 The top screen shows a Gantt chart with six tasks. The PERT chart in the bottom screen details become visible over the summary box for Task 5, the same project. When the user mouses over the summary box for Task 5, the details become visibl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270" b="1113"/>
          <a:stretch/>
        </p:blipFill>
        <p:spPr bwMode="auto">
          <a:xfrm>
            <a:off x="2438400" y="1422159"/>
            <a:ext cx="6667500" cy="49605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a:t>
            </a:r>
            <a:r>
              <a:rPr lang="en-US" dirty="0" smtClean="0"/>
              <a:t> a Work </a:t>
            </a:r>
            <a:r>
              <a:rPr lang="en-US" dirty="0"/>
              <a:t>Breakdown Structure </a:t>
            </a:r>
            <a:r>
              <a:rPr lang="en-US" sz="1300" dirty="0"/>
              <a:t>(Cont</a:t>
            </a:r>
            <a:r>
              <a:rPr lang="en-US" sz="1300" dirty="0" smtClean="0"/>
              <a:t>. 2)</a:t>
            </a:r>
          </a:p>
        </p:txBody>
      </p:sp>
      <p:sp>
        <p:nvSpPr>
          <p:cNvPr id="8" name="Rectangle 7"/>
          <p:cNvSpPr/>
          <p:nvPr/>
        </p:nvSpPr>
        <p:spPr>
          <a:xfrm>
            <a:off x="152400" y="3962400"/>
            <a:ext cx="4343400" cy="1169551"/>
          </a:xfrm>
          <a:prstGeom prst="rect">
            <a:avLst/>
          </a:prstGeom>
        </p:spPr>
        <p:txBody>
          <a:bodyPr wrap="square">
            <a:spAutoFit/>
          </a:bodyPr>
          <a:lstStyle/>
          <a:p>
            <a:r>
              <a:rPr lang="en-US" sz="1400" b="1" dirty="0"/>
              <a:t>FIGURE </a:t>
            </a:r>
            <a:r>
              <a:rPr lang="en-US" sz="1400" b="1" dirty="0" smtClean="0"/>
              <a:t>3-4 </a:t>
            </a:r>
            <a:r>
              <a:rPr lang="en-US" sz="1400" dirty="0"/>
              <a:t>The top screen shows a Gantt chart with six tasks. The </a:t>
            </a:r>
            <a:r>
              <a:rPr lang="en-US" sz="1400" dirty="0" smtClean="0"/>
              <a:t>PERT chart </a:t>
            </a:r>
            <a:r>
              <a:rPr lang="en-US" sz="1400" dirty="0"/>
              <a:t>in the bottom screen displays an easy-to-follow task pattern for the </a:t>
            </a:r>
            <a:r>
              <a:rPr lang="en-US" sz="1400" dirty="0" smtClean="0"/>
              <a:t>same project</a:t>
            </a:r>
            <a:r>
              <a:rPr lang="en-US" sz="1400" dirty="0"/>
              <a:t>. When the user mouses over the summary box for Task 5, the </a:t>
            </a:r>
            <a:r>
              <a:rPr lang="en-US" sz="1400" dirty="0" smtClean="0"/>
              <a:t>details become visible.</a:t>
            </a:r>
            <a:endParaRPr lang="en-US" sz="1400" dirty="0"/>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38648075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fontScale="90000"/>
          </a:bodyPr>
          <a:lstStyle/>
          <a:p>
            <a:pPr>
              <a:defRPr/>
            </a:pPr>
            <a:r>
              <a:rPr lang="en-US" dirty="0"/>
              <a:t>Creating </a:t>
            </a:r>
            <a:r>
              <a:rPr lang="en-US" dirty="0" smtClean="0"/>
              <a:t>a </a:t>
            </a:r>
            <a:r>
              <a:rPr lang="en-US" dirty="0"/>
              <a:t>Work Breakdown Structure </a:t>
            </a:r>
            <a:r>
              <a:rPr lang="en-US" sz="1300" dirty="0"/>
              <a:t>(Cont</a:t>
            </a:r>
            <a:r>
              <a:rPr lang="en-US" sz="1300" dirty="0" smtClean="0"/>
              <a:t>. 3)</a:t>
            </a:r>
          </a:p>
        </p:txBody>
      </p:sp>
      <p:sp>
        <p:nvSpPr>
          <p:cNvPr id="7" name="Text Placeholder 2"/>
          <p:cNvSpPr>
            <a:spLocks noGrp="1"/>
          </p:cNvSpPr>
          <p:nvPr>
            <p:ph sz="half" idx="1"/>
          </p:nvPr>
        </p:nvSpPr>
        <p:spPr>
          <a:xfrm>
            <a:off x="457200" y="1481328"/>
            <a:ext cx="8286750" cy="4525963"/>
          </a:xfrm>
        </p:spPr>
        <p:txBody>
          <a:bodyPr rtlCol="0">
            <a:normAutofit/>
          </a:bodyPr>
          <a:lstStyle/>
          <a:p>
            <a:r>
              <a:rPr lang="en-US" b="1" dirty="0" smtClean="0"/>
              <a:t>Identifying Tasks in a WBS</a:t>
            </a:r>
            <a:endParaRPr lang="en-US" b="1" dirty="0"/>
          </a:p>
          <a:p>
            <a:pPr lvl="1"/>
            <a:r>
              <a:rPr lang="en-US" b="1" dirty="0" smtClean="0"/>
              <a:t>Task</a:t>
            </a:r>
            <a:r>
              <a:rPr lang="en-US" dirty="0"/>
              <a:t> </a:t>
            </a:r>
            <a:r>
              <a:rPr lang="en-US" dirty="0" smtClean="0"/>
              <a:t>or </a:t>
            </a:r>
            <a:r>
              <a:rPr lang="en-US" b="1" dirty="0" smtClean="0"/>
              <a:t>activity</a:t>
            </a:r>
            <a:r>
              <a:rPr lang="en-US" dirty="0"/>
              <a:t>:</a:t>
            </a:r>
            <a:r>
              <a:rPr lang="en-US" dirty="0" smtClean="0"/>
              <a:t> Any </a:t>
            </a:r>
            <a:r>
              <a:rPr lang="en-US" dirty="0"/>
              <a:t>work that has a beginning and an end </a:t>
            </a:r>
            <a:endParaRPr lang="en-US" dirty="0" smtClean="0"/>
          </a:p>
          <a:p>
            <a:pPr lvl="2"/>
            <a:r>
              <a:rPr lang="en-US" dirty="0" smtClean="0"/>
              <a:t>Requires the </a:t>
            </a:r>
            <a:r>
              <a:rPr lang="en-US" dirty="0"/>
              <a:t>use of company resources such as people, time, or money</a:t>
            </a:r>
          </a:p>
          <a:p>
            <a:pPr lvl="2"/>
            <a:r>
              <a:rPr lang="en-US" dirty="0" smtClean="0"/>
              <a:t>Should </a:t>
            </a:r>
            <a:r>
              <a:rPr lang="en-US" dirty="0"/>
              <a:t>be </a:t>
            </a:r>
            <a:r>
              <a:rPr lang="en-US" dirty="0" smtClean="0"/>
              <a:t>small and manageable</a:t>
            </a:r>
          </a:p>
          <a:p>
            <a:pPr lvl="1"/>
            <a:r>
              <a:rPr lang="en-US" dirty="0" smtClean="0"/>
              <a:t>Projects have events or milestones</a:t>
            </a:r>
          </a:p>
          <a:p>
            <a:pPr lvl="2"/>
            <a:r>
              <a:rPr lang="en-US" b="1" dirty="0" smtClean="0"/>
              <a:t>Events</a:t>
            </a:r>
            <a:r>
              <a:rPr lang="en-US" dirty="0" smtClean="0"/>
              <a:t> or </a:t>
            </a:r>
            <a:r>
              <a:rPr lang="en-US" b="1" dirty="0" smtClean="0"/>
              <a:t>milestones</a:t>
            </a:r>
            <a:r>
              <a:rPr lang="en-US" dirty="0" smtClean="0"/>
              <a:t>: Recognizable reference points used to monitor progress</a:t>
            </a:r>
          </a:p>
        </p:txBody>
      </p:sp>
      <p:sp>
        <p:nvSpPr>
          <p:cNvPr id="3" name="Footer Placeholder 2"/>
          <p:cNvSpPr>
            <a:spLocks noGrp="1"/>
          </p:cNvSpPr>
          <p:nvPr>
            <p:ph type="ftr" sz="quarter" idx="3"/>
          </p:nvPr>
        </p:nvSpPr>
        <p:spPr/>
        <p:txBody>
          <a:bodyPr/>
          <a:lstStyle/>
          <a:p>
            <a:pPr algn="l">
              <a:defRPr/>
            </a:pPr>
            <a:r>
              <a:rPr lang="en-US" smtClean="0"/>
              <a:t>Copyright ©2017 Cengage Learning. All Rights Reserved. May not be scanned, copied or duplicated, or posted to a publicly accessible website, in whole or in part.</a:t>
            </a:r>
            <a:endParaRPr lang="en-US" dirty="0"/>
          </a:p>
        </p:txBody>
      </p:sp>
    </p:spTree>
    <p:extLst>
      <p:ext uri="{BB962C8B-B14F-4D97-AF65-F5344CB8AC3E}">
        <p14:creationId xmlns:p14="http://schemas.microsoft.com/office/powerpoint/2010/main" val="426120675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2382</TotalTime>
  <Words>4131</Words>
  <Application>Microsoft Office PowerPoint</Application>
  <PresentationFormat>On-screen Show (4:3)</PresentationFormat>
  <Paragraphs>383</Paragraphs>
  <Slides>45</Slides>
  <Notes>42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Lucida Sans Unicode</vt:lpstr>
      <vt:lpstr>Times New Roman</vt:lpstr>
      <vt:lpstr>Verdana</vt:lpstr>
      <vt:lpstr>Wingdings 2</vt:lpstr>
      <vt:lpstr>Wingdings 3</vt:lpstr>
      <vt:lpstr>Concourse</vt:lpstr>
      <vt:lpstr>Systems Analysis and Design  11th Edition</vt:lpstr>
      <vt:lpstr>Chapter Objectives</vt:lpstr>
      <vt:lpstr>Chapter Objectives (Cont.)</vt:lpstr>
      <vt:lpstr>Overview of Project Management</vt:lpstr>
      <vt:lpstr>Overview of Project Management (Cont.)</vt:lpstr>
      <vt:lpstr>Creating a Work Breakdown Structure</vt:lpstr>
      <vt:lpstr>Creating a Work Breakdown Structure (Cont. 1)</vt:lpstr>
      <vt:lpstr>Creating a Work Breakdown Structure (Cont. 2)</vt:lpstr>
      <vt:lpstr>Creating a Work Breakdown Structure (Cont. 3)</vt:lpstr>
      <vt:lpstr>Creating a Work Breakdown Structure (Cont. 4)</vt:lpstr>
      <vt:lpstr>Creating a Work Breakdown Structure (Cont. 5)</vt:lpstr>
      <vt:lpstr>Creating a Work Breakdown Structure (Cont. 6)</vt:lpstr>
      <vt:lpstr>Creating a Work Breakdown Structure (Cont. 7)</vt:lpstr>
      <vt:lpstr>Creating a Work Breakdown Structure (Cont. 8)</vt:lpstr>
      <vt:lpstr>Creating a Work Breakdown Structure (Cont. 9)</vt:lpstr>
      <vt:lpstr>Identifying Task Patterns</vt:lpstr>
      <vt:lpstr>Identifying Task Patterns (Cont. 1)</vt:lpstr>
      <vt:lpstr>Identifying Task Patterns (Cont. 2)</vt:lpstr>
      <vt:lpstr>Identifying Task Patterns (Cont. 3)</vt:lpstr>
      <vt:lpstr>Identifying Task Patterns (Cont. 4)</vt:lpstr>
      <vt:lpstr>Identifying Task Patterns (Cont. 5)</vt:lpstr>
      <vt:lpstr>Calculating the Critical Path</vt:lpstr>
      <vt:lpstr>Calculating the Critical Path (Cont. 1)</vt:lpstr>
      <vt:lpstr>Calculating the Critical Path (Cont. 2)</vt:lpstr>
      <vt:lpstr>Project Monitoring and Control</vt:lpstr>
      <vt:lpstr>Project Monitoring and Control (Cont.)</vt:lpstr>
      <vt:lpstr>Reporting</vt:lpstr>
      <vt:lpstr>Project Management Examples</vt:lpstr>
      <vt:lpstr>Project Management Examples (Cont. 1)</vt:lpstr>
      <vt:lpstr>Project Management Examples (Cont. 2)</vt:lpstr>
      <vt:lpstr>Project Management Examples (Cont. 3)</vt:lpstr>
      <vt:lpstr>Project Management Software</vt:lpstr>
      <vt:lpstr>Project Management Software (Cont. 1)</vt:lpstr>
      <vt:lpstr>Project Management Software (Cont. 2)</vt:lpstr>
      <vt:lpstr>Project Management Software (Cont. 3)</vt:lpstr>
      <vt:lpstr>Risk Management</vt:lpstr>
      <vt:lpstr>Risk Management (Cont. 1)</vt:lpstr>
      <vt:lpstr>Risk Management (Cont. 2)</vt:lpstr>
      <vt:lpstr>Risk Management (Cont. 3)</vt:lpstr>
      <vt:lpstr>Managing for Success</vt:lpstr>
      <vt:lpstr>Managing for Success (Cont.)</vt:lpstr>
      <vt:lpstr>The Bottom Line</vt:lpstr>
      <vt:lpstr>Chapter Summary</vt:lpstr>
      <vt:lpstr>Chapter Summary (Cont. 1)</vt:lpstr>
      <vt:lpstr>Chapter Summary (Cont. 2)</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renger</dc:creator>
  <cp:lastModifiedBy>Bhavana Balaji</cp:lastModifiedBy>
  <cp:revision>207</cp:revision>
  <dcterms:created xsi:type="dcterms:W3CDTF">2009-02-03T18:32:10Z</dcterms:created>
  <dcterms:modified xsi:type="dcterms:W3CDTF">2015-12-10T09:34:24Z</dcterms:modified>
</cp:coreProperties>
</file>