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46"/>
  </p:notesMasterIdLst>
  <p:sldIdLst>
    <p:sldId id="256" r:id="rId2"/>
    <p:sldId id="257" r:id="rId3"/>
    <p:sldId id="258" r:id="rId4"/>
    <p:sldId id="260" r:id="rId5"/>
    <p:sldId id="318" r:id="rId6"/>
    <p:sldId id="467" r:id="rId7"/>
    <p:sldId id="495" r:id="rId8"/>
    <p:sldId id="468" r:id="rId9"/>
    <p:sldId id="496" r:id="rId10"/>
    <p:sldId id="414" r:id="rId11"/>
    <p:sldId id="469" r:id="rId12"/>
    <p:sldId id="443" r:id="rId13"/>
    <p:sldId id="492" r:id="rId14"/>
    <p:sldId id="493" r:id="rId15"/>
    <p:sldId id="471" r:id="rId16"/>
    <p:sldId id="444" r:id="rId17"/>
    <p:sldId id="497" r:id="rId18"/>
    <p:sldId id="472" r:id="rId19"/>
    <p:sldId id="449" r:id="rId20"/>
    <p:sldId id="473" r:id="rId21"/>
    <p:sldId id="474" r:id="rId22"/>
    <p:sldId id="475" r:id="rId23"/>
    <p:sldId id="476" r:id="rId24"/>
    <p:sldId id="477" r:id="rId25"/>
    <p:sldId id="498" r:id="rId26"/>
    <p:sldId id="361" r:id="rId27"/>
    <p:sldId id="478" r:id="rId28"/>
    <p:sldId id="499" r:id="rId29"/>
    <p:sldId id="454" r:id="rId30"/>
    <p:sldId id="479" r:id="rId31"/>
    <p:sldId id="456" r:id="rId32"/>
    <p:sldId id="480" r:id="rId33"/>
    <p:sldId id="421" r:id="rId34"/>
    <p:sldId id="481" r:id="rId35"/>
    <p:sldId id="482" r:id="rId36"/>
    <p:sldId id="483" r:id="rId37"/>
    <p:sldId id="484" r:id="rId38"/>
    <p:sldId id="384" r:id="rId39"/>
    <p:sldId id="485" r:id="rId40"/>
    <p:sldId id="486" r:id="rId41"/>
    <p:sldId id="494" r:id="rId42"/>
    <p:sldId id="311" r:id="rId43"/>
    <p:sldId id="442" r:id="rId44"/>
    <p:sldId id="489" r:id="rId4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dhabi T Chakrawarty" initials="MTC" lastIdx="1" clrIdx="0">
    <p:extLst>
      <p:ext uri="{19B8F6BF-5375-455C-9EA6-DF929625EA0E}">
        <p15:presenceInfo xmlns:p15="http://schemas.microsoft.com/office/powerpoint/2012/main" userId="S-1-5-21-3361151005-2080053223-3394076701-1637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2790" autoAdjust="0"/>
  </p:normalViewPr>
  <p:slideViewPr>
    <p:cSldViewPr>
      <p:cViewPr varScale="1">
        <p:scale>
          <a:sx n="58" d="100"/>
          <a:sy n="58" d="100"/>
        </p:scale>
        <p:origin x="166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8900CCD-8A10-4D49-BB79-792FE2AD7547}" type="datetimeFigureOut">
              <a:rPr lang="en-US"/>
              <a:pPr>
                <a:defRPr/>
              </a:pPr>
              <a:t>12/10/2015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1D8EF7D4-693D-4308-8526-5D7856EBEEC3}" type="slidenum">
              <a:rPr lang="en-US"/>
              <a:pPr>
                <a:defRPr/>
              </a:pPr>
              <a:t>‹#›</a:t>
            </a:fld>
            <a:endParaRPr lang="en-US" dirty="0"/>
          </a:p>
        </p:txBody>
      </p:sp>
    </p:spTree>
    <p:extLst>
      <p:ext uri="{BB962C8B-B14F-4D97-AF65-F5344CB8AC3E}">
        <p14:creationId xmlns:p14="http://schemas.microsoft.com/office/powerpoint/2010/main" val="42580817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a:t>
            </a:fld>
            <a:endParaRPr lang="en-US" dirty="0"/>
          </a:p>
        </p:txBody>
      </p:sp>
    </p:spTree>
    <p:extLst>
      <p:ext uri="{BB962C8B-B14F-4D97-AF65-F5344CB8AC3E}">
        <p14:creationId xmlns:p14="http://schemas.microsoft.com/office/powerpoint/2010/main" val="1035541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10</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11</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12</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13</a:t>
            </a:fld>
            <a:endParaRPr lang="en-US" dirty="0"/>
          </a:p>
        </p:txBody>
      </p:sp>
    </p:spTree>
    <p:extLst>
      <p:ext uri="{BB962C8B-B14F-4D97-AF65-F5344CB8AC3E}">
        <p14:creationId xmlns:p14="http://schemas.microsoft.com/office/powerpoint/2010/main" val="4441190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14</a:t>
            </a:fld>
            <a:endParaRPr lang="en-US" dirty="0"/>
          </a:p>
        </p:txBody>
      </p:sp>
    </p:spTree>
    <p:extLst>
      <p:ext uri="{BB962C8B-B14F-4D97-AF65-F5344CB8AC3E}">
        <p14:creationId xmlns:p14="http://schemas.microsoft.com/office/powerpoint/2010/main" val="716802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15</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16</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17</a:t>
            </a:fld>
            <a:endParaRPr lang="en-US" dirty="0"/>
          </a:p>
        </p:txBody>
      </p:sp>
    </p:spTree>
    <p:extLst>
      <p:ext uri="{BB962C8B-B14F-4D97-AF65-F5344CB8AC3E}">
        <p14:creationId xmlns:p14="http://schemas.microsoft.com/office/powerpoint/2010/main" val="36797472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18</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19</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a:t>
            </a:fld>
            <a:endParaRPr lang="en-US" dirty="0"/>
          </a:p>
        </p:txBody>
      </p:sp>
    </p:spTree>
    <p:extLst>
      <p:ext uri="{BB962C8B-B14F-4D97-AF65-F5344CB8AC3E}">
        <p14:creationId xmlns:p14="http://schemas.microsoft.com/office/powerpoint/2010/main" val="3034390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20</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21</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22</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23</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24</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26</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27</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29</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30</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31</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a:t>
            </a:fld>
            <a:endParaRPr lang="en-US" dirty="0"/>
          </a:p>
        </p:txBody>
      </p:sp>
    </p:spTree>
    <p:extLst>
      <p:ext uri="{BB962C8B-B14F-4D97-AF65-F5344CB8AC3E}">
        <p14:creationId xmlns:p14="http://schemas.microsoft.com/office/powerpoint/2010/main" val="32276103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32</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33</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34</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35</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36</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37</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38</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39</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40</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41</a:t>
            </a:fld>
            <a:endParaRPr lang="en-US" dirty="0"/>
          </a:p>
        </p:txBody>
      </p:sp>
    </p:spTree>
    <p:extLst>
      <p:ext uri="{BB962C8B-B14F-4D97-AF65-F5344CB8AC3E}">
        <p14:creationId xmlns:p14="http://schemas.microsoft.com/office/powerpoint/2010/main" val="398292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Today</a:t>
            </a:r>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42</a:t>
            </a:fld>
            <a:endParaRPr lang="en-US" dirty="0"/>
          </a:p>
        </p:txBody>
      </p:sp>
    </p:spTree>
    <p:extLst>
      <p:ext uri="{BB962C8B-B14F-4D97-AF65-F5344CB8AC3E}">
        <p14:creationId xmlns:p14="http://schemas.microsoft.com/office/powerpoint/2010/main" val="26318037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43</a:t>
            </a:fld>
            <a:endParaRPr lang="en-US" dirty="0"/>
          </a:p>
        </p:txBody>
      </p:sp>
    </p:spTree>
    <p:extLst>
      <p:ext uri="{BB962C8B-B14F-4D97-AF65-F5344CB8AC3E}">
        <p14:creationId xmlns:p14="http://schemas.microsoft.com/office/powerpoint/2010/main" val="363862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44</a:t>
            </a:fld>
            <a:endParaRPr lang="en-US" dirty="0"/>
          </a:p>
        </p:txBody>
      </p:sp>
    </p:spTree>
    <p:extLst>
      <p:ext uri="{BB962C8B-B14F-4D97-AF65-F5344CB8AC3E}">
        <p14:creationId xmlns:p14="http://schemas.microsoft.com/office/powerpoint/2010/main" val="36386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6</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7</a:t>
            </a:fld>
            <a:endParaRPr lang="en-US" dirty="0"/>
          </a:p>
        </p:txBody>
      </p:sp>
    </p:spTree>
    <p:extLst>
      <p:ext uri="{BB962C8B-B14F-4D97-AF65-F5344CB8AC3E}">
        <p14:creationId xmlns:p14="http://schemas.microsoft.com/office/powerpoint/2010/main" val="9148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8</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9</a:t>
            </a:fld>
            <a:endParaRPr lang="en-US" dirty="0"/>
          </a:p>
        </p:txBody>
      </p:sp>
    </p:spTree>
    <p:extLst>
      <p:ext uri="{BB962C8B-B14F-4D97-AF65-F5344CB8AC3E}">
        <p14:creationId xmlns:p14="http://schemas.microsoft.com/office/powerpoint/2010/main" val="38344019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fld id="{29C7DC90-A538-4D3C-9401-92C2D8DD97AE}" type="datetime1">
              <a:rPr lang="en-US" smtClean="0"/>
              <a:pPr>
                <a:defRPr/>
              </a:pPr>
              <a:t>12/10/2015</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779199C9-98F9-422D-8DB5-945D31ACEA8F}" type="slidenum">
              <a:rPr lang="en-US" smtClean="0"/>
              <a:pPr>
                <a:defRPr/>
              </a:pPr>
              <a:t>‹#›</a:t>
            </a:fld>
            <a:endParaRPr lang="en-US" dirty="0"/>
          </a:p>
        </p:txBody>
      </p:sp>
      <p:pic>
        <p:nvPicPr>
          <p:cNvPr id="13" name="Picture 5" descr="Cengage.gif"/>
          <p:cNvPicPr>
            <a:picLocks noChangeAspect="1"/>
          </p:cNvPicPr>
          <p:nvPr userDrawn="1"/>
        </p:nvPicPr>
        <p:blipFill>
          <a:blip r:embed="rId3" cstate="print"/>
          <a:srcRect/>
          <a:stretch>
            <a:fillRect/>
          </a:stretch>
        </p:blipFill>
        <p:spPr bwMode="auto">
          <a:xfrm>
            <a:off x="0" y="0"/>
            <a:ext cx="1597025" cy="942975"/>
          </a:xfrm>
          <a:prstGeom prst="rect">
            <a:avLst/>
          </a:prstGeom>
          <a:noFill/>
          <a:ln w="9525">
            <a:noFill/>
            <a:miter lim="800000"/>
            <a:headEnd/>
            <a:tailEnd/>
          </a:ln>
        </p:spPr>
      </p:pic>
      <p:pic>
        <p:nvPicPr>
          <p:cNvPr id="14" name="Picture 2" descr="C:\renger\SADProject\SAD_New\new\SAD 9e_Home Page_Template_files\slide0001_image006.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858000" y="3962400"/>
            <a:ext cx="2286000" cy="2895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7BE16E6E-BC5F-40BA-8EF2-F72E2EF6898B}" type="datetime1">
              <a:rPr lang="en-US" smtClean="0"/>
              <a:pPr>
                <a:defRPr/>
              </a:pPr>
              <a:t>12/10/2015</a:t>
            </a:fld>
            <a:endParaRPr lang="en-US" dirty="0"/>
          </a:p>
        </p:txBody>
      </p:sp>
      <p:sp>
        <p:nvSpPr>
          <p:cNvPr id="5" name="Footer Placeholder 4"/>
          <p:cNvSpPr>
            <a:spLocks noGrp="1"/>
          </p:cNvSpPr>
          <p:nvPr>
            <p:ph type="ftr" sz="quarter" idx="11"/>
          </p:nvPr>
        </p:nvSpPr>
        <p:spPr/>
        <p:txBody>
          <a:bodyPr/>
          <a:lstStyle>
            <a:extLst/>
          </a:lstStyle>
          <a:p>
            <a:pPr>
              <a:defRPr/>
            </a:pPr>
            <a:endParaRPr lang="en-US" dirty="0"/>
          </a:p>
        </p:txBody>
      </p:sp>
      <p:sp>
        <p:nvSpPr>
          <p:cNvPr id="6" name="Slide Number Placeholder 5"/>
          <p:cNvSpPr>
            <a:spLocks noGrp="1"/>
          </p:cNvSpPr>
          <p:nvPr>
            <p:ph type="sldNum" sz="quarter" idx="12"/>
          </p:nvPr>
        </p:nvSpPr>
        <p:spPr/>
        <p:txBody>
          <a:bodyPr/>
          <a:lstStyle>
            <a:extLst/>
          </a:lstStyle>
          <a:p>
            <a:pPr>
              <a:defRPr/>
            </a:pPr>
            <a:fld id="{3FF7A705-15A9-4FB3-BB83-4414C5BD27ED}"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9296201B-5135-4C7A-B164-D207B1FBBDD2}" type="datetime1">
              <a:rPr lang="en-US" smtClean="0"/>
              <a:pPr>
                <a:defRPr/>
              </a:pPr>
              <a:t>12/10/2015</a:t>
            </a:fld>
            <a:endParaRPr lang="en-US" dirty="0"/>
          </a:p>
        </p:txBody>
      </p:sp>
      <p:sp>
        <p:nvSpPr>
          <p:cNvPr id="5" name="Footer Placeholder 4"/>
          <p:cNvSpPr>
            <a:spLocks noGrp="1"/>
          </p:cNvSpPr>
          <p:nvPr>
            <p:ph type="ftr" sz="quarter" idx="11"/>
          </p:nvPr>
        </p:nvSpPr>
        <p:spPr/>
        <p:txBody>
          <a:bodyPr/>
          <a:lstStyle>
            <a:extLst/>
          </a:lstStyle>
          <a:p>
            <a:pPr>
              <a:defRPr/>
            </a:pPr>
            <a:endParaRPr lang="en-US" dirty="0"/>
          </a:p>
        </p:txBody>
      </p:sp>
      <p:sp>
        <p:nvSpPr>
          <p:cNvPr id="6" name="Slide Number Placeholder 5"/>
          <p:cNvSpPr>
            <a:spLocks noGrp="1"/>
          </p:cNvSpPr>
          <p:nvPr>
            <p:ph type="sldNum" sz="quarter" idx="12"/>
          </p:nvPr>
        </p:nvSpPr>
        <p:spPr/>
        <p:txBody>
          <a:bodyPr/>
          <a:lstStyle>
            <a:extLst/>
          </a:lstStyle>
          <a:p>
            <a:pPr>
              <a:defRPr/>
            </a:pPr>
            <a:fld id="{81824122-7DA4-439C-8E1C-2685A4CDC00B}"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66499632-BA1C-411F-BC01-932C63E5E55C}" type="datetime1">
              <a:rPr lang="en-US" smtClean="0"/>
              <a:pPr>
                <a:defRPr/>
              </a:pPr>
              <a:t>12/10/2015</a:t>
            </a:fld>
            <a:endParaRPr lang="en-US" dirty="0"/>
          </a:p>
        </p:txBody>
      </p:sp>
      <p:sp>
        <p:nvSpPr>
          <p:cNvPr id="5" name="Footer Placeholder 4"/>
          <p:cNvSpPr>
            <a:spLocks noGrp="1"/>
          </p:cNvSpPr>
          <p:nvPr>
            <p:ph type="ftr" sz="quarter" idx="11"/>
          </p:nvPr>
        </p:nvSpPr>
        <p:spPr/>
        <p:txBody>
          <a:bodyPr/>
          <a:lstStyle>
            <a:extLst/>
          </a:lstStyle>
          <a:p>
            <a:pPr>
              <a:defRPr/>
            </a:pPr>
            <a:endParaRPr lang="en-US" dirty="0"/>
          </a:p>
        </p:txBody>
      </p:sp>
      <p:sp>
        <p:nvSpPr>
          <p:cNvPr id="6" name="Slide Number Placeholder 5"/>
          <p:cNvSpPr>
            <a:spLocks noGrp="1"/>
          </p:cNvSpPr>
          <p:nvPr>
            <p:ph type="sldNum" sz="quarter" idx="12"/>
          </p:nvPr>
        </p:nvSpPr>
        <p:spPr/>
        <p:txBody>
          <a:bodyPr/>
          <a:lstStyle>
            <a:extLst/>
          </a:lstStyle>
          <a:p>
            <a:pPr>
              <a:defRPr/>
            </a:pPr>
            <a:fld id="{EB9CF567-92F2-4868-AE5F-6064AF3DA266}" type="slidenum">
              <a:rPr lang="en-US" smtClean="0"/>
              <a:pPr>
                <a:defRPr/>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fld id="{B5295DC0-BDF4-4946-95FC-61C4F2C15E4D}" type="datetime1">
              <a:rPr lang="en-US" smtClean="0"/>
              <a:pPr>
                <a:defRPr/>
              </a:pPr>
              <a:t>12/10/2015</a:t>
            </a:fld>
            <a:endParaRPr lang="en-US" dirty="0"/>
          </a:p>
        </p:txBody>
      </p:sp>
      <p:sp>
        <p:nvSpPr>
          <p:cNvPr id="5" name="Footer Placeholder 4"/>
          <p:cNvSpPr>
            <a:spLocks noGrp="1"/>
          </p:cNvSpPr>
          <p:nvPr>
            <p:ph type="ftr" sz="quarter" idx="11"/>
          </p:nvPr>
        </p:nvSpPr>
        <p:spPr/>
        <p:txBody>
          <a:bodyPr/>
          <a:lstStyle>
            <a:extLst/>
          </a:lstStyle>
          <a:p>
            <a:pPr>
              <a:defRPr/>
            </a:pPr>
            <a:endParaRPr lang="en-US" dirty="0"/>
          </a:p>
        </p:txBody>
      </p:sp>
      <p:sp>
        <p:nvSpPr>
          <p:cNvPr id="6" name="Slide Number Placeholder 5"/>
          <p:cNvSpPr>
            <a:spLocks noGrp="1"/>
          </p:cNvSpPr>
          <p:nvPr>
            <p:ph type="sldNum" sz="quarter" idx="12"/>
          </p:nvPr>
        </p:nvSpPr>
        <p:spPr/>
        <p:txBody>
          <a:bodyPr/>
          <a:lstStyle>
            <a:extLst/>
          </a:lstStyle>
          <a:p>
            <a:pPr>
              <a:defRPr/>
            </a:pPr>
            <a:fld id="{4D2CAABE-7C30-4EA4-B5F3-01358C5E740E}" type="slidenum">
              <a:rPr lang="en-US" smtClean="0"/>
              <a:pPr>
                <a:defRPr/>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fld id="{E5F46BC3-41DA-4098-8CA3-5AE4500AA7C8}" type="datetime1">
              <a:rPr lang="en-US" smtClean="0"/>
              <a:pPr>
                <a:defRPr/>
              </a:pPr>
              <a:t>12/10/2015</a:t>
            </a:fld>
            <a:endParaRPr lang="en-US" dirty="0"/>
          </a:p>
        </p:txBody>
      </p:sp>
      <p:sp>
        <p:nvSpPr>
          <p:cNvPr id="6" name="Footer Placeholder 5"/>
          <p:cNvSpPr>
            <a:spLocks noGrp="1"/>
          </p:cNvSpPr>
          <p:nvPr>
            <p:ph type="ftr" sz="quarter" idx="11"/>
          </p:nvPr>
        </p:nvSpPr>
        <p:spPr/>
        <p:txBody>
          <a:bodyPr/>
          <a:lstStyle>
            <a:extLst/>
          </a:lstStyle>
          <a:p>
            <a:pPr>
              <a:defRPr/>
            </a:pPr>
            <a:endParaRPr lang="en-US" dirty="0"/>
          </a:p>
        </p:txBody>
      </p:sp>
      <p:sp>
        <p:nvSpPr>
          <p:cNvPr id="7" name="Slide Number Placeholder 6"/>
          <p:cNvSpPr>
            <a:spLocks noGrp="1"/>
          </p:cNvSpPr>
          <p:nvPr>
            <p:ph type="sldNum" sz="quarter" idx="12"/>
          </p:nvPr>
        </p:nvSpPr>
        <p:spPr/>
        <p:txBody>
          <a:bodyPr/>
          <a:lstStyle>
            <a:extLst/>
          </a:lstStyle>
          <a:p>
            <a:pPr>
              <a:defRPr/>
            </a:pPr>
            <a:fld id="{045C1710-DF5A-49B1-AD3F-FCC479A1A2A8}" type="slidenum">
              <a:rPr lang="en-US" smtClean="0"/>
              <a:pPr>
                <a:defRPr/>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fld id="{5733D5C7-06BD-4A57-9316-AFFC05FB9A2D}" type="datetime1">
              <a:rPr lang="en-US" smtClean="0"/>
              <a:pPr>
                <a:defRPr/>
              </a:pPr>
              <a:t>12/10/2015</a:t>
            </a:fld>
            <a:endParaRPr lang="en-US" dirty="0"/>
          </a:p>
        </p:txBody>
      </p:sp>
      <p:sp>
        <p:nvSpPr>
          <p:cNvPr id="8" name="Footer Placeholder 7"/>
          <p:cNvSpPr>
            <a:spLocks noGrp="1"/>
          </p:cNvSpPr>
          <p:nvPr>
            <p:ph type="ftr" sz="quarter" idx="11"/>
          </p:nvPr>
        </p:nvSpPr>
        <p:spPr/>
        <p:txBody>
          <a:bodyPr/>
          <a:lstStyle>
            <a:extLst/>
          </a:lstStyle>
          <a:p>
            <a:pPr>
              <a:defRPr/>
            </a:pPr>
            <a:endParaRPr lang="en-US" dirty="0"/>
          </a:p>
        </p:txBody>
      </p:sp>
      <p:sp>
        <p:nvSpPr>
          <p:cNvPr id="9" name="Slide Number Placeholder 8"/>
          <p:cNvSpPr>
            <a:spLocks noGrp="1"/>
          </p:cNvSpPr>
          <p:nvPr>
            <p:ph type="sldNum" sz="quarter" idx="12"/>
          </p:nvPr>
        </p:nvSpPr>
        <p:spPr/>
        <p:txBody>
          <a:bodyPr/>
          <a:lstStyle>
            <a:extLst/>
          </a:lstStyle>
          <a:p>
            <a:pPr>
              <a:defRPr/>
            </a:pPr>
            <a:fld id="{986D10E8-0367-4E5D-9E4A-DD9E1662923B}"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fld id="{05B6098F-756C-4371-8629-D7887CAE58D3}" type="datetime1">
              <a:rPr lang="en-US" smtClean="0"/>
              <a:pPr>
                <a:defRPr/>
              </a:pPr>
              <a:t>12/10/2015</a:t>
            </a:fld>
            <a:endParaRPr lang="en-US" dirty="0"/>
          </a:p>
        </p:txBody>
      </p:sp>
      <p:sp>
        <p:nvSpPr>
          <p:cNvPr id="4" name="Footer Placeholder 3"/>
          <p:cNvSpPr>
            <a:spLocks noGrp="1"/>
          </p:cNvSpPr>
          <p:nvPr>
            <p:ph type="ftr" sz="quarter" idx="11"/>
          </p:nvPr>
        </p:nvSpPr>
        <p:spPr/>
        <p:txBody>
          <a:bodyPr/>
          <a:lstStyle>
            <a:extLst/>
          </a:lstStyle>
          <a:p>
            <a:pPr>
              <a:defRPr/>
            </a:pPr>
            <a:endParaRPr lang="en-US" dirty="0"/>
          </a:p>
        </p:txBody>
      </p:sp>
      <p:sp>
        <p:nvSpPr>
          <p:cNvPr id="5" name="Slide Number Placeholder 4"/>
          <p:cNvSpPr>
            <a:spLocks noGrp="1"/>
          </p:cNvSpPr>
          <p:nvPr>
            <p:ph type="sldNum" sz="quarter" idx="12"/>
          </p:nvPr>
        </p:nvSpPr>
        <p:spPr/>
        <p:txBody>
          <a:bodyPr/>
          <a:lstStyle>
            <a:extLst/>
          </a:lstStyle>
          <a:p>
            <a:pPr>
              <a:defRPr/>
            </a:pPr>
            <a:fld id="{74182478-D854-4386-B19D-338899BFC4A3}" type="slidenum">
              <a:rPr lang="en-US" smtClean="0"/>
              <a:pPr>
                <a:defRPr/>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fld id="{DBF1234E-A55B-461F-95E4-6E9D08D8F588}" type="datetime1">
              <a:rPr lang="en-US" smtClean="0"/>
              <a:pPr>
                <a:defRPr/>
              </a:pPr>
              <a:t>12/10/2015</a:t>
            </a:fld>
            <a:endParaRPr lang="en-US" dirty="0"/>
          </a:p>
        </p:txBody>
      </p:sp>
      <p:sp>
        <p:nvSpPr>
          <p:cNvPr id="3" name="Footer Placeholder 2"/>
          <p:cNvSpPr>
            <a:spLocks noGrp="1"/>
          </p:cNvSpPr>
          <p:nvPr>
            <p:ph type="ftr" sz="quarter" idx="11"/>
          </p:nvPr>
        </p:nvSpPr>
        <p:spPr/>
        <p:txBody>
          <a:bodyPr/>
          <a:lstStyle>
            <a:extLst/>
          </a:lstStyle>
          <a:p>
            <a:pPr>
              <a:defRPr/>
            </a:pPr>
            <a:endParaRPr lang="en-US" dirty="0"/>
          </a:p>
        </p:txBody>
      </p:sp>
      <p:sp>
        <p:nvSpPr>
          <p:cNvPr id="4" name="Slide Number Placeholder 3"/>
          <p:cNvSpPr>
            <a:spLocks noGrp="1"/>
          </p:cNvSpPr>
          <p:nvPr>
            <p:ph type="sldNum" sz="quarter" idx="12"/>
          </p:nvPr>
        </p:nvSpPr>
        <p:spPr/>
        <p:txBody>
          <a:bodyPr/>
          <a:lstStyle>
            <a:extLst/>
          </a:lstStyle>
          <a:p>
            <a:pPr>
              <a:defRPr/>
            </a:pPr>
            <a:fld id="{D3A6B547-B69A-4B3E-824B-F8B9F77F30B6}"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fld id="{57B0C22D-B331-43E5-B1B9-EFA38C5EA6F6}" type="datetime1">
              <a:rPr lang="en-US" smtClean="0"/>
              <a:pPr>
                <a:defRPr/>
              </a:pPr>
              <a:t>12/10/2015</a:t>
            </a:fld>
            <a:endParaRPr lang="en-US" dirty="0"/>
          </a:p>
        </p:txBody>
      </p:sp>
      <p:sp>
        <p:nvSpPr>
          <p:cNvPr id="6" name="Footer Placeholder 5"/>
          <p:cNvSpPr>
            <a:spLocks noGrp="1"/>
          </p:cNvSpPr>
          <p:nvPr>
            <p:ph type="ftr" sz="quarter" idx="11"/>
          </p:nvPr>
        </p:nvSpPr>
        <p:spPr/>
        <p:txBody>
          <a:bodyPr/>
          <a:lstStyle>
            <a:extLst/>
          </a:lstStyle>
          <a:p>
            <a:pPr>
              <a:defRPr/>
            </a:pPr>
            <a:endParaRPr lang="en-US" dirty="0"/>
          </a:p>
        </p:txBody>
      </p:sp>
      <p:sp>
        <p:nvSpPr>
          <p:cNvPr id="7" name="Slide Number Placeholder 6"/>
          <p:cNvSpPr>
            <a:spLocks noGrp="1"/>
          </p:cNvSpPr>
          <p:nvPr>
            <p:ph type="sldNum" sz="quarter" idx="12"/>
          </p:nvPr>
        </p:nvSpPr>
        <p:spPr/>
        <p:txBody>
          <a:bodyPr/>
          <a:lstStyle>
            <a:extLst/>
          </a:lstStyle>
          <a:p>
            <a:pPr>
              <a:defRPr/>
            </a:pPr>
            <a:fld id="{85D84466-CB37-49EF-9CF4-ADD313A8598B}"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fld id="{5EFE5778-8BFC-4536-9703-0D28E9F70237}" type="datetime1">
              <a:rPr lang="en-US" smtClean="0"/>
              <a:pPr>
                <a:defRPr/>
              </a:pPr>
              <a:t>12/10/2015</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420B8259-93AD-49B5-837E-5FA1F175561B}" type="slidenum">
              <a:rPr lang="en-US" smtClean="0"/>
              <a:pPr>
                <a:defRPr/>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fld id="{B41E24F9-DA40-43C1-89CE-AAA16B93C677}" type="datetime1">
              <a:rPr lang="en-US" smtClean="0"/>
              <a:pPr>
                <a:defRPr/>
              </a:pPr>
              <a:t>12/10/2015</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DA966EB8-3645-45BA-B837-242CADC3AE92}"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normAutofit/>
          </a:bodyPr>
          <a:lstStyle/>
          <a:p>
            <a:pPr eaLnBrk="1" hangingPunct="1"/>
            <a:r>
              <a:rPr lang="en-US" dirty="0" smtClean="0"/>
              <a:t>Systems Analysis and Design 11</a:t>
            </a:r>
            <a:r>
              <a:rPr lang="en-US" baseline="30000" dirty="0" smtClean="0"/>
              <a:t>th</a:t>
            </a:r>
            <a:r>
              <a:rPr lang="en-US" dirty="0" smtClean="0"/>
              <a:t> Edition</a:t>
            </a:r>
          </a:p>
        </p:txBody>
      </p:sp>
      <p:sp>
        <p:nvSpPr>
          <p:cNvPr id="15362" name="Subtitle 2"/>
          <p:cNvSpPr>
            <a:spLocks noGrp="1"/>
          </p:cNvSpPr>
          <p:nvPr>
            <p:ph type="body" idx="1"/>
          </p:nvPr>
        </p:nvSpPr>
        <p:spPr>
          <a:xfrm>
            <a:off x="4038600" y="2895600"/>
            <a:ext cx="5135880" cy="1491000"/>
          </a:xfrm>
        </p:spPr>
        <p:txBody>
          <a:bodyPr/>
          <a:lstStyle/>
          <a:p>
            <a:pPr eaLnBrk="1" hangingPunct="1"/>
            <a:r>
              <a:rPr lang="en-US" dirty="0" smtClean="0"/>
              <a:t>Chapter 7</a:t>
            </a:r>
          </a:p>
          <a:p>
            <a:pPr eaLnBrk="1" hangingPunct="1"/>
            <a:r>
              <a:rPr lang="en-US" dirty="0" smtClean="0">
                <a:solidFill>
                  <a:schemeClr val="tx1"/>
                </a:solidFill>
              </a:rPr>
              <a:t>Development Strategies</a:t>
            </a:r>
          </a:p>
        </p:txBody>
      </p:sp>
      <p:sp>
        <p:nvSpPr>
          <p:cNvPr id="4"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Autofit/>
          </a:bodyPr>
          <a:lstStyle/>
          <a:p>
            <a:r>
              <a:rPr lang="en-US" b="1" dirty="0" smtClean="0"/>
              <a:t>Evolving Trends - Web 2.0, Cloud Computing, and Mobile Devices</a:t>
            </a:r>
          </a:p>
          <a:p>
            <a:pPr lvl="1"/>
            <a:r>
              <a:rPr lang="en-US" b="1" dirty="0" smtClean="0"/>
              <a:t>Web 2.0</a:t>
            </a:r>
            <a:r>
              <a:rPr lang="en-US" dirty="0" smtClean="0"/>
              <a:t>:</a:t>
            </a:r>
            <a:r>
              <a:rPr lang="en-US" b="1" dirty="0" smtClean="0"/>
              <a:t> </a:t>
            </a:r>
            <a:r>
              <a:rPr lang="en-US" dirty="0"/>
              <a:t>second generation of </a:t>
            </a:r>
            <a:r>
              <a:rPr lang="en-US" dirty="0" smtClean="0"/>
              <a:t>the web </a:t>
            </a:r>
            <a:r>
              <a:rPr lang="en-US" dirty="0"/>
              <a:t>that enables people to collaborate, interact, and share information much </a:t>
            </a:r>
            <a:r>
              <a:rPr lang="en-US" dirty="0" smtClean="0"/>
              <a:t>more effectively</a:t>
            </a:r>
            <a:endParaRPr lang="en-US" b="1" dirty="0" smtClean="0"/>
          </a:p>
          <a:p>
            <a:pPr lvl="2"/>
            <a:r>
              <a:rPr lang="en-US" dirty="0" smtClean="0"/>
              <a:t>Enhances interactive experiences </a:t>
            </a:r>
          </a:p>
          <a:p>
            <a:pPr lvl="1"/>
            <a:r>
              <a:rPr lang="en-US" b="1" dirty="0" smtClean="0"/>
              <a:t>Cloud</a:t>
            </a:r>
            <a:r>
              <a:rPr lang="en-US" dirty="0" smtClean="0"/>
              <a:t> </a:t>
            </a:r>
            <a:r>
              <a:rPr lang="en-US" b="1" dirty="0" smtClean="0"/>
              <a:t>computing</a:t>
            </a:r>
            <a:r>
              <a:rPr lang="en-US" dirty="0" smtClean="0"/>
              <a:t>: </a:t>
            </a:r>
            <a:r>
              <a:rPr lang="en-US" sz="2400" dirty="0" smtClean="0"/>
              <a:t>Online </a:t>
            </a:r>
            <a:r>
              <a:rPr lang="en-US" sz="2400" dirty="0"/>
              <a:t>software </a:t>
            </a:r>
            <a:r>
              <a:rPr lang="en-US" sz="2400" dirty="0" smtClean="0"/>
              <a:t>in </a:t>
            </a:r>
            <a:r>
              <a:rPr lang="en-US" sz="2400" dirty="0"/>
              <a:t>which applications and services </a:t>
            </a:r>
            <a:r>
              <a:rPr lang="en-US" sz="2400" dirty="0" smtClean="0"/>
              <a:t>are accessed </a:t>
            </a:r>
            <a:r>
              <a:rPr lang="en-US" sz="2400" dirty="0"/>
              <a:t>and used through an Internet connection </a:t>
            </a:r>
            <a:endParaRPr lang="en-US" sz="2400" dirty="0" smtClean="0"/>
          </a:p>
          <a:p>
            <a:pPr lvl="1"/>
            <a:r>
              <a:rPr lang="en-US" b="1" dirty="0" smtClean="0"/>
              <a:t>Mobile</a:t>
            </a:r>
            <a:r>
              <a:rPr lang="en-US" dirty="0" smtClean="0"/>
              <a:t> </a:t>
            </a:r>
            <a:r>
              <a:rPr lang="en-US" b="1" dirty="0" smtClean="0"/>
              <a:t>devices: </a:t>
            </a:r>
            <a:r>
              <a:rPr lang="en-US" sz="2400" dirty="0"/>
              <a:t>Smartphones, tablets, and other computing devices that are not permanently tethered to </a:t>
            </a:r>
            <a:r>
              <a:rPr lang="en-US" sz="2400" dirty="0" smtClean="0"/>
              <a:t>a desk</a:t>
            </a:r>
            <a:endParaRPr lang="en-IN"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10</a:t>
            </a:fld>
            <a:endParaRPr lang="en-US" dirty="0"/>
          </a:p>
        </p:txBody>
      </p:sp>
      <p:sp>
        <p:nvSpPr>
          <p:cNvPr id="2" name="Title 1"/>
          <p:cNvSpPr>
            <a:spLocks noGrp="1"/>
          </p:cNvSpPr>
          <p:nvPr>
            <p:ph type="title"/>
          </p:nvPr>
        </p:nvSpPr>
        <p:spPr/>
        <p:txBody>
          <a:bodyPr>
            <a:normAutofit/>
          </a:bodyPr>
          <a:lstStyle/>
          <a:p>
            <a:r>
              <a:rPr lang="en-US" dirty="0"/>
              <a:t>The Impact of the </a:t>
            </a:r>
            <a:r>
              <a:rPr lang="en-US" dirty="0" smtClean="0"/>
              <a:t>Internet </a:t>
            </a:r>
            <a:r>
              <a:rPr lang="en-US" sz="1600" dirty="0" smtClean="0"/>
              <a:t>(Cont.5)</a:t>
            </a:r>
          </a:p>
        </p:txBody>
      </p:sp>
      <p:sp>
        <p:nvSpPr>
          <p:cNvPr id="13"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05833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smtClean="0"/>
              <a:pPr>
                <a:defRPr/>
              </a:pPr>
              <a:t>11</a:t>
            </a:fld>
            <a:endParaRPr lang="en-US" dirty="0"/>
          </a:p>
        </p:txBody>
      </p:sp>
      <p:sp>
        <p:nvSpPr>
          <p:cNvPr id="2" name="Title 1"/>
          <p:cNvSpPr>
            <a:spLocks noGrp="1"/>
          </p:cNvSpPr>
          <p:nvPr>
            <p:ph type="title"/>
          </p:nvPr>
        </p:nvSpPr>
        <p:spPr/>
        <p:txBody>
          <a:bodyPr rtlCol="0">
            <a:normAutofit/>
          </a:bodyPr>
          <a:lstStyle/>
          <a:p>
            <a:pPr eaLnBrk="1" fontAlgn="auto" hangingPunct="1">
              <a:spcAft>
                <a:spcPts val="0"/>
              </a:spcAft>
              <a:defRPr/>
            </a:pPr>
            <a:r>
              <a:rPr lang="en-US" dirty="0" smtClean="0"/>
              <a:t>Outsourcing</a:t>
            </a:r>
          </a:p>
        </p:txBody>
      </p:sp>
      <p:sp>
        <p:nvSpPr>
          <p:cNvPr id="19458" name="Text Placeholder 2"/>
          <p:cNvSpPr>
            <a:spLocks noGrp="1"/>
          </p:cNvSpPr>
          <p:nvPr>
            <p:ph idx="4294967295"/>
          </p:nvPr>
        </p:nvSpPr>
        <p:spPr>
          <a:xfrm>
            <a:off x="415636" y="1481138"/>
            <a:ext cx="8271164" cy="4767262"/>
          </a:xfrm>
        </p:spPr>
        <p:txBody>
          <a:bodyPr>
            <a:noAutofit/>
          </a:bodyPr>
          <a:lstStyle/>
          <a:p>
            <a:r>
              <a:rPr lang="en-US" dirty="0" smtClean="0"/>
              <a:t>Transfer </a:t>
            </a:r>
            <a:r>
              <a:rPr lang="en-US" dirty="0"/>
              <a:t>of information systems development, operation, </a:t>
            </a:r>
            <a:r>
              <a:rPr lang="en-US" dirty="0" smtClean="0"/>
              <a:t>or maintenance </a:t>
            </a:r>
            <a:r>
              <a:rPr lang="en-US" dirty="0"/>
              <a:t>to an outside firm</a:t>
            </a:r>
            <a:endParaRPr lang="en-US" b="1" dirty="0" smtClean="0"/>
          </a:p>
          <a:p>
            <a:r>
              <a:rPr lang="en-US" b="1" dirty="0" smtClean="0"/>
              <a:t>The </a:t>
            </a:r>
            <a:r>
              <a:rPr lang="en-US" b="1" dirty="0"/>
              <a:t>Growth of Outsourcing</a:t>
            </a:r>
          </a:p>
          <a:p>
            <a:pPr lvl="1"/>
            <a:r>
              <a:rPr lang="en-US" b="1" dirty="0" smtClean="0"/>
              <a:t>Service provider: </a:t>
            </a:r>
            <a:r>
              <a:rPr lang="en-US" dirty="0" smtClean="0"/>
              <a:t>Offers </a:t>
            </a:r>
            <a:r>
              <a:rPr lang="en-US" dirty="0"/>
              <a:t>outsourcing solutions </a:t>
            </a:r>
            <a:r>
              <a:rPr lang="en-US" b="1" dirty="0" smtClean="0"/>
              <a:t>Application </a:t>
            </a:r>
            <a:r>
              <a:rPr lang="en-US" b="1" dirty="0"/>
              <a:t>service </a:t>
            </a:r>
            <a:r>
              <a:rPr lang="en-US" b="1" dirty="0" smtClean="0"/>
              <a:t>provider </a:t>
            </a:r>
            <a:r>
              <a:rPr lang="en-US" b="1" dirty="0"/>
              <a:t>(ASP</a:t>
            </a:r>
            <a:r>
              <a:rPr lang="en-US" b="1" dirty="0" smtClean="0"/>
              <a:t>)</a:t>
            </a:r>
          </a:p>
          <a:p>
            <a:pPr lvl="2"/>
            <a:r>
              <a:rPr lang="en-US" dirty="0" smtClean="0"/>
              <a:t>Delivers a software application </a:t>
            </a:r>
            <a:r>
              <a:rPr lang="en-US" dirty="0"/>
              <a:t>or access to </a:t>
            </a:r>
            <a:r>
              <a:rPr lang="en-US" dirty="0" smtClean="0"/>
              <a:t>an application </a:t>
            </a:r>
            <a:r>
              <a:rPr lang="en-US" dirty="0"/>
              <a:t>by charging a usage </a:t>
            </a:r>
            <a:r>
              <a:rPr lang="en-US" dirty="0" smtClean="0"/>
              <a:t>or subscription </a:t>
            </a:r>
            <a:r>
              <a:rPr lang="en-US" dirty="0"/>
              <a:t>fee</a:t>
            </a:r>
          </a:p>
          <a:p>
            <a:pPr lvl="1"/>
            <a:r>
              <a:rPr lang="en-US" b="1" dirty="0"/>
              <a:t>Internet business services (IBS)</a:t>
            </a:r>
          </a:p>
          <a:p>
            <a:pPr lvl="2"/>
            <a:r>
              <a:rPr lang="en-US" dirty="0"/>
              <a:t>Also called </a:t>
            </a:r>
            <a:r>
              <a:rPr lang="en-US" b="1" dirty="0"/>
              <a:t>managed </a:t>
            </a:r>
            <a:r>
              <a:rPr lang="en-US" b="1" dirty="0" smtClean="0"/>
              <a:t>hosting</a:t>
            </a:r>
          </a:p>
          <a:p>
            <a:pPr lvl="2"/>
            <a:r>
              <a:rPr lang="en-US" dirty="0" smtClean="0"/>
              <a:t>Provide web-based </a:t>
            </a:r>
            <a:r>
              <a:rPr lang="en-US" dirty="0"/>
              <a:t>support for </a:t>
            </a:r>
            <a:r>
              <a:rPr lang="en-US" dirty="0" smtClean="0"/>
              <a:t>transactions</a:t>
            </a:r>
            <a:endParaRPr lang="en-US" dirty="0"/>
          </a:p>
        </p:txBody>
      </p:sp>
      <p:sp>
        <p:nvSpPr>
          <p:cNvPr id="7"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56032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a:t>Outsourcing Fees</a:t>
            </a:r>
          </a:p>
          <a:p>
            <a:pPr lvl="1"/>
            <a:r>
              <a:rPr lang="en-US" b="1" dirty="0" smtClean="0"/>
              <a:t>Fixed</a:t>
            </a:r>
            <a:r>
              <a:rPr lang="en-US" dirty="0" smtClean="0"/>
              <a:t> </a:t>
            </a:r>
            <a:r>
              <a:rPr lang="en-US" b="1" dirty="0"/>
              <a:t>fee</a:t>
            </a:r>
            <a:r>
              <a:rPr lang="en-US" dirty="0"/>
              <a:t> </a:t>
            </a:r>
            <a:r>
              <a:rPr lang="en-US" b="1" dirty="0" smtClean="0"/>
              <a:t>model</a:t>
            </a:r>
            <a:r>
              <a:rPr lang="en-US" dirty="0" smtClean="0"/>
              <a:t>: Uses </a:t>
            </a:r>
            <a:r>
              <a:rPr lang="en-US" dirty="0"/>
              <a:t>a set fee based on a specified level of service and user support</a:t>
            </a:r>
          </a:p>
          <a:p>
            <a:pPr lvl="1"/>
            <a:r>
              <a:rPr lang="en-US" b="1" dirty="0" smtClean="0"/>
              <a:t>Subscription model: </a:t>
            </a:r>
            <a:r>
              <a:rPr lang="en-US" dirty="0" smtClean="0"/>
              <a:t>Has a variable fee based on the number of users or workstations that have access to the application</a:t>
            </a:r>
          </a:p>
          <a:p>
            <a:pPr lvl="1"/>
            <a:r>
              <a:rPr lang="en-US" b="1" dirty="0" smtClean="0"/>
              <a:t>Usage</a:t>
            </a:r>
            <a:r>
              <a:rPr lang="en-US" dirty="0" smtClean="0"/>
              <a:t> </a:t>
            </a:r>
            <a:r>
              <a:rPr lang="en-US" b="1" dirty="0" smtClean="0"/>
              <a:t>model</a:t>
            </a:r>
            <a:r>
              <a:rPr lang="en-US" dirty="0" smtClean="0"/>
              <a:t> or </a:t>
            </a:r>
            <a:r>
              <a:rPr lang="en-US" b="1" dirty="0" smtClean="0"/>
              <a:t>transaction model:</a:t>
            </a:r>
            <a:r>
              <a:rPr lang="en-US" dirty="0" smtClean="0"/>
              <a:t> Charges </a:t>
            </a:r>
            <a:r>
              <a:rPr lang="en-US" dirty="0"/>
              <a:t>a variable fee based on the volume of transactions or operations performed by the application</a:t>
            </a:r>
          </a:p>
          <a:p>
            <a:endParaRPr lang="en-IN"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12</a:t>
            </a:fld>
            <a:endParaRPr lang="en-US" dirty="0"/>
          </a:p>
        </p:txBody>
      </p:sp>
      <p:sp>
        <p:nvSpPr>
          <p:cNvPr id="2" name="Title 1"/>
          <p:cNvSpPr>
            <a:spLocks noGrp="1"/>
          </p:cNvSpPr>
          <p:nvPr>
            <p:ph type="title"/>
          </p:nvPr>
        </p:nvSpPr>
        <p:spPr/>
        <p:txBody>
          <a:bodyPr/>
          <a:lstStyle/>
          <a:p>
            <a:r>
              <a:rPr lang="en-US" dirty="0" smtClean="0"/>
              <a:t>Outsourcing </a:t>
            </a:r>
            <a:r>
              <a:rPr lang="en-US" sz="1400" dirty="0" smtClean="0"/>
              <a:t>(Cont.1)</a:t>
            </a:r>
          </a:p>
        </p:txBody>
      </p:sp>
      <p:sp>
        <p:nvSpPr>
          <p:cNvPr id="8"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22285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Autofit/>
          </a:bodyPr>
          <a:lstStyle/>
          <a:p>
            <a:r>
              <a:rPr lang="en-US" b="1" dirty="0"/>
              <a:t>Outsourcing Issues and Concerns</a:t>
            </a:r>
          </a:p>
          <a:p>
            <a:pPr lvl="1"/>
            <a:r>
              <a:rPr lang="en-US" dirty="0"/>
              <a:t>Mission-critical IT </a:t>
            </a:r>
            <a:r>
              <a:rPr lang="en-US" dirty="0" smtClean="0"/>
              <a:t>systems are </a:t>
            </a:r>
            <a:r>
              <a:rPr lang="en-US" dirty="0"/>
              <a:t>outsourced if the result is a </a:t>
            </a:r>
            <a:r>
              <a:rPr lang="en-US" dirty="0" smtClean="0"/>
              <a:t>cost-attractive and reliable </a:t>
            </a:r>
            <a:r>
              <a:rPr lang="en-US" dirty="0"/>
              <a:t>business solution</a:t>
            </a:r>
          </a:p>
          <a:p>
            <a:pPr lvl="1"/>
            <a:r>
              <a:rPr lang="en-US" dirty="0" smtClean="0"/>
              <a:t>Overseas outsourcing can raise issues with control, culture communication, and security</a:t>
            </a:r>
          </a:p>
          <a:p>
            <a:pPr lvl="1"/>
            <a:r>
              <a:rPr lang="en-US" dirty="0" smtClean="0"/>
              <a:t>Reviewing the outsourcing firm’s history and financial condition is vital</a:t>
            </a:r>
          </a:p>
          <a:p>
            <a:pPr lvl="1"/>
            <a:r>
              <a:rPr lang="en-US" dirty="0" smtClean="0"/>
              <a:t>Outsourcing clients can be affected by mergers and acquisitions</a:t>
            </a:r>
          </a:p>
          <a:p>
            <a:pPr lvl="1"/>
            <a:r>
              <a:rPr lang="en-US" dirty="0" smtClean="0"/>
              <a:t>Employee job security is a major concern</a:t>
            </a:r>
            <a:endParaRPr lang="en-US"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13</a:t>
            </a:fld>
            <a:endParaRPr lang="en-US" dirty="0"/>
          </a:p>
        </p:txBody>
      </p:sp>
      <p:sp>
        <p:nvSpPr>
          <p:cNvPr id="2" name="Title 1"/>
          <p:cNvSpPr>
            <a:spLocks noGrp="1"/>
          </p:cNvSpPr>
          <p:nvPr>
            <p:ph type="title"/>
          </p:nvPr>
        </p:nvSpPr>
        <p:spPr/>
        <p:txBody>
          <a:bodyPr/>
          <a:lstStyle/>
          <a:p>
            <a:r>
              <a:rPr lang="en-US" dirty="0" smtClean="0"/>
              <a:t>Outsourcing </a:t>
            </a:r>
            <a:r>
              <a:rPr lang="en-US" sz="1400" dirty="0" smtClean="0"/>
              <a:t>(Cont.2)</a:t>
            </a:r>
          </a:p>
        </p:txBody>
      </p:sp>
      <p:sp>
        <p:nvSpPr>
          <p:cNvPr id="10"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53613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Autofit/>
          </a:bodyPr>
          <a:lstStyle/>
          <a:p>
            <a:r>
              <a:rPr lang="en-US" b="1" dirty="0" smtClean="0"/>
              <a:t>Offshore Outsourcing</a:t>
            </a:r>
          </a:p>
          <a:p>
            <a:pPr lvl="1"/>
            <a:r>
              <a:rPr lang="en-US" dirty="0"/>
              <a:t>C</a:t>
            </a:r>
            <a:r>
              <a:rPr lang="en-US" dirty="0" smtClean="0"/>
              <a:t>alled </a:t>
            </a:r>
            <a:r>
              <a:rPr lang="en-US" b="1" dirty="0" smtClean="0"/>
              <a:t>global outsourcing</a:t>
            </a:r>
            <a:endParaRPr lang="en-US" b="1" dirty="0"/>
          </a:p>
          <a:p>
            <a:pPr lvl="1"/>
            <a:r>
              <a:rPr lang="en-US" dirty="0" smtClean="0"/>
              <a:t>Shifting </a:t>
            </a:r>
            <a:r>
              <a:rPr lang="en-US" dirty="0"/>
              <a:t>IT development, support, and operations to other countries</a:t>
            </a:r>
          </a:p>
          <a:p>
            <a:pPr lvl="1"/>
            <a:r>
              <a:rPr lang="en-US" dirty="0" smtClean="0"/>
              <a:t>Reason - Lower </a:t>
            </a:r>
            <a:r>
              <a:rPr lang="en-US" dirty="0"/>
              <a:t>bottom-line costs</a:t>
            </a:r>
          </a:p>
          <a:p>
            <a:pPr lvl="1"/>
            <a:r>
              <a:rPr lang="en-US" dirty="0" smtClean="0"/>
              <a:t>Risks </a:t>
            </a:r>
            <a:r>
              <a:rPr lang="en-US" dirty="0"/>
              <a:t>and </a:t>
            </a:r>
            <a:r>
              <a:rPr lang="en-US" dirty="0" smtClean="0"/>
              <a:t>concerns </a:t>
            </a:r>
          </a:p>
          <a:p>
            <a:pPr lvl="2"/>
            <a:r>
              <a:rPr lang="en-US" dirty="0" smtClean="0"/>
              <a:t>Impact on the economy</a:t>
            </a:r>
          </a:p>
          <a:p>
            <a:pPr lvl="2"/>
            <a:r>
              <a:rPr lang="en-US" dirty="0" smtClean="0"/>
              <a:t>Project control</a:t>
            </a:r>
          </a:p>
          <a:p>
            <a:pPr lvl="2"/>
            <a:r>
              <a:rPr lang="en-US" dirty="0" smtClean="0"/>
              <a:t>Security issues </a:t>
            </a:r>
            <a:endParaRPr lang="en-US" dirty="0"/>
          </a:p>
          <a:p>
            <a:pPr lvl="1"/>
            <a:endParaRPr lang="en-IN"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14</a:t>
            </a:fld>
            <a:endParaRPr lang="en-US" dirty="0"/>
          </a:p>
        </p:txBody>
      </p:sp>
      <p:sp>
        <p:nvSpPr>
          <p:cNvPr id="2" name="Title 1"/>
          <p:cNvSpPr>
            <a:spLocks noGrp="1"/>
          </p:cNvSpPr>
          <p:nvPr>
            <p:ph type="title"/>
          </p:nvPr>
        </p:nvSpPr>
        <p:spPr/>
        <p:txBody>
          <a:bodyPr/>
          <a:lstStyle/>
          <a:p>
            <a:r>
              <a:rPr lang="en-US" dirty="0" smtClean="0"/>
              <a:t>Outsourcing </a:t>
            </a:r>
            <a:r>
              <a:rPr lang="en-US" sz="1400" dirty="0" smtClean="0"/>
              <a:t>(Cont.3)</a:t>
            </a:r>
          </a:p>
        </p:txBody>
      </p:sp>
      <p:sp>
        <p:nvSpPr>
          <p:cNvPr id="5"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8822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15</a:t>
            </a:fld>
            <a:endParaRPr lang="en-US" dirty="0"/>
          </a:p>
        </p:txBody>
      </p:sp>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In-House Software Development Options</a:t>
            </a:r>
          </a:p>
        </p:txBody>
      </p:sp>
      <p:sp>
        <p:nvSpPr>
          <p:cNvPr id="19458" name="Text Placeholder 2"/>
          <p:cNvSpPr>
            <a:spLocks noGrp="1"/>
          </p:cNvSpPr>
          <p:nvPr>
            <p:ph idx="4294967295"/>
          </p:nvPr>
        </p:nvSpPr>
        <p:spPr>
          <a:xfrm>
            <a:off x="415636" y="1481138"/>
            <a:ext cx="8271164" cy="4767262"/>
          </a:xfrm>
        </p:spPr>
        <p:txBody>
          <a:bodyPr>
            <a:normAutofit/>
          </a:bodyPr>
          <a:lstStyle/>
          <a:p>
            <a:r>
              <a:rPr lang="en-US" sz="2800" dirty="0" smtClean="0"/>
              <a:t>Software development options</a:t>
            </a:r>
          </a:p>
          <a:p>
            <a:pPr lvl="1"/>
            <a:r>
              <a:rPr lang="en-US" sz="2400" dirty="0" smtClean="0"/>
              <a:t>Develop own systems</a:t>
            </a:r>
          </a:p>
          <a:p>
            <a:pPr lvl="1"/>
            <a:r>
              <a:rPr lang="en-US" sz="2400" dirty="0" smtClean="0"/>
              <a:t>Purchase</a:t>
            </a:r>
            <a:r>
              <a:rPr lang="en-US" sz="2400" dirty="0"/>
              <a:t>, possibly customize, and implement a software </a:t>
            </a:r>
            <a:r>
              <a:rPr lang="en-US" sz="2400" dirty="0" smtClean="0"/>
              <a:t>package</a:t>
            </a:r>
          </a:p>
          <a:p>
            <a:r>
              <a:rPr lang="en-US" sz="2800" dirty="0" smtClean="0"/>
              <a:t>Most </a:t>
            </a:r>
            <a:r>
              <a:rPr lang="en-US" sz="2800" dirty="0"/>
              <a:t>important consideration is the total cost of ownership (TCO</a:t>
            </a:r>
            <a:r>
              <a:rPr lang="en-US" sz="2800" dirty="0" smtClean="0"/>
              <a:t>)</a:t>
            </a:r>
          </a:p>
          <a:p>
            <a:r>
              <a:rPr lang="en-US" sz="2800" dirty="0" smtClean="0"/>
              <a:t>Companies can develop user applications based on commercial software packages</a:t>
            </a:r>
            <a:endParaRPr lang="en-US" sz="2800" dirty="0"/>
          </a:p>
          <a:p>
            <a:endParaRPr lang="en-US" sz="2800" dirty="0"/>
          </a:p>
        </p:txBody>
      </p:sp>
      <p:sp>
        <p:nvSpPr>
          <p:cNvPr id="5"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56492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In-House Software Development Options </a:t>
            </a:r>
            <a:r>
              <a:rPr lang="en-US" sz="1600" dirty="0" smtClean="0"/>
              <a:t>(Cont.1)</a:t>
            </a:r>
          </a:p>
        </p:txBody>
      </p:sp>
      <p:pic>
        <p:nvPicPr>
          <p:cNvPr id="4098" name="Picture 2" descr="An arrow pointing to the right is labeled planning. This leads to another arrow labeled analysis. From this arrow, there are two arrows leading to two different circles, one above the other, slightly overlapping each other. &#10;The top arrow is labeled make, build and it leads to the circle labeled in-house system. The bottom arrow is labeled purchase and it leads to the circle labeled commercial software package. The part where the two circles overlap is labeled customized software. An arrow leads from the circle to the right. This arrow is labeled implementation.&#10;" title="FIGURE 7-8 Instead of outsourcing, a company can choose to develop a system in-house, or purchase and possibly customize a commercial pack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1968" y="3048000"/>
            <a:ext cx="5334000"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Placeholder 2"/>
          <p:cNvSpPr>
            <a:spLocks noGrp="1"/>
          </p:cNvSpPr>
          <p:nvPr>
            <p:ph idx="1"/>
          </p:nvPr>
        </p:nvSpPr>
        <p:spPr>
          <a:xfrm>
            <a:off x="486295" y="1417638"/>
            <a:ext cx="8229600" cy="4525963"/>
          </a:xfrm>
        </p:spPr>
        <p:txBody>
          <a:bodyPr/>
          <a:lstStyle/>
          <a:p>
            <a:r>
              <a:rPr lang="en-US" b="1" dirty="0" smtClean="0"/>
              <a:t>Make or Buy Decision</a:t>
            </a:r>
          </a:p>
          <a:p>
            <a:pPr lvl="1"/>
            <a:r>
              <a:rPr lang="en-US" dirty="0" smtClean="0"/>
              <a:t>Refers to the choice between developing and purchasing </a:t>
            </a:r>
          </a:p>
          <a:p>
            <a:pPr lvl="1"/>
            <a:r>
              <a:rPr lang="en-US" dirty="0" smtClean="0"/>
              <a:t>A </a:t>
            </a:r>
            <a:r>
              <a:rPr lang="en-US" dirty="0" smtClean="0"/>
              <a:t>company’s IT department makes, builds, and develops </a:t>
            </a:r>
            <a:r>
              <a:rPr lang="en-US" b="1" dirty="0" smtClean="0"/>
              <a:t>in-house software</a:t>
            </a:r>
          </a:p>
          <a:p>
            <a:pPr lvl="1"/>
            <a:r>
              <a:rPr lang="en-US" dirty="0" smtClean="0"/>
              <a:t>A </a:t>
            </a:r>
            <a:r>
              <a:rPr lang="en-US" b="1" dirty="0" smtClean="0"/>
              <a:t>software </a:t>
            </a:r>
            <a:br>
              <a:rPr lang="en-US" b="1" dirty="0" smtClean="0"/>
            </a:br>
            <a:r>
              <a:rPr lang="en-US" b="1" dirty="0" smtClean="0"/>
              <a:t>package </a:t>
            </a:r>
            <a:r>
              <a:rPr lang="en-US" dirty="0" smtClean="0"/>
              <a:t>is </a:t>
            </a:r>
            <a:br>
              <a:rPr lang="en-US" dirty="0" smtClean="0"/>
            </a:br>
            <a:r>
              <a:rPr lang="en-US" dirty="0" smtClean="0"/>
              <a:t>obtained from </a:t>
            </a:r>
            <a:br>
              <a:rPr lang="en-US" dirty="0" smtClean="0"/>
            </a:br>
            <a:r>
              <a:rPr lang="en-US" dirty="0" smtClean="0"/>
              <a:t>a vendor or </a:t>
            </a:r>
            <a:br>
              <a:rPr lang="en-US" dirty="0" smtClean="0"/>
            </a:br>
            <a:r>
              <a:rPr lang="en-US" dirty="0" smtClean="0"/>
              <a:t>application </a:t>
            </a:r>
            <a:br>
              <a:rPr lang="en-US" dirty="0" smtClean="0"/>
            </a:br>
            <a:r>
              <a:rPr lang="en-US" dirty="0" smtClean="0"/>
              <a:t>service provider</a:t>
            </a:r>
          </a:p>
          <a:p>
            <a:endParaRPr lang="en-US"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16</a:t>
            </a:fld>
            <a:endParaRPr lang="en-US" dirty="0"/>
          </a:p>
        </p:txBody>
      </p:sp>
      <p:sp>
        <p:nvSpPr>
          <p:cNvPr id="8" name="Rectangle 7"/>
          <p:cNvSpPr/>
          <p:nvPr/>
        </p:nvSpPr>
        <p:spPr>
          <a:xfrm>
            <a:off x="3505200" y="5204936"/>
            <a:ext cx="5528435" cy="738664"/>
          </a:xfrm>
          <a:prstGeom prst="rect">
            <a:avLst/>
          </a:prstGeom>
        </p:spPr>
        <p:txBody>
          <a:bodyPr wrap="square">
            <a:spAutoFit/>
          </a:bodyPr>
          <a:lstStyle/>
          <a:p>
            <a:r>
              <a:rPr lang="en-US" sz="1400" b="1" dirty="0"/>
              <a:t>FIGURE </a:t>
            </a:r>
            <a:r>
              <a:rPr lang="en-US" sz="1400" b="1" dirty="0" smtClean="0"/>
              <a:t>7-8 </a:t>
            </a:r>
            <a:r>
              <a:rPr lang="en-US" sz="1400" dirty="0"/>
              <a:t>Instead of outsourcing, a company can choose to develop a system in-house, or purchase </a:t>
            </a:r>
            <a:r>
              <a:rPr lang="en-US" sz="1400" dirty="0" smtClean="0"/>
              <a:t>and possibly </a:t>
            </a:r>
            <a:r>
              <a:rPr lang="en-US" sz="1400" dirty="0"/>
              <a:t>customize a commercial </a:t>
            </a:r>
            <a:r>
              <a:rPr lang="en-US" sz="1400" dirty="0" smtClean="0"/>
              <a:t>package.</a:t>
            </a:r>
            <a:endParaRPr lang="en-US" sz="1400" dirty="0"/>
          </a:p>
        </p:txBody>
      </p:sp>
      <p:sp>
        <p:nvSpPr>
          <p:cNvPr id="10"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62231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a:spLocks noGrp="1"/>
          </p:cNvSpPr>
          <p:nvPr>
            <p:ph idx="1"/>
          </p:nvPr>
        </p:nvSpPr>
        <p:spPr/>
        <p:txBody>
          <a:bodyPr>
            <a:noAutofit/>
          </a:bodyPr>
          <a:lstStyle/>
          <a:p>
            <a:r>
              <a:rPr lang="en-US" b="1" dirty="0"/>
              <a:t>Make or Buy </a:t>
            </a:r>
            <a:r>
              <a:rPr lang="en-US" b="1" dirty="0" smtClean="0"/>
              <a:t>Decision </a:t>
            </a:r>
            <a:r>
              <a:rPr lang="en-US" sz="1200" b="1" dirty="0" smtClean="0"/>
              <a:t>(cont.)</a:t>
            </a:r>
            <a:endParaRPr lang="en-US" sz="1200" dirty="0" smtClean="0"/>
          </a:p>
          <a:p>
            <a:pPr lvl="1"/>
            <a:r>
              <a:rPr lang="en-US" b="1" dirty="0" smtClean="0"/>
              <a:t>Software package: </a:t>
            </a:r>
            <a:r>
              <a:rPr lang="en-US" dirty="0"/>
              <a:t>O</a:t>
            </a:r>
            <a:r>
              <a:rPr lang="en-US" dirty="0" smtClean="0"/>
              <a:t>btained </a:t>
            </a:r>
            <a:r>
              <a:rPr lang="en-US" dirty="0" smtClean="0"/>
              <a:t>from a </a:t>
            </a:r>
            <a:r>
              <a:rPr lang="en-US" dirty="0" smtClean="0"/>
              <a:t>vendor or </a:t>
            </a:r>
            <a:r>
              <a:rPr lang="en-US" dirty="0" smtClean="0"/>
              <a:t>application service </a:t>
            </a:r>
            <a:r>
              <a:rPr lang="en-US" dirty="0" smtClean="0"/>
              <a:t>provider</a:t>
            </a:r>
          </a:p>
          <a:p>
            <a:pPr lvl="1"/>
            <a:r>
              <a:rPr lang="en-US" b="1" dirty="0" smtClean="0"/>
              <a:t>Software vendors</a:t>
            </a:r>
            <a:r>
              <a:rPr lang="en-US" dirty="0" smtClean="0"/>
              <a:t>: Develop </a:t>
            </a:r>
            <a:r>
              <a:rPr lang="en-US" dirty="0"/>
              <a:t>software for </a:t>
            </a:r>
            <a:r>
              <a:rPr lang="en-US" dirty="0" smtClean="0"/>
              <a:t>sale</a:t>
            </a:r>
          </a:p>
          <a:p>
            <a:pPr lvl="1"/>
            <a:r>
              <a:rPr lang="en-US" b="1" dirty="0" smtClean="0"/>
              <a:t>Value-added reseller (VAR): </a:t>
            </a:r>
            <a:r>
              <a:rPr lang="en-US" dirty="0" smtClean="0"/>
              <a:t>Enhances </a:t>
            </a:r>
            <a:r>
              <a:rPr lang="en-US" dirty="0"/>
              <a:t>a commercial package by adding </a:t>
            </a:r>
            <a:r>
              <a:rPr lang="en-US" dirty="0" smtClean="0"/>
              <a:t>custom features </a:t>
            </a:r>
            <a:r>
              <a:rPr lang="en-US" dirty="0"/>
              <a:t>and configuring it for a particular </a:t>
            </a:r>
            <a:r>
              <a:rPr lang="en-US" dirty="0" smtClean="0"/>
              <a:t>industry</a:t>
            </a:r>
          </a:p>
          <a:p>
            <a:pPr lvl="1"/>
            <a:r>
              <a:rPr lang="en-US" b="1" dirty="0" smtClean="0"/>
              <a:t>Horizontal application: </a:t>
            </a:r>
            <a:r>
              <a:rPr lang="en-US" dirty="0" smtClean="0"/>
              <a:t>Can</a:t>
            </a:r>
            <a:r>
              <a:rPr lang="en-US" sz="2400" dirty="0" smtClean="0"/>
              <a:t> </a:t>
            </a:r>
            <a:r>
              <a:rPr lang="en-US" dirty="0"/>
              <a:t>be used by many different types of </a:t>
            </a:r>
            <a:r>
              <a:rPr lang="en-US" dirty="0" smtClean="0"/>
              <a:t>organizations</a:t>
            </a:r>
          </a:p>
          <a:p>
            <a:pPr lvl="1"/>
            <a:r>
              <a:rPr lang="en-US" b="1" dirty="0" smtClean="0"/>
              <a:t>Vertical application</a:t>
            </a:r>
            <a:r>
              <a:rPr lang="en-US" dirty="0" smtClean="0"/>
              <a:t>: Developed to </a:t>
            </a:r>
            <a:r>
              <a:rPr lang="en-US" dirty="0"/>
              <a:t>handle information </a:t>
            </a:r>
            <a:r>
              <a:rPr lang="en-US" dirty="0" smtClean="0"/>
              <a:t>requirements for </a:t>
            </a:r>
            <a:r>
              <a:rPr lang="en-US" dirty="0"/>
              <a:t>a specific type of business</a:t>
            </a:r>
            <a:endParaRPr lang="en-US" dirty="0" smtClean="0"/>
          </a:p>
          <a:p>
            <a:endParaRPr lang="en-US"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17</a:t>
            </a:fld>
            <a:endParaRPr lang="en-US" dirty="0"/>
          </a:p>
        </p:txBody>
      </p:sp>
      <p:sp>
        <p:nvSpPr>
          <p:cNvPr id="2" name="Title 1"/>
          <p:cNvSpPr>
            <a:spLocks noGrp="1"/>
          </p:cNvSpPr>
          <p:nvPr>
            <p:ph type="title"/>
          </p:nvPr>
        </p:nvSpPr>
        <p:spPr/>
        <p:txBody>
          <a:bodyPr>
            <a:normAutofit fontScale="90000"/>
          </a:bodyPr>
          <a:lstStyle/>
          <a:p>
            <a:r>
              <a:rPr lang="en-US" dirty="0" smtClean="0"/>
              <a:t>In-House Software Development Options </a:t>
            </a:r>
            <a:r>
              <a:rPr lang="en-US" sz="1600" dirty="0" smtClean="0"/>
              <a:t>(Cont.2)</a:t>
            </a:r>
          </a:p>
        </p:txBody>
      </p:sp>
      <p:sp>
        <p:nvSpPr>
          <p:cNvPr id="8"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49400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defRPr/>
            </a:pPr>
            <a:r>
              <a:rPr lang="en-US" dirty="0"/>
              <a:t>In-House Software Development </a:t>
            </a:r>
            <a:r>
              <a:rPr lang="en-US" dirty="0" smtClean="0"/>
              <a:t>Options </a:t>
            </a:r>
            <a:r>
              <a:rPr lang="en-US" sz="1600" dirty="0" smtClean="0"/>
              <a:t>(Cont.3)</a:t>
            </a:r>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18</a:t>
            </a:fld>
            <a:endParaRPr lang="en-US" dirty="0"/>
          </a:p>
        </p:txBody>
      </p:sp>
      <p:sp>
        <p:nvSpPr>
          <p:cNvPr id="8" name="Rectangle 7"/>
          <p:cNvSpPr/>
          <p:nvPr/>
        </p:nvSpPr>
        <p:spPr>
          <a:xfrm>
            <a:off x="1752600" y="5207680"/>
            <a:ext cx="5985635" cy="523220"/>
          </a:xfrm>
          <a:prstGeom prst="rect">
            <a:avLst/>
          </a:prstGeom>
        </p:spPr>
        <p:txBody>
          <a:bodyPr wrap="square">
            <a:spAutoFit/>
          </a:bodyPr>
          <a:lstStyle/>
          <a:p>
            <a:r>
              <a:rPr lang="en-US" sz="1400" b="1" dirty="0"/>
              <a:t>FIGURE </a:t>
            </a:r>
            <a:r>
              <a:rPr lang="en-US" sz="1400" b="1" dirty="0" smtClean="0"/>
              <a:t>7-10 </a:t>
            </a:r>
            <a:r>
              <a:rPr lang="en-US" sz="1400" dirty="0"/>
              <a:t>Companies consider various factors when comparing in-house development with the </a:t>
            </a:r>
            <a:r>
              <a:rPr lang="en-US" sz="1400" dirty="0" smtClean="0"/>
              <a:t>purchase of </a:t>
            </a:r>
            <a:r>
              <a:rPr lang="en-US" sz="1400" dirty="0"/>
              <a:t>a software </a:t>
            </a:r>
            <a:r>
              <a:rPr lang="en-US" sz="1400" dirty="0" smtClean="0"/>
              <a:t>package.</a:t>
            </a:r>
            <a:endParaRPr lang="en-US" sz="1400" dirty="0"/>
          </a:p>
        </p:txBody>
      </p:sp>
      <p:pic>
        <p:nvPicPr>
          <p:cNvPr id="3" name="Picture 2" descr="The table gives details about the various factors involved while comparing in-house development with the purchase of a software package.&#10;&#10;The table has two columns and seven rows. In row 1, the header for column 1 is reasons for in-house development and the header for column 2 is reasons for purchasing software package. &#10;&#10;In row 2, column 1 reads satisfy unique business requirements and column 2 reads lower costs.&#10;In row 3, column 1 reads minimize changes in business procedures and policies and column 2 reads requires less time to implement&#10;In row 4, column 1 reads meet constraints of existing systems and column 2 reads proven reliability and performance benchmarks.&#10;In row 5, column 1 reads meet constraints of existing technology and column 2 reads requires less technical development staff.&#10;In row 6, column 1 reads develop internal resources and capabilities and column 2 reads future upgrades provided by the vendor.&#10;In row 7, column 1 reads satisfy unique security requirements and column 2 reads obtain input from other companies.&#10;&#10;" title="FIGURE 7-10 Companies consider various factors when comparing in-house development with the purchase of a software pack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620" y="1804141"/>
            <a:ext cx="8736760" cy="3249716"/>
          </a:xfrm>
          <a:prstGeom prst="rect">
            <a:avLst/>
          </a:prstGeom>
        </p:spPr>
      </p:pic>
      <p:sp>
        <p:nvSpPr>
          <p:cNvPr id="7"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4333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Autofit/>
          </a:bodyPr>
          <a:lstStyle/>
          <a:p>
            <a:r>
              <a:rPr lang="en-US" b="1" dirty="0"/>
              <a:t>Developing Software </a:t>
            </a:r>
            <a:r>
              <a:rPr lang="en-US" b="1" dirty="0" smtClean="0"/>
              <a:t>In-House</a:t>
            </a:r>
          </a:p>
          <a:p>
            <a:pPr lvl="1"/>
            <a:r>
              <a:rPr lang="en-US" dirty="0" smtClean="0"/>
              <a:t>Satisfies </a:t>
            </a:r>
            <a:r>
              <a:rPr lang="en-US" dirty="0"/>
              <a:t>unique business </a:t>
            </a:r>
            <a:r>
              <a:rPr lang="en-US" dirty="0" smtClean="0"/>
              <a:t>requirements</a:t>
            </a:r>
          </a:p>
          <a:p>
            <a:pPr lvl="2"/>
            <a:r>
              <a:rPr lang="en-US" dirty="0" smtClean="0"/>
              <a:t>Not </a:t>
            </a:r>
            <a:r>
              <a:rPr lang="en-US" dirty="0" smtClean="0"/>
              <a:t>possible with standard commercial software packages </a:t>
            </a:r>
            <a:endParaRPr lang="en-US" dirty="0" smtClean="0"/>
          </a:p>
          <a:p>
            <a:pPr lvl="2"/>
            <a:r>
              <a:rPr lang="en-US" dirty="0" smtClean="0"/>
              <a:t>Minimizes </a:t>
            </a:r>
            <a:r>
              <a:rPr lang="en-US" dirty="0"/>
              <a:t>changes in business procedures and </a:t>
            </a:r>
            <a:r>
              <a:rPr lang="en-US" dirty="0" smtClean="0"/>
              <a:t>policies</a:t>
            </a:r>
          </a:p>
          <a:p>
            <a:pPr lvl="2"/>
            <a:r>
              <a:rPr lang="en-US" dirty="0" smtClean="0"/>
              <a:t>Installing </a:t>
            </a:r>
            <a:r>
              <a:rPr lang="en-US" dirty="0"/>
              <a:t>a new software package almost always requires some degree of change in how a company does </a:t>
            </a:r>
            <a:r>
              <a:rPr lang="en-US" dirty="0" smtClean="0"/>
              <a:t>business</a:t>
            </a:r>
          </a:p>
          <a:p>
            <a:pPr lvl="1"/>
            <a:r>
              <a:rPr lang="en-US" dirty="0" smtClean="0"/>
              <a:t>Meets </a:t>
            </a:r>
            <a:r>
              <a:rPr lang="en-US" dirty="0"/>
              <a:t>constraints of existing </a:t>
            </a:r>
            <a:r>
              <a:rPr lang="en-US" dirty="0" smtClean="0"/>
              <a:t>systems</a:t>
            </a:r>
          </a:p>
          <a:p>
            <a:pPr lvl="2"/>
            <a:r>
              <a:rPr lang="en-US" dirty="0" smtClean="0"/>
              <a:t>Any </a:t>
            </a:r>
            <a:r>
              <a:rPr lang="en-US" dirty="0"/>
              <a:t>new software installed </a:t>
            </a:r>
            <a:r>
              <a:rPr lang="en-US" dirty="0" smtClean="0"/>
              <a:t>must </a:t>
            </a:r>
            <a:r>
              <a:rPr lang="en-US" dirty="0"/>
              <a:t>work with existing systems</a:t>
            </a:r>
          </a:p>
          <a:p>
            <a:pPr marL="1257300" lvl="2" indent="-342900">
              <a:buFont typeface="Arial" pitchFamily="34" charset="0"/>
              <a:buChar char="•"/>
            </a:pPr>
            <a:endParaRPr lang="en-US" sz="2000" dirty="0"/>
          </a:p>
          <a:p>
            <a:endParaRPr lang="en-IN"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19</a:t>
            </a:fld>
            <a:endParaRPr lang="en-US" dirty="0"/>
          </a:p>
        </p:txBody>
      </p:sp>
      <p:sp>
        <p:nvSpPr>
          <p:cNvPr id="2" name="Title 1"/>
          <p:cNvSpPr>
            <a:spLocks noGrp="1"/>
          </p:cNvSpPr>
          <p:nvPr>
            <p:ph type="title"/>
          </p:nvPr>
        </p:nvSpPr>
        <p:spPr/>
        <p:txBody>
          <a:bodyPr>
            <a:normAutofit fontScale="90000"/>
          </a:bodyPr>
          <a:lstStyle/>
          <a:p>
            <a:r>
              <a:rPr lang="en-US" dirty="0"/>
              <a:t>In-House Software Development Options </a:t>
            </a:r>
            <a:r>
              <a:rPr lang="en-US" sz="1600" dirty="0"/>
              <a:t>(</a:t>
            </a:r>
            <a:r>
              <a:rPr lang="en-US" sz="1600" dirty="0" smtClean="0"/>
              <a:t>Cont.4)</a:t>
            </a:r>
          </a:p>
        </p:txBody>
      </p:sp>
      <p:sp>
        <p:nvSpPr>
          <p:cNvPr id="9"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16425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2"/>
          <p:cNvSpPr>
            <a:spLocks noGrp="1"/>
          </p:cNvSpPr>
          <p:nvPr>
            <p:ph idx="1"/>
          </p:nvPr>
        </p:nvSpPr>
        <p:spPr/>
        <p:txBody>
          <a:bodyPr>
            <a:normAutofit/>
          </a:bodyPr>
          <a:lstStyle/>
          <a:p>
            <a:r>
              <a:rPr lang="en-US" sz="2800" dirty="0" smtClean="0"/>
              <a:t>Describe </a:t>
            </a:r>
            <a:r>
              <a:rPr lang="en-US" sz="2800" dirty="0"/>
              <a:t>the concept of Software as a Service</a:t>
            </a:r>
          </a:p>
          <a:p>
            <a:r>
              <a:rPr lang="en-US" sz="2800" dirty="0" smtClean="0"/>
              <a:t>Define </a:t>
            </a:r>
            <a:r>
              <a:rPr lang="en-US" sz="2800" dirty="0"/>
              <a:t>Web 2.0 and cloud computing</a:t>
            </a:r>
          </a:p>
          <a:p>
            <a:r>
              <a:rPr lang="en-US" sz="2800" dirty="0" smtClean="0"/>
              <a:t>Explain </a:t>
            </a:r>
            <a:r>
              <a:rPr lang="en-US" sz="2800" dirty="0"/>
              <a:t>software acquisition alternatives</a:t>
            </a:r>
            <a:r>
              <a:rPr lang="en-US" sz="2800" dirty="0" smtClean="0"/>
              <a:t>, including </a:t>
            </a:r>
            <a:r>
              <a:rPr lang="en-US" sz="2800" dirty="0"/>
              <a:t>traditional and </a:t>
            </a:r>
            <a:r>
              <a:rPr lang="en-US" sz="2800" dirty="0" smtClean="0"/>
              <a:t>Web-based software </a:t>
            </a:r>
            <a:r>
              <a:rPr lang="en-US" sz="2800" dirty="0"/>
              <a:t>development strategies</a:t>
            </a:r>
          </a:p>
          <a:p>
            <a:r>
              <a:rPr lang="en-US" sz="2800" dirty="0" smtClean="0"/>
              <a:t>Describe </a:t>
            </a:r>
            <a:r>
              <a:rPr lang="en-US" sz="2800" dirty="0"/>
              <a:t>software outsourcing options</a:t>
            </a:r>
            <a:r>
              <a:rPr lang="en-US" sz="2800" dirty="0" smtClean="0"/>
              <a:t>, including </a:t>
            </a:r>
            <a:r>
              <a:rPr lang="en-US" sz="2800" dirty="0"/>
              <a:t>offshore outsourcing and the </a:t>
            </a:r>
            <a:r>
              <a:rPr lang="en-US" sz="2800" dirty="0" smtClean="0"/>
              <a:t>role of </a:t>
            </a:r>
            <a:r>
              <a:rPr lang="en-US" sz="2800" dirty="0"/>
              <a:t>service </a:t>
            </a:r>
            <a:r>
              <a:rPr lang="en-US" sz="2800" dirty="0" smtClean="0"/>
              <a:t>providers</a:t>
            </a:r>
            <a:endParaRPr lang="en-US" sz="2800" dirty="0"/>
          </a:p>
        </p:txBody>
      </p:sp>
      <p:sp>
        <p:nvSpPr>
          <p:cNvPr id="6" name="Slide Number Placeholder 5"/>
          <p:cNvSpPr>
            <a:spLocks noGrp="1"/>
          </p:cNvSpPr>
          <p:nvPr>
            <p:ph type="sldNum" sz="quarter" idx="12"/>
          </p:nvPr>
        </p:nvSpPr>
        <p:spPr/>
        <p:txBody>
          <a:bodyPr/>
          <a:lstStyle/>
          <a:p>
            <a:pPr>
              <a:defRPr/>
            </a:pPr>
            <a:fld id="{046585E2-4C0B-443F-A25D-E625A79689EE}" type="slidenum">
              <a:rPr lang="en-US"/>
              <a:pPr>
                <a:defRPr/>
              </a:pPr>
              <a:t>2</a:t>
            </a:fld>
            <a:endParaRPr lang="en-US" dirty="0"/>
          </a:p>
        </p:txBody>
      </p:sp>
      <p:sp>
        <p:nvSpPr>
          <p:cNvPr id="16385" name="Title 1"/>
          <p:cNvSpPr>
            <a:spLocks noGrp="1"/>
          </p:cNvSpPr>
          <p:nvPr>
            <p:ph type="title"/>
          </p:nvPr>
        </p:nvSpPr>
        <p:spPr/>
        <p:txBody>
          <a:bodyPr/>
          <a:lstStyle/>
          <a:p>
            <a:pPr eaLnBrk="1" hangingPunct="1"/>
            <a:r>
              <a:rPr lang="en-US" dirty="0" smtClean="0"/>
              <a:t>Chapter Objectives </a:t>
            </a:r>
            <a:endParaRPr lang="en-US" sz="1200" dirty="0" smtClean="0"/>
          </a:p>
        </p:txBody>
      </p:sp>
      <p:sp>
        <p:nvSpPr>
          <p:cNvPr id="5"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a:t>Developing Software In-House </a:t>
            </a:r>
            <a:r>
              <a:rPr lang="en-US" sz="1200" b="1" dirty="0"/>
              <a:t>(Cont</a:t>
            </a:r>
            <a:r>
              <a:rPr lang="en-US" sz="1200" b="1" dirty="0" smtClean="0"/>
              <a:t>.)</a:t>
            </a:r>
          </a:p>
          <a:p>
            <a:pPr lvl="1"/>
            <a:r>
              <a:rPr lang="en-US" dirty="0" smtClean="0"/>
              <a:t>Meets </a:t>
            </a:r>
            <a:r>
              <a:rPr lang="en-US" dirty="0"/>
              <a:t>constraints of existing </a:t>
            </a:r>
            <a:r>
              <a:rPr lang="en-US" dirty="0" smtClean="0"/>
              <a:t>technology</a:t>
            </a:r>
          </a:p>
          <a:p>
            <a:pPr lvl="2"/>
            <a:r>
              <a:rPr lang="en-US" dirty="0" smtClean="0"/>
              <a:t>The </a:t>
            </a:r>
            <a:r>
              <a:rPr lang="en-US" dirty="0"/>
              <a:t>new system must work with </a:t>
            </a:r>
            <a:r>
              <a:rPr lang="en-US" dirty="0" smtClean="0"/>
              <a:t>existing </a:t>
            </a:r>
            <a:r>
              <a:rPr lang="en-US" dirty="0"/>
              <a:t>hardware and legacy </a:t>
            </a:r>
            <a:r>
              <a:rPr lang="en-US" dirty="0" smtClean="0"/>
              <a:t>systems</a:t>
            </a:r>
          </a:p>
          <a:p>
            <a:pPr lvl="1"/>
            <a:r>
              <a:rPr lang="en-US" dirty="0" smtClean="0"/>
              <a:t>Develops </a:t>
            </a:r>
            <a:r>
              <a:rPr lang="en-US" dirty="0"/>
              <a:t>internal resources and </a:t>
            </a:r>
            <a:r>
              <a:rPr lang="en-US" dirty="0" smtClean="0"/>
              <a:t>capabilities</a:t>
            </a:r>
          </a:p>
          <a:p>
            <a:pPr lvl="2"/>
            <a:r>
              <a:rPr lang="en-US" dirty="0" smtClean="0"/>
              <a:t>Companies </a:t>
            </a:r>
            <a:r>
              <a:rPr lang="en-US" dirty="0" smtClean="0"/>
              <a:t>can develop </a:t>
            </a:r>
            <a:r>
              <a:rPr lang="en-US" dirty="0"/>
              <a:t>and train </a:t>
            </a:r>
            <a:r>
              <a:rPr lang="en-US" dirty="0" smtClean="0"/>
              <a:t>IT </a:t>
            </a:r>
            <a:r>
              <a:rPr lang="en-US" dirty="0"/>
              <a:t>staff </a:t>
            </a:r>
            <a:r>
              <a:rPr lang="en-US" dirty="0" smtClean="0"/>
              <a:t>who understand </a:t>
            </a:r>
            <a:r>
              <a:rPr lang="en-US" dirty="0"/>
              <a:t>the organization’s business functions and information support needs</a:t>
            </a:r>
          </a:p>
          <a:p>
            <a:pPr marL="1257300" lvl="2" indent="-342900">
              <a:buFont typeface="Arial" pitchFamily="34" charset="0"/>
              <a:buChar char="•"/>
            </a:pPr>
            <a:endParaRPr lang="en-US" sz="2000" dirty="0"/>
          </a:p>
          <a:p>
            <a:endParaRPr lang="en-IN"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20</a:t>
            </a:fld>
            <a:endParaRPr lang="en-US" dirty="0"/>
          </a:p>
        </p:txBody>
      </p:sp>
      <p:sp>
        <p:nvSpPr>
          <p:cNvPr id="2" name="Title 1"/>
          <p:cNvSpPr>
            <a:spLocks noGrp="1"/>
          </p:cNvSpPr>
          <p:nvPr>
            <p:ph type="title"/>
          </p:nvPr>
        </p:nvSpPr>
        <p:spPr/>
        <p:txBody>
          <a:bodyPr>
            <a:normAutofit fontScale="90000"/>
          </a:bodyPr>
          <a:lstStyle/>
          <a:p>
            <a:r>
              <a:rPr lang="en-US" dirty="0"/>
              <a:t>In-House Software Development Options </a:t>
            </a:r>
            <a:r>
              <a:rPr lang="en-US" sz="1600" dirty="0"/>
              <a:t>(</a:t>
            </a:r>
            <a:r>
              <a:rPr lang="en-US" sz="1600" dirty="0" smtClean="0"/>
              <a:t>Cont.5)</a:t>
            </a:r>
          </a:p>
        </p:txBody>
      </p:sp>
      <p:sp>
        <p:nvSpPr>
          <p:cNvPr id="9"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46141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a:t>Purchasing a Software </a:t>
            </a:r>
            <a:r>
              <a:rPr lang="en-US" b="1" dirty="0" smtClean="0"/>
              <a:t>Package</a:t>
            </a:r>
          </a:p>
          <a:p>
            <a:pPr lvl="1"/>
            <a:r>
              <a:rPr lang="en-US" dirty="0" smtClean="0"/>
              <a:t>Lower costs</a:t>
            </a:r>
          </a:p>
          <a:p>
            <a:pPr lvl="2"/>
            <a:r>
              <a:rPr lang="en-US" dirty="0" smtClean="0"/>
              <a:t>A </a:t>
            </a:r>
            <a:r>
              <a:rPr lang="en-US" dirty="0"/>
              <a:t>software package </a:t>
            </a:r>
            <a:r>
              <a:rPr lang="en-US" dirty="0" smtClean="0"/>
              <a:t>is </a:t>
            </a:r>
            <a:r>
              <a:rPr lang="en-US" dirty="0"/>
              <a:t>less expensive </a:t>
            </a:r>
            <a:r>
              <a:rPr lang="en-US" dirty="0" smtClean="0"/>
              <a:t>than the </a:t>
            </a:r>
            <a:r>
              <a:rPr lang="en-US" dirty="0" smtClean="0"/>
              <a:t>one developed </a:t>
            </a:r>
            <a:r>
              <a:rPr lang="en-US" dirty="0" smtClean="0"/>
              <a:t>in-house</a:t>
            </a:r>
            <a:endParaRPr lang="en-US" dirty="0"/>
          </a:p>
          <a:p>
            <a:pPr lvl="1"/>
            <a:r>
              <a:rPr lang="en-US" dirty="0" smtClean="0"/>
              <a:t>Requires </a:t>
            </a:r>
            <a:r>
              <a:rPr lang="en-US" dirty="0"/>
              <a:t>less time to </a:t>
            </a:r>
            <a:r>
              <a:rPr lang="en-US" dirty="0" smtClean="0"/>
              <a:t>implement</a:t>
            </a:r>
          </a:p>
          <a:p>
            <a:pPr lvl="2"/>
            <a:r>
              <a:rPr lang="en-US" dirty="0" smtClean="0"/>
              <a:t>Packages </a:t>
            </a:r>
            <a:r>
              <a:rPr lang="en-US" dirty="0"/>
              <a:t>have already been designed, programmed, tested, and documented </a:t>
            </a:r>
            <a:endParaRPr lang="en-US" dirty="0" smtClean="0"/>
          </a:p>
          <a:p>
            <a:pPr lvl="1"/>
            <a:r>
              <a:rPr lang="en-US" dirty="0" smtClean="0"/>
              <a:t>Proven </a:t>
            </a:r>
            <a:r>
              <a:rPr lang="en-US" dirty="0"/>
              <a:t>reliability and performance </a:t>
            </a:r>
            <a:r>
              <a:rPr lang="en-US" dirty="0" smtClean="0"/>
              <a:t>benchmarks</a:t>
            </a:r>
          </a:p>
          <a:p>
            <a:pPr lvl="2"/>
            <a:r>
              <a:rPr lang="en-US" dirty="0" smtClean="0"/>
              <a:t>Major </a:t>
            </a:r>
            <a:r>
              <a:rPr lang="en-US" dirty="0"/>
              <a:t>problems </a:t>
            </a:r>
            <a:r>
              <a:rPr lang="en-US" dirty="0" smtClean="0"/>
              <a:t>would have </a:t>
            </a:r>
            <a:r>
              <a:rPr lang="en-US" dirty="0"/>
              <a:t>been detected </a:t>
            </a:r>
            <a:r>
              <a:rPr lang="en-US" dirty="0" smtClean="0"/>
              <a:t>and </a:t>
            </a:r>
            <a:r>
              <a:rPr lang="en-US" dirty="0"/>
              <a:t>corrected by the </a:t>
            </a:r>
            <a:r>
              <a:rPr lang="en-US" dirty="0" smtClean="0"/>
              <a:t>vendor </a:t>
            </a:r>
            <a:endParaRPr lang="en-US" dirty="0"/>
          </a:p>
          <a:p>
            <a:endParaRPr lang="en-IN"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21</a:t>
            </a:fld>
            <a:endParaRPr lang="en-US" dirty="0"/>
          </a:p>
        </p:txBody>
      </p:sp>
      <p:sp>
        <p:nvSpPr>
          <p:cNvPr id="2" name="Title 1"/>
          <p:cNvSpPr>
            <a:spLocks noGrp="1"/>
          </p:cNvSpPr>
          <p:nvPr>
            <p:ph type="title"/>
          </p:nvPr>
        </p:nvSpPr>
        <p:spPr/>
        <p:txBody>
          <a:bodyPr>
            <a:normAutofit fontScale="90000"/>
          </a:bodyPr>
          <a:lstStyle/>
          <a:p>
            <a:r>
              <a:rPr lang="en-US" dirty="0"/>
              <a:t>In-House Software Development Options </a:t>
            </a:r>
            <a:r>
              <a:rPr lang="en-US" sz="1600" dirty="0"/>
              <a:t>(</a:t>
            </a:r>
            <a:r>
              <a:rPr lang="en-US" sz="1600" dirty="0" smtClean="0"/>
              <a:t>Cont.6)</a:t>
            </a:r>
          </a:p>
        </p:txBody>
      </p:sp>
      <p:sp>
        <p:nvSpPr>
          <p:cNvPr id="9"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50669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a:t>Purchasing a Software Package</a:t>
            </a:r>
            <a:r>
              <a:rPr lang="en-US" sz="2800" b="1" dirty="0"/>
              <a:t> </a:t>
            </a:r>
            <a:r>
              <a:rPr lang="en-US" sz="1400" b="1" dirty="0"/>
              <a:t>(Cont</a:t>
            </a:r>
            <a:r>
              <a:rPr lang="en-US" sz="1400" b="1" dirty="0" smtClean="0"/>
              <a:t>.)</a:t>
            </a:r>
          </a:p>
          <a:p>
            <a:pPr lvl="1"/>
            <a:r>
              <a:rPr lang="en-US" dirty="0" smtClean="0"/>
              <a:t>Requires </a:t>
            </a:r>
            <a:r>
              <a:rPr lang="en-US" dirty="0"/>
              <a:t>less technical development </a:t>
            </a:r>
            <a:r>
              <a:rPr lang="en-US" dirty="0" smtClean="0"/>
              <a:t>staff</a:t>
            </a:r>
          </a:p>
          <a:p>
            <a:pPr lvl="2"/>
            <a:r>
              <a:rPr lang="en-US" dirty="0" smtClean="0"/>
              <a:t>Companies </a:t>
            </a:r>
            <a:r>
              <a:rPr lang="en-US" dirty="0"/>
              <a:t>can reduce the number of programmers and systems analysts on the IT </a:t>
            </a:r>
            <a:r>
              <a:rPr lang="en-US" dirty="0" smtClean="0"/>
              <a:t>staff</a:t>
            </a:r>
          </a:p>
          <a:p>
            <a:pPr lvl="1"/>
            <a:r>
              <a:rPr lang="en-US" dirty="0" smtClean="0"/>
              <a:t>Future </a:t>
            </a:r>
            <a:r>
              <a:rPr lang="en-US" dirty="0"/>
              <a:t>upgrades provided by the </a:t>
            </a:r>
            <a:r>
              <a:rPr lang="en-US" dirty="0" smtClean="0"/>
              <a:t>vendor</a:t>
            </a:r>
          </a:p>
          <a:p>
            <a:pPr lvl="2"/>
            <a:r>
              <a:rPr lang="en-US" dirty="0" smtClean="0"/>
              <a:t>Improvements </a:t>
            </a:r>
            <a:r>
              <a:rPr lang="en-US" dirty="0"/>
              <a:t>and enhancements </a:t>
            </a:r>
            <a:r>
              <a:rPr lang="en-US" dirty="0" smtClean="0"/>
              <a:t>are included in regular </a:t>
            </a:r>
            <a:r>
              <a:rPr lang="en-US" dirty="0" smtClean="0"/>
              <a:t>updates</a:t>
            </a:r>
            <a:endParaRPr lang="en-US" dirty="0"/>
          </a:p>
          <a:p>
            <a:pPr lvl="1"/>
            <a:r>
              <a:rPr lang="en-US" dirty="0" smtClean="0"/>
              <a:t>Input </a:t>
            </a:r>
            <a:r>
              <a:rPr lang="en-US" dirty="0"/>
              <a:t>from other </a:t>
            </a:r>
            <a:r>
              <a:rPr lang="en-US" dirty="0" smtClean="0"/>
              <a:t>companies</a:t>
            </a:r>
          </a:p>
          <a:p>
            <a:pPr lvl="2"/>
            <a:r>
              <a:rPr lang="en-US" dirty="0" smtClean="0"/>
              <a:t>Users </a:t>
            </a:r>
            <a:r>
              <a:rPr lang="en-US" dirty="0" smtClean="0"/>
              <a:t>in other companies can be contacted </a:t>
            </a:r>
            <a:r>
              <a:rPr lang="en-US" dirty="0"/>
              <a:t>to obtain their input </a:t>
            </a:r>
            <a:r>
              <a:rPr lang="en-US" dirty="0" smtClean="0"/>
              <a:t>and opinions</a:t>
            </a:r>
            <a:endParaRPr lang="en-US" dirty="0"/>
          </a:p>
          <a:p>
            <a:endParaRPr lang="en-IN"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22</a:t>
            </a:fld>
            <a:endParaRPr lang="en-US" dirty="0"/>
          </a:p>
        </p:txBody>
      </p:sp>
      <p:sp>
        <p:nvSpPr>
          <p:cNvPr id="2" name="Title 1"/>
          <p:cNvSpPr>
            <a:spLocks noGrp="1"/>
          </p:cNvSpPr>
          <p:nvPr>
            <p:ph type="title"/>
          </p:nvPr>
        </p:nvSpPr>
        <p:spPr/>
        <p:txBody>
          <a:bodyPr>
            <a:normAutofit fontScale="90000"/>
          </a:bodyPr>
          <a:lstStyle/>
          <a:p>
            <a:r>
              <a:rPr lang="en-US" dirty="0"/>
              <a:t>In-House Software Development Options </a:t>
            </a:r>
            <a:r>
              <a:rPr lang="en-US" sz="1600" dirty="0"/>
              <a:t>(</a:t>
            </a:r>
            <a:r>
              <a:rPr lang="en-US" sz="1600" dirty="0" smtClean="0"/>
              <a:t>Cont.7)</a:t>
            </a:r>
          </a:p>
        </p:txBody>
      </p:sp>
      <p:sp>
        <p:nvSpPr>
          <p:cNvPr id="9"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02716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800" b="1" dirty="0"/>
              <a:t>Customizing a Software </a:t>
            </a:r>
            <a:r>
              <a:rPr lang="en-US" sz="2800" b="1" dirty="0" smtClean="0"/>
              <a:t>Package</a:t>
            </a:r>
          </a:p>
          <a:p>
            <a:pPr lvl="1"/>
            <a:r>
              <a:rPr lang="en-US" dirty="0" smtClean="0"/>
              <a:t>Purchase </a:t>
            </a:r>
            <a:r>
              <a:rPr lang="en-US" dirty="0"/>
              <a:t>a basic package that vendors will customize to suit </a:t>
            </a:r>
            <a:r>
              <a:rPr lang="en-US" dirty="0" smtClean="0"/>
              <a:t>project requirements</a:t>
            </a:r>
          </a:p>
          <a:p>
            <a:pPr lvl="1"/>
            <a:r>
              <a:rPr lang="en-US" dirty="0" smtClean="0"/>
              <a:t>Negotiate </a:t>
            </a:r>
            <a:r>
              <a:rPr lang="en-US" dirty="0"/>
              <a:t>directly with the software vendor to make enhancements to meet </a:t>
            </a:r>
            <a:r>
              <a:rPr lang="en-US" dirty="0" smtClean="0"/>
              <a:t>project needs by </a:t>
            </a:r>
            <a:r>
              <a:rPr lang="en-US" dirty="0"/>
              <a:t>paying for the </a:t>
            </a:r>
            <a:r>
              <a:rPr lang="en-US" dirty="0" smtClean="0"/>
              <a:t>changes</a:t>
            </a:r>
          </a:p>
          <a:p>
            <a:pPr lvl="1"/>
            <a:r>
              <a:rPr lang="en-US" dirty="0" smtClean="0"/>
              <a:t>Purchase </a:t>
            </a:r>
            <a:r>
              <a:rPr lang="en-US" dirty="0"/>
              <a:t>the package and make </a:t>
            </a:r>
            <a:r>
              <a:rPr lang="en-US" dirty="0" smtClean="0"/>
              <a:t>project-specific modifications</a:t>
            </a:r>
          </a:p>
          <a:p>
            <a:pPr lvl="2"/>
            <a:r>
              <a:rPr lang="en-US" dirty="0" smtClean="0"/>
              <a:t>Ensure modifications are permissible under the terms of the software license</a:t>
            </a:r>
            <a:endParaRPr lang="en-US" dirty="0"/>
          </a:p>
          <a:p>
            <a:endParaRPr lang="en-IN"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23</a:t>
            </a:fld>
            <a:endParaRPr lang="en-US" dirty="0"/>
          </a:p>
        </p:txBody>
      </p:sp>
      <p:sp>
        <p:nvSpPr>
          <p:cNvPr id="2" name="Title 1"/>
          <p:cNvSpPr>
            <a:spLocks noGrp="1"/>
          </p:cNvSpPr>
          <p:nvPr>
            <p:ph type="title"/>
          </p:nvPr>
        </p:nvSpPr>
        <p:spPr/>
        <p:txBody>
          <a:bodyPr>
            <a:normAutofit fontScale="90000"/>
          </a:bodyPr>
          <a:lstStyle/>
          <a:p>
            <a:r>
              <a:rPr lang="en-US" dirty="0"/>
              <a:t>In-House Software Development Options </a:t>
            </a:r>
            <a:r>
              <a:rPr lang="en-US" sz="1600" dirty="0"/>
              <a:t>(</a:t>
            </a:r>
            <a:r>
              <a:rPr lang="en-US" sz="1600" dirty="0" smtClean="0"/>
              <a:t>Cont.8)</a:t>
            </a:r>
          </a:p>
        </p:txBody>
      </p:sp>
      <p:sp>
        <p:nvSpPr>
          <p:cNvPr id="9"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51815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a:spLocks noGrp="1"/>
          </p:cNvSpPr>
          <p:nvPr>
            <p:ph sz="half" idx="1"/>
          </p:nvPr>
        </p:nvSpPr>
        <p:spPr>
          <a:xfrm>
            <a:off x="457200" y="1481328"/>
            <a:ext cx="8555832" cy="4525963"/>
          </a:xfrm>
        </p:spPr>
        <p:txBody>
          <a:bodyPr>
            <a:noAutofit/>
          </a:bodyPr>
          <a:lstStyle/>
          <a:p>
            <a:r>
              <a:rPr lang="en-US" b="1" dirty="0" smtClean="0"/>
              <a:t>Creating User Applications</a:t>
            </a:r>
          </a:p>
          <a:p>
            <a:pPr lvl="1"/>
            <a:r>
              <a:rPr lang="en-US" b="1" dirty="0" smtClean="0"/>
              <a:t>User application: </a:t>
            </a:r>
            <a:r>
              <a:rPr lang="en-US" dirty="0" smtClean="0"/>
              <a:t>Utilizes standard business software</a:t>
            </a:r>
          </a:p>
          <a:p>
            <a:pPr lvl="1"/>
            <a:r>
              <a:rPr lang="en-US" b="1" dirty="0" smtClean="0"/>
              <a:t>User</a:t>
            </a:r>
            <a:r>
              <a:rPr lang="en-US" dirty="0" smtClean="0"/>
              <a:t> </a:t>
            </a:r>
            <a:r>
              <a:rPr lang="en-US" b="1" dirty="0" smtClean="0"/>
              <a:t>interface: </a:t>
            </a:r>
            <a:r>
              <a:rPr lang="en-US" dirty="0" smtClean="0"/>
              <a:t>Enables effective interaction with </a:t>
            </a:r>
            <a:r>
              <a:rPr lang="en-US" dirty="0"/>
              <a:t>the application</a:t>
            </a:r>
          </a:p>
          <a:p>
            <a:pPr lvl="1"/>
            <a:r>
              <a:rPr lang="en-US" b="1" dirty="0" smtClean="0"/>
              <a:t>Service</a:t>
            </a:r>
            <a:r>
              <a:rPr lang="en-US" dirty="0" smtClean="0"/>
              <a:t> </a:t>
            </a:r>
            <a:r>
              <a:rPr lang="en-US" b="1" dirty="0" smtClean="0"/>
              <a:t>desk</a:t>
            </a:r>
            <a:r>
              <a:rPr lang="en-US" dirty="0" smtClean="0"/>
              <a:t> or </a:t>
            </a:r>
            <a:r>
              <a:rPr lang="en-US" b="1" dirty="0" smtClean="0"/>
              <a:t>information center (IC): </a:t>
            </a:r>
            <a:r>
              <a:rPr lang="en-US" dirty="0" smtClean="0"/>
              <a:t>Provides user support</a:t>
            </a:r>
          </a:p>
          <a:p>
            <a:pPr lvl="1"/>
            <a:r>
              <a:rPr lang="en-US" b="1" dirty="0" smtClean="0"/>
              <a:t>Screen generators </a:t>
            </a:r>
            <a:r>
              <a:rPr lang="en-US" dirty="0" smtClean="0"/>
              <a:t>and </a:t>
            </a:r>
            <a:r>
              <a:rPr lang="en-US" b="1" dirty="0" smtClean="0"/>
              <a:t>report generators: </a:t>
            </a:r>
            <a:r>
              <a:rPr lang="en-US" dirty="0" smtClean="0"/>
              <a:t>Allow users to design their own data entry forms and reports</a:t>
            </a:r>
          </a:p>
          <a:p>
            <a:pPr lvl="1"/>
            <a:r>
              <a:rPr lang="en-US" dirty="0" smtClean="0"/>
              <a:t>Appropriate controls must be provided to ensure data security and integrity</a:t>
            </a:r>
          </a:p>
        </p:txBody>
      </p:sp>
      <p:sp>
        <p:nvSpPr>
          <p:cNvPr id="6" name="Slide Number Placeholder 5"/>
          <p:cNvSpPr>
            <a:spLocks noGrp="1"/>
          </p:cNvSpPr>
          <p:nvPr>
            <p:ph type="sldNum" sz="quarter" idx="12"/>
          </p:nvPr>
        </p:nvSpPr>
        <p:spPr/>
        <p:txBody>
          <a:bodyPr/>
          <a:lstStyle/>
          <a:p>
            <a:fld id="{36545198-DF98-4860-AAF4-4269071BD701}" type="slidenum">
              <a:rPr lang="en-US" smtClean="0"/>
              <a:pPr/>
              <a:t>24</a:t>
            </a:fld>
            <a:endParaRPr lang="en-US" dirty="0"/>
          </a:p>
        </p:txBody>
      </p:sp>
      <p:sp>
        <p:nvSpPr>
          <p:cNvPr id="2" name="Title 1"/>
          <p:cNvSpPr>
            <a:spLocks noGrp="1"/>
          </p:cNvSpPr>
          <p:nvPr>
            <p:ph type="title"/>
          </p:nvPr>
        </p:nvSpPr>
        <p:spPr/>
        <p:txBody>
          <a:bodyPr>
            <a:normAutofit fontScale="90000"/>
          </a:bodyPr>
          <a:lstStyle/>
          <a:p>
            <a:r>
              <a:rPr lang="en-US" dirty="0"/>
              <a:t>In-House Software Development Options </a:t>
            </a:r>
            <a:r>
              <a:rPr lang="en-US" sz="1600" dirty="0"/>
              <a:t>(</a:t>
            </a:r>
            <a:r>
              <a:rPr lang="en-US" sz="1600" dirty="0" smtClean="0"/>
              <a:t>Cont.9)</a:t>
            </a:r>
          </a:p>
        </p:txBody>
      </p:sp>
      <p:sp>
        <p:nvSpPr>
          <p:cNvPr id="8"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47025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25</a:t>
            </a:fld>
            <a:endParaRPr lang="en-US" dirty="0"/>
          </a:p>
        </p:txBody>
      </p:sp>
      <p:sp>
        <p:nvSpPr>
          <p:cNvPr id="4" name="Title 3"/>
          <p:cNvSpPr>
            <a:spLocks noGrp="1"/>
          </p:cNvSpPr>
          <p:nvPr>
            <p:ph type="title"/>
          </p:nvPr>
        </p:nvSpPr>
        <p:spPr/>
        <p:txBody>
          <a:bodyPr>
            <a:normAutofit fontScale="90000"/>
          </a:bodyPr>
          <a:lstStyle/>
          <a:p>
            <a:r>
              <a:rPr lang="en-US" dirty="0"/>
              <a:t>In-House Software Development Options </a:t>
            </a:r>
            <a:r>
              <a:rPr lang="en-US" sz="1600" dirty="0"/>
              <a:t>(</a:t>
            </a:r>
            <a:r>
              <a:rPr lang="en-US" sz="1600" dirty="0" smtClean="0"/>
              <a:t>Cont.10)</a:t>
            </a:r>
            <a:endParaRPr lang="en-US" dirty="0"/>
          </a:p>
        </p:txBody>
      </p:sp>
      <p:pic>
        <p:nvPicPr>
          <p:cNvPr id="5" name="Picture 4" descr="The figure consists of form wizard and report wizard windows placed one below the other. &#10;In the form wizard window, there is a rectangular box on the top left. Within the rectangle, there are three tables overlapping each other and an arrow extending from them. The arrow points to a form. Beside the box, a question and a statement are mentioned one below the other. The question reads which fields do you want on your form? And the statement reads you can choose from more than one table or query? An outline with round edges is drawn around the questions. Below the rectangular box and the question and the statement, Tables/Queries is mentioned on the left. Below it, there is a drop down menu bar that reads table: students. Below the menu bar, available fields: is mentioned on the left and selected fields: is mentioned on the right. Below them, there are two rectangular boxes. The box on the left consists of the following elements listed one below the other in the menu: social security number, last name, first name, MI, street, city, ST, zip. The box on the right is blank. In between the boxes, there are four small tabs. The first tab has a greater than symbol, the second tab has a double greater than symbol, the third tab has a lesser symbol and the last tab has a double lesser symbol. The third and fourth tabs are disabled. Below the boxes, toward the right, there are four tabs in a row. The first tab is labeled cancel, the second tab is labeled back, the third tab is labeled next, and the fourth tab is labeled finish. The back tab is disabled. &#10;In the report wizard window, there is a rectangular box on the top left. Within the rectangular box, there are three tables overlapping each other and an arrow extending from them. The arrow points to a report. Beside the box, a question and a statement are mentioned one below the other. The question reads which fields do you want on your report? And the statement reads you can choose from more than one table or query. An outline with round edges is drawn around this set of a question and a statement. Below the rectangular box and the question, tables/queries is mentioned on the left. Below it, there is a drop down menu bar that reads table: students. Below the menu bar, available fields: is mentioned on the left and selected fields: is mentioned on the right. Below them, there are two rectangular boxes. The box on the left consists of the following elements listed one below the other in the menu: social security number, last name, first name, MI, street, city, ST, zip. The box on the right is blank. In between the boxes, there are four small tabs. The first tab has a greater than symbol, the second tab has a double greater than symbol, the third tab has a lesser than symbol and the last tab has a double lesser than symbol. The third and fourth tabs are disabled. Below the boxes, toward the right, there are four tabs in a row. The first tab is labeled cancel, the second tab is labeled back, the third tab is labeled next, and the fourth tab is labeled finish. The back tab is disabled. &#10;Outside these two windows, there is an image of a magnifying glass in the middle. From the image one arrow points to the outline of the questions in form wizard window and another arrow points down to the outline of the questions in report wizard window.&#10;" title="Figure 7-11 Microsoft Access includes Form Wizard and a Report Wizard tools that ask a series of questions and then create the form or report."/>
          <p:cNvPicPr>
            <a:picLocks noChangeAspect="1"/>
          </p:cNvPicPr>
          <p:nvPr/>
        </p:nvPicPr>
        <p:blipFill>
          <a:blip r:embed="rId2"/>
          <a:stretch>
            <a:fillRect/>
          </a:stretch>
        </p:blipFill>
        <p:spPr>
          <a:xfrm>
            <a:off x="4419600" y="1417638"/>
            <a:ext cx="4133990" cy="4873915"/>
          </a:xfrm>
          <a:prstGeom prst="rect">
            <a:avLst/>
          </a:prstGeom>
        </p:spPr>
      </p:pic>
      <p:sp>
        <p:nvSpPr>
          <p:cNvPr id="6" name="TextBox 5" descr="Source: Screenshots used with permission from Microsoft.&#10;The figure consists of form wizard and report wizard windows placed one below the other. &#10;In the form wizard window, there is a rectangular box on the top left. Within the rectangle, there are three tables overlapping each other and an arrow extending from them. The arrow points to a form. Beside the box, there are two questions mentioned one below the other. The questions are as follows: Which fields do you want on your form? You can choose from more than one table or query? An outline with round edges is drawn around the questions. Below the rectangular box and the questions, Tables/Queries is mentioned on the left. Below it, there is a drop down menu bar that reads Table: Students. Below the menu bar, Available Fields: is mentioned on the left and Selected Fields: is mentioned on the right. Below them, there are two rectangular boxes. The box on the left consists of the following elements listed one below the other in the menu: Social Security Number, Last Name, First Name, MI, Street, City, ST, Zip. The box on the right is blank. In between the boxes, there are 4 small tabs. The first tab has a greater symbol, the second tab has double greater symbols, the third tab has a lesser symbol and the last tab has double lesser symbols. The 3rd and 4th tabs are disabled. Below the boxes, towards the right, there are 4 tabs in a row. The first tab is labeled cancel, the second tab is labeled back, the third tab is labeled next, and the fourth tab is labeled finish. The back tab is disabled. &#10;In the report wizard window, there is a rectangular box on the top left. Within the rectangular, there are three tables overlapping each other and an arrow extending from them. The arrow points to a report. Beside the box, there are two questions mentioned one below the other. The questions are as follows: Which fields do you want on your report? You can choose from more than one table or query. An outline with round edges is drawn around the questions. Below the rectangular box and the questions, Tables/Queries is mentioned on the left. Below it, there is a drop down menu bar that reads Table: Students. Below the menu bar, Available Fields: is mentioned on the left and Selected Fields: is mentioned on the right. Below them, there are two rectangular boxes. The box on the left consists of the following elements listed one below the other in the menu: Social Security Number, Last Name, First Name, MI, Street, City, ST, Zip. The box on the right is blank. In between the boxes, there are 4 small tabs. The first tab has a greater symbol, the second tab has double greater symbols, the third tab has a lesser symbol and the last tab has double lesser symbols. The 3rd and 4th tab are disabled. Below the boxes, towards the right, there are 4 tabs in a row. The first tab is labeled cancel, the second tab is labeled back, the third tab is labeled next and the fourth tab is labeled finish. The back tab is disabled. &#10;Outside these two windows, there is an image of a magnifying glass in the middle. From the image one arrow points to the outline of the questions in form wizard window and another arrow points down to the outline of the questions in report wizard window. &#10;" title="Figure 7-11 Microsoft Access includes Form Wizard and a Report Wizard tools that ask a series of questions and then create the form or report."/>
          <p:cNvSpPr txBox="1"/>
          <p:nvPr/>
        </p:nvSpPr>
        <p:spPr>
          <a:xfrm>
            <a:off x="457200" y="3276600"/>
            <a:ext cx="2514600" cy="1846659"/>
          </a:xfrm>
          <a:prstGeom prst="rect">
            <a:avLst/>
          </a:prstGeom>
          <a:noFill/>
        </p:spPr>
        <p:txBody>
          <a:bodyPr wrap="square" rtlCol="0">
            <a:spAutoFit/>
          </a:bodyPr>
          <a:lstStyle/>
          <a:p>
            <a:r>
              <a:rPr lang="en-US" sz="1400" b="1" dirty="0"/>
              <a:t>Figure 7-11 </a:t>
            </a:r>
            <a:r>
              <a:rPr lang="en-US" sz="1400" dirty="0"/>
              <a:t>Microsoft Access includes Form Wizard and a Report Wizard tools that ask a series </a:t>
            </a:r>
            <a:r>
              <a:rPr lang="en-US" sz="1400" dirty="0" smtClean="0"/>
              <a:t>of questions </a:t>
            </a:r>
            <a:r>
              <a:rPr lang="en-US" sz="1400" dirty="0"/>
              <a:t>and then create the form or report</a:t>
            </a:r>
            <a:r>
              <a:rPr lang="en-US" sz="1400" dirty="0" smtClean="0"/>
              <a:t>.</a:t>
            </a:r>
          </a:p>
          <a:p>
            <a:r>
              <a:rPr lang="en-US" sz="800" b="1" dirty="0"/>
              <a:t>Source: </a:t>
            </a:r>
            <a:r>
              <a:rPr lang="en-US" sz="800" dirty="0"/>
              <a:t>Screenshots used with permission from Microsoft</a:t>
            </a:r>
          </a:p>
          <a:p>
            <a:endParaRPr lang="en-US" sz="1400" dirty="0"/>
          </a:p>
        </p:txBody>
      </p:sp>
      <p:sp>
        <p:nvSpPr>
          <p:cNvPr id="7"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88034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26</a:t>
            </a:fld>
            <a:endParaRPr lang="en-US" dirty="0"/>
          </a:p>
        </p:txBody>
      </p:sp>
      <p:sp>
        <p:nvSpPr>
          <p:cNvPr id="2" name="Title 1"/>
          <p:cNvSpPr>
            <a:spLocks noGrp="1"/>
          </p:cNvSpPr>
          <p:nvPr>
            <p:ph type="title"/>
          </p:nvPr>
        </p:nvSpPr>
        <p:spPr/>
        <p:txBody>
          <a:bodyPr rtlCol="0">
            <a:normAutofit/>
          </a:bodyPr>
          <a:lstStyle/>
          <a:p>
            <a:pPr eaLnBrk="1" fontAlgn="auto" hangingPunct="1">
              <a:spcAft>
                <a:spcPts val="0"/>
              </a:spcAft>
              <a:defRPr/>
            </a:pPr>
            <a:r>
              <a:rPr lang="en-US" dirty="0" smtClean="0"/>
              <a:t>The Systems Analyst’s Role</a:t>
            </a:r>
          </a:p>
        </p:txBody>
      </p:sp>
      <p:sp>
        <p:nvSpPr>
          <p:cNvPr id="19458" name="Text Placeholder 2"/>
          <p:cNvSpPr>
            <a:spLocks noGrp="1"/>
          </p:cNvSpPr>
          <p:nvPr>
            <p:ph idx="4294967295"/>
          </p:nvPr>
        </p:nvSpPr>
        <p:spPr>
          <a:xfrm>
            <a:off x="457200" y="1481138"/>
            <a:ext cx="8153400" cy="4767262"/>
          </a:xfrm>
        </p:spPr>
        <p:txBody>
          <a:bodyPr>
            <a:noAutofit/>
          </a:bodyPr>
          <a:lstStyle/>
          <a:p>
            <a:r>
              <a:rPr lang="en-US" dirty="0"/>
              <a:t>Based on decisions taken by the organization </a:t>
            </a:r>
            <a:r>
              <a:rPr lang="en-US" dirty="0" smtClean="0"/>
              <a:t>in the systems development process</a:t>
            </a:r>
          </a:p>
          <a:p>
            <a:pPr lvl="1"/>
            <a:r>
              <a:rPr lang="en-US" dirty="0" smtClean="0"/>
              <a:t>Current and future needs are considered</a:t>
            </a:r>
          </a:p>
          <a:p>
            <a:r>
              <a:rPr lang="en-US" dirty="0" smtClean="0"/>
              <a:t>Evaluation and selection of alternatives is a complicated process</a:t>
            </a:r>
          </a:p>
          <a:p>
            <a:pPr lvl="1"/>
            <a:r>
              <a:rPr lang="en-US" dirty="0" smtClean="0"/>
              <a:t>Forecasting actual costs is difficult</a:t>
            </a:r>
          </a:p>
          <a:p>
            <a:r>
              <a:rPr lang="en-US" b="1" dirty="0" smtClean="0"/>
              <a:t>Evaluation</a:t>
            </a:r>
            <a:r>
              <a:rPr lang="en-US" dirty="0" smtClean="0"/>
              <a:t> </a:t>
            </a:r>
            <a:r>
              <a:rPr lang="en-US" b="1" dirty="0" smtClean="0"/>
              <a:t>and</a:t>
            </a:r>
            <a:r>
              <a:rPr lang="en-US" dirty="0" smtClean="0"/>
              <a:t> </a:t>
            </a:r>
            <a:r>
              <a:rPr lang="en-US" b="1" dirty="0" smtClean="0"/>
              <a:t>selection</a:t>
            </a:r>
            <a:r>
              <a:rPr lang="en-US" dirty="0" smtClean="0"/>
              <a:t> </a:t>
            </a:r>
            <a:r>
              <a:rPr lang="en-US" b="1" dirty="0" smtClean="0"/>
              <a:t>team: </a:t>
            </a:r>
            <a:r>
              <a:rPr lang="en-US" dirty="0" smtClean="0"/>
              <a:t>Selects hardware </a:t>
            </a:r>
            <a:r>
              <a:rPr lang="en-US" dirty="0"/>
              <a:t>and </a:t>
            </a:r>
            <a:r>
              <a:rPr lang="en-US" dirty="0" smtClean="0"/>
              <a:t>software, </a:t>
            </a:r>
            <a:r>
              <a:rPr lang="en-US" sz="2800" dirty="0"/>
              <a:t>includes systems analysts and </a:t>
            </a:r>
            <a:r>
              <a:rPr lang="en-US" sz="2800" dirty="0" smtClean="0"/>
              <a:t>users</a:t>
            </a:r>
          </a:p>
          <a:p>
            <a:pPr lvl="1"/>
            <a:r>
              <a:rPr lang="en-US" sz="2400" dirty="0" smtClean="0"/>
              <a:t>Ensures </a:t>
            </a:r>
            <a:r>
              <a:rPr lang="en-US" sz="2400" dirty="0"/>
              <a:t>that critical factors are not overlooked and that a sound choice is </a:t>
            </a:r>
            <a:r>
              <a:rPr lang="en-US" sz="2400" dirty="0" smtClean="0"/>
              <a:t>made</a:t>
            </a:r>
            <a:endParaRPr lang="en-US" sz="2400" dirty="0"/>
          </a:p>
          <a:p>
            <a:pPr lvl="1"/>
            <a:endParaRPr lang="en-US" dirty="0"/>
          </a:p>
          <a:p>
            <a:pPr marL="109728" indent="0">
              <a:buNone/>
            </a:pPr>
            <a:r>
              <a:rPr lang="en-US" b="1" dirty="0" smtClean="0">
                <a:solidFill>
                  <a:schemeClr val="tx2">
                    <a:lumMod val="90000"/>
                  </a:schemeClr>
                </a:solidFill>
              </a:rPr>
              <a:t> </a:t>
            </a:r>
          </a:p>
        </p:txBody>
      </p:sp>
      <p:sp>
        <p:nvSpPr>
          <p:cNvPr id="5"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1974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27</a:t>
            </a:fld>
            <a:endParaRPr lang="en-US" dirty="0"/>
          </a:p>
        </p:txBody>
      </p:sp>
      <p:sp>
        <p:nvSpPr>
          <p:cNvPr id="2" name="Title 1"/>
          <p:cNvSpPr>
            <a:spLocks noGrp="1"/>
          </p:cNvSpPr>
          <p:nvPr>
            <p:ph type="title"/>
          </p:nvPr>
        </p:nvSpPr>
        <p:spPr/>
        <p:txBody>
          <a:bodyPr rtlCol="0">
            <a:normAutofit/>
          </a:bodyPr>
          <a:lstStyle/>
          <a:p>
            <a:pPr eaLnBrk="1" fontAlgn="auto" hangingPunct="1">
              <a:spcAft>
                <a:spcPts val="0"/>
              </a:spcAft>
              <a:defRPr/>
            </a:pPr>
            <a:r>
              <a:rPr lang="en-US" dirty="0" smtClean="0"/>
              <a:t>Analyzing Cost and </a:t>
            </a:r>
            <a:r>
              <a:rPr lang="en-US" dirty="0"/>
              <a:t>B</a:t>
            </a:r>
            <a:r>
              <a:rPr lang="en-US" dirty="0" smtClean="0"/>
              <a:t>enefits</a:t>
            </a:r>
          </a:p>
        </p:txBody>
      </p:sp>
      <p:sp>
        <p:nvSpPr>
          <p:cNvPr id="19458" name="Text Placeholder 2"/>
          <p:cNvSpPr>
            <a:spLocks noGrp="1"/>
          </p:cNvSpPr>
          <p:nvPr>
            <p:ph idx="4294967295"/>
          </p:nvPr>
        </p:nvSpPr>
        <p:spPr>
          <a:xfrm>
            <a:off x="457200" y="1481138"/>
            <a:ext cx="8153400" cy="4767262"/>
          </a:xfrm>
        </p:spPr>
        <p:txBody>
          <a:bodyPr>
            <a:normAutofit/>
          </a:bodyPr>
          <a:lstStyle/>
          <a:p>
            <a:r>
              <a:rPr lang="en-US" b="1" dirty="0"/>
              <a:t>Financial Analysis </a:t>
            </a:r>
            <a:r>
              <a:rPr lang="en-US" b="1" dirty="0" smtClean="0"/>
              <a:t>Tools </a:t>
            </a:r>
          </a:p>
          <a:p>
            <a:pPr lvl="1"/>
            <a:r>
              <a:rPr lang="en-US" b="1" dirty="0" smtClean="0"/>
              <a:t>Payback</a:t>
            </a:r>
            <a:r>
              <a:rPr lang="en-US" dirty="0" smtClean="0"/>
              <a:t> </a:t>
            </a:r>
            <a:r>
              <a:rPr lang="en-US" b="1" dirty="0" smtClean="0"/>
              <a:t>analysis</a:t>
            </a:r>
          </a:p>
          <a:p>
            <a:pPr lvl="2"/>
            <a:r>
              <a:rPr lang="en-US" dirty="0" smtClean="0"/>
              <a:t>Determines the time taken for an information system to </a:t>
            </a:r>
            <a:r>
              <a:rPr lang="en-US" dirty="0"/>
              <a:t>pay for itself through </a:t>
            </a:r>
            <a:r>
              <a:rPr lang="en-US" dirty="0" smtClean="0"/>
              <a:t>reduced costs </a:t>
            </a:r>
            <a:r>
              <a:rPr lang="en-US" dirty="0"/>
              <a:t>and increased benefits</a:t>
            </a:r>
          </a:p>
          <a:p>
            <a:pPr lvl="1"/>
            <a:r>
              <a:rPr lang="en-US" b="1" dirty="0"/>
              <a:t>Return on investment (ROI</a:t>
            </a:r>
            <a:r>
              <a:rPr lang="en-US" b="1" dirty="0" smtClean="0"/>
              <a:t>)</a:t>
            </a:r>
          </a:p>
          <a:p>
            <a:pPr lvl="2"/>
            <a:r>
              <a:rPr lang="en-US" sz="2200" dirty="0" smtClean="0"/>
              <a:t>Percentage rate </a:t>
            </a:r>
            <a:r>
              <a:rPr lang="en-US" sz="2200" dirty="0"/>
              <a:t>that compares the total net </a:t>
            </a:r>
            <a:r>
              <a:rPr lang="en-US" sz="2200" dirty="0" smtClean="0"/>
              <a:t>benefits (</a:t>
            </a:r>
            <a:r>
              <a:rPr lang="en-US" sz="2200" dirty="0"/>
              <a:t>the return) received from </a:t>
            </a:r>
            <a:r>
              <a:rPr lang="en-US" sz="2200" dirty="0" smtClean="0"/>
              <a:t>a project </a:t>
            </a:r>
            <a:r>
              <a:rPr lang="en-US" sz="2200" dirty="0"/>
              <a:t>to the </a:t>
            </a:r>
            <a:r>
              <a:rPr lang="en-US" sz="2200" dirty="0" smtClean="0"/>
              <a:t>total costs </a:t>
            </a:r>
            <a:r>
              <a:rPr lang="en-US" sz="2200" dirty="0"/>
              <a:t>(the investment</a:t>
            </a:r>
            <a:r>
              <a:rPr lang="en-US" sz="2200" dirty="0" smtClean="0"/>
              <a:t>) of </a:t>
            </a:r>
            <a:r>
              <a:rPr lang="en-US" sz="2200" dirty="0"/>
              <a:t>the project</a:t>
            </a:r>
            <a:endParaRPr lang="en-US" dirty="0"/>
          </a:p>
          <a:p>
            <a:pPr lvl="1"/>
            <a:r>
              <a:rPr lang="en-US" b="1" dirty="0"/>
              <a:t>Net present value (NPV</a:t>
            </a:r>
            <a:r>
              <a:rPr lang="en-US" b="1" dirty="0" smtClean="0"/>
              <a:t>)</a:t>
            </a:r>
          </a:p>
          <a:p>
            <a:pPr lvl="2"/>
            <a:r>
              <a:rPr lang="en-US" dirty="0"/>
              <a:t>T</a:t>
            </a:r>
            <a:r>
              <a:rPr lang="en-US" dirty="0" smtClean="0"/>
              <a:t>otal </a:t>
            </a:r>
            <a:r>
              <a:rPr lang="en-US" dirty="0"/>
              <a:t>value of the benefits minus the total value of the costs</a:t>
            </a:r>
          </a:p>
          <a:p>
            <a:endParaRPr lang="en-US" dirty="0" smtClean="0"/>
          </a:p>
        </p:txBody>
      </p:sp>
      <p:sp>
        <p:nvSpPr>
          <p:cNvPr id="5"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10313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74182478-D854-4386-B19D-338899BFC4A3}" type="slidenum">
              <a:rPr lang="en-US" smtClean="0"/>
              <a:pPr>
                <a:defRPr/>
              </a:pPr>
              <a:t>28</a:t>
            </a:fld>
            <a:endParaRPr lang="en-US" dirty="0"/>
          </a:p>
        </p:txBody>
      </p:sp>
      <p:sp>
        <p:nvSpPr>
          <p:cNvPr id="4" name="Title 3"/>
          <p:cNvSpPr>
            <a:spLocks noGrp="1"/>
          </p:cNvSpPr>
          <p:nvPr>
            <p:ph type="title"/>
          </p:nvPr>
        </p:nvSpPr>
        <p:spPr/>
        <p:txBody>
          <a:bodyPr/>
          <a:lstStyle/>
          <a:p>
            <a:r>
              <a:rPr lang="en-US" dirty="0"/>
              <a:t>Analyzing Cost and </a:t>
            </a:r>
            <a:r>
              <a:rPr lang="en-US" dirty="0" smtClean="0"/>
              <a:t>Benefits </a:t>
            </a:r>
            <a:r>
              <a:rPr lang="en-US" sz="1400" dirty="0" smtClean="0"/>
              <a:t>(Cont. 1</a:t>
            </a:r>
            <a:r>
              <a:rPr lang="en-US" sz="1400" dirty="0"/>
              <a:t>)</a:t>
            </a:r>
          </a:p>
        </p:txBody>
      </p:sp>
      <p:pic>
        <p:nvPicPr>
          <p:cNvPr id="6" name="Picture 5" descr="Source: Hewlett-Packard Development Company, L.P.&#10;The figure is an online TCO calculator. &#10;The ribbon on the top is titled CloudSystem TCO calculator and there is a close symbol on the extreme right. Below the ribbon, there are two tabs, namely results and consideration. At the extreme right, there is a printer symbol and a document symbol. The data of the results tab is depicted in two rows. The first row is divided into two parts. The portion on the left consists of a bar graph and the right portion has a calendar. The bar graph is a graphical representation of cost of doing nothing. There are six markings on the Y axis. Starting from the bottom, the markings are labeled $0, $400,000, $800,000, $1,200,000, $1,600,000, and $2,000,000. Horizontal lines extend from these markings to the other end of the graph. A bar extends parallel to the Y axis from each of the markings on the X axis till their respective cost. The keys for the bars are mentioned below the X axis. The first bar is labeled infrastructure cost and the second bar is labeled CloudSystem infrastructure cost. The first bar and second bar extend above $1,600,000. Beside the graph, there is a downward pointing arrow. Below it, $26,942 is mentioned and below it loss of opportunity is mentioned. On the right portion, the calendar has 36 mentioned on it and beside the calendar, payback in months is mentioned.&#10;The second row is divided into three parts. The first portion consists of a flow chart symbol and IT environment is mentioned beside it. Below it, No. of physical servers is mentioned and there is a small circle with question mark symbol on it. Below it, there is a slider that ranges from 50 to 1000. Beside the slider, there is a small rectangular box that is labeled 50. Below the first slider, percentage of physical servers that are VM hosts is mentioned and there is a small circle with question mark symbol on it. Below it, there is a slider that ranges from 1% to 100%. Below the slider, Avg. No. VMs per host is mentioned and there is a small circle with question mark symbol on it.&#10;The second portion consists of a plug symbol and operating costs is mentioned beside it. Below it, electricity cost (cents per Kw/Hr.) is mentioned and there is a small circle with question mark symbol on it. Below it, there is a slider that ranges from 5c to 20c. Beside the slider, there is a small rectangular box that is labeled 5 and c is mentioned outside it. Below the slider, Avg. power consumed per server is mentioned and there is a small circle with question mark symbol on it. Below it, there is a slider that ranges from 150 to 600. Beside the slider, there is a small rectangular box that is labeled 230.&#10;The third portion consists of documents symbol and additional questions is mentioned beside it. Below it, analysis periods (years) is mentioned and there is a small circle with question mark symbol on it. Below it, there is a slider that ranges from 3 to 5. Beside the slider, there is a small rectangular box that is labeled 3. Below the first slider, Avg. annual percentage of increase in labor costs is mentioned and there is a small circle with question mark symbol on it. Below it, there is a slider that ranges from 0% to 10%. Beside the slider, there is a small rectangular box that is labeled 0 and % symbol is mentioned outside the box. Below the slider, Avg. annual net new server is mentioned and there is a small circle with question mark symbol on it. Beside the third portion, there is a scroll bar.&#10;" title="Figure 7-12 In this example, the HP interactive TCO calculator is used to determine the ROI of migrating to an Infrastructure-as-a-Service (IaaS) environment in the cloud from a traditional server environment."/>
          <p:cNvPicPr>
            <a:picLocks noChangeAspect="1"/>
          </p:cNvPicPr>
          <p:nvPr/>
        </p:nvPicPr>
        <p:blipFill>
          <a:blip r:embed="rId2"/>
          <a:stretch>
            <a:fillRect/>
          </a:stretch>
        </p:blipFill>
        <p:spPr>
          <a:xfrm>
            <a:off x="2895600" y="1579178"/>
            <a:ext cx="5516146" cy="4084178"/>
          </a:xfrm>
          <a:prstGeom prst="rect">
            <a:avLst/>
          </a:prstGeom>
        </p:spPr>
      </p:pic>
      <p:sp>
        <p:nvSpPr>
          <p:cNvPr id="7" name="TextBox 6" descr="Source: Hewlett-Packard Development Company, L.P.&#10;The figure is an online TCO calculator. &#10;The ribbon on the top is titled CloudSystem TCO calculator and there is a close symbol on the extreme right. Below the ribbon, there are two tabs, results and consideration namely. At the extreme right, there is a printer symbol and a document symbol. The data of the results tab is depicted in two rows. The first row is divided into two parts. The portion on the left consists of a bar graph and the right portion has a calendar. The bar graph is a graphical representation of cost of doing nothing. There are six markings on the Y axis. Starting from the bottom, the markings are labelled $0, $400,000, $800, 000, $1,200,000, $1,600,000, and $2,000,000. Horizontal lines extend from these markings to the other end of the graph. A bar extends parallel to the Y axis from each of the markings on the X axis till their respective cost. The keys for the bars are mentioned below the X axis. The first bar is labelled infrastructure cost and the second bar is labelled CloudSystem infrastructure cost. The first bar and second bar extend above $1,600,000. Beside the graph, there is a downward pointing arrow. Below it, $26,942 is mentioned and below it loss of opportunity is mentioned. On the right portion, the calendar has 36 mentioned on it and beside  the calendar payback in months is mentioned.&#10;The second row is divided into three parts. The first portion consists of a flow chart symbol and IT environment is mentioned beside it. Below it, No. of physical servers is mentioned and there is a small circle with question mark symbol on it. Below it, there is a slider that ranges from 50 to 100. Beside the slider, there is a small rectangular box that is labeled 50. Below the first slider, percentage of physical servers that are VM hosts is mentioned and there is a small circle with question mark symbol on it. Below it, there is a slider that ranges from 1% to 100%. Below the slider, Avg. No. VMs per host is mentioned and there is a small circle with question mark symbol on it.&#10;The second portion consists of a plug symbol and operating costs is mentioned beside it. Below it, electricity cost (cents per Kw/Hr.) is mentioned and there is a small circle with question mark symbol on it. Below it, there is a slider that ranges from 5c to 20c. Beside the slider, there is a small rectangular box that is labeled 5 and c is mentioned outside it. Below the slider, Avg. power consumed per server is mentioned and there is a small circle with question mark symbol on it. Below it, there is a slider that ranges from 150 to 600. Beside the slider, there is a small rectangular box that is labeled 230.&#10;The third portion consists of documents symbol and additional questions is mentioned beside it. Below it, analysis periods (years) is mentioned and there is a small circle with question mark symbol on it. Below it, there is a slider that ranges from 3 to 5. Beside the slider, there is a small rectangular box that is labeled 3. Below the first slider, Avg. annual percentage of increase in labor costs is mentioned and there is a small circle with question mark symbol on it. Below it, there is a slider that ranges from 0% to 10%. Beside the slider, there is a small rectangular box that is labeled 0 and % symbol is mentioned outside the box. Below the slider, Avg. annual net new server is mentioned and there is a small circle with question mark symbol on it. Beside the third portion, there is a scroll bar&#10;" title="Figure 7-12 In this example, the HP interactive TCO calculator is used to determine the ROI of migrating to an Infrastructure-as-a-Service (IaaS) environment in the cloud from a traditional server environment."/>
          <p:cNvSpPr txBox="1"/>
          <p:nvPr/>
        </p:nvSpPr>
        <p:spPr>
          <a:xfrm>
            <a:off x="457200" y="3200400"/>
            <a:ext cx="2133600" cy="1754326"/>
          </a:xfrm>
          <a:prstGeom prst="rect">
            <a:avLst/>
          </a:prstGeom>
          <a:noFill/>
        </p:spPr>
        <p:txBody>
          <a:bodyPr wrap="square" rtlCol="0">
            <a:spAutoFit/>
          </a:bodyPr>
          <a:lstStyle/>
          <a:p>
            <a:r>
              <a:rPr lang="en-US" sz="1200" b="1" dirty="0"/>
              <a:t>Figure 7-12 </a:t>
            </a:r>
            <a:r>
              <a:rPr lang="en-US" sz="1200" dirty="0"/>
              <a:t>In this example, the HP interactive TCO calculator is used to determine the ROI </a:t>
            </a:r>
            <a:r>
              <a:rPr lang="en-US" sz="1200" dirty="0" smtClean="0"/>
              <a:t>of migrating </a:t>
            </a:r>
            <a:r>
              <a:rPr lang="en-US" sz="1200" dirty="0"/>
              <a:t>to an Infrastructure-as-a-Service (IaaS) environment in the cloud from a traditional </a:t>
            </a:r>
            <a:r>
              <a:rPr lang="en-US" sz="1200" dirty="0" smtClean="0"/>
              <a:t>server environment</a:t>
            </a:r>
            <a:endParaRPr lang="en-US" sz="1200" dirty="0"/>
          </a:p>
        </p:txBody>
      </p:sp>
      <p:sp>
        <p:nvSpPr>
          <p:cNvPr id="8" name="TextBox 7" descr="Source: Hewlett-Packard Development Company, L.P.&#10;The figure is an online TCO calculator. &#10;The ribbon on the top is titled CloudSystem TCO calculator and there is a close symbol on the extreme right. Below the ribbon, there are two tabs, results and consideration namely. At the extreme right, there is a printer symbol and a document symbol. The data of the results tab is depicted in two rows. The first row is divided into two parts. The portion on the left consists of a bar graph and the right portion has a calendar. The bar graph is a graphical representation of cost of doing nothing. There are six markings on the Y axis. Starting from the bottom, the markings are labelled $0, $400,000, $800, 000, $1,200,000, $1,600,000, and $2,000,000. Horizontal lines extend from these markings to the other end of the graph. A bar extends parallel to the Y axis from each of the markings on the X axis till their respective cost. The keys for the bars are mentioned below the X axis. The first bar is labelled infrastructure cost and the second bar is labelled CloudSystem infrastructure cost. The first bar and second bar extend above $1,600,000. Beside the graph, there is a downward pointing arrow. Below it, $26,942 is mentioned and below it loss of opportunity is mentioned. On the right portion, the calendar has 36 mentioned on it and beside  the calendar payback in months is mentioned.&#10;The second row is divided into three parts. The first portion consists of a flow chart symbol and IT environment is mentioned beside it. Below it, No. of physical servers is mentioned and there is a small circle with question mark symbol on it. Below it, there is a slider that ranges from 50 to 100. Beside the slider, there is a small rectangular box that is labeled 50. Below the first slider, percentage of physical servers that are VM hosts is mentioned and there is a small circle with question mark symbol on it. Below it, there is a slider that ranges from 1% to 100%. Below the slider, Avg. No. VMs per host is mentioned and there is a small circle with question mark symbol on it.&#10;The second portion consists of a plug symbol and operating costs is mentioned beside it. Below it, electricity cost (cents per Kw/Hr.) is mentioned and there is a small circle with question mark symbol on it. Below it, there is a slider that ranges from 5c to 20c. Beside the slider, there is a small rectangular box that is labeled 5 and c is mentioned outside it. Below the slider, Avg. power consumed per server is mentioned and there is a small circle with question mark symbol on it. Below it, there is a slider that ranges from 150 to 600. Beside the slider, there is a small rectangular box that is labeled 230.&#10;The third portion consists of documents symbol and additional questions is mentioned beside it. Below it, analysis periods (years) is mentioned and there is a small circle with question mark symbol on it. Below it, there is a slider that ranges from 3 to 5. Beside the slider, there is a small rectangular box that is labeled 3. Below the first slider, Avg. annual percentage of increase in labor costs is mentioned and there is a small circle with question mark symbol on it. Below it, there is a slider that ranges from 0% to 10%. Beside the slider, there is a small rectangular box that is labeled 0 and % symbol is mentioned outside the box. Below the slider, Avg. annual net new server is mentioned and there is a small circle with question mark symbol on it. Beside the third portion, there is a scroll bar&#10;" title="Figure 7-12 In this example, the HP interactive TCO calculator is used to determine the ROI of migrating to an Infrastructure-as-a-Service (IaaS) environment in the cloud from a traditional server environment."/>
          <p:cNvSpPr txBox="1"/>
          <p:nvPr/>
        </p:nvSpPr>
        <p:spPr>
          <a:xfrm>
            <a:off x="3733800" y="5866938"/>
            <a:ext cx="2971800" cy="215444"/>
          </a:xfrm>
          <a:prstGeom prst="rect">
            <a:avLst/>
          </a:prstGeom>
          <a:noFill/>
        </p:spPr>
        <p:txBody>
          <a:bodyPr wrap="square" rtlCol="0">
            <a:spAutoFit/>
          </a:bodyPr>
          <a:lstStyle/>
          <a:p>
            <a:r>
              <a:rPr lang="en-US" sz="800" b="1" dirty="0"/>
              <a:t>Source: </a:t>
            </a:r>
            <a:r>
              <a:rPr lang="en-US" sz="800" dirty="0"/>
              <a:t>Hewlett-Packard </a:t>
            </a:r>
            <a:r>
              <a:rPr lang="en-US" sz="800" dirty="0" smtClean="0"/>
              <a:t>Development Company</a:t>
            </a:r>
            <a:r>
              <a:rPr lang="en-US" sz="800" dirty="0"/>
              <a:t>, L.P.</a:t>
            </a:r>
          </a:p>
        </p:txBody>
      </p:sp>
      <p:sp>
        <p:nvSpPr>
          <p:cNvPr id="9"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73022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a:spLocks noGrp="1"/>
          </p:cNvSpPr>
          <p:nvPr>
            <p:ph idx="1"/>
          </p:nvPr>
        </p:nvSpPr>
        <p:spPr/>
        <p:txBody>
          <a:bodyPr>
            <a:noAutofit/>
          </a:bodyPr>
          <a:lstStyle/>
          <a:p>
            <a:r>
              <a:rPr lang="en-US" b="1" dirty="0" smtClean="0"/>
              <a:t>Cost-Benefit Analysis Checklist</a:t>
            </a:r>
          </a:p>
          <a:p>
            <a:pPr lvl="1"/>
            <a:r>
              <a:rPr lang="en-US" dirty="0" smtClean="0"/>
              <a:t>List each development strategy being considered</a:t>
            </a:r>
            <a:endParaRPr lang="en-US" dirty="0"/>
          </a:p>
          <a:p>
            <a:pPr lvl="1"/>
            <a:r>
              <a:rPr lang="en-US" dirty="0" smtClean="0"/>
              <a:t>Identify all costs and benefits for each alternative</a:t>
            </a:r>
          </a:p>
          <a:p>
            <a:pPr lvl="1"/>
            <a:r>
              <a:rPr lang="en-US" dirty="0" smtClean="0"/>
              <a:t>Consider future growth and the need for scalability</a:t>
            </a:r>
          </a:p>
          <a:p>
            <a:pPr lvl="1"/>
            <a:r>
              <a:rPr lang="en-US" dirty="0" smtClean="0"/>
              <a:t>Include support costs for hardware and software</a:t>
            </a:r>
            <a:endParaRPr lang="en-US" dirty="0"/>
          </a:p>
          <a:p>
            <a:pPr lvl="1"/>
            <a:r>
              <a:rPr lang="en-US" dirty="0" smtClean="0"/>
              <a:t>Analyze various software licensing options</a:t>
            </a:r>
            <a:endParaRPr lang="en-US" dirty="0"/>
          </a:p>
          <a:p>
            <a:pPr lvl="1"/>
            <a:r>
              <a:rPr lang="en-US" dirty="0" smtClean="0"/>
              <a:t>Apply the financial analysis tools to each alternative</a:t>
            </a:r>
            <a:endParaRPr lang="en-US" dirty="0"/>
          </a:p>
          <a:p>
            <a:pPr lvl="1"/>
            <a:r>
              <a:rPr lang="en-US" dirty="0" smtClean="0"/>
              <a:t>Study the results and prepare a report</a:t>
            </a:r>
          </a:p>
        </p:txBody>
      </p:sp>
      <p:sp>
        <p:nvSpPr>
          <p:cNvPr id="6" name="Slide Number Placeholder 5"/>
          <p:cNvSpPr>
            <a:spLocks noGrp="1"/>
          </p:cNvSpPr>
          <p:nvPr>
            <p:ph type="sldNum" sz="quarter" idx="12"/>
          </p:nvPr>
        </p:nvSpPr>
        <p:spPr/>
        <p:txBody>
          <a:bodyPr/>
          <a:lstStyle/>
          <a:p>
            <a:fld id="{36545198-DF98-4860-AAF4-4269071BD701}" type="slidenum">
              <a:rPr lang="en-US" smtClean="0"/>
              <a:pPr/>
              <a:t>29</a:t>
            </a:fld>
            <a:endParaRPr lang="en-US" dirty="0"/>
          </a:p>
        </p:txBody>
      </p:sp>
      <p:sp>
        <p:nvSpPr>
          <p:cNvPr id="2" name="Title 1"/>
          <p:cNvSpPr>
            <a:spLocks noGrp="1"/>
          </p:cNvSpPr>
          <p:nvPr>
            <p:ph type="title"/>
          </p:nvPr>
        </p:nvSpPr>
        <p:spPr/>
        <p:txBody>
          <a:bodyPr>
            <a:normAutofit/>
          </a:bodyPr>
          <a:lstStyle/>
          <a:p>
            <a:r>
              <a:rPr lang="en-US" dirty="0" smtClean="0"/>
              <a:t>Analyzing Cost and </a:t>
            </a:r>
            <a:r>
              <a:rPr lang="en-US" dirty="0" smtClean="0"/>
              <a:t>Benefits</a:t>
            </a:r>
            <a:r>
              <a:rPr lang="en-US" sz="1600" dirty="0" smtClean="0"/>
              <a:t>(Cont. 2</a:t>
            </a:r>
            <a:r>
              <a:rPr lang="en-US" sz="1600" dirty="0" smtClean="0"/>
              <a:t>)</a:t>
            </a:r>
          </a:p>
        </p:txBody>
      </p:sp>
      <p:sp>
        <p:nvSpPr>
          <p:cNvPr id="8"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86381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rtlCol="0">
            <a:normAutofit/>
          </a:bodyPr>
          <a:lstStyle/>
          <a:p>
            <a:r>
              <a:rPr lang="en-US" dirty="0" smtClean="0"/>
              <a:t>Explain </a:t>
            </a:r>
            <a:r>
              <a:rPr lang="en-US" dirty="0"/>
              <a:t>advantages and disadvantages </a:t>
            </a:r>
            <a:r>
              <a:rPr lang="en-US" dirty="0" smtClean="0"/>
              <a:t>of in-house </a:t>
            </a:r>
            <a:r>
              <a:rPr lang="en-US" dirty="0"/>
              <a:t>software development</a:t>
            </a:r>
          </a:p>
          <a:p>
            <a:r>
              <a:rPr lang="en-US" dirty="0" smtClean="0"/>
              <a:t>Discuss </a:t>
            </a:r>
            <a:r>
              <a:rPr lang="en-US" dirty="0"/>
              <a:t>cost-benefit analysis and </a:t>
            </a:r>
            <a:r>
              <a:rPr lang="en-US" dirty="0" smtClean="0"/>
              <a:t>financial analysis </a:t>
            </a:r>
            <a:r>
              <a:rPr lang="en-US" dirty="0"/>
              <a:t>tools</a:t>
            </a:r>
          </a:p>
          <a:p>
            <a:r>
              <a:rPr lang="en-US" dirty="0" smtClean="0"/>
              <a:t>Describe </a:t>
            </a:r>
            <a:r>
              <a:rPr lang="en-US" dirty="0"/>
              <a:t>a request for proposal (RFP) and </a:t>
            </a:r>
            <a:r>
              <a:rPr lang="en-US" dirty="0" smtClean="0"/>
              <a:t>a request </a:t>
            </a:r>
            <a:r>
              <a:rPr lang="en-US" dirty="0"/>
              <a:t>for quotation (RFQ)</a:t>
            </a:r>
          </a:p>
          <a:p>
            <a:r>
              <a:rPr lang="en-US" dirty="0" smtClean="0"/>
              <a:t>Describe </a:t>
            </a:r>
            <a:r>
              <a:rPr lang="en-US" dirty="0"/>
              <a:t>the system requirements document</a:t>
            </a:r>
          </a:p>
          <a:p>
            <a:r>
              <a:rPr lang="en-US" dirty="0" smtClean="0"/>
              <a:t>Explain </a:t>
            </a:r>
            <a:r>
              <a:rPr lang="en-US" dirty="0"/>
              <a:t>the transition from systems </a:t>
            </a:r>
            <a:r>
              <a:rPr lang="en-US" dirty="0" smtClean="0"/>
              <a:t>analysis to </a:t>
            </a:r>
            <a:r>
              <a:rPr lang="en-US" dirty="0"/>
              <a:t>systems design</a:t>
            </a:r>
          </a:p>
        </p:txBody>
      </p:sp>
      <p:sp>
        <p:nvSpPr>
          <p:cNvPr id="6" name="Slide Number Placeholder 5"/>
          <p:cNvSpPr>
            <a:spLocks noGrp="1"/>
          </p:cNvSpPr>
          <p:nvPr>
            <p:ph type="sldNum" sz="quarter" idx="12"/>
          </p:nvPr>
        </p:nvSpPr>
        <p:spPr/>
        <p:txBody>
          <a:bodyPr/>
          <a:lstStyle/>
          <a:p>
            <a:pPr>
              <a:defRPr/>
            </a:pPr>
            <a:fld id="{2A2E474D-0DD9-4CC9-898C-22F9D94C02B6}" type="slidenum">
              <a:rPr lang="en-US"/>
              <a:pPr>
                <a:defRPr/>
              </a:pPr>
              <a:t>3</a:t>
            </a:fld>
            <a:endParaRPr lang="en-US" dirty="0"/>
          </a:p>
        </p:txBody>
      </p:sp>
      <p:sp>
        <p:nvSpPr>
          <p:cNvPr id="17409" name="Title 1"/>
          <p:cNvSpPr>
            <a:spLocks noGrp="1"/>
          </p:cNvSpPr>
          <p:nvPr>
            <p:ph type="title"/>
          </p:nvPr>
        </p:nvSpPr>
        <p:spPr/>
        <p:txBody>
          <a:bodyPr/>
          <a:lstStyle/>
          <a:p>
            <a:pPr eaLnBrk="1" hangingPunct="1"/>
            <a:r>
              <a:rPr lang="en-US" dirty="0" smtClean="0"/>
              <a:t>Chapter Objectives </a:t>
            </a:r>
            <a:r>
              <a:rPr lang="en-US" sz="1200" dirty="0" smtClean="0"/>
              <a:t>(Cont.)</a:t>
            </a:r>
          </a:p>
        </p:txBody>
      </p:sp>
      <p:sp>
        <p:nvSpPr>
          <p:cNvPr id="5"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30</a:t>
            </a:fld>
            <a:endParaRPr lang="en-US" dirty="0"/>
          </a:p>
        </p:txBody>
      </p:sp>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The Software Acquisition Process</a:t>
            </a:r>
          </a:p>
        </p:txBody>
      </p:sp>
      <p:sp>
        <p:nvSpPr>
          <p:cNvPr id="19458" name="Text Placeholder 2"/>
          <p:cNvSpPr>
            <a:spLocks noGrp="1"/>
          </p:cNvSpPr>
          <p:nvPr>
            <p:ph idx="4294967295"/>
          </p:nvPr>
        </p:nvSpPr>
        <p:spPr>
          <a:xfrm>
            <a:off x="457200" y="1481138"/>
            <a:ext cx="8190072" cy="4767262"/>
          </a:xfrm>
        </p:spPr>
        <p:txBody>
          <a:bodyPr>
            <a:noAutofit/>
          </a:bodyPr>
          <a:lstStyle/>
          <a:p>
            <a:r>
              <a:rPr lang="en-US" b="1" dirty="0"/>
              <a:t>Step </a:t>
            </a:r>
            <a:r>
              <a:rPr lang="en-US" b="1" dirty="0" smtClean="0"/>
              <a:t>1 - Evaluate </a:t>
            </a:r>
            <a:r>
              <a:rPr lang="en-US" b="1" dirty="0"/>
              <a:t>the Information System Requirements</a:t>
            </a:r>
          </a:p>
          <a:p>
            <a:pPr lvl="1"/>
            <a:r>
              <a:rPr lang="en-US" dirty="0"/>
              <a:t>Identify key features</a:t>
            </a:r>
          </a:p>
          <a:p>
            <a:pPr lvl="1"/>
            <a:r>
              <a:rPr lang="en-US" dirty="0"/>
              <a:t>Consider network and </a:t>
            </a:r>
            <a:r>
              <a:rPr lang="en-US" dirty="0" smtClean="0"/>
              <a:t>Web-related </a:t>
            </a:r>
            <a:r>
              <a:rPr lang="en-US" dirty="0"/>
              <a:t>issues</a:t>
            </a:r>
          </a:p>
          <a:p>
            <a:pPr lvl="1"/>
            <a:r>
              <a:rPr lang="en-US" dirty="0"/>
              <a:t>Estimate volume and future growth</a:t>
            </a:r>
          </a:p>
          <a:p>
            <a:pPr lvl="1"/>
            <a:r>
              <a:rPr lang="en-US" dirty="0"/>
              <a:t>Specify hardware, software, or personnel constraints</a:t>
            </a:r>
          </a:p>
          <a:p>
            <a:pPr lvl="1"/>
            <a:r>
              <a:rPr lang="en-US" dirty="0"/>
              <a:t>Prepare a request for </a:t>
            </a:r>
            <a:r>
              <a:rPr lang="en-US" dirty="0" smtClean="0"/>
              <a:t>proposal </a:t>
            </a:r>
            <a:r>
              <a:rPr lang="en-US" dirty="0"/>
              <a:t>or </a:t>
            </a:r>
            <a:r>
              <a:rPr lang="en-US" dirty="0" smtClean="0"/>
              <a:t>quotation</a:t>
            </a:r>
          </a:p>
          <a:p>
            <a:pPr lvl="2"/>
            <a:r>
              <a:rPr lang="en-US" b="1" dirty="0" smtClean="0"/>
              <a:t>Request </a:t>
            </a:r>
            <a:r>
              <a:rPr lang="en-US" b="1" dirty="0"/>
              <a:t>for </a:t>
            </a:r>
            <a:r>
              <a:rPr lang="en-US" b="1" dirty="0" smtClean="0"/>
              <a:t>proposal (RFP)</a:t>
            </a:r>
            <a:r>
              <a:rPr lang="en-US" dirty="0" smtClean="0"/>
              <a:t>:</a:t>
            </a:r>
            <a:r>
              <a:rPr lang="en-US" b="1" dirty="0" smtClean="0"/>
              <a:t> </a:t>
            </a:r>
            <a:r>
              <a:rPr lang="en-US" sz="2200" dirty="0" smtClean="0"/>
              <a:t>Describes </a:t>
            </a:r>
            <a:r>
              <a:rPr lang="en-US" sz="2200" dirty="0"/>
              <a:t>the company, lists </a:t>
            </a:r>
            <a:r>
              <a:rPr lang="en-US" sz="2200" dirty="0" smtClean="0"/>
              <a:t>the IT </a:t>
            </a:r>
            <a:r>
              <a:rPr lang="en-US" sz="2200" dirty="0"/>
              <a:t>services or products needed, and specifies the features </a:t>
            </a:r>
            <a:r>
              <a:rPr lang="en-US" sz="2200" dirty="0" smtClean="0"/>
              <a:t>required</a:t>
            </a:r>
          </a:p>
          <a:p>
            <a:pPr lvl="2"/>
            <a:r>
              <a:rPr lang="en-US" b="1" dirty="0" smtClean="0"/>
              <a:t>Request </a:t>
            </a:r>
            <a:r>
              <a:rPr lang="en-US" b="1" dirty="0"/>
              <a:t>for quotation (RFQ</a:t>
            </a:r>
            <a:r>
              <a:rPr lang="en-US" b="1" dirty="0" smtClean="0"/>
              <a:t>)</a:t>
            </a:r>
            <a:r>
              <a:rPr lang="en-US" dirty="0" smtClean="0"/>
              <a:t>:</a:t>
            </a:r>
            <a:r>
              <a:rPr lang="en-US" b="1" dirty="0" smtClean="0"/>
              <a:t> </a:t>
            </a:r>
            <a:r>
              <a:rPr lang="en-US" dirty="0" smtClean="0"/>
              <a:t>more </a:t>
            </a:r>
            <a:r>
              <a:rPr lang="en-US" dirty="0"/>
              <a:t>specific than an RFP</a:t>
            </a:r>
            <a:endParaRPr lang="en-US" dirty="0" smtClean="0"/>
          </a:p>
        </p:txBody>
      </p:sp>
      <p:sp>
        <p:nvSpPr>
          <p:cNvPr id="5"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03583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defRPr/>
            </a:pPr>
            <a:r>
              <a:rPr lang="en-US" dirty="0"/>
              <a:t>The Software Acquisition </a:t>
            </a:r>
            <a:r>
              <a:rPr lang="en-US" dirty="0" smtClean="0"/>
              <a:t>Process </a:t>
            </a:r>
            <a:r>
              <a:rPr lang="en-US" sz="1600" dirty="0" smtClean="0"/>
              <a:t>(Cont.1)</a:t>
            </a:r>
            <a:endParaRPr lang="en-US" sz="1600" b="0" dirty="0" smtClean="0"/>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31</a:t>
            </a:fld>
            <a:endParaRPr lang="en-US" dirty="0"/>
          </a:p>
        </p:txBody>
      </p:sp>
      <p:sp>
        <p:nvSpPr>
          <p:cNvPr id="10" name="Rectangle 9"/>
          <p:cNvSpPr/>
          <p:nvPr/>
        </p:nvSpPr>
        <p:spPr>
          <a:xfrm>
            <a:off x="1066800" y="5166717"/>
            <a:ext cx="7467600" cy="738664"/>
          </a:xfrm>
          <a:prstGeom prst="rect">
            <a:avLst/>
          </a:prstGeom>
        </p:spPr>
        <p:txBody>
          <a:bodyPr wrap="square">
            <a:spAutoFit/>
          </a:bodyPr>
          <a:lstStyle/>
          <a:p>
            <a:r>
              <a:rPr lang="en-US" sz="1400" b="1" dirty="0"/>
              <a:t>FIGURE </a:t>
            </a:r>
            <a:r>
              <a:rPr lang="en-US" sz="1400" b="1" dirty="0" smtClean="0"/>
              <a:t>7-13 </a:t>
            </a:r>
            <a:r>
              <a:rPr lang="en-US" sz="1400" dirty="0"/>
              <a:t>Volume estimates for an order processing system showing current activity levels and two forecasts</a:t>
            </a:r>
            <a:r>
              <a:rPr lang="en-US" sz="1400" dirty="0" smtClean="0"/>
              <a:t>: one </a:t>
            </a:r>
            <a:r>
              <a:rPr lang="en-US" sz="1400" dirty="0"/>
              <a:t>based on the existing order processing procedures and another that assumes a new Web site is </a:t>
            </a:r>
            <a:r>
              <a:rPr lang="en-US" sz="1400" dirty="0" smtClean="0"/>
              <a:t>operational. </a:t>
            </a:r>
            <a:endParaRPr lang="en-US" sz="1400" dirty="0"/>
          </a:p>
        </p:txBody>
      </p:sp>
      <p:pic>
        <p:nvPicPr>
          <p:cNvPr id="3" name="Picture 2" descr="This table shows the volume estimates for an order processing system. The table has four columns and seven rows. &#10;&#10;In the first row, column 1 is blank, column 2 is headed current level, column 3 is headed future growth (based on existing procedures), and column 4 is future growth (assuming new website is operational).&#10;&#10;In the second row, column 1 reads customers, column 2 reads 36,500, column 3 reads 40,150, and column 4 reads 63,875.&#10;In the third row, column 1 reads daily orders, column 2 reads 1,435, column 3 reads 1,579, and column 4 reads 2,811.&#10;In the fourth row, column 1 reads daily order lines, column 2 reads 7,715, column 3 reads 7,893, and column 4 reads 12,556.&#10;In the fifth row, column 1 reads sales reps, column 2 reads 29, column 3 reads 32, and column 4 reads 12.&#10;In the sixth row, column 1 reads order processing support staff, column 2 reads 2, column 3 reads 4, and column 4 reads 3.&#10;In the seventh row, column 1 reads products, column 2 read 600, column 3 reads 650, and column 4 reads 900.&#10;" title="FIGURE 7-13 Volume estimates for an order processing system showing current activity levels and two forecasts: one based on the existing order processing procedures and another that assumes a new Web site is operational.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637" y="1426464"/>
            <a:ext cx="8312727" cy="3727978"/>
          </a:xfrm>
          <a:prstGeom prst="rect">
            <a:avLst/>
          </a:prstGeom>
        </p:spPr>
      </p:pic>
      <p:sp>
        <p:nvSpPr>
          <p:cNvPr id="7"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5450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defRPr/>
            </a:pPr>
            <a:r>
              <a:rPr lang="en-US" dirty="0"/>
              <a:t>The Software Acquisition Process </a:t>
            </a:r>
            <a:r>
              <a:rPr lang="en-US" sz="1600" dirty="0"/>
              <a:t>(</a:t>
            </a:r>
            <a:r>
              <a:rPr lang="en-US" sz="1600" dirty="0" smtClean="0"/>
              <a:t>Cont.2)</a:t>
            </a:r>
            <a:endParaRPr lang="en-US" sz="1600" b="0" dirty="0" smtClean="0"/>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32</a:t>
            </a:fld>
            <a:endParaRPr lang="en-US" dirty="0"/>
          </a:p>
        </p:txBody>
      </p:sp>
      <p:sp>
        <p:nvSpPr>
          <p:cNvPr id="10" name="Rectangle 9"/>
          <p:cNvSpPr/>
          <p:nvPr/>
        </p:nvSpPr>
        <p:spPr>
          <a:xfrm>
            <a:off x="265860" y="1654108"/>
            <a:ext cx="2553540" cy="2677656"/>
          </a:xfrm>
          <a:prstGeom prst="rect">
            <a:avLst/>
          </a:prstGeom>
        </p:spPr>
        <p:txBody>
          <a:bodyPr wrap="square">
            <a:spAutoFit/>
          </a:bodyPr>
          <a:lstStyle/>
          <a:p>
            <a:r>
              <a:rPr lang="en-US" sz="1400" b="1" dirty="0"/>
              <a:t>FIGURE </a:t>
            </a:r>
            <a:r>
              <a:rPr lang="en-US" sz="1400" b="1" dirty="0" smtClean="0"/>
              <a:t>7-15 </a:t>
            </a:r>
            <a:r>
              <a:rPr lang="en-US" sz="1400" dirty="0"/>
              <a:t>The three vendors have the same initial ratings, but the two evaluation models produce </a:t>
            </a:r>
            <a:r>
              <a:rPr lang="en-US" sz="1400" dirty="0" smtClean="0"/>
              <a:t>different results</a:t>
            </a:r>
            <a:r>
              <a:rPr lang="en-US" sz="1400" dirty="0"/>
              <a:t>. In the </a:t>
            </a:r>
            <a:r>
              <a:rPr lang="en-US" sz="1400" dirty="0" err="1"/>
              <a:t>unweighted</a:t>
            </a:r>
            <a:r>
              <a:rPr lang="en-US" sz="1400" dirty="0"/>
              <a:t> model at the top of the figure, vendor A has the highest total points. However, </a:t>
            </a:r>
            <a:r>
              <a:rPr lang="en-US" sz="1400" dirty="0" smtClean="0"/>
              <a:t>after applying </a:t>
            </a:r>
            <a:r>
              <a:rPr lang="en-US" sz="1400" dirty="0"/>
              <a:t>weight factors, vendor C is the winner, as shown in the model at the bottom of the </a:t>
            </a:r>
            <a:r>
              <a:rPr lang="en-US" sz="1400" dirty="0" smtClean="0"/>
              <a:t>figure. </a:t>
            </a:r>
            <a:endParaRPr lang="en-US" sz="1400" dirty="0"/>
          </a:p>
        </p:txBody>
      </p:sp>
      <p:pic>
        <p:nvPicPr>
          <p:cNvPr id="3" name="Picture 2" descr="There are two tables in this slide.&#10;The first table is captioned unweighted evaluation model for a network project. The details in this table are as follows.&#10;In the first row, column 1 is blank, column 2 is headed vendor A, column 3 is headed vender B, and column 3 is headed vendor C. &#10;&#10;In the second row, column 1 reads price, column 2 reads 6, column 3 reads 5, and column 4 reads 9.&#10;In the third row, column 1 reads completion date, column 2 reads 2, column 3 reads 5, and column 4 reads 8.&#10;In the fourth row, column 1 reads layout/design, column 2 reads 8, column 3 reads 8, and column 4 reads 5.&#10;In the fifth row, column 1 reads references, column 2 reads 10, column 3 reads 6, and column 4 reads 3.&#10;In the sixth row, column 1 reads total points, column 2 reads 26, column 3 reads 24, and column 4 reads 25.&#10;&#10;Table 2 is captioned weighted evaluation model for a network project. The table header reads instructions: rate each vendor on a scale from 1(low) to 10 (high), then multiply the vendor’s score by the weight factor. Add vendor scores to calculate total points. The table has five columns and six rows. &#10;&#10;In the first row, column 1 is blank, column 2 reads weight factor, column 3 reads vendor A, column 4 reads vendor B, and column 3 reads vendor C.&#10;In the second row, column 1 reads price, column 2 reads 25, column 3 reads 6 * 25 = 150, column 4 reads 5 * 25 = 125, and column 5 reads 9 * 25 = 225.&#10;In the third row, column 1 reads completion date, column 2 reads 25, column 3 reads 2 * 25 = 50, column 4 reads 5 * 25 = 125, and column 5 reads 8 * 25 = 200.&#10;In the fourth row, column 1 reads layout/design, column 2 reads 35, column 3 reads 8 * 35 = 280, column 4 reads 8 * 35 = 280, and column 5 reads 5 * 35 = 175.&#10;In the fifth row, column 1 reads references, column 2 reads 15, column 3 reads 10 * 15 = 150, column 4 reads 6 * 15 = 90, and column 5 reads 3 * 15 = 45.&#10;In the sixth row, column 1 reads total points, column 2 reads 100, column 3 reads 630, column 4 reads 620, and column 5 reads 645.&#10;" title="FIGURE 7-15 The three vendors have the same initial ratings, but the two evaluation models produce different results. In the unweighted model at the top of the figure, vendor A has the highest total points. However, after applying weight factors, vendor C is the winner, as shown in the model at the bottom of the figure.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68495" y="1300627"/>
            <a:ext cx="5701771" cy="5072214"/>
          </a:xfrm>
          <a:prstGeom prst="rect">
            <a:avLst/>
          </a:prstGeom>
        </p:spPr>
      </p:pic>
      <p:sp>
        <p:nvSpPr>
          <p:cNvPr id="7"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2629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a:spLocks noGrp="1"/>
          </p:cNvSpPr>
          <p:nvPr>
            <p:ph idx="1"/>
          </p:nvPr>
        </p:nvSpPr>
        <p:spPr/>
        <p:txBody>
          <a:bodyPr/>
          <a:lstStyle/>
          <a:p>
            <a:r>
              <a:rPr lang="en-US" b="1" dirty="0" smtClean="0"/>
              <a:t>Step 2 - Identify Potential Vendors or Outsourcing Options</a:t>
            </a:r>
          </a:p>
          <a:p>
            <a:pPr lvl="1"/>
            <a:r>
              <a:rPr lang="en-US" dirty="0" smtClean="0"/>
              <a:t>The Internet contains information on all major products and acquisition services</a:t>
            </a:r>
          </a:p>
          <a:p>
            <a:pPr lvl="1"/>
            <a:r>
              <a:rPr lang="en-US" dirty="0" smtClean="0"/>
              <a:t>The organization can avail the services of a consulting firm that </a:t>
            </a:r>
            <a:r>
              <a:rPr lang="en-US" dirty="0"/>
              <a:t>help companies select software packages</a:t>
            </a:r>
            <a:endParaRPr lang="en-US" dirty="0" smtClean="0"/>
          </a:p>
          <a:p>
            <a:pPr lvl="1"/>
            <a:r>
              <a:rPr lang="en-US" dirty="0" smtClean="0"/>
              <a:t>Online </a:t>
            </a:r>
            <a:r>
              <a:rPr lang="en-US" b="1" dirty="0" smtClean="0"/>
              <a:t>forums or newsgroups </a:t>
            </a:r>
            <a:r>
              <a:rPr lang="en-US" dirty="0" smtClean="0"/>
              <a:t>provide opinions and ideas </a:t>
            </a:r>
          </a:p>
          <a:p>
            <a:pPr lvl="2"/>
            <a:r>
              <a:rPr lang="en-US" dirty="0" smtClean="0"/>
              <a:t>Google Groups </a:t>
            </a:r>
          </a:p>
          <a:p>
            <a:pPr lvl="2"/>
            <a:r>
              <a:rPr lang="en-US" dirty="0" smtClean="0"/>
              <a:t>Yahoo Groups</a:t>
            </a:r>
          </a:p>
          <a:p>
            <a:pPr lvl="2"/>
            <a:endParaRPr lang="en-US"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33</a:t>
            </a:fld>
            <a:endParaRPr lang="en-US" dirty="0"/>
          </a:p>
        </p:txBody>
      </p:sp>
      <p:sp>
        <p:nvSpPr>
          <p:cNvPr id="2" name="Title 1"/>
          <p:cNvSpPr>
            <a:spLocks noGrp="1"/>
          </p:cNvSpPr>
          <p:nvPr>
            <p:ph type="title"/>
          </p:nvPr>
        </p:nvSpPr>
        <p:spPr/>
        <p:txBody>
          <a:bodyPr>
            <a:normAutofit fontScale="90000"/>
          </a:bodyPr>
          <a:lstStyle/>
          <a:p>
            <a:r>
              <a:rPr lang="en-US" dirty="0" smtClean="0"/>
              <a:t>The Software Acquisition Process </a:t>
            </a:r>
            <a:r>
              <a:rPr lang="en-US" sz="1600" dirty="0" smtClean="0"/>
              <a:t>(Cont.3)</a:t>
            </a:r>
          </a:p>
        </p:txBody>
      </p:sp>
      <p:sp>
        <p:nvSpPr>
          <p:cNvPr id="8"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92995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a:spLocks noGrp="1"/>
          </p:cNvSpPr>
          <p:nvPr>
            <p:ph idx="1"/>
          </p:nvPr>
        </p:nvSpPr>
        <p:spPr/>
        <p:txBody>
          <a:bodyPr/>
          <a:lstStyle/>
          <a:p>
            <a:r>
              <a:rPr lang="en-US" b="1" dirty="0" smtClean="0"/>
              <a:t>Step 3 - Evaluate the Alternatives</a:t>
            </a:r>
          </a:p>
          <a:p>
            <a:pPr lvl="1"/>
            <a:r>
              <a:rPr lang="en-US" dirty="0" smtClean="0"/>
              <a:t>Existing users</a:t>
            </a:r>
          </a:p>
          <a:p>
            <a:pPr lvl="2"/>
            <a:r>
              <a:rPr lang="en-US" dirty="0"/>
              <a:t>P</a:t>
            </a:r>
            <a:r>
              <a:rPr lang="en-US" dirty="0" smtClean="0"/>
              <a:t>rovide feedback about their experiences</a:t>
            </a:r>
          </a:p>
          <a:p>
            <a:pPr lvl="1"/>
            <a:r>
              <a:rPr lang="en-US" dirty="0" smtClean="0"/>
              <a:t>Application testing</a:t>
            </a:r>
          </a:p>
          <a:p>
            <a:pPr lvl="2"/>
            <a:r>
              <a:rPr lang="en-US" dirty="0" smtClean="0"/>
              <a:t>Users in the organization may be able to test the product</a:t>
            </a:r>
          </a:p>
          <a:p>
            <a:pPr lvl="1"/>
            <a:r>
              <a:rPr lang="en-US" dirty="0" smtClean="0"/>
              <a:t>Benchmarking</a:t>
            </a:r>
          </a:p>
          <a:p>
            <a:pPr lvl="2"/>
            <a:r>
              <a:rPr lang="en-US" b="1" dirty="0" smtClean="0"/>
              <a:t>Benchmark</a:t>
            </a:r>
            <a:r>
              <a:rPr lang="en-US" dirty="0" smtClean="0"/>
              <a:t>: Measures the time a package takes to process a certain number of transactions</a:t>
            </a:r>
          </a:p>
          <a:p>
            <a:pPr lvl="2"/>
            <a:r>
              <a:rPr lang="en-US" dirty="0" smtClean="0"/>
              <a:t>Each package is matched against RFP features and the choices are ranked</a:t>
            </a:r>
            <a:endParaRPr lang="en-US"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34</a:t>
            </a:fld>
            <a:endParaRPr lang="en-US" dirty="0"/>
          </a:p>
        </p:txBody>
      </p:sp>
      <p:sp>
        <p:nvSpPr>
          <p:cNvPr id="2" name="Title 1"/>
          <p:cNvSpPr>
            <a:spLocks noGrp="1"/>
          </p:cNvSpPr>
          <p:nvPr>
            <p:ph type="title"/>
          </p:nvPr>
        </p:nvSpPr>
        <p:spPr/>
        <p:txBody>
          <a:bodyPr>
            <a:normAutofit fontScale="90000"/>
          </a:bodyPr>
          <a:lstStyle/>
          <a:p>
            <a:r>
              <a:rPr lang="en-US" dirty="0" smtClean="0"/>
              <a:t>The Software Acquisition Process </a:t>
            </a:r>
            <a:r>
              <a:rPr lang="en-US" sz="1600" dirty="0" smtClean="0"/>
              <a:t>(Cont.4)</a:t>
            </a:r>
          </a:p>
        </p:txBody>
      </p:sp>
      <p:sp>
        <p:nvSpPr>
          <p:cNvPr id="8"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14768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a:spLocks noGrp="1"/>
          </p:cNvSpPr>
          <p:nvPr>
            <p:ph idx="1"/>
          </p:nvPr>
        </p:nvSpPr>
        <p:spPr/>
        <p:txBody>
          <a:bodyPr/>
          <a:lstStyle/>
          <a:p>
            <a:r>
              <a:rPr lang="en-US" b="1" dirty="0" smtClean="0"/>
              <a:t>Step 4 - Perform Cost-Benefit Analysis</a:t>
            </a:r>
          </a:p>
          <a:p>
            <a:pPr lvl="1"/>
            <a:r>
              <a:rPr lang="en-US" dirty="0" smtClean="0"/>
              <a:t>Identify and calculate total cost of ownership (TCO) for each option being considered</a:t>
            </a:r>
          </a:p>
          <a:p>
            <a:pPr lvl="1"/>
            <a:r>
              <a:rPr lang="en-US" dirty="0" smtClean="0"/>
              <a:t>Study the conditions of use that come along with the </a:t>
            </a:r>
            <a:r>
              <a:rPr lang="en-US" b="1" dirty="0" smtClean="0"/>
              <a:t>software license</a:t>
            </a:r>
          </a:p>
          <a:p>
            <a:pPr lvl="1"/>
            <a:r>
              <a:rPr lang="en-US" dirty="0" smtClean="0"/>
              <a:t>If a software package is purchased, consider a supplemental </a:t>
            </a:r>
            <a:r>
              <a:rPr lang="en-US" b="1" dirty="0" smtClean="0"/>
              <a:t>maintenance agreement</a:t>
            </a:r>
            <a:endParaRPr lang="en-US" b="1"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35</a:t>
            </a:fld>
            <a:endParaRPr lang="en-US" dirty="0"/>
          </a:p>
        </p:txBody>
      </p:sp>
      <p:sp>
        <p:nvSpPr>
          <p:cNvPr id="2" name="Title 1"/>
          <p:cNvSpPr>
            <a:spLocks noGrp="1"/>
          </p:cNvSpPr>
          <p:nvPr>
            <p:ph type="title"/>
          </p:nvPr>
        </p:nvSpPr>
        <p:spPr/>
        <p:txBody>
          <a:bodyPr>
            <a:normAutofit fontScale="90000"/>
          </a:bodyPr>
          <a:lstStyle/>
          <a:p>
            <a:r>
              <a:rPr lang="en-US" dirty="0" smtClean="0"/>
              <a:t>The Software Acquisition Process </a:t>
            </a:r>
            <a:r>
              <a:rPr lang="en-US" sz="1600" dirty="0" smtClean="0"/>
              <a:t>(Cont.5)</a:t>
            </a:r>
          </a:p>
        </p:txBody>
      </p:sp>
      <p:sp>
        <p:nvSpPr>
          <p:cNvPr id="8"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43324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a:spLocks noGrp="1"/>
          </p:cNvSpPr>
          <p:nvPr>
            <p:ph idx="1"/>
          </p:nvPr>
        </p:nvSpPr>
        <p:spPr/>
        <p:txBody>
          <a:bodyPr/>
          <a:lstStyle/>
          <a:p>
            <a:r>
              <a:rPr lang="en-US" b="1" dirty="0" smtClean="0"/>
              <a:t>Step 5 - Prepare a Recommendation</a:t>
            </a:r>
          </a:p>
          <a:p>
            <a:pPr lvl="1"/>
            <a:r>
              <a:rPr lang="en-US" dirty="0" smtClean="0"/>
              <a:t>Evaluate and describe alternatives along with:</a:t>
            </a:r>
          </a:p>
          <a:p>
            <a:pPr lvl="2"/>
            <a:r>
              <a:rPr lang="en-US" dirty="0" smtClean="0"/>
              <a:t>Costs</a:t>
            </a:r>
          </a:p>
          <a:p>
            <a:pPr lvl="2"/>
            <a:r>
              <a:rPr lang="en-US" dirty="0" smtClean="0"/>
              <a:t>Benefits</a:t>
            </a:r>
          </a:p>
          <a:p>
            <a:pPr lvl="2"/>
            <a:r>
              <a:rPr lang="en-US" dirty="0" smtClean="0"/>
              <a:t>Advantages</a:t>
            </a:r>
          </a:p>
          <a:p>
            <a:pPr lvl="2"/>
            <a:r>
              <a:rPr lang="en-US" dirty="0" smtClean="0"/>
              <a:t>Disadvantages</a:t>
            </a:r>
          </a:p>
          <a:p>
            <a:pPr lvl="1"/>
            <a:r>
              <a:rPr lang="en-US" dirty="0" smtClean="0"/>
              <a:t>Submit a formal system requirements document and deliver a presentation</a:t>
            </a:r>
            <a:endParaRPr lang="en-US"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36</a:t>
            </a:fld>
            <a:endParaRPr lang="en-US" dirty="0"/>
          </a:p>
        </p:txBody>
      </p:sp>
      <p:sp>
        <p:nvSpPr>
          <p:cNvPr id="2" name="Title 1"/>
          <p:cNvSpPr>
            <a:spLocks noGrp="1"/>
          </p:cNvSpPr>
          <p:nvPr>
            <p:ph type="title"/>
          </p:nvPr>
        </p:nvSpPr>
        <p:spPr/>
        <p:txBody>
          <a:bodyPr>
            <a:normAutofit fontScale="90000"/>
          </a:bodyPr>
          <a:lstStyle/>
          <a:p>
            <a:r>
              <a:rPr lang="en-US" dirty="0" smtClean="0"/>
              <a:t>The Software Acquisition Process </a:t>
            </a:r>
            <a:r>
              <a:rPr lang="en-US" sz="1600" dirty="0" smtClean="0"/>
              <a:t>(Cont.6)</a:t>
            </a:r>
          </a:p>
        </p:txBody>
      </p:sp>
      <p:sp>
        <p:nvSpPr>
          <p:cNvPr id="8"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81984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a:spLocks noGrp="1"/>
          </p:cNvSpPr>
          <p:nvPr>
            <p:ph idx="1"/>
          </p:nvPr>
        </p:nvSpPr>
        <p:spPr/>
        <p:txBody>
          <a:bodyPr/>
          <a:lstStyle/>
          <a:p>
            <a:r>
              <a:rPr lang="en-US" b="1" dirty="0" smtClean="0"/>
              <a:t>Step 6 - Implement the Solution</a:t>
            </a:r>
          </a:p>
          <a:p>
            <a:pPr lvl="1"/>
            <a:r>
              <a:rPr lang="en-US" dirty="0" smtClean="0"/>
              <a:t>Implementation tasks will depend on the solution selected</a:t>
            </a:r>
          </a:p>
          <a:p>
            <a:pPr lvl="1"/>
            <a:r>
              <a:rPr lang="en-US" dirty="0" smtClean="0"/>
              <a:t>Before the new software becomes operational, complete all implementation steps</a:t>
            </a:r>
          </a:p>
          <a:p>
            <a:pPr lvl="2"/>
            <a:r>
              <a:rPr lang="en-US" dirty="0" smtClean="0"/>
              <a:t>Loading</a:t>
            </a:r>
          </a:p>
          <a:p>
            <a:pPr lvl="2"/>
            <a:r>
              <a:rPr lang="en-US" dirty="0" smtClean="0"/>
              <a:t>Configuring and testing the software</a:t>
            </a:r>
          </a:p>
          <a:p>
            <a:pPr lvl="2"/>
            <a:r>
              <a:rPr lang="en-US" dirty="0" smtClean="0"/>
              <a:t>Training users</a:t>
            </a:r>
          </a:p>
          <a:p>
            <a:pPr lvl="2"/>
            <a:r>
              <a:rPr lang="en-US" dirty="0" smtClean="0"/>
              <a:t>Converting data files to the new system’s format</a:t>
            </a:r>
            <a:endParaRPr lang="en-US"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37</a:t>
            </a:fld>
            <a:endParaRPr lang="en-US" dirty="0"/>
          </a:p>
        </p:txBody>
      </p:sp>
      <p:sp>
        <p:nvSpPr>
          <p:cNvPr id="2" name="Title 1"/>
          <p:cNvSpPr>
            <a:spLocks noGrp="1"/>
          </p:cNvSpPr>
          <p:nvPr>
            <p:ph type="title"/>
          </p:nvPr>
        </p:nvSpPr>
        <p:spPr/>
        <p:txBody>
          <a:bodyPr>
            <a:normAutofit fontScale="90000"/>
          </a:bodyPr>
          <a:lstStyle/>
          <a:p>
            <a:r>
              <a:rPr lang="en-US" dirty="0" smtClean="0"/>
              <a:t>The Software Acquisition Process </a:t>
            </a:r>
            <a:r>
              <a:rPr lang="en-US" sz="1600" dirty="0" smtClean="0"/>
              <a:t>(Cont.7)</a:t>
            </a:r>
          </a:p>
        </p:txBody>
      </p:sp>
      <p:sp>
        <p:nvSpPr>
          <p:cNvPr id="8"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50444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38</a:t>
            </a:fld>
            <a:endParaRPr lang="en-US" dirty="0"/>
          </a:p>
        </p:txBody>
      </p:sp>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Completion of Systems Analysis Tasks</a:t>
            </a:r>
          </a:p>
        </p:txBody>
      </p:sp>
      <p:sp>
        <p:nvSpPr>
          <p:cNvPr id="19458" name="Text Placeholder 2"/>
          <p:cNvSpPr>
            <a:spLocks noGrp="1"/>
          </p:cNvSpPr>
          <p:nvPr>
            <p:ph idx="4294967295"/>
          </p:nvPr>
        </p:nvSpPr>
        <p:spPr>
          <a:xfrm>
            <a:off x="533400" y="1481138"/>
            <a:ext cx="8077200" cy="4767262"/>
          </a:xfrm>
        </p:spPr>
        <p:txBody>
          <a:bodyPr>
            <a:normAutofit/>
          </a:bodyPr>
          <a:lstStyle/>
          <a:p>
            <a:r>
              <a:rPr lang="en-US" b="1" dirty="0"/>
              <a:t>System Requirements Document</a:t>
            </a:r>
          </a:p>
          <a:p>
            <a:pPr lvl="1"/>
            <a:r>
              <a:rPr lang="en-US" dirty="0"/>
              <a:t>C</a:t>
            </a:r>
            <a:r>
              <a:rPr lang="en-US" dirty="0" smtClean="0"/>
              <a:t>alled </a:t>
            </a:r>
            <a:r>
              <a:rPr lang="en-US" b="1" dirty="0" smtClean="0"/>
              <a:t>software </a:t>
            </a:r>
            <a:r>
              <a:rPr lang="en-US" b="1" dirty="0"/>
              <a:t>requirements </a:t>
            </a:r>
            <a:r>
              <a:rPr lang="en-US" b="1" dirty="0" smtClean="0"/>
              <a:t>specification</a:t>
            </a:r>
          </a:p>
          <a:p>
            <a:pPr lvl="1"/>
            <a:r>
              <a:rPr lang="en-US" dirty="0" smtClean="0"/>
              <a:t>Contains </a:t>
            </a:r>
            <a:r>
              <a:rPr lang="en-US" dirty="0"/>
              <a:t>the requirements for the new </a:t>
            </a:r>
            <a:r>
              <a:rPr lang="en-US" dirty="0" smtClean="0"/>
              <a:t>system</a:t>
            </a:r>
          </a:p>
          <a:p>
            <a:pPr lvl="1"/>
            <a:r>
              <a:rPr lang="en-US" dirty="0" smtClean="0"/>
              <a:t>Describes </a:t>
            </a:r>
            <a:r>
              <a:rPr lang="en-US" dirty="0"/>
              <a:t>the alternatives </a:t>
            </a:r>
            <a:r>
              <a:rPr lang="en-US" dirty="0" smtClean="0"/>
              <a:t>considered</a:t>
            </a:r>
          </a:p>
          <a:p>
            <a:pPr lvl="1"/>
            <a:r>
              <a:rPr lang="en-US" dirty="0" smtClean="0"/>
              <a:t>Makes </a:t>
            </a:r>
            <a:r>
              <a:rPr lang="en-US" dirty="0"/>
              <a:t>a specific recommendation to management</a:t>
            </a:r>
          </a:p>
          <a:p>
            <a:pPr lvl="1"/>
            <a:r>
              <a:rPr lang="en-US" dirty="0" smtClean="0"/>
              <a:t>Similar to a contract</a:t>
            </a:r>
          </a:p>
          <a:p>
            <a:pPr lvl="2"/>
            <a:r>
              <a:rPr lang="en-US" dirty="0" smtClean="0"/>
              <a:t>Identifies items that system developers must deliver to users</a:t>
            </a:r>
            <a:endParaRPr lang="en-US" dirty="0"/>
          </a:p>
          <a:p>
            <a:pPr lvl="1"/>
            <a:r>
              <a:rPr lang="en-US" dirty="0"/>
              <a:t>Format and organize </a:t>
            </a:r>
            <a:r>
              <a:rPr lang="en-US" dirty="0" smtClean="0"/>
              <a:t>the systems document</a:t>
            </a:r>
          </a:p>
          <a:p>
            <a:pPr lvl="2"/>
            <a:r>
              <a:rPr lang="en-US" dirty="0" smtClean="0"/>
              <a:t>Easy </a:t>
            </a:r>
            <a:r>
              <a:rPr lang="en-US" dirty="0"/>
              <a:t>to read and use</a:t>
            </a:r>
          </a:p>
          <a:p>
            <a:pPr eaLnBrk="1" hangingPunct="1"/>
            <a:endParaRPr lang="en-US" dirty="0" smtClean="0"/>
          </a:p>
          <a:p>
            <a:pPr marL="393192" lvl="1" indent="0">
              <a:buNone/>
            </a:pPr>
            <a:endParaRPr lang="en-US" dirty="0" smtClean="0"/>
          </a:p>
          <a:p>
            <a:pPr lvl="1"/>
            <a:endParaRPr lang="en-US" dirty="0" smtClean="0"/>
          </a:p>
        </p:txBody>
      </p:sp>
      <p:sp>
        <p:nvSpPr>
          <p:cNvPr id="5"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5355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a:spLocks noGrp="1"/>
          </p:cNvSpPr>
          <p:nvPr>
            <p:ph idx="1"/>
          </p:nvPr>
        </p:nvSpPr>
        <p:spPr/>
        <p:txBody>
          <a:bodyPr>
            <a:noAutofit/>
          </a:bodyPr>
          <a:lstStyle/>
          <a:p>
            <a:r>
              <a:rPr lang="en-US" b="1" dirty="0" smtClean="0"/>
              <a:t>Presentation to Management</a:t>
            </a:r>
          </a:p>
          <a:p>
            <a:pPr lvl="1"/>
            <a:r>
              <a:rPr lang="en-US" dirty="0" smtClean="0"/>
              <a:t>Helps take </a:t>
            </a:r>
            <a:r>
              <a:rPr lang="en-US" dirty="0"/>
              <a:t>key decisions that affect the future development of the system</a:t>
            </a:r>
            <a:endParaRPr lang="en-US" dirty="0" smtClean="0"/>
          </a:p>
          <a:p>
            <a:pPr lvl="1"/>
            <a:r>
              <a:rPr lang="en-US" dirty="0" smtClean="0"/>
              <a:t>Suggestions for effective presentations</a:t>
            </a:r>
          </a:p>
          <a:p>
            <a:pPr lvl="2"/>
            <a:r>
              <a:rPr lang="en-US" dirty="0" smtClean="0"/>
              <a:t>Start with a brief overview</a:t>
            </a:r>
          </a:p>
          <a:p>
            <a:pPr lvl="2"/>
            <a:r>
              <a:rPr lang="en-US" dirty="0" smtClean="0"/>
              <a:t>Summarize the primary viable alternatives</a:t>
            </a:r>
          </a:p>
          <a:p>
            <a:pPr lvl="2"/>
            <a:r>
              <a:rPr lang="en-US" dirty="0" smtClean="0"/>
              <a:t>Explain why the evaluation and selection team chose the recommended alternative</a:t>
            </a:r>
          </a:p>
          <a:p>
            <a:pPr lvl="2"/>
            <a:r>
              <a:rPr lang="en-US" dirty="0" smtClean="0"/>
              <a:t>Allow time for discussion </a:t>
            </a:r>
          </a:p>
          <a:p>
            <a:pPr lvl="2"/>
            <a:r>
              <a:rPr lang="en-US" dirty="0" smtClean="0"/>
              <a:t>Obtain a final decision from management or agree on a timetable for the next step in the process</a:t>
            </a:r>
            <a:endParaRPr lang="en-US"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39</a:t>
            </a:fld>
            <a:endParaRPr lang="en-US" dirty="0"/>
          </a:p>
        </p:txBody>
      </p:sp>
      <p:sp>
        <p:nvSpPr>
          <p:cNvPr id="2" name="Title 1"/>
          <p:cNvSpPr>
            <a:spLocks noGrp="1"/>
          </p:cNvSpPr>
          <p:nvPr>
            <p:ph type="title"/>
          </p:nvPr>
        </p:nvSpPr>
        <p:spPr/>
        <p:txBody>
          <a:bodyPr>
            <a:normAutofit fontScale="90000"/>
          </a:bodyPr>
          <a:lstStyle/>
          <a:p>
            <a:r>
              <a:rPr lang="en-US" dirty="0" smtClean="0"/>
              <a:t>Completion of Systems Analysis Tasks </a:t>
            </a:r>
            <a:r>
              <a:rPr lang="en-US" sz="1600" dirty="0" smtClean="0"/>
              <a:t>(Cont.1)</a:t>
            </a:r>
          </a:p>
        </p:txBody>
      </p:sp>
      <p:sp>
        <p:nvSpPr>
          <p:cNvPr id="8"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9202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4</a:t>
            </a:fld>
            <a:endParaRPr lang="en-US" dirty="0"/>
          </a:p>
        </p:txBody>
      </p:sp>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Development Strategies Overview</a:t>
            </a:r>
          </a:p>
        </p:txBody>
      </p:sp>
      <p:sp>
        <p:nvSpPr>
          <p:cNvPr id="19458" name="Text Placeholder 2"/>
          <p:cNvSpPr>
            <a:spLocks noGrp="1"/>
          </p:cNvSpPr>
          <p:nvPr>
            <p:ph idx="4294967295"/>
          </p:nvPr>
        </p:nvSpPr>
        <p:spPr>
          <a:xfrm>
            <a:off x="415636" y="1481138"/>
            <a:ext cx="8271164" cy="4767262"/>
          </a:xfrm>
        </p:spPr>
        <p:txBody>
          <a:bodyPr>
            <a:noAutofit/>
          </a:bodyPr>
          <a:lstStyle/>
          <a:p>
            <a:r>
              <a:rPr lang="en-US" dirty="0"/>
              <a:t>Earlier, certain work functions in the company </a:t>
            </a:r>
            <a:r>
              <a:rPr lang="en-US" dirty="0" smtClean="0"/>
              <a:t>required:</a:t>
            </a:r>
            <a:endParaRPr lang="en-US" dirty="0"/>
          </a:p>
          <a:p>
            <a:pPr lvl="1"/>
            <a:r>
              <a:rPr lang="en-US" dirty="0"/>
              <a:t>Development of software </a:t>
            </a:r>
            <a:r>
              <a:rPr lang="en-US" dirty="0" smtClean="0"/>
              <a:t>by in-house efforts</a:t>
            </a:r>
            <a:endParaRPr lang="en-US" dirty="0"/>
          </a:p>
          <a:p>
            <a:pPr lvl="1"/>
            <a:r>
              <a:rPr lang="en-US" dirty="0"/>
              <a:t>Employing </a:t>
            </a:r>
            <a:r>
              <a:rPr lang="en-US" dirty="0" smtClean="0"/>
              <a:t>the services </a:t>
            </a:r>
            <a:r>
              <a:rPr lang="en-US" dirty="0"/>
              <a:t>of external entities</a:t>
            </a:r>
          </a:p>
          <a:p>
            <a:r>
              <a:rPr lang="en-US" dirty="0" smtClean="0"/>
              <a:t>Today</a:t>
            </a:r>
            <a:r>
              <a:rPr lang="en-US" dirty="0"/>
              <a:t>, </a:t>
            </a:r>
            <a:r>
              <a:rPr lang="en-US" dirty="0" smtClean="0"/>
              <a:t>organizations have following choices for software acquisition</a:t>
            </a:r>
          </a:p>
          <a:p>
            <a:pPr lvl="1"/>
            <a:r>
              <a:rPr lang="en-US" dirty="0" smtClean="0"/>
              <a:t>Application </a:t>
            </a:r>
            <a:r>
              <a:rPr lang="en-US" dirty="0"/>
              <a:t>service </a:t>
            </a:r>
            <a:r>
              <a:rPr lang="en-US" dirty="0" smtClean="0"/>
              <a:t>providers</a:t>
            </a:r>
          </a:p>
          <a:p>
            <a:pPr lvl="1"/>
            <a:r>
              <a:rPr lang="en-US" dirty="0" smtClean="0"/>
              <a:t>Web-hosted </a:t>
            </a:r>
            <a:r>
              <a:rPr lang="en-US" dirty="0"/>
              <a:t>software </a:t>
            </a:r>
            <a:r>
              <a:rPr lang="en-US" dirty="0" smtClean="0"/>
              <a:t>options</a:t>
            </a:r>
          </a:p>
          <a:p>
            <a:pPr lvl="1"/>
            <a:r>
              <a:rPr lang="en-US" dirty="0" smtClean="0"/>
              <a:t>Firms that offer enterprise-wide </a:t>
            </a:r>
            <a:r>
              <a:rPr lang="en-US" dirty="0"/>
              <a:t>software </a:t>
            </a:r>
            <a:r>
              <a:rPr lang="en-US" dirty="0" smtClean="0"/>
              <a:t>solutions</a:t>
            </a:r>
          </a:p>
          <a:p>
            <a:r>
              <a:rPr lang="en-US" dirty="0" smtClean="0"/>
              <a:t>Selecting the best development path is an important decision</a:t>
            </a:r>
            <a:endParaRPr lang="en-US" dirty="0"/>
          </a:p>
        </p:txBody>
      </p:sp>
      <p:sp>
        <p:nvSpPr>
          <p:cNvPr id="5"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a:spLocks noGrp="1"/>
          </p:cNvSpPr>
          <p:nvPr>
            <p:ph idx="1"/>
          </p:nvPr>
        </p:nvSpPr>
        <p:spPr/>
        <p:txBody>
          <a:bodyPr>
            <a:noAutofit/>
          </a:bodyPr>
          <a:lstStyle/>
          <a:p>
            <a:r>
              <a:rPr lang="en-US" b="1" dirty="0" smtClean="0"/>
              <a:t>Presentation to Management </a:t>
            </a:r>
            <a:r>
              <a:rPr lang="en-US" sz="1400" b="1" dirty="0" smtClean="0"/>
              <a:t>(Cont.)</a:t>
            </a:r>
          </a:p>
          <a:p>
            <a:pPr lvl="1"/>
            <a:r>
              <a:rPr lang="en-US" dirty="0" smtClean="0"/>
              <a:t>Depending on management’s decision, a systems analyst will do one of the following</a:t>
            </a:r>
          </a:p>
          <a:p>
            <a:pPr lvl="2"/>
            <a:r>
              <a:rPr lang="en-US" dirty="0" smtClean="0"/>
              <a:t>Implement an outsourcing alternative</a:t>
            </a:r>
          </a:p>
          <a:p>
            <a:pPr lvl="2"/>
            <a:r>
              <a:rPr lang="en-US" dirty="0" smtClean="0"/>
              <a:t>Develop an in-house system</a:t>
            </a:r>
          </a:p>
          <a:p>
            <a:pPr lvl="2"/>
            <a:r>
              <a:rPr lang="en-US" dirty="0" smtClean="0"/>
              <a:t>Purchase or customize a software package</a:t>
            </a:r>
          </a:p>
          <a:p>
            <a:pPr lvl="2"/>
            <a:r>
              <a:rPr lang="en-US" dirty="0" smtClean="0"/>
              <a:t>Perform additional systems analysis work</a:t>
            </a:r>
          </a:p>
          <a:p>
            <a:pPr lvl="2"/>
            <a:r>
              <a:rPr lang="en-US" dirty="0" smtClean="0"/>
              <a:t>Stop all further work</a:t>
            </a:r>
          </a:p>
          <a:p>
            <a:pPr lvl="1"/>
            <a:r>
              <a:rPr lang="en-US" dirty="0" smtClean="0"/>
              <a:t>Post presentation and management decision, the project begins a transition to the systems phase of the SDLC</a:t>
            </a:r>
            <a:endParaRPr lang="en-US"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40</a:t>
            </a:fld>
            <a:endParaRPr lang="en-US" dirty="0"/>
          </a:p>
        </p:txBody>
      </p:sp>
      <p:sp>
        <p:nvSpPr>
          <p:cNvPr id="2" name="Title 1"/>
          <p:cNvSpPr>
            <a:spLocks noGrp="1"/>
          </p:cNvSpPr>
          <p:nvPr>
            <p:ph type="title"/>
          </p:nvPr>
        </p:nvSpPr>
        <p:spPr/>
        <p:txBody>
          <a:bodyPr>
            <a:normAutofit fontScale="90000"/>
          </a:bodyPr>
          <a:lstStyle/>
          <a:p>
            <a:r>
              <a:rPr lang="en-US" dirty="0" smtClean="0"/>
              <a:t>Completion of Systems Analysis Tasks </a:t>
            </a:r>
            <a:r>
              <a:rPr lang="en-US" sz="1600" dirty="0" smtClean="0"/>
              <a:t>(Cont.2)</a:t>
            </a:r>
          </a:p>
        </p:txBody>
      </p:sp>
      <p:sp>
        <p:nvSpPr>
          <p:cNvPr id="8"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89303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41</a:t>
            </a:fld>
            <a:endParaRPr lang="en-US" dirty="0"/>
          </a:p>
        </p:txBody>
      </p:sp>
      <p:sp>
        <p:nvSpPr>
          <p:cNvPr id="2" name="Title 1"/>
          <p:cNvSpPr>
            <a:spLocks noGrp="1"/>
          </p:cNvSpPr>
          <p:nvPr>
            <p:ph type="title"/>
          </p:nvPr>
        </p:nvSpPr>
        <p:spPr/>
        <p:txBody>
          <a:bodyPr rtlCol="0">
            <a:normAutofit/>
          </a:bodyPr>
          <a:lstStyle/>
          <a:p>
            <a:pPr>
              <a:defRPr/>
            </a:pPr>
            <a:r>
              <a:rPr lang="en-US" dirty="0" smtClean="0"/>
              <a:t>Transition to System Design</a:t>
            </a:r>
          </a:p>
        </p:txBody>
      </p:sp>
      <p:sp>
        <p:nvSpPr>
          <p:cNvPr id="19458" name="Text Placeholder 2"/>
          <p:cNvSpPr>
            <a:spLocks noGrp="1"/>
          </p:cNvSpPr>
          <p:nvPr>
            <p:ph idx="4294967295"/>
          </p:nvPr>
        </p:nvSpPr>
        <p:spPr>
          <a:xfrm>
            <a:off x="533400" y="1481138"/>
            <a:ext cx="8077200" cy="4767262"/>
          </a:xfrm>
        </p:spPr>
        <p:txBody>
          <a:bodyPr>
            <a:noAutofit/>
          </a:bodyPr>
          <a:lstStyle/>
          <a:p>
            <a:r>
              <a:rPr lang="en-US" b="1" dirty="0" smtClean="0"/>
              <a:t>Preparing for Systems Design</a:t>
            </a:r>
          </a:p>
          <a:p>
            <a:pPr lvl="1"/>
            <a:r>
              <a:rPr lang="en-US" dirty="0" smtClean="0"/>
              <a:t>Systems </a:t>
            </a:r>
            <a:r>
              <a:rPr lang="en-US" dirty="0"/>
              <a:t>design requires accurate </a:t>
            </a:r>
            <a:r>
              <a:rPr lang="en-US" dirty="0" smtClean="0"/>
              <a:t>documentation</a:t>
            </a:r>
          </a:p>
          <a:p>
            <a:pPr marL="858838" lvl="2"/>
            <a:r>
              <a:rPr lang="en-US" dirty="0" smtClean="0"/>
              <a:t>Provide </a:t>
            </a:r>
            <a:r>
              <a:rPr lang="en-US" dirty="0"/>
              <a:t>detailed specifications for output, input, data, processes, and other </a:t>
            </a:r>
            <a:r>
              <a:rPr lang="en-US" dirty="0" smtClean="0"/>
              <a:t>requirements</a:t>
            </a:r>
          </a:p>
          <a:p>
            <a:pPr marL="365760" lvl="1" indent="-256032">
              <a:spcBef>
                <a:spcPts val="400"/>
              </a:spcBef>
              <a:buSzPct val="68000"/>
              <a:buFont typeface="Wingdings 3"/>
              <a:buChar char=""/>
            </a:pPr>
            <a:r>
              <a:rPr lang="en-US" sz="2700" b="1" dirty="0" smtClean="0"/>
              <a:t>Logical and Physical Design</a:t>
            </a:r>
          </a:p>
          <a:p>
            <a:pPr marL="690372" lvl="2" indent="-342900">
              <a:spcBef>
                <a:spcPts val="400"/>
              </a:spcBef>
              <a:buClr>
                <a:schemeClr val="tx2">
                  <a:lumMod val="50000"/>
                </a:schemeClr>
              </a:buClr>
              <a:buSzPct val="68000"/>
              <a:buFont typeface="Courier New" panose="02070309020205020404" pitchFamily="49" charset="0"/>
              <a:buChar char="o"/>
            </a:pPr>
            <a:r>
              <a:rPr lang="en-US" sz="2300" b="1" dirty="0" smtClean="0"/>
              <a:t>Logical design: </a:t>
            </a:r>
            <a:r>
              <a:rPr lang="en-US" sz="2300" dirty="0" smtClean="0"/>
              <a:t>Defines </a:t>
            </a:r>
            <a:r>
              <a:rPr lang="en-US" sz="2300" dirty="0"/>
              <a:t>what</a:t>
            </a:r>
            <a:r>
              <a:rPr lang="en-US" sz="2300" i="1" dirty="0"/>
              <a:t> </a:t>
            </a:r>
            <a:r>
              <a:rPr lang="en-US" sz="2300" dirty="0"/>
              <a:t>must take </a:t>
            </a:r>
            <a:r>
              <a:rPr lang="en-US" sz="2300" dirty="0" smtClean="0"/>
              <a:t>place</a:t>
            </a:r>
          </a:p>
          <a:p>
            <a:pPr marL="690372" lvl="2" indent="-342900">
              <a:spcBef>
                <a:spcPts val="400"/>
              </a:spcBef>
              <a:buClr>
                <a:schemeClr val="tx2">
                  <a:lumMod val="50000"/>
                </a:schemeClr>
              </a:buClr>
              <a:buSzPct val="68000"/>
              <a:buFont typeface="Courier New" panose="02070309020205020404" pitchFamily="49" charset="0"/>
              <a:buChar char="o"/>
            </a:pPr>
            <a:r>
              <a:rPr lang="en-US" sz="2300" b="1" dirty="0"/>
              <a:t>P</a:t>
            </a:r>
            <a:r>
              <a:rPr lang="en-US" sz="2300" b="1" dirty="0" smtClean="0"/>
              <a:t>hysical design: </a:t>
            </a:r>
            <a:r>
              <a:rPr lang="en-US" sz="2300" dirty="0" smtClean="0"/>
              <a:t>Describes the actual process of entering, verifying, and storing data</a:t>
            </a:r>
            <a:endParaRPr lang="en-US" sz="2300" dirty="0"/>
          </a:p>
          <a:p>
            <a:pPr marL="690372" lvl="2" indent="-342900">
              <a:spcBef>
                <a:spcPts val="400"/>
              </a:spcBef>
              <a:buClr>
                <a:schemeClr val="tx2">
                  <a:lumMod val="50000"/>
                </a:schemeClr>
              </a:buClr>
              <a:buSzPct val="68000"/>
              <a:buFont typeface="Courier New" panose="02070309020205020404" pitchFamily="49" charset="0"/>
              <a:buChar char="o"/>
            </a:pPr>
            <a:r>
              <a:rPr lang="en-US" sz="2300" dirty="0" smtClean="0"/>
              <a:t>Logical and physical designs are closely related</a:t>
            </a:r>
          </a:p>
          <a:p>
            <a:pPr marL="858838" lvl="3">
              <a:spcBef>
                <a:spcPts val="400"/>
              </a:spcBef>
              <a:buSzPct val="68000"/>
              <a:buFont typeface="Arial" panose="020B0604020202020204" pitchFamily="34" charset="0"/>
              <a:buChar char="•"/>
            </a:pPr>
            <a:r>
              <a:rPr lang="en-US" sz="2100" dirty="0" smtClean="0"/>
              <a:t>Accurate systems analysis is required</a:t>
            </a:r>
            <a:endParaRPr lang="en-US" sz="2100" dirty="0"/>
          </a:p>
        </p:txBody>
      </p:sp>
      <p:sp>
        <p:nvSpPr>
          <p:cNvPr id="5"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53452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34F6CA3-9192-46C9-AAD1-2E4D59A9260C}" type="slidenum">
              <a:rPr lang="en-US"/>
              <a:pPr>
                <a:defRPr/>
              </a:pPr>
              <a:t>42</a:t>
            </a:fld>
            <a:endParaRPr lang="en-US" dirty="0"/>
          </a:p>
        </p:txBody>
      </p:sp>
      <p:sp>
        <p:nvSpPr>
          <p:cNvPr id="56321" name="Title 1"/>
          <p:cNvSpPr>
            <a:spLocks noGrp="1"/>
          </p:cNvSpPr>
          <p:nvPr>
            <p:ph type="title"/>
          </p:nvPr>
        </p:nvSpPr>
        <p:spPr/>
        <p:txBody>
          <a:bodyPr/>
          <a:lstStyle/>
          <a:p>
            <a:pPr eaLnBrk="1" hangingPunct="1"/>
            <a:r>
              <a:rPr lang="en-US" dirty="0" smtClean="0"/>
              <a:t>Chapter Summary</a:t>
            </a:r>
          </a:p>
        </p:txBody>
      </p:sp>
      <p:sp>
        <p:nvSpPr>
          <p:cNvPr id="3" name="Text Placeholder 2"/>
          <p:cNvSpPr>
            <a:spLocks noGrp="1"/>
          </p:cNvSpPr>
          <p:nvPr>
            <p:ph idx="4294967295"/>
          </p:nvPr>
        </p:nvSpPr>
        <p:spPr>
          <a:xfrm>
            <a:off x="685800" y="1334834"/>
            <a:ext cx="8153400" cy="4995862"/>
          </a:xfrm>
        </p:spPr>
        <p:txBody>
          <a:bodyPr rtlCol="0">
            <a:normAutofit/>
          </a:bodyPr>
          <a:lstStyle/>
          <a:p>
            <a:r>
              <a:rPr lang="en-US" dirty="0" smtClean="0"/>
              <a:t>A new trend views </a:t>
            </a:r>
            <a:r>
              <a:rPr lang="en-US" dirty="0"/>
              <a:t>Software as a Service (</a:t>
            </a:r>
            <a:r>
              <a:rPr lang="en-US" dirty="0" err="1"/>
              <a:t>SaaS</a:t>
            </a:r>
            <a:r>
              <a:rPr lang="en-US" dirty="0"/>
              <a:t>), rather than a </a:t>
            </a:r>
            <a:r>
              <a:rPr lang="en-US" dirty="0" smtClean="0"/>
              <a:t>product</a:t>
            </a:r>
          </a:p>
          <a:p>
            <a:r>
              <a:rPr lang="en-US" dirty="0" smtClean="0"/>
              <a:t>Traditional systems must: </a:t>
            </a:r>
          </a:p>
          <a:p>
            <a:pPr lvl="1"/>
            <a:r>
              <a:rPr lang="en-US" dirty="0" smtClean="0"/>
              <a:t>Function </a:t>
            </a:r>
            <a:r>
              <a:rPr lang="en-US" dirty="0"/>
              <a:t>in various hardware and software </a:t>
            </a:r>
            <a:r>
              <a:rPr lang="en-US" dirty="0" smtClean="0"/>
              <a:t>environments</a:t>
            </a:r>
          </a:p>
          <a:p>
            <a:pPr lvl="1"/>
            <a:r>
              <a:rPr lang="en-US" dirty="0"/>
              <a:t>B</a:t>
            </a:r>
            <a:r>
              <a:rPr lang="en-US" dirty="0" smtClean="0"/>
              <a:t>e </a:t>
            </a:r>
            <a:r>
              <a:rPr lang="en-US" dirty="0"/>
              <a:t>compatible with legacy </a:t>
            </a:r>
            <a:r>
              <a:rPr lang="en-US" dirty="0" smtClean="0"/>
              <a:t>systems </a:t>
            </a:r>
          </a:p>
          <a:p>
            <a:pPr lvl="1"/>
            <a:r>
              <a:rPr lang="en-US" dirty="0"/>
              <a:t>O</a:t>
            </a:r>
            <a:r>
              <a:rPr lang="en-US" dirty="0" smtClean="0"/>
              <a:t>perate </a:t>
            </a:r>
            <a:r>
              <a:rPr lang="en-US" dirty="0"/>
              <a:t>within the constraints </a:t>
            </a:r>
            <a:r>
              <a:rPr lang="en-US" dirty="0" smtClean="0"/>
              <a:t>of company </a:t>
            </a:r>
            <a:r>
              <a:rPr lang="en-US" dirty="0"/>
              <a:t>networks and desktop computing </a:t>
            </a:r>
            <a:r>
              <a:rPr lang="en-US" dirty="0" smtClean="0"/>
              <a:t>capability</a:t>
            </a:r>
          </a:p>
          <a:p>
            <a:r>
              <a:rPr lang="en-US" dirty="0" smtClean="0"/>
              <a:t>Companies that choose to handle their own software development needs can: </a:t>
            </a:r>
          </a:p>
          <a:p>
            <a:pPr lvl="1"/>
            <a:r>
              <a:rPr lang="en-US" dirty="0" smtClean="0"/>
              <a:t>Create in-house systems</a:t>
            </a:r>
          </a:p>
          <a:p>
            <a:pPr lvl="1"/>
            <a:r>
              <a:rPr lang="en-US" dirty="0" smtClean="0"/>
              <a:t>Commercially purchase software packages</a:t>
            </a:r>
          </a:p>
        </p:txBody>
      </p:sp>
      <p:sp>
        <p:nvSpPr>
          <p:cNvPr id="5"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rtlCol="0">
            <a:normAutofit/>
          </a:bodyPr>
          <a:lstStyle/>
          <a:p>
            <a:r>
              <a:rPr lang="en-US" dirty="0" smtClean="0"/>
              <a:t>The </a:t>
            </a:r>
            <a:r>
              <a:rPr lang="en-US" dirty="0"/>
              <a:t>systems analyst’s role in the software development process depends on </a:t>
            </a:r>
            <a:r>
              <a:rPr lang="en-US" dirty="0" smtClean="0"/>
              <a:t>the specific </a:t>
            </a:r>
            <a:r>
              <a:rPr lang="en-US" dirty="0"/>
              <a:t>development </a:t>
            </a:r>
            <a:r>
              <a:rPr lang="en-US" dirty="0" smtClean="0"/>
              <a:t>strategy</a:t>
            </a:r>
          </a:p>
          <a:p>
            <a:r>
              <a:rPr lang="en-US" dirty="0"/>
              <a:t>The most important factor in choosing a development strategy is total cost of ownership (TCO)</a:t>
            </a:r>
          </a:p>
          <a:p>
            <a:r>
              <a:rPr lang="en-US" dirty="0"/>
              <a:t>Financial analysis tools include:</a:t>
            </a:r>
          </a:p>
          <a:p>
            <a:pPr lvl="1"/>
            <a:r>
              <a:rPr lang="en-US" dirty="0"/>
              <a:t>Payback analysis</a:t>
            </a:r>
          </a:p>
          <a:p>
            <a:pPr lvl="1"/>
            <a:r>
              <a:rPr lang="en-US" dirty="0"/>
              <a:t>Return on investment (ROI)</a:t>
            </a:r>
          </a:p>
          <a:p>
            <a:pPr lvl="1"/>
            <a:r>
              <a:rPr lang="en-US" dirty="0"/>
              <a:t>Net present value (NPV)</a:t>
            </a:r>
          </a:p>
          <a:p>
            <a:endParaRPr lang="en-US" dirty="0"/>
          </a:p>
          <a:p>
            <a:endParaRPr lang="en-US" dirty="0"/>
          </a:p>
        </p:txBody>
      </p:sp>
      <p:sp>
        <p:nvSpPr>
          <p:cNvPr id="6" name="Slide Number Placeholder 5"/>
          <p:cNvSpPr>
            <a:spLocks noGrp="1"/>
          </p:cNvSpPr>
          <p:nvPr>
            <p:ph type="sldNum" sz="quarter" idx="12"/>
          </p:nvPr>
        </p:nvSpPr>
        <p:spPr/>
        <p:txBody>
          <a:bodyPr/>
          <a:lstStyle/>
          <a:p>
            <a:pPr>
              <a:defRPr/>
            </a:pPr>
            <a:fld id="{F0FD7164-DFD5-47FD-8CCF-BCF749ED2AE7}" type="slidenum">
              <a:rPr lang="en-US"/>
              <a:pPr>
                <a:defRPr/>
              </a:pPr>
              <a:t>43</a:t>
            </a:fld>
            <a:endParaRPr lang="en-US" dirty="0"/>
          </a:p>
        </p:txBody>
      </p:sp>
      <p:sp>
        <p:nvSpPr>
          <p:cNvPr id="57345" name="Title 1"/>
          <p:cNvSpPr>
            <a:spLocks noGrp="1"/>
          </p:cNvSpPr>
          <p:nvPr>
            <p:ph type="title"/>
          </p:nvPr>
        </p:nvSpPr>
        <p:spPr/>
        <p:txBody>
          <a:bodyPr/>
          <a:lstStyle/>
          <a:p>
            <a:pPr eaLnBrk="1" hangingPunct="1"/>
            <a:r>
              <a:rPr lang="en-US" dirty="0" smtClean="0"/>
              <a:t>Chapter Summary </a:t>
            </a:r>
            <a:r>
              <a:rPr lang="en-US" sz="1200" dirty="0" smtClean="0"/>
              <a:t>(Cont. 1)</a:t>
            </a:r>
          </a:p>
        </p:txBody>
      </p:sp>
      <p:sp>
        <p:nvSpPr>
          <p:cNvPr id="5"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45770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rtlCol="0">
            <a:normAutofit/>
          </a:bodyPr>
          <a:lstStyle/>
          <a:p>
            <a:r>
              <a:rPr lang="en-US" dirty="0"/>
              <a:t>Acquiring software involves a series of specific </a:t>
            </a:r>
            <a:r>
              <a:rPr lang="en-US" dirty="0" smtClean="0"/>
              <a:t>steps</a:t>
            </a:r>
          </a:p>
          <a:p>
            <a:r>
              <a:rPr lang="en-US" dirty="0"/>
              <a:t>The system requirements document is the deliverable, or end product, of the systems analysis phase </a:t>
            </a:r>
          </a:p>
          <a:p>
            <a:endParaRPr lang="en-US" dirty="0"/>
          </a:p>
          <a:p>
            <a:endParaRPr lang="en-US" dirty="0"/>
          </a:p>
        </p:txBody>
      </p:sp>
      <p:sp>
        <p:nvSpPr>
          <p:cNvPr id="6" name="Slide Number Placeholder 5"/>
          <p:cNvSpPr>
            <a:spLocks noGrp="1"/>
          </p:cNvSpPr>
          <p:nvPr>
            <p:ph type="sldNum" sz="quarter" idx="12"/>
          </p:nvPr>
        </p:nvSpPr>
        <p:spPr/>
        <p:txBody>
          <a:bodyPr/>
          <a:lstStyle/>
          <a:p>
            <a:pPr>
              <a:defRPr/>
            </a:pPr>
            <a:fld id="{F0FD7164-DFD5-47FD-8CCF-BCF749ED2AE7}" type="slidenum">
              <a:rPr lang="en-US"/>
              <a:pPr>
                <a:defRPr/>
              </a:pPr>
              <a:t>44</a:t>
            </a:fld>
            <a:endParaRPr lang="en-US" dirty="0"/>
          </a:p>
        </p:txBody>
      </p:sp>
      <p:sp>
        <p:nvSpPr>
          <p:cNvPr id="57345" name="Title 1"/>
          <p:cNvSpPr>
            <a:spLocks noGrp="1"/>
          </p:cNvSpPr>
          <p:nvPr>
            <p:ph type="title"/>
          </p:nvPr>
        </p:nvSpPr>
        <p:spPr/>
        <p:txBody>
          <a:bodyPr/>
          <a:lstStyle/>
          <a:p>
            <a:pPr eaLnBrk="1" hangingPunct="1"/>
            <a:r>
              <a:rPr lang="en-US" dirty="0" smtClean="0"/>
              <a:t>Chapter Summary </a:t>
            </a:r>
            <a:r>
              <a:rPr lang="en-US" sz="1200" dirty="0" smtClean="0"/>
              <a:t>(Cont.2)</a:t>
            </a:r>
          </a:p>
        </p:txBody>
      </p:sp>
      <p:sp>
        <p:nvSpPr>
          <p:cNvPr id="5"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34885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6545198-DF98-4860-AAF4-4269071BD701}" type="slidenum">
              <a:rPr lang="en-US" smtClean="0"/>
              <a:pPr/>
              <a:t>5</a:t>
            </a:fld>
            <a:endParaRPr lang="en-US" dirty="0"/>
          </a:p>
        </p:txBody>
      </p:sp>
      <p:sp>
        <p:nvSpPr>
          <p:cNvPr id="2" name="Title 1"/>
          <p:cNvSpPr>
            <a:spLocks noGrp="1"/>
          </p:cNvSpPr>
          <p:nvPr>
            <p:ph type="title"/>
          </p:nvPr>
        </p:nvSpPr>
        <p:spPr/>
        <p:txBody>
          <a:bodyPr>
            <a:normAutofit/>
          </a:bodyPr>
          <a:lstStyle/>
          <a:p>
            <a:r>
              <a:rPr lang="en-US" dirty="0" smtClean="0"/>
              <a:t>The Impact of the Internet</a:t>
            </a:r>
            <a:endParaRPr lang="en-US" sz="1600" dirty="0" smtClean="0"/>
          </a:p>
        </p:txBody>
      </p:sp>
      <p:sp>
        <p:nvSpPr>
          <p:cNvPr id="11" name="Text Placeholder 2"/>
          <p:cNvSpPr>
            <a:spLocks noGrp="1"/>
          </p:cNvSpPr>
          <p:nvPr>
            <p:ph idx="4294967295"/>
          </p:nvPr>
        </p:nvSpPr>
        <p:spPr>
          <a:xfrm>
            <a:off x="457200" y="1481138"/>
            <a:ext cx="8229600" cy="4525962"/>
          </a:xfrm>
        </p:spPr>
        <p:txBody>
          <a:bodyPr>
            <a:noAutofit/>
          </a:bodyPr>
          <a:lstStyle/>
          <a:p>
            <a:r>
              <a:rPr lang="en-US" b="1" dirty="0" smtClean="0"/>
              <a:t>Software as a Service (SaaS)</a:t>
            </a:r>
          </a:p>
          <a:p>
            <a:pPr lvl="1"/>
            <a:r>
              <a:rPr lang="en-US" dirty="0"/>
              <a:t>S</a:t>
            </a:r>
            <a:r>
              <a:rPr lang="en-US" dirty="0" smtClean="0"/>
              <a:t>oftware deployment model that hosts an application as a service provided to customers over the Internet</a:t>
            </a:r>
          </a:p>
          <a:p>
            <a:pPr lvl="1"/>
            <a:r>
              <a:rPr lang="en-US" dirty="0" smtClean="0"/>
              <a:t>Reduces the customer’s need for software maintenance, </a:t>
            </a:r>
            <a:r>
              <a:rPr lang="en-US" dirty="0" smtClean="0"/>
              <a:t>operation, </a:t>
            </a:r>
            <a:r>
              <a:rPr lang="en-US" dirty="0" smtClean="0"/>
              <a:t>and support</a:t>
            </a:r>
          </a:p>
        </p:txBody>
      </p:sp>
      <p:sp>
        <p:nvSpPr>
          <p:cNvPr id="7"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47444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a:spLocks noGrp="1"/>
          </p:cNvSpPr>
          <p:nvPr>
            <p:ph idx="1"/>
          </p:nvPr>
        </p:nvSpPr>
        <p:spPr/>
        <p:txBody>
          <a:bodyPr rtlCol="0">
            <a:noAutofit/>
          </a:bodyPr>
          <a:lstStyle/>
          <a:p>
            <a:r>
              <a:rPr lang="en-US" b="1" dirty="0" smtClean="0"/>
              <a:t>Traditional vs. Web-Based Systems Development</a:t>
            </a:r>
          </a:p>
          <a:p>
            <a:pPr lvl="1"/>
            <a:r>
              <a:rPr lang="en-US" b="1" dirty="0" smtClean="0"/>
              <a:t>Service-oriented </a:t>
            </a:r>
            <a:r>
              <a:rPr lang="en-US" b="1" dirty="0"/>
              <a:t>architecture (SOA</a:t>
            </a:r>
            <a:r>
              <a:rPr lang="en-US" b="1" dirty="0" smtClean="0"/>
              <a:t>)</a:t>
            </a:r>
          </a:p>
          <a:p>
            <a:pPr lvl="2"/>
            <a:r>
              <a:rPr lang="en-US" dirty="0" smtClean="0"/>
              <a:t>A </a:t>
            </a:r>
            <a:r>
              <a:rPr lang="en-US" dirty="0"/>
              <a:t>way of engineering systems in which reusable business </a:t>
            </a:r>
            <a:r>
              <a:rPr lang="en-US" dirty="0" smtClean="0"/>
              <a:t>functionality is </a:t>
            </a:r>
            <a:r>
              <a:rPr lang="en-US" dirty="0"/>
              <a:t>provided by services through well-defined </a:t>
            </a:r>
            <a:r>
              <a:rPr lang="en-US" dirty="0" smtClean="0"/>
              <a:t>interfaces</a:t>
            </a:r>
          </a:p>
          <a:p>
            <a:pPr lvl="2"/>
            <a:r>
              <a:rPr lang="en-US" dirty="0" smtClean="0"/>
              <a:t>Technically</a:t>
            </a:r>
            <a:r>
              <a:rPr lang="en-US" dirty="0"/>
              <a:t>, not software architecture </a:t>
            </a:r>
            <a:r>
              <a:rPr lang="en-US" dirty="0" smtClean="0"/>
              <a:t>but an </a:t>
            </a:r>
            <a:r>
              <a:rPr lang="en-US" dirty="0"/>
              <a:t>architectural </a:t>
            </a:r>
            <a:r>
              <a:rPr lang="en-US" dirty="0" smtClean="0"/>
              <a:t>style</a:t>
            </a:r>
            <a:endParaRPr lang="en-US" b="1" dirty="0"/>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6</a:t>
            </a:fld>
            <a:endParaRPr lang="en-US" dirty="0"/>
          </a:p>
        </p:txBody>
      </p:sp>
      <p:sp>
        <p:nvSpPr>
          <p:cNvPr id="2" name="Title 1"/>
          <p:cNvSpPr>
            <a:spLocks noGrp="1"/>
          </p:cNvSpPr>
          <p:nvPr>
            <p:ph type="title"/>
          </p:nvPr>
        </p:nvSpPr>
        <p:spPr/>
        <p:txBody>
          <a:bodyPr rtlCol="0">
            <a:normAutofit/>
          </a:bodyPr>
          <a:lstStyle/>
          <a:p>
            <a:pPr>
              <a:defRPr/>
            </a:pPr>
            <a:r>
              <a:rPr lang="en-US" dirty="0"/>
              <a:t>The Impact of the </a:t>
            </a:r>
            <a:r>
              <a:rPr lang="en-US" dirty="0" smtClean="0"/>
              <a:t>Internet </a:t>
            </a:r>
            <a:r>
              <a:rPr lang="en-US" sz="1600" dirty="0" smtClean="0"/>
              <a:t>(Cont.1)</a:t>
            </a:r>
          </a:p>
        </p:txBody>
      </p:sp>
      <p:sp>
        <p:nvSpPr>
          <p:cNvPr id="7"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2629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a:spLocks noGrp="1"/>
          </p:cNvSpPr>
          <p:nvPr>
            <p:ph idx="1"/>
          </p:nvPr>
        </p:nvSpPr>
        <p:spPr/>
        <p:txBody>
          <a:bodyPr rtlCol="0">
            <a:noAutofit/>
          </a:bodyPr>
          <a:lstStyle/>
          <a:p>
            <a:r>
              <a:rPr lang="en-US" b="1" dirty="0" smtClean="0"/>
              <a:t>Traditional vs. Web-Based Systems Development</a:t>
            </a:r>
            <a:endParaRPr lang="en-US" b="1" dirty="0"/>
          </a:p>
          <a:p>
            <a:pPr lvl="1"/>
            <a:r>
              <a:rPr lang="en-US" dirty="0"/>
              <a:t>Traditional </a:t>
            </a:r>
            <a:r>
              <a:rPr lang="en-US" dirty="0" smtClean="0"/>
              <a:t>Development</a:t>
            </a:r>
            <a:endParaRPr lang="en-US" dirty="0"/>
          </a:p>
          <a:p>
            <a:pPr lvl="2"/>
            <a:r>
              <a:rPr lang="en-US" dirty="0"/>
              <a:t>System design is influenced by compatibility issues</a:t>
            </a:r>
          </a:p>
          <a:p>
            <a:pPr lvl="2"/>
            <a:r>
              <a:rPr lang="en-US" dirty="0"/>
              <a:t>Systems are designed to run on local and wide-area networks</a:t>
            </a:r>
          </a:p>
          <a:p>
            <a:pPr lvl="2"/>
            <a:r>
              <a:rPr lang="en-US" dirty="0"/>
              <a:t>Systems often utilize Internet links and </a:t>
            </a:r>
            <a:r>
              <a:rPr lang="en-US" dirty="0" smtClean="0"/>
              <a:t>resources </a:t>
            </a:r>
          </a:p>
          <a:p>
            <a:pPr lvl="2"/>
            <a:r>
              <a:rPr lang="en-US" dirty="0" smtClean="0"/>
              <a:t>Development </a:t>
            </a:r>
            <a:r>
              <a:rPr lang="en-US" dirty="0"/>
              <a:t>typically follows one of three main paths: </a:t>
            </a:r>
            <a:endParaRPr lang="en-US" dirty="0" smtClean="0"/>
          </a:p>
          <a:p>
            <a:pPr lvl="3"/>
            <a:r>
              <a:rPr lang="en-US" dirty="0"/>
              <a:t>I</a:t>
            </a:r>
            <a:r>
              <a:rPr lang="en-US" dirty="0" smtClean="0"/>
              <a:t>n-house development</a:t>
            </a:r>
          </a:p>
          <a:p>
            <a:pPr lvl="3"/>
            <a:r>
              <a:rPr lang="en-US" dirty="0" smtClean="0"/>
              <a:t>Purchase </a:t>
            </a:r>
            <a:r>
              <a:rPr lang="en-US" dirty="0"/>
              <a:t>of a software package with possible </a:t>
            </a:r>
            <a:r>
              <a:rPr lang="en-US" dirty="0" smtClean="0"/>
              <a:t>modification</a:t>
            </a:r>
          </a:p>
          <a:p>
            <a:pPr lvl="3"/>
            <a:r>
              <a:rPr lang="en-US" dirty="0"/>
              <a:t>U</a:t>
            </a:r>
            <a:r>
              <a:rPr lang="en-US" dirty="0" smtClean="0"/>
              <a:t>se </a:t>
            </a:r>
            <a:r>
              <a:rPr lang="en-US" dirty="0"/>
              <a:t>of </a:t>
            </a:r>
            <a:r>
              <a:rPr lang="en-US" dirty="0" smtClean="0"/>
              <a:t>outside consultants</a:t>
            </a:r>
            <a:endParaRPr lang="en-US" dirty="0"/>
          </a:p>
          <a:p>
            <a:pPr lvl="2"/>
            <a:r>
              <a:rPr lang="en-US" dirty="0" smtClean="0"/>
              <a:t>Scalability is affected </a:t>
            </a:r>
            <a:r>
              <a:rPr lang="en-US" dirty="0"/>
              <a:t>by network limitations and </a:t>
            </a:r>
            <a:r>
              <a:rPr lang="en-US" dirty="0" smtClean="0"/>
              <a:t>constraints</a:t>
            </a:r>
            <a:endParaRPr lang="en-US" dirty="0"/>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7</a:t>
            </a:fld>
            <a:endParaRPr lang="en-US" dirty="0"/>
          </a:p>
        </p:txBody>
      </p:sp>
      <p:sp>
        <p:nvSpPr>
          <p:cNvPr id="2" name="Title 1"/>
          <p:cNvSpPr>
            <a:spLocks noGrp="1"/>
          </p:cNvSpPr>
          <p:nvPr>
            <p:ph type="title"/>
          </p:nvPr>
        </p:nvSpPr>
        <p:spPr/>
        <p:txBody>
          <a:bodyPr rtlCol="0">
            <a:normAutofit/>
          </a:bodyPr>
          <a:lstStyle/>
          <a:p>
            <a:pPr>
              <a:defRPr/>
            </a:pPr>
            <a:r>
              <a:rPr lang="en-US" dirty="0"/>
              <a:t>The Impact of the </a:t>
            </a:r>
            <a:r>
              <a:rPr lang="en-US" dirty="0" smtClean="0"/>
              <a:t>Internet </a:t>
            </a:r>
            <a:r>
              <a:rPr lang="en-US" sz="1600" dirty="0" smtClean="0"/>
              <a:t>(Cont.2)</a:t>
            </a:r>
          </a:p>
        </p:txBody>
      </p:sp>
      <p:sp>
        <p:nvSpPr>
          <p:cNvPr id="7"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17141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a:spLocks noGrp="1"/>
          </p:cNvSpPr>
          <p:nvPr>
            <p:ph idx="1"/>
          </p:nvPr>
        </p:nvSpPr>
        <p:spPr/>
        <p:txBody>
          <a:bodyPr rtlCol="0">
            <a:noAutofit/>
          </a:bodyPr>
          <a:lstStyle/>
          <a:p>
            <a:r>
              <a:rPr lang="en-US" b="1" dirty="0" smtClean="0"/>
              <a:t>Traditional vs. Web-Based Systems Development </a:t>
            </a:r>
            <a:r>
              <a:rPr lang="en-US" sz="1400" b="1" dirty="0" smtClean="0"/>
              <a:t>(Cont.)</a:t>
            </a:r>
            <a:endParaRPr lang="en-US" sz="1400" b="1" dirty="0"/>
          </a:p>
          <a:p>
            <a:pPr lvl="1"/>
            <a:r>
              <a:rPr lang="en-US" dirty="0" smtClean="0"/>
              <a:t>Web-Based Development</a:t>
            </a:r>
            <a:endParaRPr lang="en-US" dirty="0"/>
          </a:p>
          <a:p>
            <a:pPr lvl="2"/>
            <a:r>
              <a:rPr lang="en-US" dirty="0" smtClean="0"/>
              <a:t>Systems </a:t>
            </a:r>
            <a:r>
              <a:rPr lang="en-US" dirty="0"/>
              <a:t>are developed and delivered </a:t>
            </a:r>
            <a:r>
              <a:rPr lang="en-US" dirty="0" smtClean="0"/>
              <a:t>on </a:t>
            </a:r>
            <a:r>
              <a:rPr lang="en-US" dirty="0"/>
              <a:t>an Internet-based </a:t>
            </a:r>
            <a:r>
              <a:rPr lang="en-US" dirty="0" smtClean="0"/>
              <a:t>framework</a:t>
            </a:r>
          </a:p>
          <a:p>
            <a:pPr lvl="2"/>
            <a:r>
              <a:rPr lang="en-US" dirty="0" smtClean="0"/>
              <a:t>Treats the </a:t>
            </a:r>
            <a:r>
              <a:rPr lang="en-US" dirty="0"/>
              <a:t>Web as the </a:t>
            </a:r>
            <a:r>
              <a:rPr lang="en-US" dirty="0" smtClean="0"/>
              <a:t>platform </a:t>
            </a:r>
            <a:r>
              <a:rPr lang="en-US" dirty="0"/>
              <a:t>rather than just </a:t>
            </a:r>
            <a:r>
              <a:rPr lang="en-US" dirty="0" smtClean="0"/>
              <a:t>a communication channel</a:t>
            </a:r>
            <a:endParaRPr lang="en-US" dirty="0"/>
          </a:p>
          <a:p>
            <a:pPr lvl="2"/>
            <a:r>
              <a:rPr lang="en-US" dirty="0" smtClean="0"/>
              <a:t>Web-based systems are easily </a:t>
            </a:r>
            <a:r>
              <a:rPr lang="en-US" dirty="0" smtClean="0"/>
              <a:t>scalable and can run on multiple hardware environments</a:t>
            </a:r>
          </a:p>
          <a:p>
            <a:pPr lvl="2"/>
            <a:r>
              <a:rPr lang="en-US" dirty="0" smtClean="0"/>
              <a:t>Used for customer relationship management, order processing, and materials management</a:t>
            </a:r>
          </a:p>
          <a:p>
            <a:pPr lvl="2"/>
            <a:r>
              <a:rPr lang="en-US" dirty="0" smtClean="0"/>
              <a:t>Treats software applications </a:t>
            </a:r>
            <a:r>
              <a:rPr lang="en-US" dirty="0"/>
              <a:t>as </a:t>
            </a:r>
            <a:r>
              <a:rPr lang="en-US" dirty="0" smtClean="0"/>
              <a:t>services that are less dependent </a:t>
            </a:r>
            <a:r>
              <a:rPr lang="en-US" dirty="0"/>
              <a:t>on desktop computing power and </a:t>
            </a:r>
            <a:r>
              <a:rPr lang="en-US" dirty="0" smtClean="0"/>
              <a:t>resources</a:t>
            </a:r>
            <a:endParaRPr lang="en-US" dirty="0"/>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8</a:t>
            </a:fld>
            <a:endParaRPr lang="en-US" dirty="0"/>
          </a:p>
        </p:txBody>
      </p:sp>
      <p:sp>
        <p:nvSpPr>
          <p:cNvPr id="2" name="Title 1"/>
          <p:cNvSpPr>
            <a:spLocks noGrp="1"/>
          </p:cNvSpPr>
          <p:nvPr>
            <p:ph type="title"/>
          </p:nvPr>
        </p:nvSpPr>
        <p:spPr/>
        <p:txBody>
          <a:bodyPr rtlCol="0">
            <a:normAutofit/>
          </a:bodyPr>
          <a:lstStyle/>
          <a:p>
            <a:pPr>
              <a:defRPr/>
            </a:pPr>
            <a:r>
              <a:rPr lang="en-US" dirty="0"/>
              <a:t>The Impact of the Internet </a:t>
            </a:r>
            <a:r>
              <a:rPr lang="en-US" sz="1600" dirty="0" smtClean="0"/>
              <a:t>(Cont.3)</a:t>
            </a:r>
          </a:p>
        </p:txBody>
      </p:sp>
      <p:sp>
        <p:nvSpPr>
          <p:cNvPr id="7"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51334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a:spLocks noGrp="1"/>
          </p:cNvSpPr>
          <p:nvPr>
            <p:ph idx="1"/>
          </p:nvPr>
        </p:nvSpPr>
        <p:spPr/>
        <p:txBody>
          <a:bodyPr rtlCol="0">
            <a:noAutofit/>
          </a:bodyPr>
          <a:lstStyle/>
          <a:p>
            <a:r>
              <a:rPr lang="en-US" b="1" dirty="0" smtClean="0"/>
              <a:t>Traditional vs. Web-Based Systems Development </a:t>
            </a:r>
            <a:r>
              <a:rPr lang="en-US" sz="1400" b="1" dirty="0" smtClean="0"/>
              <a:t>(Cont.)</a:t>
            </a:r>
            <a:endParaRPr lang="en-US" sz="1400" b="1" dirty="0"/>
          </a:p>
          <a:p>
            <a:pPr lvl="1"/>
            <a:r>
              <a:rPr lang="en-US" dirty="0" smtClean="0"/>
              <a:t>Web-Based Development</a:t>
            </a:r>
          </a:p>
          <a:p>
            <a:pPr lvl="2"/>
            <a:r>
              <a:rPr lang="en-US" dirty="0" smtClean="0"/>
              <a:t>Requires </a:t>
            </a:r>
            <a:r>
              <a:rPr lang="en-US" dirty="0"/>
              <a:t>additional layers, called </a:t>
            </a:r>
            <a:r>
              <a:rPr lang="en-US" b="1" dirty="0"/>
              <a:t>middleware</a:t>
            </a:r>
            <a:r>
              <a:rPr lang="en-US" dirty="0"/>
              <a:t>, </a:t>
            </a:r>
            <a:r>
              <a:rPr lang="en-US" dirty="0" smtClean="0"/>
              <a:t>to communicate </a:t>
            </a:r>
            <a:r>
              <a:rPr lang="en-US" dirty="0"/>
              <a:t>with existing software and legacy </a:t>
            </a:r>
            <a:r>
              <a:rPr lang="en-US" dirty="0" smtClean="0"/>
              <a:t>systems</a:t>
            </a:r>
          </a:p>
          <a:p>
            <a:pPr lvl="3"/>
            <a:r>
              <a:rPr lang="en-US" b="1" dirty="0" smtClean="0"/>
              <a:t>Middleware:</a:t>
            </a:r>
            <a:r>
              <a:rPr lang="en-US" dirty="0"/>
              <a:t> </a:t>
            </a:r>
            <a:r>
              <a:rPr lang="en-US" dirty="0" smtClean="0"/>
              <a:t>Connects </a:t>
            </a:r>
            <a:r>
              <a:rPr lang="en-US" dirty="0"/>
              <a:t>dissimilar applications and enables them to communicate </a:t>
            </a:r>
            <a:r>
              <a:rPr lang="en-US" dirty="0" smtClean="0"/>
              <a:t>and exchange data</a:t>
            </a:r>
          </a:p>
          <a:p>
            <a:pPr lvl="2"/>
            <a:r>
              <a:rPr lang="en-US" dirty="0" smtClean="0"/>
              <a:t>Open more complex security issues that should be addressed</a:t>
            </a:r>
            <a:endParaRPr lang="en-US" dirty="0"/>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9</a:t>
            </a:fld>
            <a:endParaRPr lang="en-US" dirty="0"/>
          </a:p>
        </p:txBody>
      </p:sp>
      <p:sp>
        <p:nvSpPr>
          <p:cNvPr id="2" name="Title 1"/>
          <p:cNvSpPr>
            <a:spLocks noGrp="1"/>
          </p:cNvSpPr>
          <p:nvPr>
            <p:ph type="title"/>
          </p:nvPr>
        </p:nvSpPr>
        <p:spPr/>
        <p:txBody>
          <a:bodyPr rtlCol="0">
            <a:normAutofit/>
          </a:bodyPr>
          <a:lstStyle/>
          <a:p>
            <a:pPr>
              <a:defRPr/>
            </a:pPr>
            <a:r>
              <a:rPr lang="en-US" dirty="0"/>
              <a:t>The Impact of the Internet </a:t>
            </a:r>
            <a:r>
              <a:rPr lang="en-US" sz="1600" dirty="0" smtClean="0"/>
              <a:t>(Cont.4)</a:t>
            </a:r>
          </a:p>
        </p:txBody>
      </p:sp>
      <p:sp>
        <p:nvSpPr>
          <p:cNvPr id="7"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3349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2472</TotalTime>
  <Words>3997</Words>
  <Application>Microsoft Office PowerPoint</Application>
  <PresentationFormat>On-screen Show (4:3)</PresentationFormat>
  <Paragraphs>426</Paragraphs>
  <Slides>44</Slides>
  <Notes>42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Arial</vt:lpstr>
      <vt:lpstr>Calibri</vt:lpstr>
      <vt:lpstr>Courier New</vt:lpstr>
      <vt:lpstr>Lucida Sans Unicode</vt:lpstr>
      <vt:lpstr>Times New Roman</vt:lpstr>
      <vt:lpstr>Verdana</vt:lpstr>
      <vt:lpstr>Wingdings 2</vt:lpstr>
      <vt:lpstr>Wingdings 3</vt:lpstr>
      <vt:lpstr>Concourse</vt:lpstr>
      <vt:lpstr>Systems Analysis and Design 11th Edition</vt:lpstr>
      <vt:lpstr>Chapter Objectives </vt:lpstr>
      <vt:lpstr>Chapter Objectives (Cont.)</vt:lpstr>
      <vt:lpstr>Development Strategies Overview</vt:lpstr>
      <vt:lpstr>The Impact of the Internet</vt:lpstr>
      <vt:lpstr>The Impact of the Internet (Cont.1)</vt:lpstr>
      <vt:lpstr>The Impact of the Internet (Cont.2)</vt:lpstr>
      <vt:lpstr>The Impact of the Internet (Cont.3)</vt:lpstr>
      <vt:lpstr>The Impact of the Internet (Cont.4)</vt:lpstr>
      <vt:lpstr>The Impact of the Internet (Cont.5)</vt:lpstr>
      <vt:lpstr>Outsourcing</vt:lpstr>
      <vt:lpstr>Outsourcing (Cont.1)</vt:lpstr>
      <vt:lpstr>Outsourcing (Cont.2)</vt:lpstr>
      <vt:lpstr>Outsourcing (Cont.3)</vt:lpstr>
      <vt:lpstr>In-House Software Development Options</vt:lpstr>
      <vt:lpstr>In-House Software Development Options (Cont.1)</vt:lpstr>
      <vt:lpstr>In-House Software Development Options (Cont.2)</vt:lpstr>
      <vt:lpstr>In-House Software Development Options (Cont.3)</vt:lpstr>
      <vt:lpstr>In-House Software Development Options (Cont.4)</vt:lpstr>
      <vt:lpstr>In-House Software Development Options (Cont.5)</vt:lpstr>
      <vt:lpstr>In-House Software Development Options (Cont.6)</vt:lpstr>
      <vt:lpstr>In-House Software Development Options (Cont.7)</vt:lpstr>
      <vt:lpstr>In-House Software Development Options (Cont.8)</vt:lpstr>
      <vt:lpstr>In-House Software Development Options (Cont.9)</vt:lpstr>
      <vt:lpstr>In-House Software Development Options (Cont.10)</vt:lpstr>
      <vt:lpstr>The Systems Analyst’s Role</vt:lpstr>
      <vt:lpstr>Analyzing Cost and Benefits</vt:lpstr>
      <vt:lpstr>Analyzing Cost and Benefits (Cont. 1)</vt:lpstr>
      <vt:lpstr>Analyzing Cost and Benefits(Cont. 2)</vt:lpstr>
      <vt:lpstr>The Software Acquisition Process</vt:lpstr>
      <vt:lpstr>The Software Acquisition Process (Cont.1)</vt:lpstr>
      <vt:lpstr>The Software Acquisition Process (Cont.2)</vt:lpstr>
      <vt:lpstr>The Software Acquisition Process (Cont.3)</vt:lpstr>
      <vt:lpstr>The Software Acquisition Process (Cont.4)</vt:lpstr>
      <vt:lpstr>The Software Acquisition Process (Cont.5)</vt:lpstr>
      <vt:lpstr>The Software Acquisition Process (Cont.6)</vt:lpstr>
      <vt:lpstr>The Software Acquisition Process (Cont.7)</vt:lpstr>
      <vt:lpstr>Completion of Systems Analysis Tasks</vt:lpstr>
      <vt:lpstr>Completion of Systems Analysis Tasks (Cont.1)</vt:lpstr>
      <vt:lpstr>Completion of Systems Analysis Tasks (Cont.2)</vt:lpstr>
      <vt:lpstr>Transition to System Design</vt:lpstr>
      <vt:lpstr>Chapter Summary</vt:lpstr>
      <vt:lpstr>Chapter Summary (Cont. 1)</vt:lpstr>
      <vt:lpstr>Chapter Summary (Cont.2)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renger</dc:creator>
  <cp:lastModifiedBy>Bhavana Balaji</cp:lastModifiedBy>
  <cp:revision>265</cp:revision>
  <dcterms:created xsi:type="dcterms:W3CDTF">2009-02-03T18:32:10Z</dcterms:created>
  <dcterms:modified xsi:type="dcterms:W3CDTF">2015-12-10T10:54:35Z</dcterms:modified>
</cp:coreProperties>
</file>