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9" r:id="rId5"/>
    <p:sldId id="262" r:id="rId6"/>
    <p:sldId id="263" r:id="rId7"/>
    <p:sldId id="264" r:id="rId8"/>
    <p:sldId id="265" r:id="rId9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6BE25A-BB7F-439E-9DFB-53D67CB404A2}" type="doc">
      <dgm:prSet loTypeId="urn:microsoft.com/office/officeart/2005/8/layout/process4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748088C8-1BE8-4B2F-B22B-C916A257EB04}">
      <dgm:prSet phldrT="[Text]" custT="1"/>
      <dgm:spPr/>
      <dgm:t>
        <a:bodyPr/>
        <a:lstStyle/>
        <a:p>
          <a:r>
            <a:rPr lang="en-US" sz="3200" b="1" dirty="0" smtClean="0"/>
            <a:t>Project</a:t>
          </a:r>
          <a:r>
            <a:rPr lang="en-US" sz="3600" b="1" dirty="0" smtClean="0"/>
            <a:t> </a:t>
          </a:r>
          <a:r>
            <a:rPr lang="en-US" sz="3200" b="1" dirty="0" smtClean="0"/>
            <a:t>Proposal</a:t>
          </a:r>
          <a:endParaRPr lang="en-US" sz="3600" b="1" dirty="0"/>
        </a:p>
      </dgm:t>
    </dgm:pt>
    <dgm:pt modelId="{D5B2ED13-9F2A-45FF-9FA3-DADE74110CC1}" type="parTrans" cxnId="{F265C427-E1CB-4F97-A39D-85F495CE4603}">
      <dgm:prSet/>
      <dgm:spPr/>
      <dgm:t>
        <a:bodyPr/>
        <a:lstStyle/>
        <a:p>
          <a:endParaRPr lang="en-US" sz="2800" b="1"/>
        </a:p>
      </dgm:t>
    </dgm:pt>
    <dgm:pt modelId="{3F3D5F5B-1458-4461-B5B8-9AD09EB2F29E}" type="sibTrans" cxnId="{F265C427-E1CB-4F97-A39D-85F495CE4603}">
      <dgm:prSet/>
      <dgm:spPr/>
      <dgm:t>
        <a:bodyPr/>
        <a:lstStyle/>
        <a:p>
          <a:endParaRPr lang="en-US" sz="2800" b="1"/>
        </a:p>
      </dgm:t>
    </dgm:pt>
    <dgm:pt modelId="{301DA0AD-AC19-428C-8AAA-30BC193D4D18}">
      <dgm:prSet phldrT="[Text]" custT="1"/>
      <dgm:spPr/>
      <dgm:t>
        <a:bodyPr/>
        <a:lstStyle/>
        <a:p>
          <a:r>
            <a:rPr lang="en-US" sz="3200" b="1" dirty="0" smtClean="0"/>
            <a:t>ER Models of Database</a:t>
          </a:r>
          <a:endParaRPr lang="en-US" sz="3200" b="1" dirty="0"/>
        </a:p>
      </dgm:t>
    </dgm:pt>
    <dgm:pt modelId="{0B65D3EB-FAEB-4D01-AF3F-4C4117DD7965}" type="parTrans" cxnId="{2B0AFB11-4579-4B4C-8EB6-06D84EDBC73F}">
      <dgm:prSet/>
      <dgm:spPr/>
      <dgm:t>
        <a:bodyPr/>
        <a:lstStyle/>
        <a:p>
          <a:endParaRPr lang="en-US" sz="2800" b="1"/>
        </a:p>
      </dgm:t>
    </dgm:pt>
    <dgm:pt modelId="{84D29F1C-314C-4D64-A930-077CFCA745FE}" type="sibTrans" cxnId="{2B0AFB11-4579-4B4C-8EB6-06D84EDBC73F}">
      <dgm:prSet/>
      <dgm:spPr/>
      <dgm:t>
        <a:bodyPr/>
        <a:lstStyle/>
        <a:p>
          <a:endParaRPr lang="en-US" sz="2800" b="1"/>
        </a:p>
      </dgm:t>
    </dgm:pt>
    <dgm:pt modelId="{D74AB670-D110-4882-B216-5E52FD4A0AC9}">
      <dgm:prSet phldrT="[Text]" custT="1"/>
      <dgm:spPr/>
      <dgm:t>
        <a:bodyPr/>
        <a:lstStyle/>
        <a:p>
          <a:r>
            <a:rPr lang="en-US" sz="3200" b="1" dirty="0" smtClean="0"/>
            <a:t>ER Diagrams of Database</a:t>
          </a:r>
          <a:endParaRPr lang="en-US" sz="3200" b="1" dirty="0"/>
        </a:p>
      </dgm:t>
    </dgm:pt>
    <dgm:pt modelId="{1F2D253D-BE14-44C0-8A5A-881A964475B4}" type="parTrans" cxnId="{3184AA95-85DB-444F-A1C2-1AB77DAC08A3}">
      <dgm:prSet/>
      <dgm:spPr/>
      <dgm:t>
        <a:bodyPr/>
        <a:lstStyle/>
        <a:p>
          <a:endParaRPr lang="en-US" sz="2800" b="1"/>
        </a:p>
      </dgm:t>
    </dgm:pt>
    <dgm:pt modelId="{610858DD-5A82-4370-AD9F-E5FA8D323CAF}" type="sibTrans" cxnId="{3184AA95-85DB-444F-A1C2-1AB77DAC08A3}">
      <dgm:prSet/>
      <dgm:spPr/>
      <dgm:t>
        <a:bodyPr/>
        <a:lstStyle/>
        <a:p>
          <a:endParaRPr lang="en-US" sz="2800" b="1"/>
        </a:p>
      </dgm:t>
    </dgm:pt>
    <dgm:pt modelId="{FA8C897B-0484-482F-A4EB-B4EB8E4BAF45}">
      <dgm:prSet phldrT="[Text]" custT="1"/>
      <dgm:spPr/>
      <dgm:t>
        <a:bodyPr/>
        <a:lstStyle/>
        <a:p>
          <a:r>
            <a:rPr lang="en-US" sz="3200" b="1" dirty="0" smtClean="0"/>
            <a:t>Tables and Fields/Attributes (</a:t>
          </a:r>
          <a:r>
            <a:rPr lang="en-US" sz="3200" b="1" dirty="0" smtClean="0"/>
            <a:t>5)</a:t>
          </a:r>
          <a:endParaRPr lang="en-US" sz="3200" b="1" dirty="0"/>
        </a:p>
      </dgm:t>
    </dgm:pt>
    <dgm:pt modelId="{D9CE93A6-D120-4926-ADCC-0007515D90CF}" type="parTrans" cxnId="{76E256E9-59E6-4D3F-BD37-46C6B6656716}">
      <dgm:prSet/>
      <dgm:spPr/>
      <dgm:t>
        <a:bodyPr/>
        <a:lstStyle/>
        <a:p>
          <a:endParaRPr lang="en-US" sz="2800" b="1"/>
        </a:p>
      </dgm:t>
    </dgm:pt>
    <dgm:pt modelId="{5B517D74-4EB5-4D5C-9B1C-DAD328534A66}" type="sibTrans" cxnId="{76E256E9-59E6-4D3F-BD37-46C6B6656716}">
      <dgm:prSet/>
      <dgm:spPr/>
      <dgm:t>
        <a:bodyPr/>
        <a:lstStyle/>
        <a:p>
          <a:endParaRPr lang="en-US" sz="2800" b="1"/>
        </a:p>
      </dgm:t>
    </dgm:pt>
    <dgm:pt modelId="{67E5A882-1531-4312-B7CD-42F708D98BF2}">
      <dgm:prSet phldrT="[Text]" custT="1"/>
      <dgm:spPr/>
      <dgm:t>
        <a:bodyPr/>
        <a:lstStyle/>
        <a:p>
          <a:r>
            <a:rPr lang="en-US" sz="3200" b="1" dirty="0" smtClean="0"/>
            <a:t>Sample Data Sample (10)</a:t>
          </a:r>
          <a:endParaRPr lang="en-US" sz="3200" b="1" dirty="0"/>
        </a:p>
      </dgm:t>
    </dgm:pt>
    <dgm:pt modelId="{B088E73E-3013-407C-A16A-3008A9B3129C}" type="parTrans" cxnId="{9C5A05ED-3A30-4E17-AE8F-0837A8BE2868}">
      <dgm:prSet/>
      <dgm:spPr/>
      <dgm:t>
        <a:bodyPr/>
        <a:lstStyle/>
        <a:p>
          <a:endParaRPr lang="en-US" sz="2800" b="1"/>
        </a:p>
      </dgm:t>
    </dgm:pt>
    <dgm:pt modelId="{BAC122DC-96B7-43A4-BAE8-1DBC8D2EBD7D}" type="sibTrans" cxnId="{9C5A05ED-3A30-4E17-AE8F-0837A8BE2868}">
      <dgm:prSet/>
      <dgm:spPr/>
      <dgm:t>
        <a:bodyPr/>
        <a:lstStyle/>
        <a:p>
          <a:endParaRPr lang="en-US" sz="2800" b="1"/>
        </a:p>
      </dgm:t>
    </dgm:pt>
    <dgm:pt modelId="{17484070-7E04-4606-8414-2F2C2D463679}">
      <dgm:prSet phldrT="[Text]" custT="1"/>
      <dgm:spPr/>
      <dgm:t>
        <a:bodyPr/>
        <a:lstStyle/>
        <a:p>
          <a:r>
            <a:rPr lang="en-US" sz="3200" b="1" dirty="0" smtClean="0"/>
            <a:t>Normalization </a:t>
          </a:r>
          <a:endParaRPr lang="en-US" sz="3200" b="1" dirty="0"/>
        </a:p>
      </dgm:t>
    </dgm:pt>
    <dgm:pt modelId="{55C12241-D431-4AE3-AB5E-9CC92B4BF47C}" type="parTrans" cxnId="{49AF7A80-A248-432F-B14E-98980A2CFD52}">
      <dgm:prSet/>
      <dgm:spPr/>
      <dgm:t>
        <a:bodyPr/>
        <a:lstStyle/>
        <a:p>
          <a:endParaRPr lang="en-US" sz="2800" b="1"/>
        </a:p>
      </dgm:t>
    </dgm:pt>
    <dgm:pt modelId="{A26AAC5E-45DA-4088-884B-679A0BA5FB88}" type="sibTrans" cxnId="{49AF7A80-A248-432F-B14E-98980A2CFD52}">
      <dgm:prSet/>
      <dgm:spPr/>
      <dgm:t>
        <a:bodyPr/>
        <a:lstStyle/>
        <a:p>
          <a:endParaRPr lang="en-US" sz="2800" b="1"/>
        </a:p>
      </dgm:t>
    </dgm:pt>
    <dgm:pt modelId="{CC7ABFE1-CD9F-4927-8640-A642387B59D9}">
      <dgm:prSet phldrT="[Text]" custT="1"/>
      <dgm:spPr/>
      <dgm:t>
        <a:bodyPr/>
        <a:lstStyle/>
        <a:p>
          <a:r>
            <a:rPr lang="en-US" sz="3200" b="1" dirty="0" smtClean="0"/>
            <a:t>SQL Useful Queries (10)</a:t>
          </a:r>
          <a:endParaRPr lang="en-US" sz="3200" b="1" dirty="0"/>
        </a:p>
      </dgm:t>
    </dgm:pt>
    <dgm:pt modelId="{DB26E64D-F6A8-4A2B-A6EA-F8C9C6C0831F}" type="parTrans" cxnId="{9B4CE3DE-AA1C-497C-A98B-20459D680530}">
      <dgm:prSet/>
      <dgm:spPr/>
      <dgm:t>
        <a:bodyPr/>
        <a:lstStyle/>
        <a:p>
          <a:endParaRPr lang="en-US" sz="2800" b="1"/>
        </a:p>
      </dgm:t>
    </dgm:pt>
    <dgm:pt modelId="{A81C8270-6BB4-4267-911B-D7A9CF9A2FD8}" type="sibTrans" cxnId="{9B4CE3DE-AA1C-497C-A98B-20459D680530}">
      <dgm:prSet/>
      <dgm:spPr/>
      <dgm:t>
        <a:bodyPr/>
        <a:lstStyle/>
        <a:p>
          <a:endParaRPr lang="en-US" sz="2800" b="1"/>
        </a:p>
      </dgm:t>
    </dgm:pt>
    <dgm:pt modelId="{6D21C099-DE1B-4543-A5AD-98B3F62C7E05}" type="pres">
      <dgm:prSet presAssocID="{366BE25A-BB7F-439E-9DFB-53D67CB404A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AE7D-1EBB-44E8-B3E3-48C108C1EEAC}" type="pres">
      <dgm:prSet presAssocID="{CC7ABFE1-CD9F-4927-8640-A642387B59D9}" presName="boxAndChildren" presStyleCnt="0"/>
      <dgm:spPr/>
      <dgm:t>
        <a:bodyPr/>
        <a:lstStyle/>
        <a:p>
          <a:endParaRPr lang="en-US"/>
        </a:p>
      </dgm:t>
    </dgm:pt>
    <dgm:pt modelId="{FEC2A3ED-A389-4666-AD21-0D100A32FF0A}" type="pres">
      <dgm:prSet presAssocID="{CC7ABFE1-CD9F-4927-8640-A642387B59D9}" presName="parentTextBox" presStyleLbl="node1" presStyleIdx="0" presStyleCnt="7"/>
      <dgm:spPr/>
      <dgm:t>
        <a:bodyPr/>
        <a:lstStyle/>
        <a:p>
          <a:endParaRPr lang="en-US"/>
        </a:p>
      </dgm:t>
    </dgm:pt>
    <dgm:pt modelId="{257A4A8D-9CC0-4D6D-AF19-8A7762A4ED77}" type="pres">
      <dgm:prSet presAssocID="{A26AAC5E-45DA-4088-884B-679A0BA5FB88}" presName="sp" presStyleCnt="0"/>
      <dgm:spPr/>
      <dgm:t>
        <a:bodyPr/>
        <a:lstStyle/>
        <a:p>
          <a:endParaRPr lang="en-US"/>
        </a:p>
      </dgm:t>
    </dgm:pt>
    <dgm:pt modelId="{5D233E39-604F-4603-A196-BC4F0D930E79}" type="pres">
      <dgm:prSet presAssocID="{17484070-7E04-4606-8414-2F2C2D463679}" presName="arrowAndChildren" presStyleCnt="0"/>
      <dgm:spPr/>
      <dgm:t>
        <a:bodyPr/>
        <a:lstStyle/>
        <a:p>
          <a:endParaRPr lang="en-US"/>
        </a:p>
      </dgm:t>
    </dgm:pt>
    <dgm:pt modelId="{115D4F84-4819-466A-AE10-49951745B6EC}" type="pres">
      <dgm:prSet presAssocID="{17484070-7E04-4606-8414-2F2C2D463679}" presName="parentTextArrow" presStyleLbl="node1" presStyleIdx="1" presStyleCnt="7"/>
      <dgm:spPr/>
      <dgm:t>
        <a:bodyPr/>
        <a:lstStyle/>
        <a:p>
          <a:endParaRPr lang="en-US"/>
        </a:p>
      </dgm:t>
    </dgm:pt>
    <dgm:pt modelId="{CC81527D-06F1-40BE-ACDA-49329F80F00A}" type="pres">
      <dgm:prSet presAssocID="{BAC122DC-96B7-43A4-BAE8-1DBC8D2EBD7D}" presName="sp" presStyleCnt="0"/>
      <dgm:spPr/>
      <dgm:t>
        <a:bodyPr/>
        <a:lstStyle/>
        <a:p>
          <a:endParaRPr lang="en-US"/>
        </a:p>
      </dgm:t>
    </dgm:pt>
    <dgm:pt modelId="{0A348686-290A-41FD-808C-9BE4B8C8E2B2}" type="pres">
      <dgm:prSet presAssocID="{67E5A882-1531-4312-B7CD-42F708D98BF2}" presName="arrowAndChildren" presStyleCnt="0"/>
      <dgm:spPr/>
      <dgm:t>
        <a:bodyPr/>
        <a:lstStyle/>
        <a:p>
          <a:endParaRPr lang="en-US"/>
        </a:p>
      </dgm:t>
    </dgm:pt>
    <dgm:pt modelId="{4B365952-F66A-437A-A7C0-554C056E507C}" type="pres">
      <dgm:prSet presAssocID="{67E5A882-1531-4312-B7CD-42F708D98BF2}" presName="parentTextArrow" presStyleLbl="node1" presStyleIdx="2" presStyleCnt="7" custLinFactNeighborY="4011"/>
      <dgm:spPr/>
      <dgm:t>
        <a:bodyPr/>
        <a:lstStyle/>
        <a:p>
          <a:endParaRPr lang="en-US"/>
        </a:p>
      </dgm:t>
    </dgm:pt>
    <dgm:pt modelId="{3AFAEE71-4A3A-4897-8B4D-52A0734CF154}" type="pres">
      <dgm:prSet presAssocID="{5B517D74-4EB5-4D5C-9B1C-DAD328534A66}" presName="sp" presStyleCnt="0"/>
      <dgm:spPr/>
      <dgm:t>
        <a:bodyPr/>
        <a:lstStyle/>
        <a:p>
          <a:endParaRPr lang="en-US"/>
        </a:p>
      </dgm:t>
    </dgm:pt>
    <dgm:pt modelId="{E859A4E1-2C8F-49D0-8C81-AE2B59A164F3}" type="pres">
      <dgm:prSet presAssocID="{FA8C897B-0484-482F-A4EB-B4EB8E4BAF45}" presName="arrowAndChildren" presStyleCnt="0"/>
      <dgm:spPr/>
      <dgm:t>
        <a:bodyPr/>
        <a:lstStyle/>
        <a:p>
          <a:endParaRPr lang="en-US"/>
        </a:p>
      </dgm:t>
    </dgm:pt>
    <dgm:pt modelId="{816DF317-E65B-4F79-9386-9EE913641F9A}" type="pres">
      <dgm:prSet presAssocID="{FA8C897B-0484-482F-A4EB-B4EB8E4BAF45}" presName="parentTextArrow" presStyleLbl="node1" presStyleIdx="3" presStyleCnt="7"/>
      <dgm:spPr/>
      <dgm:t>
        <a:bodyPr/>
        <a:lstStyle/>
        <a:p>
          <a:endParaRPr lang="en-US"/>
        </a:p>
      </dgm:t>
    </dgm:pt>
    <dgm:pt modelId="{817FBFDC-1535-49CF-945F-EDF4F9A4699E}" type="pres">
      <dgm:prSet presAssocID="{610858DD-5A82-4370-AD9F-E5FA8D323CAF}" presName="sp" presStyleCnt="0"/>
      <dgm:spPr/>
      <dgm:t>
        <a:bodyPr/>
        <a:lstStyle/>
        <a:p>
          <a:endParaRPr lang="en-US"/>
        </a:p>
      </dgm:t>
    </dgm:pt>
    <dgm:pt modelId="{9873D576-B81A-45E8-B8FD-D115C48AA84E}" type="pres">
      <dgm:prSet presAssocID="{D74AB670-D110-4882-B216-5E52FD4A0AC9}" presName="arrowAndChildren" presStyleCnt="0"/>
      <dgm:spPr/>
      <dgm:t>
        <a:bodyPr/>
        <a:lstStyle/>
        <a:p>
          <a:endParaRPr lang="en-US"/>
        </a:p>
      </dgm:t>
    </dgm:pt>
    <dgm:pt modelId="{7DB54ACF-4259-4C65-8F13-8D7FCCC23D51}" type="pres">
      <dgm:prSet presAssocID="{D74AB670-D110-4882-B216-5E52FD4A0AC9}" presName="parentTextArrow" presStyleLbl="node1" presStyleIdx="4" presStyleCnt="7"/>
      <dgm:spPr/>
      <dgm:t>
        <a:bodyPr/>
        <a:lstStyle/>
        <a:p>
          <a:endParaRPr lang="en-US"/>
        </a:p>
      </dgm:t>
    </dgm:pt>
    <dgm:pt modelId="{0FCBA928-85E3-401F-95E9-5848678EC040}" type="pres">
      <dgm:prSet presAssocID="{84D29F1C-314C-4D64-A930-077CFCA745FE}" presName="sp" presStyleCnt="0"/>
      <dgm:spPr/>
      <dgm:t>
        <a:bodyPr/>
        <a:lstStyle/>
        <a:p>
          <a:endParaRPr lang="en-US"/>
        </a:p>
      </dgm:t>
    </dgm:pt>
    <dgm:pt modelId="{8D5CEF53-216A-4935-8115-A7BB897BA8F1}" type="pres">
      <dgm:prSet presAssocID="{301DA0AD-AC19-428C-8AAA-30BC193D4D18}" presName="arrowAndChildren" presStyleCnt="0"/>
      <dgm:spPr/>
      <dgm:t>
        <a:bodyPr/>
        <a:lstStyle/>
        <a:p>
          <a:endParaRPr lang="en-US"/>
        </a:p>
      </dgm:t>
    </dgm:pt>
    <dgm:pt modelId="{829B8215-769D-4F70-A4C0-4CD5F001875E}" type="pres">
      <dgm:prSet presAssocID="{301DA0AD-AC19-428C-8AAA-30BC193D4D18}" presName="parentTextArrow" presStyleLbl="node1" presStyleIdx="5" presStyleCnt="7"/>
      <dgm:spPr/>
      <dgm:t>
        <a:bodyPr/>
        <a:lstStyle/>
        <a:p>
          <a:endParaRPr lang="en-US"/>
        </a:p>
      </dgm:t>
    </dgm:pt>
    <dgm:pt modelId="{9E6EFA94-590F-4328-BCBE-FBA2E2BCE605}" type="pres">
      <dgm:prSet presAssocID="{3F3D5F5B-1458-4461-B5B8-9AD09EB2F29E}" presName="sp" presStyleCnt="0"/>
      <dgm:spPr/>
      <dgm:t>
        <a:bodyPr/>
        <a:lstStyle/>
        <a:p>
          <a:endParaRPr lang="en-US"/>
        </a:p>
      </dgm:t>
    </dgm:pt>
    <dgm:pt modelId="{6D7A505C-6818-4DF2-87B7-62F6D9BCFD44}" type="pres">
      <dgm:prSet presAssocID="{748088C8-1BE8-4B2F-B22B-C916A257EB04}" presName="arrowAndChildren" presStyleCnt="0"/>
      <dgm:spPr/>
      <dgm:t>
        <a:bodyPr/>
        <a:lstStyle/>
        <a:p>
          <a:endParaRPr lang="en-US"/>
        </a:p>
      </dgm:t>
    </dgm:pt>
    <dgm:pt modelId="{CE1F6D77-5C08-4715-983F-5EE0CE39CA62}" type="pres">
      <dgm:prSet presAssocID="{748088C8-1BE8-4B2F-B22B-C916A257EB04}" presName="parentTextArrow" presStyleLbl="node1" presStyleIdx="6" presStyleCnt="7"/>
      <dgm:spPr/>
      <dgm:t>
        <a:bodyPr/>
        <a:lstStyle/>
        <a:p>
          <a:endParaRPr lang="en-US"/>
        </a:p>
      </dgm:t>
    </dgm:pt>
  </dgm:ptLst>
  <dgm:cxnLst>
    <dgm:cxn modelId="{6A33A9FB-A5E3-496A-9060-78E4B0E7470C}" type="presOf" srcId="{D74AB670-D110-4882-B216-5E52FD4A0AC9}" destId="{7DB54ACF-4259-4C65-8F13-8D7FCCC23D51}" srcOrd="0" destOrd="0" presId="urn:microsoft.com/office/officeart/2005/8/layout/process4"/>
    <dgm:cxn modelId="{49AF7A80-A248-432F-B14E-98980A2CFD52}" srcId="{366BE25A-BB7F-439E-9DFB-53D67CB404A2}" destId="{17484070-7E04-4606-8414-2F2C2D463679}" srcOrd="5" destOrd="0" parTransId="{55C12241-D431-4AE3-AB5E-9CC92B4BF47C}" sibTransId="{A26AAC5E-45DA-4088-884B-679A0BA5FB88}"/>
    <dgm:cxn modelId="{4E50507C-933D-43CB-9DAD-6F2C19EBF723}" type="presOf" srcId="{FA8C897B-0484-482F-A4EB-B4EB8E4BAF45}" destId="{816DF317-E65B-4F79-9386-9EE913641F9A}" srcOrd="0" destOrd="0" presId="urn:microsoft.com/office/officeart/2005/8/layout/process4"/>
    <dgm:cxn modelId="{54CEBC0F-0401-44E1-B8FC-BDFF8DDC8AB6}" type="presOf" srcId="{67E5A882-1531-4312-B7CD-42F708D98BF2}" destId="{4B365952-F66A-437A-A7C0-554C056E507C}" srcOrd="0" destOrd="0" presId="urn:microsoft.com/office/officeart/2005/8/layout/process4"/>
    <dgm:cxn modelId="{F265C427-E1CB-4F97-A39D-85F495CE4603}" srcId="{366BE25A-BB7F-439E-9DFB-53D67CB404A2}" destId="{748088C8-1BE8-4B2F-B22B-C916A257EB04}" srcOrd="0" destOrd="0" parTransId="{D5B2ED13-9F2A-45FF-9FA3-DADE74110CC1}" sibTransId="{3F3D5F5B-1458-4461-B5B8-9AD09EB2F29E}"/>
    <dgm:cxn modelId="{34344FFC-E829-491C-8372-637E96788F09}" type="presOf" srcId="{301DA0AD-AC19-428C-8AAA-30BC193D4D18}" destId="{829B8215-769D-4F70-A4C0-4CD5F001875E}" srcOrd="0" destOrd="0" presId="urn:microsoft.com/office/officeart/2005/8/layout/process4"/>
    <dgm:cxn modelId="{0B9ECCE1-D7D4-436F-8E8D-8F0EC4224D07}" type="presOf" srcId="{17484070-7E04-4606-8414-2F2C2D463679}" destId="{115D4F84-4819-466A-AE10-49951745B6EC}" srcOrd="0" destOrd="0" presId="urn:microsoft.com/office/officeart/2005/8/layout/process4"/>
    <dgm:cxn modelId="{76E256E9-59E6-4D3F-BD37-46C6B6656716}" srcId="{366BE25A-BB7F-439E-9DFB-53D67CB404A2}" destId="{FA8C897B-0484-482F-A4EB-B4EB8E4BAF45}" srcOrd="3" destOrd="0" parTransId="{D9CE93A6-D120-4926-ADCC-0007515D90CF}" sibTransId="{5B517D74-4EB5-4D5C-9B1C-DAD328534A66}"/>
    <dgm:cxn modelId="{1C7BFBAC-2C47-46C0-879F-F1062A60D907}" type="presOf" srcId="{366BE25A-BB7F-439E-9DFB-53D67CB404A2}" destId="{6D21C099-DE1B-4543-A5AD-98B3F62C7E05}" srcOrd="0" destOrd="0" presId="urn:microsoft.com/office/officeart/2005/8/layout/process4"/>
    <dgm:cxn modelId="{9C5A05ED-3A30-4E17-AE8F-0837A8BE2868}" srcId="{366BE25A-BB7F-439E-9DFB-53D67CB404A2}" destId="{67E5A882-1531-4312-B7CD-42F708D98BF2}" srcOrd="4" destOrd="0" parTransId="{B088E73E-3013-407C-A16A-3008A9B3129C}" sibTransId="{BAC122DC-96B7-43A4-BAE8-1DBC8D2EBD7D}"/>
    <dgm:cxn modelId="{2B0AFB11-4579-4B4C-8EB6-06D84EDBC73F}" srcId="{366BE25A-BB7F-439E-9DFB-53D67CB404A2}" destId="{301DA0AD-AC19-428C-8AAA-30BC193D4D18}" srcOrd="1" destOrd="0" parTransId="{0B65D3EB-FAEB-4D01-AF3F-4C4117DD7965}" sibTransId="{84D29F1C-314C-4D64-A930-077CFCA745FE}"/>
    <dgm:cxn modelId="{99A94C56-89D8-4CA6-BFD0-E33D5B23F469}" type="presOf" srcId="{CC7ABFE1-CD9F-4927-8640-A642387B59D9}" destId="{FEC2A3ED-A389-4666-AD21-0D100A32FF0A}" srcOrd="0" destOrd="0" presId="urn:microsoft.com/office/officeart/2005/8/layout/process4"/>
    <dgm:cxn modelId="{3184AA95-85DB-444F-A1C2-1AB77DAC08A3}" srcId="{366BE25A-BB7F-439E-9DFB-53D67CB404A2}" destId="{D74AB670-D110-4882-B216-5E52FD4A0AC9}" srcOrd="2" destOrd="0" parTransId="{1F2D253D-BE14-44C0-8A5A-881A964475B4}" sibTransId="{610858DD-5A82-4370-AD9F-E5FA8D323CAF}"/>
    <dgm:cxn modelId="{9B4CE3DE-AA1C-497C-A98B-20459D680530}" srcId="{366BE25A-BB7F-439E-9DFB-53D67CB404A2}" destId="{CC7ABFE1-CD9F-4927-8640-A642387B59D9}" srcOrd="6" destOrd="0" parTransId="{DB26E64D-F6A8-4A2B-A6EA-F8C9C6C0831F}" sibTransId="{A81C8270-6BB4-4267-911B-D7A9CF9A2FD8}"/>
    <dgm:cxn modelId="{AE64F844-7925-446A-B5AB-C772087ED174}" type="presOf" srcId="{748088C8-1BE8-4B2F-B22B-C916A257EB04}" destId="{CE1F6D77-5C08-4715-983F-5EE0CE39CA62}" srcOrd="0" destOrd="0" presId="urn:microsoft.com/office/officeart/2005/8/layout/process4"/>
    <dgm:cxn modelId="{4DA8EEE3-150A-48A9-8748-3215B8B37661}" type="presParOf" srcId="{6D21C099-DE1B-4543-A5AD-98B3F62C7E05}" destId="{2EB2AE7D-1EBB-44E8-B3E3-48C108C1EEAC}" srcOrd="0" destOrd="0" presId="urn:microsoft.com/office/officeart/2005/8/layout/process4"/>
    <dgm:cxn modelId="{8C1EF861-E360-4569-82B6-FF265B0F7E1E}" type="presParOf" srcId="{2EB2AE7D-1EBB-44E8-B3E3-48C108C1EEAC}" destId="{FEC2A3ED-A389-4666-AD21-0D100A32FF0A}" srcOrd="0" destOrd="0" presId="urn:microsoft.com/office/officeart/2005/8/layout/process4"/>
    <dgm:cxn modelId="{E15872EF-9F3B-4CDB-BB56-7E9A6867C4F6}" type="presParOf" srcId="{6D21C099-DE1B-4543-A5AD-98B3F62C7E05}" destId="{257A4A8D-9CC0-4D6D-AF19-8A7762A4ED77}" srcOrd="1" destOrd="0" presId="urn:microsoft.com/office/officeart/2005/8/layout/process4"/>
    <dgm:cxn modelId="{43B6C156-F8DD-49F0-B178-3E6F6AE9449D}" type="presParOf" srcId="{6D21C099-DE1B-4543-A5AD-98B3F62C7E05}" destId="{5D233E39-604F-4603-A196-BC4F0D930E79}" srcOrd="2" destOrd="0" presId="urn:microsoft.com/office/officeart/2005/8/layout/process4"/>
    <dgm:cxn modelId="{A4F4837F-A034-482D-96D7-4086901F19A4}" type="presParOf" srcId="{5D233E39-604F-4603-A196-BC4F0D930E79}" destId="{115D4F84-4819-466A-AE10-49951745B6EC}" srcOrd="0" destOrd="0" presId="urn:microsoft.com/office/officeart/2005/8/layout/process4"/>
    <dgm:cxn modelId="{1E148424-C72A-4133-BDE3-9472724CF8C5}" type="presParOf" srcId="{6D21C099-DE1B-4543-A5AD-98B3F62C7E05}" destId="{CC81527D-06F1-40BE-ACDA-49329F80F00A}" srcOrd="3" destOrd="0" presId="urn:microsoft.com/office/officeart/2005/8/layout/process4"/>
    <dgm:cxn modelId="{CC8D8637-50A4-4C7B-B1C0-E45038B93F64}" type="presParOf" srcId="{6D21C099-DE1B-4543-A5AD-98B3F62C7E05}" destId="{0A348686-290A-41FD-808C-9BE4B8C8E2B2}" srcOrd="4" destOrd="0" presId="urn:microsoft.com/office/officeart/2005/8/layout/process4"/>
    <dgm:cxn modelId="{9F9FEB44-3493-49BB-8BA5-B06D76EE5F32}" type="presParOf" srcId="{0A348686-290A-41FD-808C-9BE4B8C8E2B2}" destId="{4B365952-F66A-437A-A7C0-554C056E507C}" srcOrd="0" destOrd="0" presId="urn:microsoft.com/office/officeart/2005/8/layout/process4"/>
    <dgm:cxn modelId="{CC0A80FF-8D8C-42EB-B1A7-9222E597C567}" type="presParOf" srcId="{6D21C099-DE1B-4543-A5AD-98B3F62C7E05}" destId="{3AFAEE71-4A3A-4897-8B4D-52A0734CF154}" srcOrd="5" destOrd="0" presId="urn:microsoft.com/office/officeart/2005/8/layout/process4"/>
    <dgm:cxn modelId="{1DB00F15-C132-4B26-A6C7-F6487CE056EE}" type="presParOf" srcId="{6D21C099-DE1B-4543-A5AD-98B3F62C7E05}" destId="{E859A4E1-2C8F-49D0-8C81-AE2B59A164F3}" srcOrd="6" destOrd="0" presId="urn:microsoft.com/office/officeart/2005/8/layout/process4"/>
    <dgm:cxn modelId="{5A83AFF3-F29F-4038-9BBA-722D64BBA272}" type="presParOf" srcId="{E859A4E1-2C8F-49D0-8C81-AE2B59A164F3}" destId="{816DF317-E65B-4F79-9386-9EE913641F9A}" srcOrd="0" destOrd="0" presId="urn:microsoft.com/office/officeart/2005/8/layout/process4"/>
    <dgm:cxn modelId="{71048797-16EA-481A-8313-4B5A5C2BE4FD}" type="presParOf" srcId="{6D21C099-DE1B-4543-A5AD-98B3F62C7E05}" destId="{817FBFDC-1535-49CF-945F-EDF4F9A4699E}" srcOrd="7" destOrd="0" presId="urn:microsoft.com/office/officeart/2005/8/layout/process4"/>
    <dgm:cxn modelId="{B9C76114-AA28-49C8-8F9F-60B72431F1B0}" type="presParOf" srcId="{6D21C099-DE1B-4543-A5AD-98B3F62C7E05}" destId="{9873D576-B81A-45E8-B8FD-D115C48AA84E}" srcOrd="8" destOrd="0" presId="urn:microsoft.com/office/officeart/2005/8/layout/process4"/>
    <dgm:cxn modelId="{492E587D-3263-404D-971E-6B40B2F830B2}" type="presParOf" srcId="{9873D576-B81A-45E8-B8FD-D115C48AA84E}" destId="{7DB54ACF-4259-4C65-8F13-8D7FCCC23D51}" srcOrd="0" destOrd="0" presId="urn:microsoft.com/office/officeart/2005/8/layout/process4"/>
    <dgm:cxn modelId="{D2F64D2E-792E-4461-81D3-AEDCA88D8062}" type="presParOf" srcId="{6D21C099-DE1B-4543-A5AD-98B3F62C7E05}" destId="{0FCBA928-85E3-401F-95E9-5848678EC040}" srcOrd="9" destOrd="0" presId="urn:microsoft.com/office/officeart/2005/8/layout/process4"/>
    <dgm:cxn modelId="{4E44B470-2E97-4868-B5E6-E82B89E43996}" type="presParOf" srcId="{6D21C099-DE1B-4543-A5AD-98B3F62C7E05}" destId="{8D5CEF53-216A-4935-8115-A7BB897BA8F1}" srcOrd="10" destOrd="0" presId="urn:microsoft.com/office/officeart/2005/8/layout/process4"/>
    <dgm:cxn modelId="{79540045-0BB5-4DC0-82AA-B10D3E9F2A79}" type="presParOf" srcId="{8D5CEF53-216A-4935-8115-A7BB897BA8F1}" destId="{829B8215-769D-4F70-A4C0-4CD5F001875E}" srcOrd="0" destOrd="0" presId="urn:microsoft.com/office/officeart/2005/8/layout/process4"/>
    <dgm:cxn modelId="{4CF3AD1C-2E46-4299-AA2C-2410991DBB4F}" type="presParOf" srcId="{6D21C099-DE1B-4543-A5AD-98B3F62C7E05}" destId="{9E6EFA94-590F-4328-BCBE-FBA2E2BCE605}" srcOrd="11" destOrd="0" presId="urn:microsoft.com/office/officeart/2005/8/layout/process4"/>
    <dgm:cxn modelId="{E5054178-1409-436F-B0EF-4520317BF7A6}" type="presParOf" srcId="{6D21C099-DE1B-4543-A5AD-98B3F62C7E05}" destId="{6D7A505C-6818-4DF2-87B7-62F6D9BCFD44}" srcOrd="12" destOrd="0" presId="urn:microsoft.com/office/officeart/2005/8/layout/process4"/>
    <dgm:cxn modelId="{54C4F008-0A76-43D3-A585-A47717DF2680}" type="presParOf" srcId="{6D7A505C-6818-4DF2-87B7-62F6D9BCFD44}" destId="{CE1F6D77-5C08-4715-983F-5EE0CE39CA62}" srcOrd="0" destOrd="0" presId="urn:microsoft.com/office/officeart/2005/8/layout/process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C2A3ED-A389-4666-AD21-0D100A32FF0A}">
      <dsp:nvSpPr>
        <dsp:cNvPr id="0" name=""/>
        <dsp:cNvSpPr/>
      </dsp:nvSpPr>
      <dsp:spPr>
        <a:xfrm>
          <a:off x="0" y="4630667"/>
          <a:ext cx="6551815" cy="5067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SQL Useful Queries (10)</a:t>
          </a:r>
          <a:endParaRPr lang="en-US" sz="3200" b="1" kern="1200" dirty="0"/>
        </a:p>
      </dsp:txBody>
      <dsp:txXfrm>
        <a:off x="0" y="4630667"/>
        <a:ext cx="6551815" cy="506731"/>
      </dsp:txXfrm>
    </dsp:sp>
    <dsp:sp modelId="{115D4F84-4819-466A-AE10-49951745B6EC}">
      <dsp:nvSpPr>
        <dsp:cNvPr id="0" name=""/>
        <dsp:cNvSpPr/>
      </dsp:nvSpPr>
      <dsp:spPr>
        <a:xfrm rot="10800000">
          <a:off x="0" y="3858915"/>
          <a:ext cx="6551815" cy="779352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Normalization </a:t>
          </a:r>
          <a:endParaRPr lang="en-US" sz="3200" b="1" kern="1200" dirty="0"/>
        </a:p>
      </dsp:txBody>
      <dsp:txXfrm rot="10800000">
        <a:off x="0" y="3858915"/>
        <a:ext cx="6551815" cy="506400"/>
      </dsp:txXfrm>
    </dsp:sp>
    <dsp:sp modelId="{4B365952-F66A-437A-A7C0-554C056E507C}">
      <dsp:nvSpPr>
        <dsp:cNvPr id="0" name=""/>
        <dsp:cNvSpPr/>
      </dsp:nvSpPr>
      <dsp:spPr>
        <a:xfrm rot="10800000">
          <a:off x="0" y="3118423"/>
          <a:ext cx="6551815" cy="779352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Sample Data Sample (10)</a:t>
          </a:r>
          <a:endParaRPr lang="en-US" sz="3200" b="1" kern="1200" dirty="0"/>
        </a:p>
      </dsp:txBody>
      <dsp:txXfrm rot="10800000">
        <a:off x="0" y="3118423"/>
        <a:ext cx="6551815" cy="506400"/>
      </dsp:txXfrm>
    </dsp:sp>
    <dsp:sp modelId="{816DF317-E65B-4F79-9386-9EE913641F9A}">
      <dsp:nvSpPr>
        <dsp:cNvPr id="0" name=""/>
        <dsp:cNvSpPr/>
      </dsp:nvSpPr>
      <dsp:spPr>
        <a:xfrm rot="10800000">
          <a:off x="0" y="2315411"/>
          <a:ext cx="6551815" cy="779352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Tables and Fields/Attributes (</a:t>
          </a:r>
          <a:r>
            <a:rPr lang="en-US" sz="3200" b="1" kern="1200" dirty="0" smtClean="0"/>
            <a:t>5)</a:t>
          </a:r>
          <a:endParaRPr lang="en-US" sz="3200" b="1" kern="1200" dirty="0"/>
        </a:p>
      </dsp:txBody>
      <dsp:txXfrm rot="10800000">
        <a:off x="0" y="2315411"/>
        <a:ext cx="6551815" cy="506400"/>
      </dsp:txXfrm>
    </dsp:sp>
    <dsp:sp modelId="{7DB54ACF-4259-4C65-8F13-8D7FCCC23D51}">
      <dsp:nvSpPr>
        <dsp:cNvPr id="0" name=""/>
        <dsp:cNvSpPr/>
      </dsp:nvSpPr>
      <dsp:spPr>
        <a:xfrm rot="10800000">
          <a:off x="0" y="1543659"/>
          <a:ext cx="6551815" cy="779352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ER Diagrams of Database</a:t>
          </a:r>
          <a:endParaRPr lang="en-US" sz="3200" b="1" kern="1200" dirty="0"/>
        </a:p>
      </dsp:txBody>
      <dsp:txXfrm rot="10800000">
        <a:off x="0" y="1543659"/>
        <a:ext cx="6551815" cy="506400"/>
      </dsp:txXfrm>
    </dsp:sp>
    <dsp:sp modelId="{829B8215-769D-4F70-A4C0-4CD5F001875E}">
      <dsp:nvSpPr>
        <dsp:cNvPr id="0" name=""/>
        <dsp:cNvSpPr/>
      </dsp:nvSpPr>
      <dsp:spPr>
        <a:xfrm rot="10800000">
          <a:off x="0" y="771907"/>
          <a:ext cx="6551815" cy="779352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ER Models of Database</a:t>
          </a:r>
          <a:endParaRPr lang="en-US" sz="3200" b="1" kern="1200" dirty="0"/>
        </a:p>
      </dsp:txBody>
      <dsp:txXfrm rot="10800000">
        <a:off x="0" y="771907"/>
        <a:ext cx="6551815" cy="506400"/>
      </dsp:txXfrm>
    </dsp:sp>
    <dsp:sp modelId="{CE1F6D77-5C08-4715-983F-5EE0CE39CA62}">
      <dsp:nvSpPr>
        <dsp:cNvPr id="0" name=""/>
        <dsp:cNvSpPr/>
      </dsp:nvSpPr>
      <dsp:spPr>
        <a:xfrm rot="10800000">
          <a:off x="0" y="155"/>
          <a:ext cx="6551815" cy="779352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Project</a:t>
          </a:r>
          <a:r>
            <a:rPr lang="en-US" sz="3600" b="1" kern="1200" dirty="0" smtClean="0"/>
            <a:t> </a:t>
          </a:r>
          <a:r>
            <a:rPr lang="en-US" sz="3200" b="1" kern="1200" dirty="0" smtClean="0"/>
            <a:t>Proposal</a:t>
          </a:r>
          <a:endParaRPr lang="en-US" sz="3600" b="1" kern="1200" dirty="0"/>
        </a:p>
      </dsp:txBody>
      <dsp:txXfrm rot="10800000">
        <a:off x="0" y="155"/>
        <a:ext cx="6551815" cy="50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BB389A54-7378-4422-BE96-DCF31A3136B1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1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0869CFCD-5FDD-4B5D-A842-3B15F50B56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33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7A16-D044-4542-8B9A-3AECAE3DE330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FFA2-1E3B-422D-B29E-0A343913E2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1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5E20-DB16-4B66-AF2B-D7677C85F8B0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FFA2-1E3B-422D-B29E-0A343913E2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1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4E4D-1DE1-4FC4-8433-2081A0BEE019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FFA2-1E3B-422D-B29E-0A343913E2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57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0BED-E557-4114-8661-72849E40C99F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FFA2-1E3B-422D-B29E-0A343913E2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1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E7A-78F8-4183-9093-00052E6AB430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FFA2-1E3B-422D-B29E-0A343913E2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68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21AE-DDA7-4354-881D-2A0D842812CD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FFA2-1E3B-422D-B29E-0A343913E2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4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7D38-1EDF-4AC8-B0CC-5C380C626C69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FFA2-1E3B-422D-B29E-0A343913E2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2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189A-1497-489B-9069-13F5DAFB8F01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FFA2-1E3B-422D-B29E-0A343913E2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32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A665-4742-4151-9512-A738A2289C02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FFA2-1E3B-422D-B29E-0A343913E2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1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3EF2-0CB5-4EEB-9FD2-B2DBECA54D99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FFA2-1E3B-422D-B29E-0A343913E2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7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528E-3CAC-479E-879D-184E7380FF8C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FFA2-1E3B-422D-B29E-0A343913E2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6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74849-5E09-4C00-A9B6-522FD661F15E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AFFA2-1E3B-422D-B29E-0A343913E2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85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>
                <a:latin typeface="+mn-lt"/>
              </a:rPr>
              <a:t>Final </a:t>
            </a:r>
            <a:r>
              <a:rPr lang="en-US" sz="8000" b="1" dirty="0" smtClean="0">
                <a:latin typeface="+mn-lt"/>
              </a:rPr>
              <a:t>Project/Presentation</a:t>
            </a:r>
            <a:endParaRPr lang="en-US" sz="80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CIS 250 – Database Management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FFA2-1E3B-422D-B29E-0A343913E235}" type="slidenum">
              <a:rPr lang="en-US" smtClean="0"/>
              <a:t>1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4" y="6356350"/>
            <a:ext cx="132842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65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626" y="248748"/>
            <a:ext cx="10515600" cy="84022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Project Guidelines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582" y="994324"/>
            <a:ext cx="10647218" cy="5448040"/>
          </a:xfrm>
        </p:spPr>
        <p:txBody>
          <a:bodyPr>
            <a:noAutofit/>
          </a:bodyPr>
          <a:lstStyle/>
          <a:p>
            <a:r>
              <a:rPr lang="en-US" sz="2400" dirty="0"/>
              <a:t>Deliver a </a:t>
            </a:r>
            <a:r>
              <a:rPr lang="en-US" sz="2400" b="1" dirty="0"/>
              <a:t>Project Proposal</a:t>
            </a:r>
          </a:p>
          <a:p>
            <a:r>
              <a:rPr lang="en-US" sz="2400" dirty="0" smtClean="0"/>
              <a:t>Create </a:t>
            </a:r>
            <a:r>
              <a:rPr lang="en-US" sz="2400" dirty="0" smtClean="0"/>
              <a:t>a database for a company</a:t>
            </a:r>
          </a:p>
          <a:p>
            <a:pPr lvl="1"/>
            <a:r>
              <a:rPr lang="en-US" b="1" dirty="0" smtClean="0"/>
              <a:t>Minimum of 5 related </a:t>
            </a:r>
            <a:r>
              <a:rPr lang="en-US" b="1" dirty="0" smtClean="0"/>
              <a:t>tables</a:t>
            </a:r>
            <a:r>
              <a:rPr lang="en-US" dirty="0" smtClean="0"/>
              <a:t> </a:t>
            </a:r>
          </a:p>
          <a:p>
            <a:r>
              <a:rPr lang="en-US" sz="2400" dirty="0" smtClean="0"/>
              <a:t>Brainstorm </a:t>
            </a:r>
            <a:r>
              <a:rPr lang="en-US" sz="2400" dirty="0" smtClean="0"/>
              <a:t>the development of the tables</a:t>
            </a:r>
          </a:p>
          <a:p>
            <a:pPr lvl="1"/>
            <a:r>
              <a:rPr lang="en-US" b="1" dirty="0" smtClean="0"/>
              <a:t>ER models &amp; ER </a:t>
            </a:r>
            <a:r>
              <a:rPr lang="en-US" b="1" dirty="0"/>
              <a:t>d</a:t>
            </a:r>
            <a:r>
              <a:rPr lang="en-US" b="1" dirty="0" smtClean="0"/>
              <a:t>iagrams </a:t>
            </a:r>
          </a:p>
          <a:p>
            <a:r>
              <a:rPr lang="en-US" sz="2400" dirty="0" smtClean="0"/>
              <a:t>Create the relational tables </a:t>
            </a:r>
            <a:r>
              <a:rPr lang="en-US" sz="2400" b="1" dirty="0" smtClean="0"/>
              <a:t>(Access or SQL</a:t>
            </a:r>
            <a:r>
              <a:rPr lang="en-US" sz="2400" b="1" dirty="0" smtClean="0"/>
              <a:t>)</a:t>
            </a:r>
          </a:p>
          <a:p>
            <a:pPr lvl="1"/>
            <a:r>
              <a:rPr lang="en-US" b="1" dirty="0" smtClean="0"/>
              <a:t>5 </a:t>
            </a:r>
            <a:r>
              <a:rPr lang="en-US" b="1" dirty="0" smtClean="0"/>
              <a:t>tables (minimum)</a:t>
            </a:r>
            <a:endParaRPr lang="en-US" b="1" dirty="0" smtClean="0"/>
          </a:p>
          <a:p>
            <a:pPr lvl="1"/>
            <a:r>
              <a:rPr lang="en-US" b="1" dirty="0" smtClean="0"/>
              <a:t>5 </a:t>
            </a:r>
            <a:r>
              <a:rPr lang="en-US" b="1" dirty="0" smtClean="0"/>
              <a:t>fields/</a:t>
            </a:r>
            <a:r>
              <a:rPr lang="en-US" b="1" dirty="0" smtClean="0"/>
              <a:t>columns </a:t>
            </a:r>
            <a:r>
              <a:rPr lang="en-US" b="1" dirty="0" smtClean="0"/>
              <a:t>each table (minimum</a:t>
            </a:r>
            <a:r>
              <a:rPr lang="en-US" b="1" dirty="0" smtClean="0"/>
              <a:t>)</a:t>
            </a:r>
          </a:p>
          <a:p>
            <a:r>
              <a:rPr lang="en-US" sz="2400" dirty="0" smtClean="0"/>
              <a:t>Add data to each table </a:t>
            </a:r>
            <a:r>
              <a:rPr lang="en-US" sz="2400" b="1" dirty="0" smtClean="0"/>
              <a:t>(Access or SQL)</a:t>
            </a:r>
          </a:p>
          <a:p>
            <a:pPr lvl="1"/>
            <a:r>
              <a:rPr lang="en-US" b="1" dirty="0" smtClean="0"/>
              <a:t>10 rows/tuples </a:t>
            </a:r>
            <a:r>
              <a:rPr lang="en-US" b="1" dirty="0" smtClean="0"/>
              <a:t>of information for each </a:t>
            </a:r>
            <a:r>
              <a:rPr lang="en-US" b="1" dirty="0" smtClean="0"/>
              <a:t>table</a:t>
            </a:r>
          </a:p>
          <a:p>
            <a:r>
              <a:rPr lang="en-US" sz="2400" dirty="0"/>
              <a:t>Normalize all tables</a:t>
            </a:r>
          </a:p>
          <a:p>
            <a:r>
              <a:rPr lang="en-US" sz="2400" dirty="0" smtClean="0"/>
              <a:t>Provide </a:t>
            </a:r>
            <a:r>
              <a:rPr lang="en-US" sz="2400" b="1" dirty="0" smtClean="0"/>
              <a:t>10 </a:t>
            </a:r>
            <a:r>
              <a:rPr lang="en-US" sz="2400" b="1" dirty="0" smtClean="0"/>
              <a:t>useful queries </a:t>
            </a:r>
            <a:r>
              <a:rPr lang="en-US" sz="2400" dirty="0" smtClean="0"/>
              <a:t>to the company </a:t>
            </a:r>
            <a:r>
              <a:rPr lang="en-US" sz="2400" b="1" dirty="0" smtClean="0"/>
              <a:t>(SQL)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FFA2-1E3B-422D-B29E-0A343913E235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4" y="6356350"/>
            <a:ext cx="132842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626" y="248748"/>
            <a:ext cx="10515600" cy="840220"/>
          </a:xfrm>
        </p:spPr>
        <p:txBody>
          <a:bodyPr>
            <a:normAutofit/>
          </a:bodyPr>
          <a:lstStyle/>
          <a:p>
            <a:r>
              <a:rPr lang="en-US" sz="4800" b="1" dirty="0"/>
              <a:t>Project Guidelines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0369142"/>
              </p:ext>
            </p:extLst>
          </p:nvPr>
        </p:nvGraphicFramePr>
        <p:xfrm>
          <a:off x="2379518" y="1153882"/>
          <a:ext cx="6551815" cy="5137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FFA2-1E3B-422D-B29E-0A343913E235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4" y="6356350"/>
            <a:ext cx="132842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2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626" y="248748"/>
            <a:ext cx="10515600" cy="84022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Project Proposal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4763799"/>
          </a:xfrm>
        </p:spPr>
        <p:txBody>
          <a:bodyPr>
            <a:normAutofit/>
          </a:bodyPr>
          <a:lstStyle/>
          <a:p>
            <a:pPr lvl="0"/>
            <a:r>
              <a:rPr lang="en-US" sz="3200" dirty="0" smtClean="0"/>
              <a:t>Title</a:t>
            </a:r>
          </a:p>
          <a:p>
            <a:pPr lvl="0"/>
            <a:r>
              <a:rPr lang="en-US" sz="3200" dirty="0" smtClean="0"/>
              <a:t>Background (Company)</a:t>
            </a:r>
          </a:p>
          <a:p>
            <a:pPr lvl="0"/>
            <a:r>
              <a:rPr lang="en-US" sz="3200" dirty="0" smtClean="0"/>
              <a:t>Database Proposal</a:t>
            </a:r>
          </a:p>
          <a:p>
            <a:pPr lvl="0"/>
            <a:r>
              <a:rPr lang="en-US" sz="3200" dirty="0" smtClean="0"/>
              <a:t>Database Implementation</a:t>
            </a:r>
          </a:p>
          <a:p>
            <a:pPr lvl="0"/>
            <a:r>
              <a:rPr lang="en-US" sz="3200" dirty="0" smtClean="0"/>
              <a:t>Problems Identification</a:t>
            </a:r>
          </a:p>
          <a:p>
            <a:pPr lvl="0"/>
            <a:r>
              <a:rPr lang="en-US" sz="3200" dirty="0" smtClean="0"/>
              <a:t>Problems Resolutions</a:t>
            </a:r>
          </a:p>
          <a:p>
            <a:pPr lvl="0"/>
            <a:r>
              <a:rPr lang="en-US" sz="3200" dirty="0" smtClean="0"/>
              <a:t>Expected Outcomes</a:t>
            </a:r>
          </a:p>
          <a:p>
            <a:pPr lvl="0"/>
            <a:r>
              <a:rPr lang="en-US" sz="3200" dirty="0" smtClean="0"/>
              <a:t>Company Impacts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FFA2-1E3B-422D-B29E-0A343913E23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572895" y="2553094"/>
            <a:ext cx="3865418" cy="24839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Minimum 1 Page</a:t>
            </a:r>
          </a:p>
          <a:p>
            <a:pPr lvl="1"/>
            <a:r>
              <a:rPr lang="en-US" sz="2000" b="1" dirty="0" smtClean="0"/>
              <a:t>12 point font</a:t>
            </a:r>
          </a:p>
          <a:p>
            <a:pPr lvl="1"/>
            <a:r>
              <a:rPr lang="en-US" sz="2000" b="1" dirty="0" smtClean="0"/>
              <a:t>Times New Roman or Arial</a:t>
            </a:r>
          </a:p>
          <a:p>
            <a:pPr lvl="1"/>
            <a:r>
              <a:rPr lang="en-US" sz="2000" b="1" dirty="0" smtClean="0"/>
              <a:t>Double spaced between all </a:t>
            </a:r>
            <a:r>
              <a:rPr lang="en-US" sz="2000" b="1" dirty="0" smtClean="0"/>
              <a:t>text</a:t>
            </a:r>
            <a:endParaRPr lang="en-US" sz="2000" b="1" dirty="0" smtClean="0"/>
          </a:p>
          <a:p>
            <a:pPr lvl="1"/>
            <a:r>
              <a:rPr lang="en-US" sz="2000" b="1" dirty="0" smtClean="0"/>
              <a:t>1 inch margins</a:t>
            </a:r>
          </a:p>
          <a:p>
            <a:pPr lvl="1"/>
            <a:r>
              <a:rPr lang="en-US" sz="2000" b="1" dirty="0" smtClean="0"/>
              <a:t>Align text to the left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4" y="6356350"/>
            <a:ext cx="132842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0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626" y="248748"/>
            <a:ext cx="10515600" cy="84022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Grading Analysis </a:t>
            </a:r>
            <a:endParaRPr lang="en-US" sz="48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7787389"/>
              </p:ext>
            </p:extLst>
          </p:nvPr>
        </p:nvGraphicFramePr>
        <p:xfrm>
          <a:off x="1695633" y="1270261"/>
          <a:ext cx="9217592" cy="5197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08796">
                  <a:extLst>
                    <a:ext uri="{9D8B030D-6E8A-4147-A177-3AD203B41FA5}">
                      <a16:colId xmlns:a16="http://schemas.microsoft.com/office/drawing/2014/main" xmlns="" val="1565597892"/>
                    </a:ext>
                  </a:extLst>
                </a:gridCol>
                <a:gridCol w="4608796">
                  <a:extLst>
                    <a:ext uri="{9D8B030D-6E8A-4147-A177-3AD203B41FA5}">
                      <a16:colId xmlns:a16="http://schemas.microsoft.com/office/drawing/2014/main" xmlns="" val="2866081755"/>
                    </a:ext>
                  </a:extLst>
                </a:gridCol>
              </a:tblGrid>
              <a:tr h="51970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GRADING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ITEM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TOTAL POINTS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12246843"/>
                  </a:ext>
                </a:extLst>
              </a:tr>
              <a:tr h="519704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Project</a:t>
                      </a:r>
                      <a:r>
                        <a:rPr lang="en-US" sz="2800" b="1" baseline="0" dirty="0" smtClean="0"/>
                        <a:t> Proposal</a:t>
                      </a:r>
                      <a:endParaRPr lang="en-US" sz="2800" b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25</a:t>
                      </a:r>
                      <a:endParaRPr lang="en-US" sz="2800" b="1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929215143"/>
                  </a:ext>
                </a:extLst>
              </a:tr>
              <a:tr h="519704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ER Models</a:t>
                      </a:r>
                      <a:endParaRPr lang="en-US" sz="2800" b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25</a:t>
                      </a:r>
                      <a:endParaRPr lang="en-US" sz="2800" b="1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1753408268"/>
                  </a:ext>
                </a:extLst>
              </a:tr>
              <a:tr h="519704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ER Diagrams</a:t>
                      </a:r>
                      <a:endParaRPr lang="en-US" sz="2800" b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25</a:t>
                      </a:r>
                      <a:endParaRPr lang="en-US" sz="2800" b="1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2927361470"/>
                  </a:ext>
                </a:extLst>
              </a:tr>
              <a:tr h="519704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Table</a:t>
                      </a:r>
                      <a:r>
                        <a:rPr lang="en-US" sz="2800" b="1" baseline="0" dirty="0" smtClean="0"/>
                        <a:t> and Attributes/Fields</a:t>
                      </a:r>
                      <a:endParaRPr lang="en-US" sz="2800" b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25</a:t>
                      </a:r>
                      <a:endParaRPr lang="en-US" sz="2800" b="1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1980793792"/>
                  </a:ext>
                </a:extLst>
              </a:tr>
              <a:tr h="519704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Sample Data</a:t>
                      </a:r>
                      <a:endParaRPr lang="en-US" sz="2800" b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25</a:t>
                      </a:r>
                      <a:endParaRPr lang="en-US" sz="2800" b="1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2690469084"/>
                  </a:ext>
                </a:extLst>
              </a:tr>
              <a:tr h="519704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Normalization</a:t>
                      </a:r>
                      <a:endParaRPr lang="en-US" sz="2800" b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25</a:t>
                      </a:r>
                      <a:endParaRPr lang="en-US" sz="2800" b="1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205602470"/>
                  </a:ext>
                </a:extLst>
              </a:tr>
              <a:tr h="519704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Useful Queries</a:t>
                      </a:r>
                      <a:endParaRPr lang="en-US" sz="2800" b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25</a:t>
                      </a:r>
                      <a:endParaRPr lang="en-US" sz="2800" b="1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379259152"/>
                  </a:ext>
                </a:extLst>
              </a:tr>
              <a:tr h="519704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Overall Project </a:t>
                      </a:r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Organization</a:t>
                      </a:r>
                      <a:r>
                        <a:rPr lang="en-US" sz="28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25</a:t>
                      </a:r>
                      <a:endParaRPr lang="en-US" sz="2800" b="1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1545966812"/>
                  </a:ext>
                </a:extLst>
              </a:tr>
              <a:tr h="519704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200</a:t>
                      </a:r>
                      <a:endParaRPr lang="en-US" sz="2800" b="1" dirty="0"/>
                    </a:p>
                  </a:txBody>
                  <a:tcPr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86607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FFA2-1E3B-422D-B29E-0A343913E23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4" y="6356350"/>
            <a:ext cx="132842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187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309" y="248748"/>
            <a:ext cx="11700769" cy="1422110"/>
          </a:xfrm>
        </p:spPr>
        <p:txBody>
          <a:bodyPr>
            <a:normAutofit fontScale="90000"/>
          </a:bodyPr>
          <a:lstStyle/>
          <a:p>
            <a:r>
              <a:rPr lang="en-US" sz="6000" b="1" u="sng" dirty="0" smtClean="0"/>
              <a:t>Project Completion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 smtClean="0"/>
              <a:t>						</a:t>
            </a:r>
            <a:endParaRPr lang="en-US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007" y="1145219"/>
            <a:ext cx="8934515" cy="5211131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3200" dirty="0" smtClean="0"/>
              <a:t>SUBMIT A COMPLETE PACKAGE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Submit the database in Moodle (</a:t>
            </a:r>
            <a:r>
              <a:rPr lang="en-US" b="1" dirty="0" smtClean="0">
                <a:solidFill>
                  <a:srgbClr val="FF0000"/>
                </a:solidFill>
              </a:rPr>
              <a:t>in the assignment area)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Printed hard </a:t>
            </a:r>
            <a:r>
              <a:rPr lang="en-US" b="1" dirty="0" smtClean="0">
                <a:solidFill>
                  <a:srgbClr val="FF0000"/>
                </a:solidFill>
              </a:rPr>
              <a:t>copy BEFORE doing the presentation</a:t>
            </a:r>
          </a:p>
          <a:p>
            <a:r>
              <a:rPr lang="en-US" dirty="0" smtClean="0"/>
              <a:t>Minimum 1 page project proposal</a:t>
            </a:r>
          </a:p>
          <a:p>
            <a:r>
              <a:rPr lang="en-US" dirty="0" smtClean="0"/>
              <a:t>E-R Diagrams </a:t>
            </a:r>
          </a:p>
          <a:p>
            <a:r>
              <a:rPr lang="en-US" dirty="0" smtClean="0"/>
              <a:t>Access or S</a:t>
            </a:r>
            <a:r>
              <a:rPr lang="en-US" dirty="0" smtClean="0"/>
              <a:t>QL </a:t>
            </a:r>
          </a:p>
          <a:p>
            <a:r>
              <a:rPr lang="en-US" dirty="0" smtClean="0"/>
              <a:t>Normalization</a:t>
            </a:r>
            <a:endParaRPr lang="en-US" dirty="0" smtClean="0"/>
          </a:p>
          <a:p>
            <a:pPr lvl="1"/>
            <a:r>
              <a:rPr lang="en-US" dirty="0" smtClean="0"/>
              <a:t>Dependencies </a:t>
            </a:r>
          </a:p>
          <a:p>
            <a:pPr lvl="1"/>
            <a:r>
              <a:rPr lang="en-US" dirty="0" smtClean="0"/>
              <a:t>Determinants </a:t>
            </a:r>
          </a:p>
          <a:p>
            <a:r>
              <a:rPr lang="en-US" sz="3300" b="1" dirty="0" smtClean="0">
                <a:solidFill>
                  <a:srgbClr val="FF0000"/>
                </a:solidFill>
              </a:rPr>
              <a:t>FINAL </a:t>
            </a:r>
            <a:r>
              <a:rPr lang="en-US" sz="3300" b="1" dirty="0" smtClean="0">
                <a:solidFill>
                  <a:srgbClr val="FF0000"/>
                </a:solidFill>
              </a:rPr>
              <a:t>PROJECT </a:t>
            </a:r>
            <a:r>
              <a:rPr lang="en-US" sz="3300" b="1" dirty="0" smtClean="0">
                <a:solidFill>
                  <a:srgbClr val="FF0000"/>
                </a:solidFill>
              </a:rPr>
              <a:t>IS DUE </a:t>
            </a:r>
            <a:r>
              <a:rPr lang="en-US" sz="3300" b="1" dirty="0" smtClean="0">
                <a:solidFill>
                  <a:srgbClr val="FF0000"/>
                </a:solidFill>
              </a:rPr>
              <a:t>April 30</a:t>
            </a:r>
            <a:r>
              <a:rPr lang="en-US" sz="3300" b="1" baseline="30000" dirty="0" smtClean="0">
                <a:solidFill>
                  <a:srgbClr val="FF0000"/>
                </a:solidFill>
              </a:rPr>
              <a:t>th</a:t>
            </a:r>
            <a:r>
              <a:rPr lang="en-US" sz="3300" b="1" dirty="0" smtClean="0">
                <a:solidFill>
                  <a:srgbClr val="FF0000"/>
                </a:solidFill>
              </a:rPr>
              <a:t> -  </a:t>
            </a:r>
            <a:r>
              <a:rPr lang="en-US" sz="3300" b="1" dirty="0" smtClean="0">
                <a:solidFill>
                  <a:srgbClr val="FF0000"/>
                </a:solidFill>
              </a:rPr>
              <a:t>BEFORE </a:t>
            </a:r>
            <a:r>
              <a:rPr lang="en-US" sz="3300" b="1" dirty="0" smtClean="0">
                <a:solidFill>
                  <a:srgbClr val="FF0000"/>
                </a:solidFill>
              </a:rPr>
              <a:t>CLASS </a:t>
            </a:r>
          </a:p>
          <a:p>
            <a:r>
              <a:rPr lang="en-US" sz="3300" b="1" dirty="0" smtClean="0">
                <a:solidFill>
                  <a:srgbClr val="FF0000"/>
                </a:solidFill>
              </a:rPr>
              <a:t>200 </a:t>
            </a:r>
            <a:r>
              <a:rPr lang="en-US" sz="3300" b="1" dirty="0" smtClean="0">
                <a:solidFill>
                  <a:srgbClr val="FF0000"/>
                </a:solidFill>
              </a:rPr>
              <a:t>POINTS </a:t>
            </a:r>
            <a:r>
              <a:rPr lang="en-US" sz="3300" b="1" dirty="0" smtClean="0">
                <a:solidFill>
                  <a:srgbClr val="FF0000"/>
                </a:solidFill>
              </a:rPr>
              <a:t>of </a:t>
            </a:r>
            <a:r>
              <a:rPr lang="en-US" sz="3300" b="1" dirty="0" smtClean="0">
                <a:solidFill>
                  <a:srgbClr val="FF0000"/>
                </a:solidFill>
              </a:rPr>
              <a:t>YOUR FINAL GRADE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FFA2-1E3B-422D-B29E-0A343913E23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4" y="6356350"/>
            <a:ext cx="132842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0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626" y="248748"/>
            <a:ext cx="10515600" cy="748779"/>
          </a:xfrm>
        </p:spPr>
        <p:txBody>
          <a:bodyPr>
            <a:noAutofit/>
          </a:bodyPr>
          <a:lstStyle/>
          <a:p>
            <a:r>
              <a:rPr lang="en-US" sz="4800" b="1" u="sng" dirty="0"/>
              <a:t>Final Project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630" y="997527"/>
            <a:ext cx="10907685" cy="550980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The ONLY day to do the presentation is </a:t>
            </a:r>
            <a:r>
              <a:rPr lang="en-US" b="1" dirty="0" smtClean="0">
                <a:solidFill>
                  <a:srgbClr val="FF0000"/>
                </a:solidFill>
              </a:rPr>
              <a:t>April 30</a:t>
            </a:r>
            <a:r>
              <a:rPr lang="en-US" b="1" baseline="30000" dirty="0" smtClean="0">
                <a:solidFill>
                  <a:srgbClr val="FF0000"/>
                </a:solidFill>
              </a:rPr>
              <a:t>th</a:t>
            </a:r>
            <a:r>
              <a:rPr lang="en-US" b="1" dirty="0" smtClean="0">
                <a:solidFill>
                  <a:srgbClr val="FF0000"/>
                </a:solidFill>
              </a:rPr>
              <a:t> – PLAN AHEAD!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Presentation Guidelines:</a:t>
            </a:r>
          </a:p>
          <a:p>
            <a:pPr lvl="1"/>
            <a:r>
              <a:rPr lang="en-US" b="1" dirty="0" smtClean="0"/>
              <a:t>Proposal</a:t>
            </a:r>
          </a:p>
          <a:p>
            <a:pPr lvl="2"/>
            <a:r>
              <a:rPr lang="en-US" b="1" dirty="0" smtClean="0"/>
              <a:t>Company</a:t>
            </a:r>
          </a:p>
          <a:p>
            <a:pPr lvl="2"/>
            <a:r>
              <a:rPr lang="en-US" b="1" dirty="0" smtClean="0"/>
              <a:t>What you did?</a:t>
            </a:r>
          </a:p>
          <a:p>
            <a:pPr lvl="2"/>
            <a:r>
              <a:rPr lang="en-US" b="1" dirty="0" smtClean="0"/>
              <a:t>Why?</a:t>
            </a:r>
          </a:p>
          <a:p>
            <a:pPr lvl="1"/>
            <a:r>
              <a:rPr lang="en-US" b="1" dirty="0" smtClean="0"/>
              <a:t>Diagrams</a:t>
            </a:r>
          </a:p>
          <a:p>
            <a:pPr lvl="1"/>
            <a:r>
              <a:rPr lang="en-US" b="1" dirty="0" smtClean="0"/>
              <a:t>Tables and Fields/Attributes</a:t>
            </a:r>
            <a:endParaRPr lang="en-US" b="1" dirty="0" smtClean="0"/>
          </a:p>
          <a:p>
            <a:pPr lvl="1"/>
            <a:r>
              <a:rPr lang="en-US" b="1" dirty="0" smtClean="0"/>
              <a:t>Normalization</a:t>
            </a:r>
          </a:p>
          <a:p>
            <a:pPr lvl="1"/>
            <a:r>
              <a:rPr lang="en-US" b="1" dirty="0" smtClean="0"/>
              <a:t>Database outcomes</a:t>
            </a:r>
          </a:p>
          <a:p>
            <a:pPr lvl="1"/>
            <a:r>
              <a:rPr lang="en-US" b="1" dirty="0" smtClean="0"/>
              <a:t>Company impact</a:t>
            </a:r>
          </a:p>
          <a:p>
            <a:pPr lvl="2"/>
            <a:r>
              <a:rPr lang="en-US" b="1" dirty="0" smtClean="0"/>
              <a:t>Day-by-Day processes</a:t>
            </a:r>
          </a:p>
          <a:p>
            <a:r>
              <a:rPr lang="en-US" sz="3000" b="1" dirty="0" smtClean="0">
                <a:solidFill>
                  <a:srgbClr val="FF0000"/>
                </a:solidFill>
              </a:rPr>
              <a:t>Before presenting I will collect </a:t>
            </a:r>
            <a:r>
              <a:rPr lang="en-US" sz="3000" b="1" dirty="0" smtClean="0">
                <a:solidFill>
                  <a:srgbClr val="FF0000"/>
                </a:solidFill>
              </a:rPr>
              <a:t>your </a:t>
            </a:r>
            <a:r>
              <a:rPr lang="en-US" sz="3000" b="1" u="sng" dirty="0" smtClean="0">
                <a:solidFill>
                  <a:srgbClr val="FF0000"/>
                </a:solidFill>
              </a:rPr>
              <a:t>final hardcopy of the project</a:t>
            </a:r>
          </a:p>
          <a:p>
            <a:r>
              <a:rPr lang="en-US" sz="3000" b="1" dirty="0" smtClean="0">
                <a:solidFill>
                  <a:srgbClr val="FF0000"/>
                </a:solidFill>
              </a:rPr>
              <a:t>Submit a digital copy before class </a:t>
            </a:r>
            <a:r>
              <a:rPr lang="en-US" sz="3000" b="1" dirty="0" smtClean="0">
                <a:solidFill>
                  <a:srgbClr val="FF0000"/>
                </a:solidFill>
              </a:rPr>
              <a:t>(in Moodle)</a:t>
            </a:r>
            <a:endParaRPr lang="en-US" sz="3000" b="1" dirty="0" smtClean="0">
              <a:solidFill>
                <a:srgbClr val="FF0000"/>
              </a:solidFill>
            </a:endParaRPr>
          </a:p>
          <a:p>
            <a:r>
              <a:rPr lang="en-US" sz="3000" b="1" dirty="0" smtClean="0">
                <a:solidFill>
                  <a:srgbClr val="FF0000"/>
                </a:solidFill>
              </a:rPr>
              <a:t>7 </a:t>
            </a:r>
            <a:r>
              <a:rPr lang="en-US" sz="3000" b="1" dirty="0">
                <a:solidFill>
                  <a:srgbClr val="FF0000"/>
                </a:solidFill>
              </a:rPr>
              <a:t>minutes maximum </a:t>
            </a:r>
            <a:r>
              <a:rPr lang="en-US" sz="3000" b="1" dirty="0" smtClean="0">
                <a:solidFill>
                  <a:srgbClr val="FF0000"/>
                </a:solidFill>
              </a:rPr>
              <a:t>presentation with 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FFA2-1E3B-422D-B29E-0A343913E23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4" y="6356350"/>
            <a:ext cx="132842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952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9826" y="2530128"/>
            <a:ext cx="4533698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/>
              <a:t>QUESTIONS??</a:t>
            </a:r>
            <a:endParaRPr lang="en-US" sz="5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FFA2-1E3B-422D-B29E-0A343913E235}" type="slidenum">
              <a:rPr lang="en-US" smtClean="0"/>
              <a:t>8</a:t>
            </a:fld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4" y="6356350"/>
            <a:ext cx="132842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34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320</Words>
  <Application>Microsoft Office PowerPoint</Application>
  <PresentationFormat>Widescreen</PresentationFormat>
  <Paragraphs>95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Final Project/Presentation</vt:lpstr>
      <vt:lpstr>Project Guidelines</vt:lpstr>
      <vt:lpstr>Project Guidelines</vt:lpstr>
      <vt:lpstr>Project Proposal</vt:lpstr>
      <vt:lpstr>Grading Analysis </vt:lpstr>
      <vt:lpstr>Project Completion       </vt:lpstr>
      <vt:lpstr>Final Project Presentation</vt:lpstr>
      <vt:lpstr>QUESTIONS??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Guidelines</dc:title>
  <dc:creator>Ramirez, Oscar</dc:creator>
  <cp:lastModifiedBy>Neeley, Jeannie</cp:lastModifiedBy>
  <cp:revision>45</cp:revision>
  <cp:lastPrinted>2020-02-12T19:50:49Z</cp:lastPrinted>
  <dcterms:created xsi:type="dcterms:W3CDTF">2017-04-04T16:59:43Z</dcterms:created>
  <dcterms:modified xsi:type="dcterms:W3CDTF">2020-02-12T19:54:45Z</dcterms:modified>
</cp:coreProperties>
</file>