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0" r:id="rId3"/>
    <p:sldId id="292" r:id="rId4"/>
    <p:sldId id="296" r:id="rId5"/>
    <p:sldId id="293" r:id="rId6"/>
    <p:sldId id="294" r:id="rId7"/>
    <p:sldId id="299" r:id="rId8"/>
    <p:sldId id="300" r:id="rId9"/>
    <p:sldId id="342" r:id="rId10"/>
    <p:sldId id="297" r:id="rId11"/>
    <p:sldId id="305" r:id="rId12"/>
    <p:sldId id="303" r:id="rId13"/>
    <p:sldId id="308" r:id="rId14"/>
    <p:sldId id="309" r:id="rId15"/>
    <p:sldId id="343" r:id="rId16"/>
    <p:sldId id="311" r:id="rId17"/>
    <p:sldId id="301" r:id="rId18"/>
    <p:sldId id="312" r:id="rId19"/>
    <p:sldId id="302" r:id="rId20"/>
    <p:sldId id="310" r:id="rId21"/>
    <p:sldId id="313" r:id="rId22"/>
    <p:sldId id="314" r:id="rId23"/>
    <p:sldId id="344" r:id="rId24"/>
    <p:sldId id="317" r:id="rId25"/>
    <p:sldId id="318" r:id="rId26"/>
    <p:sldId id="319" r:id="rId27"/>
    <p:sldId id="321" r:id="rId28"/>
    <p:sldId id="322" r:id="rId29"/>
    <p:sldId id="323" r:id="rId30"/>
    <p:sldId id="331" r:id="rId31"/>
    <p:sldId id="330" r:id="rId32"/>
    <p:sldId id="346" r:id="rId33"/>
    <p:sldId id="347" r:id="rId34"/>
    <p:sldId id="345" r:id="rId35"/>
    <p:sldId id="329" r:id="rId36"/>
    <p:sldId id="324" r:id="rId37"/>
    <p:sldId id="325" r:id="rId38"/>
    <p:sldId id="326" r:id="rId39"/>
    <p:sldId id="327" r:id="rId40"/>
    <p:sldId id="339" r:id="rId41"/>
    <p:sldId id="337" r:id="rId42"/>
    <p:sldId id="340" r:id="rId43"/>
    <p:sldId id="341" r:id="rId44"/>
    <p:sldId id="348" r:id="rId45"/>
    <p:sldId id="349" r:id="rId46"/>
    <p:sldId id="350" r:id="rId47"/>
    <p:sldId id="352" r:id="rId48"/>
    <p:sldId id="353" r:id="rId49"/>
    <p:sldId id="354" r:id="rId50"/>
    <p:sldId id="355" r:id="rId51"/>
    <p:sldId id="289" r:id="rId52"/>
    <p:sldId id="291" r:id="rId53"/>
    <p:sldId id="332" r:id="rId54"/>
    <p:sldId id="333" r:id="rId55"/>
    <p:sldId id="335" r:id="rId56"/>
    <p:sldId id="298" r:id="rId57"/>
    <p:sldId id="304" r:id="rId58"/>
    <p:sldId id="328" r:id="rId5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7"/>
    <a:srgbClr val="0099FF"/>
    <a:srgbClr val="913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1" autoAdjust="0"/>
    <p:restoredTop sz="94660"/>
  </p:normalViewPr>
  <p:slideViewPr>
    <p:cSldViewPr>
      <p:cViewPr varScale="1">
        <p:scale>
          <a:sx n="82" d="100"/>
          <a:sy n="82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8000"/>
                <a:lumOff val="12000"/>
              </a:schemeClr>
            </a:gs>
            <a:gs pos="39999">
              <a:schemeClr val="bg1">
                <a:lumMod val="75000"/>
                <a:lumOff val="25000"/>
              </a:schemeClr>
            </a:gs>
            <a:gs pos="70000">
              <a:schemeClr val="bg1">
                <a:lumMod val="75000"/>
                <a:lumOff val="25000"/>
              </a:schemeClr>
            </a:gs>
            <a:gs pos="100000">
              <a:schemeClr val="bg1">
                <a:lumMod val="87000"/>
                <a:lumOff val="1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2000"/>
                <a:lumOff val="18000"/>
              </a:schemeClr>
            </a:gs>
            <a:gs pos="39999">
              <a:schemeClr val="bg1">
                <a:lumMod val="77000"/>
                <a:lumOff val="23000"/>
              </a:schemeClr>
            </a:gs>
            <a:gs pos="72000">
              <a:schemeClr val="bg1">
                <a:lumMod val="80000"/>
                <a:lumOff val="20000"/>
              </a:schemeClr>
            </a:gs>
            <a:gs pos="100000">
              <a:schemeClr val="bg1">
                <a:lumMod val="87000"/>
                <a:lumOff val="1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6600" dirty="0" smtClean="0">
                <a:latin typeface="Montserrat SemiBold" pitchFamily="2" charset="0"/>
              </a:rPr>
              <a:t>PHP</a:t>
            </a:r>
            <a:endParaRPr lang="fr-FR" sz="6600" dirty="0">
              <a:latin typeface="Montserrat Semi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914650"/>
            <a:ext cx="5040560" cy="1314450"/>
          </a:xfrm>
        </p:spPr>
        <p:txBody>
          <a:bodyPr>
            <a:normAutofit/>
          </a:bodyPr>
          <a:lstStyle/>
          <a:p>
            <a:pPr algn="l"/>
            <a:r>
              <a:rPr lang="fr-FR" sz="2400" dirty="0" err="1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Hypertext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PreProcessor</a:t>
            </a:r>
            <a:endParaRPr lang="fr-FR" sz="2400" dirty="0">
              <a:solidFill>
                <a:schemeClr val="tx1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VARIABLES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976" y="1707942"/>
            <a:ext cx="7690048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endParaRPr lang="fr-FR" sz="2800" dirty="0" smtClean="0"/>
          </a:p>
          <a:p>
            <a:pPr algn="ctr">
              <a:spcAft>
                <a:spcPts val="1000"/>
              </a:spcAft>
            </a:pPr>
            <a:r>
              <a:rPr lang="fr-FR" sz="2800" dirty="0" smtClean="0"/>
              <a:t>$variable </a:t>
            </a:r>
            <a:r>
              <a:rPr lang="fr-FR" sz="2800" dirty="0"/>
              <a:t>= "abc"; </a:t>
            </a:r>
            <a:endParaRPr lang="fr-FR" sz="2800" dirty="0" smtClean="0"/>
          </a:p>
          <a:p>
            <a:pPr algn="ctr">
              <a:spcAft>
                <a:spcPts val="1000"/>
              </a:spcAft>
            </a:pPr>
            <a:endParaRPr lang="fr-FR" sz="2800" dirty="0"/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Tout </a:t>
            </a:r>
            <a:r>
              <a:rPr lang="fr-FR" sz="2000" dirty="0"/>
              <a:t>nom de variable doit commencer par le symbole </a:t>
            </a:r>
            <a:r>
              <a:rPr lang="fr-FR" sz="2000" dirty="0" smtClean="0"/>
              <a:t>$.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En </a:t>
            </a:r>
            <a:r>
              <a:rPr lang="fr-FR" sz="2000" dirty="0"/>
              <a:t>PHP, le type d’une variable n’est pas déclaré explicitement, mais déterminé, lors de l’exécution, en fonction de l’assignation. </a:t>
            </a:r>
            <a:endParaRPr lang="fr-FR" sz="2000" dirty="0" smtClean="0">
              <a:latin typeface="+mj-lt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84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TYPES DE VARIABLES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17" y="1779662"/>
            <a:ext cx="66675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726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CONSTANTS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59647"/>
            <a:ext cx="7690048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000" dirty="0" err="1"/>
              <a:t>Define</a:t>
            </a:r>
            <a:r>
              <a:rPr lang="fr-FR" sz="2000" dirty="0"/>
              <a:t>("</a:t>
            </a:r>
            <a:r>
              <a:rPr lang="fr-FR" sz="2000" dirty="0" err="1"/>
              <a:t>nom_constante</a:t>
            </a:r>
            <a:r>
              <a:rPr lang="fr-FR" sz="2000" dirty="0"/>
              <a:t>", </a:t>
            </a:r>
            <a:r>
              <a:rPr lang="fr-FR" sz="2000" dirty="0" err="1"/>
              <a:t>valeur_constante</a:t>
            </a:r>
            <a:r>
              <a:rPr lang="fr-FR" sz="2000" dirty="0"/>
              <a:t> ) 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>
                <a:solidFill>
                  <a:srgbClr val="0099FF"/>
                </a:solidFill>
              </a:rPr>
              <a:t>&lt;?</a:t>
            </a:r>
            <a:r>
              <a:rPr lang="fr-FR" sz="2000" dirty="0" err="1">
                <a:solidFill>
                  <a:srgbClr val="0099FF"/>
                </a:solidFill>
              </a:rPr>
              <a:t>php</a:t>
            </a:r>
            <a:endParaRPr lang="fr-FR" sz="2000" dirty="0" smtClean="0"/>
          </a:p>
          <a:p>
            <a:pPr>
              <a:spcAft>
                <a:spcPts val="1000"/>
              </a:spcAft>
            </a:pPr>
            <a:r>
              <a:rPr lang="fr-FR" sz="2000" dirty="0" smtClean="0"/>
              <a:t>   </a:t>
            </a:r>
            <a:r>
              <a:rPr lang="fr-FR" sz="2000" dirty="0" err="1" smtClean="0"/>
              <a:t>define</a:t>
            </a:r>
            <a:r>
              <a:rPr lang="fr-FR" sz="2000" dirty="0" smtClean="0"/>
              <a:t> (</a:t>
            </a:r>
            <a:r>
              <a:rPr lang="fr-FR" sz="2000" dirty="0"/>
              <a:t>" </a:t>
            </a:r>
            <a:r>
              <a:rPr lang="fr-FR" sz="2000" dirty="0" smtClean="0"/>
              <a:t>PI</a:t>
            </a:r>
            <a:r>
              <a:rPr lang="fr-FR" sz="2000" dirty="0"/>
              <a:t> "</a:t>
            </a:r>
            <a:r>
              <a:rPr lang="fr-FR" sz="2000" dirty="0" smtClean="0"/>
              <a:t>, </a:t>
            </a:r>
            <a:r>
              <a:rPr lang="fr-FR" sz="2000" dirty="0"/>
              <a:t>" 3.14159</a:t>
            </a:r>
            <a:r>
              <a:rPr lang="fr-FR" sz="2000" dirty="0" smtClean="0"/>
              <a:t> </a:t>
            </a:r>
            <a:r>
              <a:rPr lang="fr-FR" sz="2000" dirty="0"/>
              <a:t>"</a:t>
            </a:r>
            <a:r>
              <a:rPr lang="fr-FR" sz="2000" dirty="0" smtClean="0"/>
              <a:t>) </a:t>
            </a:r>
            <a:r>
              <a:rPr lang="fr-FR" sz="2000" dirty="0"/>
              <a:t>; </a:t>
            </a:r>
            <a:endParaRPr lang="fr-FR" sz="2000" dirty="0" smtClean="0"/>
          </a:p>
          <a:p>
            <a:pPr>
              <a:spcAft>
                <a:spcPts val="1000"/>
              </a:spcAft>
            </a:pPr>
            <a:r>
              <a:rPr lang="fr-FR" sz="2000" dirty="0" smtClean="0"/>
              <a:t>   </a:t>
            </a:r>
            <a:r>
              <a:rPr lang="fr-FR" sz="2000" dirty="0" err="1" smtClean="0"/>
              <a:t>echo</a:t>
            </a:r>
            <a:r>
              <a:rPr lang="fr-FR" sz="2000" dirty="0" smtClean="0"/>
              <a:t> PI  </a:t>
            </a:r>
          </a:p>
          <a:p>
            <a:pPr>
              <a:spcAft>
                <a:spcPts val="1000"/>
              </a:spcAft>
            </a:pPr>
            <a:r>
              <a:rPr lang="fr-FR" sz="2000" dirty="0" smtClean="0">
                <a:solidFill>
                  <a:srgbClr val="0099FF"/>
                </a:solidFill>
              </a:rPr>
              <a:t>?&gt;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&gt;&gt; 3.14</a:t>
            </a:r>
          </a:p>
        </p:txBody>
      </p:sp>
    </p:spTree>
    <p:extLst>
      <p:ext uri="{BB962C8B-B14F-4D97-AF65-F5344CB8AC3E}">
        <p14:creationId xmlns:p14="http://schemas.microsoft.com/office/powerpoint/2010/main" val="35914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VARIABLES DYNAMIQUES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07942"/>
            <a:ext cx="769004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/>
              <a:t>Les variables dynamiques </a:t>
            </a:r>
            <a:r>
              <a:rPr lang="fr-FR" sz="2000" dirty="0" smtClean="0"/>
              <a:t>: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Permettent </a:t>
            </a:r>
            <a:r>
              <a:rPr lang="fr-FR" sz="2000" dirty="0"/>
              <a:t>d'affecter un nom différent à une autre </a:t>
            </a:r>
            <a:r>
              <a:rPr lang="fr-FR" sz="2000" dirty="0" smtClean="0"/>
              <a:t>variable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$</a:t>
            </a:r>
            <a:r>
              <a:rPr lang="fr-FR" sz="2000" dirty="0" err="1" smtClean="0"/>
              <a:t>nom_variable</a:t>
            </a:r>
            <a:r>
              <a:rPr lang="fr-FR" sz="2000" dirty="0" smtClean="0"/>
              <a:t> </a:t>
            </a:r>
            <a:r>
              <a:rPr lang="fr-FR" sz="2000" dirty="0"/>
              <a:t>= '</a:t>
            </a:r>
            <a:r>
              <a:rPr lang="fr-FR" sz="2000" dirty="0" err="1"/>
              <a:t>nom_var</a:t>
            </a:r>
            <a:r>
              <a:rPr lang="fr-FR" sz="2000" dirty="0"/>
              <a:t>';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$$</a:t>
            </a:r>
            <a:r>
              <a:rPr lang="fr-FR" sz="2000" dirty="0" err="1"/>
              <a:t>nom_variable</a:t>
            </a:r>
            <a:r>
              <a:rPr lang="fr-FR" sz="2000" dirty="0"/>
              <a:t> = valeur; // équivaut à $</a:t>
            </a:r>
            <a:r>
              <a:rPr lang="fr-FR" sz="2000" dirty="0" err="1"/>
              <a:t>nom_var</a:t>
            </a:r>
            <a:r>
              <a:rPr lang="fr-FR" sz="2000" dirty="0"/>
              <a:t> </a:t>
            </a:r>
            <a:r>
              <a:rPr lang="fr-FR" sz="2000" dirty="0" smtClean="0"/>
              <a:t>= valeur</a:t>
            </a:r>
          </a:p>
        </p:txBody>
      </p:sp>
    </p:spTree>
    <p:extLst>
      <p:ext uri="{BB962C8B-B14F-4D97-AF65-F5344CB8AC3E}">
        <p14:creationId xmlns:p14="http://schemas.microsoft.com/office/powerpoint/2010/main" val="315835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TRANSTYPAGE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976" y="1707942"/>
            <a:ext cx="7690048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Permet </a:t>
            </a:r>
            <a:r>
              <a:rPr lang="fr-FR" sz="2000" dirty="0"/>
              <a:t>de convertir le type auquel appartient une </a:t>
            </a:r>
            <a:r>
              <a:rPr lang="fr-FR" sz="2000" dirty="0" smtClean="0"/>
              <a:t>variable :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fr-FR" sz="2400" dirty="0" smtClean="0"/>
              <a:t>$var =(double) $var;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Exemple :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$var = 1.2;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$var = (</a:t>
            </a:r>
            <a:r>
              <a:rPr lang="fr-FR" sz="2000" dirty="0" err="1" smtClean="0"/>
              <a:t>int</a:t>
            </a:r>
            <a:r>
              <a:rPr lang="fr-FR" sz="2000" dirty="0" smtClean="0"/>
              <a:t>) $var;</a:t>
            </a:r>
          </a:p>
        </p:txBody>
      </p:sp>
    </p:spTree>
    <p:extLst>
      <p:ext uri="{BB962C8B-B14F-4D97-AF65-F5344CB8AC3E}">
        <p14:creationId xmlns:p14="http://schemas.microsoft.com/office/powerpoint/2010/main" val="343020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STRUCUTRES DE CONTROLE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STRUCTURES DE CONTRÔLE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690048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if () { } </a:t>
            </a:r>
            <a:r>
              <a:rPr lang="fr-FR" sz="2000" dirty="0" err="1"/>
              <a:t>else</a:t>
            </a:r>
            <a:r>
              <a:rPr lang="fr-FR" sz="2000" dirty="0"/>
              <a:t> { </a:t>
            </a:r>
            <a:r>
              <a:rPr lang="fr-FR" sz="2000" dirty="0" smtClean="0"/>
              <a:t>}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for </a:t>
            </a:r>
            <a:r>
              <a:rPr lang="fr-FR" sz="2000" dirty="0"/>
              <a:t>( ; ; ) { }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err="1" smtClean="0"/>
              <a:t>while</a:t>
            </a:r>
            <a:r>
              <a:rPr lang="fr-FR" sz="2000" dirty="0" smtClean="0"/>
              <a:t> </a:t>
            </a:r>
            <a:r>
              <a:rPr lang="fr-FR" sz="2000" dirty="0"/>
              <a:t>() { }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do </a:t>
            </a:r>
            <a:r>
              <a:rPr lang="fr-FR" sz="2000" dirty="0"/>
              <a:t>{ } </a:t>
            </a:r>
            <a:r>
              <a:rPr lang="fr-FR" sz="2000" dirty="0" err="1"/>
              <a:t>while</a:t>
            </a:r>
            <a:r>
              <a:rPr lang="fr-FR" sz="2000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465935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IF, ELSE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690048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/>
              <a:t>if (</a:t>
            </a:r>
            <a:r>
              <a:rPr lang="fr-FR" sz="2000" dirty="0">
                <a:solidFill>
                  <a:srgbClr val="00B0F0"/>
                </a:solidFill>
              </a:rPr>
              <a:t>condition </a:t>
            </a:r>
            <a:r>
              <a:rPr lang="fr-FR" sz="2000" dirty="0" smtClean="0">
                <a:solidFill>
                  <a:srgbClr val="00B0F0"/>
                </a:solidFill>
              </a:rPr>
              <a:t>réalisée</a:t>
            </a:r>
            <a:r>
              <a:rPr lang="fr-FR" sz="2000" dirty="0" smtClean="0"/>
              <a:t>)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{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00B0F0"/>
                </a:solidFill>
              </a:rPr>
              <a:t>Cette partie du code est exécuter</a:t>
            </a:r>
            <a:r>
              <a:rPr lang="fr-FR" sz="2000" dirty="0" smtClean="0"/>
              <a:t>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}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Sinon je continue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0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IF, ELSE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69004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/>
              <a:t>if </a:t>
            </a:r>
            <a:r>
              <a:rPr lang="fr-FR" sz="2000" dirty="0" smtClean="0"/>
              <a:t>(</a:t>
            </a:r>
            <a:r>
              <a:rPr lang="fr-FR" sz="2000" dirty="0">
                <a:solidFill>
                  <a:srgbClr val="00B0F0"/>
                </a:solidFill>
              </a:rPr>
              <a:t>condition réalisée</a:t>
            </a:r>
            <a:r>
              <a:rPr lang="fr-FR" sz="2000" dirty="0" smtClean="0"/>
              <a:t>) { </a:t>
            </a:r>
            <a:r>
              <a:rPr lang="fr-FR" sz="2000" dirty="0" smtClean="0">
                <a:solidFill>
                  <a:srgbClr val="00B0F0"/>
                </a:solidFill>
              </a:rPr>
              <a:t>Cette partie du code est exécuter</a:t>
            </a:r>
            <a:r>
              <a:rPr lang="fr-FR" sz="2000" dirty="0" smtClean="0"/>
              <a:t> }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err="1"/>
              <a:t>e</a:t>
            </a:r>
            <a:r>
              <a:rPr lang="fr-FR" sz="2000" dirty="0" err="1" smtClean="0"/>
              <a:t>lse</a:t>
            </a:r>
            <a:r>
              <a:rPr lang="fr-FR" sz="2000" dirty="0" smtClean="0"/>
              <a:t> {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>
                <a:solidFill>
                  <a:srgbClr val="00B0F0"/>
                </a:solidFill>
              </a:rPr>
              <a:t>Sinon cette </a:t>
            </a:r>
            <a:r>
              <a:rPr lang="fr-FR" sz="2000" dirty="0">
                <a:solidFill>
                  <a:srgbClr val="00B0F0"/>
                </a:solidFill>
              </a:rPr>
              <a:t>partie du code est exécuter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171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COMPARAISONS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976" y="1660515"/>
            <a:ext cx="7690048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&gt; : supérieur ,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&lt; : inférieur ,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!= : non égale , 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== : égale.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PHP </a:t>
            </a:r>
            <a:r>
              <a:rPr lang="fr-FR" sz="2000" dirty="0"/>
              <a:t>effectue automatiquement certaines conversions </a:t>
            </a:r>
            <a:r>
              <a:rPr lang="fr-FR" sz="2000" dirty="0" smtClean="0"/>
              <a:t>( </a:t>
            </a:r>
            <a:r>
              <a:rPr lang="fr-FR" sz="2000" dirty="0"/>
              <a:t>"1" == 1</a:t>
            </a:r>
            <a:r>
              <a:rPr lang="fr-FR" sz="2000" dirty="0" smtClean="0"/>
              <a:t>); si vous voulez l’en empêcher, </a:t>
            </a:r>
            <a:r>
              <a:rPr lang="fr-FR" sz="2000" dirty="0"/>
              <a:t>utilisez plutôt les opérateurs === et </a:t>
            </a:r>
            <a:r>
              <a:rPr lang="fr-FR" sz="2000" dirty="0" smtClean="0"/>
              <a:t>!==.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6753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PHP ?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99799"/>
            <a:ext cx="76900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PHP : </a:t>
            </a:r>
            <a:r>
              <a:rPr lang="fr-FR" sz="2000" dirty="0" err="1"/>
              <a:t>Hypertext</a:t>
            </a:r>
            <a:r>
              <a:rPr lang="fr-FR" sz="2000" dirty="0"/>
              <a:t> </a:t>
            </a:r>
            <a:r>
              <a:rPr lang="fr-FR" sz="2000" dirty="0" err="1" smtClean="0"/>
              <a:t>PreProcessor</a:t>
            </a:r>
            <a:endParaRPr lang="fr-FR" sz="2000" dirty="0" smtClean="0"/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Langage coté serveur.</a:t>
            </a:r>
            <a:endParaRPr lang="fr-FR" sz="2000" dirty="0"/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/>
              <a:t>langage de scripts permettant la création d’applications </a:t>
            </a:r>
            <a:r>
              <a:rPr lang="fr-FR" sz="2000" dirty="0" smtClean="0"/>
              <a:t>Web.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Indépendant </a:t>
            </a:r>
            <a:r>
              <a:rPr lang="fr-FR" sz="2000" dirty="0"/>
              <a:t>de la plate-forme utilisée puisqu’il est exécuté côté serveur et non côté </a:t>
            </a:r>
            <a:r>
              <a:rPr lang="fr-FR" sz="2000" dirty="0" smtClean="0"/>
              <a:t>client.</a:t>
            </a:r>
            <a:endParaRPr lang="fr-FR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1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OPERATUER LOGIQUE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69004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&amp;&amp; : ET logique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|| : OU logique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XOR : Opposé du OU logique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! : NON logique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91579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SWITCH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69004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err="1"/>
              <a:t>switch</a:t>
            </a:r>
            <a:r>
              <a:rPr lang="fr-FR" sz="2000" dirty="0"/>
              <a:t> (</a:t>
            </a:r>
            <a:r>
              <a:rPr lang="fr-FR" sz="2000" dirty="0">
                <a:solidFill>
                  <a:srgbClr val="0099FF"/>
                </a:solidFill>
              </a:rPr>
              <a:t>Variable</a:t>
            </a:r>
            <a:r>
              <a:rPr lang="fr-FR" sz="2000" dirty="0"/>
              <a:t>) </a:t>
            </a:r>
            <a:r>
              <a:rPr lang="fr-FR" sz="2000" dirty="0" smtClean="0"/>
              <a:t>{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/>
              <a:t>case </a:t>
            </a:r>
            <a:r>
              <a:rPr lang="fr-FR" sz="2000" dirty="0">
                <a:solidFill>
                  <a:srgbClr val="0099FF"/>
                </a:solidFill>
              </a:rPr>
              <a:t>Valeur1</a:t>
            </a:r>
            <a:r>
              <a:rPr lang="fr-FR" sz="2000" dirty="0"/>
              <a:t>: </a:t>
            </a:r>
            <a:r>
              <a:rPr lang="fr-FR" sz="2000" dirty="0" smtClean="0"/>
              <a:t>Liste </a:t>
            </a:r>
            <a:r>
              <a:rPr lang="fr-FR" sz="2000" dirty="0"/>
              <a:t>d'instructions </a:t>
            </a:r>
            <a:r>
              <a:rPr lang="fr-FR" sz="2000" dirty="0" smtClean="0"/>
              <a:t>break;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/>
              <a:t>case </a:t>
            </a:r>
            <a:r>
              <a:rPr lang="fr-FR" sz="2000" dirty="0">
                <a:solidFill>
                  <a:srgbClr val="0099FF"/>
                </a:solidFill>
              </a:rPr>
              <a:t>Valeur1</a:t>
            </a:r>
            <a:r>
              <a:rPr lang="fr-FR" sz="2000" dirty="0"/>
              <a:t>: Liste d'instructions break;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case </a:t>
            </a:r>
            <a:r>
              <a:rPr lang="fr-FR" sz="2000" dirty="0">
                <a:solidFill>
                  <a:srgbClr val="0099FF"/>
                </a:solidFill>
              </a:rPr>
              <a:t>Valeurs</a:t>
            </a:r>
            <a:r>
              <a:rPr lang="fr-FR" sz="2000" dirty="0"/>
              <a:t>...: Liste d'instructions break;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default</a:t>
            </a:r>
            <a:r>
              <a:rPr lang="fr-FR" sz="2000" dirty="0"/>
              <a:t>: Liste d'instructions break; }</a:t>
            </a:r>
          </a:p>
        </p:txBody>
      </p:sp>
    </p:spTree>
    <p:extLst>
      <p:ext uri="{BB962C8B-B14F-4D97-AF65-F5344CB8AC3E}">
        <p14:creationId xmlns:p14="http://schemas.microsoft.com/office/powerpoint/2010/main" val="13186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BOUCLE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nn-NO" sz="2000" dirty="0" smtClean="0"/>
              <a:t> </a:t>
            </a:r>
            <a:r>
              <a:rPr lang="nn-NO" sz="2000" dirty="0"/>
              <a:t>La boucle for  </a:t>
            </a:r>
            <a:r>
              <a:rPr lang="nn-NO" sz="2000" dirty="0" smtClean="0"/>
              <a:t>:  for </a:t>
            </a:r>
            <a:r>
              <a:rPr lang="nn-NO" sz="2000" dirty="0"/>
              <a:t>($i=1; $</a:t>
            </a:r>
            <a:r>
              <a:rPr lang="nn-NO" sz="2000" dirty="0" smtClean="0"/>
              <a:t>i&lt;6; $i++) { echo </a:t>
            </a:r>
            <a:r>
              <a:rPr lang="fr-FR" sz="2000" dirty="0"/>
              <a:t>" </a:t>
            </a:r>
            <a:r>
              <a:rPr lang="nn-NO" sz="2000" dirty="0" smtClean="0"/>
              <a:t>$i&lt;br&gt;</a:t>
            </a:r>
            <a:r>
              <a:rPr lang="fr-FR" sz="2000" dirty="0" smtClean="0"/>
              <a:t>" }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La boucle </a:t>
            </a:r>
            <a:r>
              <a:rPr lang="fr-FR" sz="2000" dirty="0" err="1" smtClean="0"/>
              <a:t>While</a:t>
            </a:r>
            <a:r>
              <a:rPr lang="fr-FR" sz="2000" dirty="0"/>
              <a:t> : </a:t>
            </a:r>
            <a:r>
              <a:rPr lang="fr-FR" sz="2000" dirty="0" err="1" smtClean="0"/>
              <a:t>while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rgbClr val="0099FF"/>
                </a:solidFill>
              </a:rPr>
              <a:t>condition</a:t>
            </a:r>
            <a:r>
              <a:rPr lang="fr-FR" sz="2000" dirty="0"/>
              <a:t>) {</a:t>
            </a:r>
            <a:r>
              <a:rPr lang="fr-FR" sz="2000" dirty="0">
                <a:solidFill>
                  <a:srgbClr val="0099FF"/>
                </a:solidFill>
              </a:rPr>
              <a:t>bloc d’instructions </a:t>
            </a:r>
            <a:r>
              <a:rPr lang="fr-FR" sz="2000" dirty="0" smtClean="0"/>
              <a:t>;}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La </a:t>
            </a:r>
            <a:r>
              <a:rPr lang="fr-FR" sz="2000" dirty="0"/>
              <a:t>boucle </a:t>
            </a:r>
            <a:r>
              <a:rPr lang="fr-FR" sz="2000" dirty="0" smtClean="0"/>
              <a:t>do..</a:t>
            </a:r>
            <a:r>
              <a:rPr lang="fr-FR" sz="2000" dirty="0" err="1"/>
              <a:t>w</a:t>
            </a:r>
            <a:r>
              <a:rPr lang="fr-FR" sz="2000" dirty="0" err="1" smtClean="0"/>
              <a:t>hile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2000" dirty="0" smtClean="0"/>
              <a:t>do </a:t>
            </a:r>
            <a:r>
              <a:rPr lang="fr-FR" sz="2000" dirty="0"/>
              <a:t>{</a:t>
            </a:r>
            <a:r>
              <a:rPr lang="fr-FR" sz="2000" dirty="0">
                <a:solidFill>
                  <a:srgbClr val="0099FF"/>
                </a:solidFill>
              </a:rPr>
              <a:t>bloc d’instructions </a:t>
            </a:r>
            <a:r>
              <a:rPr lang="fr-FR" sz="2000" dirty="0"/>
              <a:t>;}</a:t>
            </a:r>
            <a:r>
              <a:rPr lang="fr-FR" sz="2000" dirty="0" err="1"/>
              <a:t>while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99FF"/>
                </a:solidFill>
              </a:rPr>
              <a:t>condition</a:t>
            </a:r>
            <a:r>
              <a:rPr lang="fr-FR" sz="2000" dirty="0"/>
              <a:t>) </a:t>
            </a:r>
            <a:r>
              <a:rPr lang="fr-FR" sz="2000" dirty="0" smtClean="0"/>
              <a:t>;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La boucle </a:t>
            </a:r>
            <a:r>
              <a:rPr lang="fr-FR" sz="2000" dirty="0" err="1" smtClean="0"/>
              <a:t>foreach</a:t>
            </a:r>
            <a:r>
              <a:rPr lang="fr-FR" sz="2000" dirty="0"/>
              <a:t> : </a:t>
            </a:r>
            <a:r>
              <a:rPr lang="fr-FR" sz="2000" dirty="0" err="1" smtClean="0"/>
              <a:t>foreach</a:t>
            </a:r>
            <a:r>
              <a:rPr lang="fr-FR" sz="2000" dirty="0" smtClean="0"/>
              <a:t> </a:t>
            </a:r>
            <a:r>
              <a:rPr lang="fr-FR" sz="2000" dirty="0">
                <a:solidFill>
                  <a:srgbClr val="0099FF"/>
                </a:solidFill>
              </a:rPr>
              <a:t>($tableau as $valeur</a:t>
            </a:r>
            <a:r>
              <a:rPr lang="fr-FR" sz="2000" dirty="0"/>
              <a:t>) {</a:t>
            </a:r>
            <a:r>
              <a:rPr lang="fr-FR" sz="2000" dirty="0" err="1"/>
              <a:t>insts</a:t>
            </a:r>
            <a:r>
              <a:rPr lang="fr-FR" sz="2000" dirty="0"/>
              <a:t> utilisant </a:t>
            </a:r>
            <a:r>
              <a:rPr lang="fr-FR" sz="2000" dirty="0">
                <a:solidFill>
                  <a:srgbClr val="0099FF"/>
                </a:solidFill>
              </a:rPr>
              <a:t>$</a:t>
            </a:r>
            <a:r>
              <a:rPr lang="fr-FR" sz="2000" dirty="0" smtClean="0">
                <a:solidFill>
                  <a:srgbClr val="0099FF"/>
                </a:solidFill>
              </a:rPr>
              <a:t>valeur</a:t>
            </a:r>
            <a:r>
              <a:rPr lang="fr-FR" sz="2000" dirty="0" smtClean="0"/>
              <a:t> ;}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0244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TABLEAU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201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Les tableaux en PHP fonctionnent selon le concept des mappes (associations entre clés et valeurs).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/>
              <a:t>Les clés d’un tableau peuvent être des chiffres (tableaux </a:t>
            </a:r>
            <a:r>
              <a:rPr lang="fr-FR" sz="2000" dirty="0" smtClean="0"/>
              <a:t>indexés) </a:t>
            </a:r>
            <a:r>
              <a:rPr lang="fr-FR" sz="2000" dirty="0"/>
              <a:t>ou des chaînes de caractères </a:t>
            </a:r>
            <a:r>
              <a:rPr lang="fr-FR" sz="2000" dirty="0" smtClean="0"/>
              <a:t>(tableaux </a:t>
            </a:r>
            <a:r>
              <a:rPr lang="fr-FR" sz="2000" dirty="0"/>
              <a:t>associatif).</a:t>
            </a:r>
          </a:p>
        </p:txBody>
      </p:sp>
    </p:spTree>
    <p:extLst>
      <p:ext uri="{BB962C8B-B14F-4D97-AF65-F5344CB8AC3E}">
        <p14:creationId xmlns:p14="http://schemas.microsoft.com/office/powerpoint/2010/main" val="2577206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 INDEXE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260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La </a:t>
            </a:r>
            <a:r>
              <a:rPr lang="fr-FR" sz="2000" dirty="0"/>
              <a:t>tableau indexé est le tableau usuel: on accède chaque élément en spécifiant son indice.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Le </a:t>
            </a:r>
            <a:r>
              <a:rPr lang="fr-FR" sz="2000" dirty="0"/>
              <a:t>premier élément se trouve à la position 0.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/>
              <a:t>tableau peut contenir des variables de types différents, et même d’autres tableaux</a:t>
            </a:r>
          </a:p>
        </p:txBody>
      </p:sp>
    </p:spTree>
    <p:extLst>
      <p:ext uri="{BB962C8B-B14F-4D97-AF65-F5344CB8AC3E}">
        <p14:creationId xmlns:p14="http://schemas.microsoft.com/office/powerpoint/2010/main" val="17501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 INDEXE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168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$couleur = </a:t>
            </a:r>
            <a:r>
              <a:rPr lang="fr-FR" sz="2000" dirty="0" err="1"/>
              <a:t>array</a:t>
            </a:r>
            <a:r>
              <a:rPr lang="fr-FR" sz="2000" dirty="0"/>
              <a:t>("rouge", "vert</a:t>
            </a:r>
            <a:r>
              <a:rPr lang="fr-FR" sz="2000" dirty="0" smtClean="0"/>
              <a:t>");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/>
              <a:t>$couleur[] = 28;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$</a:t>
            </a:r>
            <a:r>
              <a:rPr lang="fr-FR" sz="2000" dirty="0"/>
              <a:t>couleur[3] = "jaune";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86649"/>
              </p:ext>
            </p:extLst>
          </p:nvPr>
        </p:nvGraphicFramePr>
        <p:xfrm>
          <a:off x="899592" y="408391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rouge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vert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jaune 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79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 INDEXE PARCOURIRE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for ($i = 0; $i &lt; count($t); $i++) { </a:t>
            </a:r>
            <a:endParaRPr lang="en-US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	echo </a:t>
            </a:r>
            <a:r>
              <a:rPr lang="en-US" sz="2000" dirty="0"/>
              <a:t>$t[$i</a:t>
            </a:r>
            <a:r>
              <a:rPr lang="en-US" sz="2000" dirty="0" smtClean="0"/>
              <a:t>];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}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// </a:t>
            </a:r>
            <a:r>
              <a:rPr lang="en-US" sz="2000" dirty="0" err="1"/>
              <a:t>legerement</a:t>
            </a:r>
            <a:r>
              <a:rPr lang="en-US" sz="2000" dirty="0"/>
              <a:t> plus </a:t>
            </a:r>
            <a:r>
              <a:rPr lang="en-US" sz="2000" dirty="0" err="1"/>
              <a:t>rapide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for ($i=0, $</a:t>
            </a:r>
            <a:r>
              <a:rPr lang="en-US" sz="2000" dirty="0" err="1"/>
              <a:t>cnt</a:t>
            </a:r>
            <a:r>
              <a:rPr lang="en-US" sz="2000" dirty="0"/>
              <a:t>=count($t); </a:t>
            </a:r>
            <a:r>
              <a:rPr lang="en-US" sz="2000" dirty="0" smtClean="0"/>
              <a:t>$i &lt; $</a:t>
            </a:r>
            <a:r>
              <a:rPr lang="en-US" sz="2000" dirty="0" err="1" smtClean="0"/>
              <a:t>cnt</a:t>
            </a:r>
            <a:r>
              <a:rPr lang="en-US" sz="2000" dirty="0" smtClean="0"/>
              <a:t>; $i++){echo $t[$i];);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5329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 ASSOCIATIFS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Dans un tableau associatif (table de hachage) on peut accéder chaque élément par un nom (chaîne de caractères</a:t>
            </a:r>
            <a:r>
              <a:rPr lang="fr-FR" sz="2000" dirty="0" smtClean="0"/>
              <a:t>).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Tout </a:t>
            </a:r>
            <a:r>
              <a:rPr lang="fr-FR" sz="2000" dirty="0"/>
              <a:t>comme le tableau indexé, le tableau associatif peut contenir des valeurs de types différents et sa taille est gérée dynamiquement.</a:t>
            </a:r>
          </a:p>
        </p:txBody>
      </p:sp>
    </p:spTree>
    <p:extLst>
      <p:ext uri="{BB962C8B-B14F-4D97-AF65-F5344CB8AC3E}">
        <p14:creationId xmlns:p14="http://schemas.microsoft.com/office/powerpoint/2010/main" val="224431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 ASSOCIATIFS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$</a:t>
            </a:r>
            <a:r>
              <a:rPr lang="fr-FR" sz="2000" dirty="0" err="1"/>
              <a:t>resultat</a:t>
            </a:r>
            <a:r>
              <a:rPr lang="fr-FR" sz="2000" dirty="0"/>
              <a:t> = </a:t>
            </a:r>
            <a:r>
              <a:rPr lang="fr-FR" sz="2000" dirty="0" err="1"/>
              <a:t>array</a:t>
            </a:r>
            <a:r>
              <a:rPr lang="fr-FR" sz="2000" dirty="0"/>
              <a:t>("nom" =&gt; </a:t>
            </a:r>
            <a:r>
              <a:rPr lang="fr-FR" sz="2000" dirty="0" smtClean="0"/>
              <a:t>"Mohamed", "</a:t>
            </a:r>
            <a:r>
              <a:rPr lang="fr-FR" sz="2000" dirty="0" err="1" smtClean="0"/>
              <a:t>age</a:t>
            </a:r>
            <a:r>
              <a:rPr lang="fr-FR" sz="2000" dirty="0" smtClean="0"/>
              <a:t>" </a:t>
            </a:r>
            <a:r>
              <a:rPr lang="fr-FR" sz="2000" dirty="0"/>
              <a:t>=&gt; 18, "devoir1" =&gt; 9.5, "final" =&gt; 90);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8029"/>
              </p:ext>
            </p:extLst>
          </p:nvPr>
        </p:nvGraphicFramePr>
        <p:xfrm>
          <a:off x="899592" y="408391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Mohamed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9.5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age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devoir1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712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POURQUOI PHP ?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500723"/>
            <a:ext cx="7690048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Gratuité  (</a:t>
            </a: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open source).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/>
              <a:t>Connaît un succès toujours croissant sur le </a:t>
            </a:r>
            <a:r>
              <a:rPr lang="fr-FR" sz="2000" dirty="0" smtClean="0"/>
              <a:t>Web.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Utilisé </a:t>
            </a:r>
            <a:r>
              <a:rPr lang="fr-FR" sz="2000" dirty="0">
                <a:latin typeface="+mj-lt"/>
                <a:ea typeface="Open Sans" pitchFamily="34" charset="0"/>
                <a:cs typeface="Open Sans" pitchFamily="34" charset="0"/>
              </a:rPr>
              <a:t>pour les petites applications &amp;</a:t>
            </a: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 </a:t>
            </a:r>
            <a:r>
              <a:rPr lang="fr-FR" sz="2000" dirty="0">
                <a:latin typeface="+mj-lt"/>
                <a:ea typeface="Open Sans" pitchFamily="34" charset="0"/>
                <a:cs typeface="Open Sans" pitchFamily="34" charset="0"/>
              </a:rPr>
              <a:t>grandes applications </a:t>
            </a: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d'entreprise.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>
                <a:latin typeface="+mj-lt"/>
                <a:ea typeface="Open Sans" pitchFamily="34" charset="0"/>
                <a:cs typeface="Open Sans" pitchFamily="34" charset="0"/>
              </a:rPr>
              <a:t>Utilisé avec plusieurs langages </a:t>
            </a: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(</a:t>
            </a:r>
            <a:r>
              <a:rPr lang="fr-FR" sz="2000" dirty="0" err="1" smtClean="0">
                <a:latin typeface="+mj-lt"/>
                <a:ea typeface="Open Sans" pitchFamily="34" charset="0"/>
                <a:cs typeface="Open Sans" pitchFamily="34" charset="0"/>
              </a:rPr>
              <a:t>Node</a:t>
            </a:r>
            <a:r>
              <a:rPr lang="fr-FR" sz="2000" dirty="0">
                <a:latin typeface="+mj-lt"/>
                <a:ea typeface="Open Sans" pitchFamily="34" charset="0"/>
                <a:cs typeface="Open Sans" pitchFamily="34" charset="0"/>
              </a:rPr>
              <a:t>, Python, C #, etc</a:t>
            </a: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.)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Cross </a:t>
            </a:r>
            <a:r>
              <a:rPr lang="fr-FR" sz="2000" dirty="0" err="1" smtClean="0">
                <a:latin typeface="+mj-lt"/>
                <a:ea typeface="Open Sans" pitchFamily="34" charset="0"/>
                <a:cs typeface="Open Sans" pitchFamily="34" charset="0"/>
              </a:rPr>
              <a:t>platform</a:t>
            </a:r>
            <a:r>
              <a:rPr lang="fr-FR" sz="2000" dirty="0" smtClean="0">
                <a:latin typeface="+mj-lt"/>
                <a:ea typeface="Open Sans" pitchFamily="34" charset="0"/>
                <a:cs typeface="Open San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01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 PARCOURIRE ASSOCIATIFS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/>
              <a:t>$jour = </a:t>
            </a:r>
            <a:r>
              <a:rPr lang="fr-FR" sz="2000" dirty="0" err="1"/>
              <a:t>array</a:t>
            </a:r>
            <a:r>
              <a:rPr lang="fr-FR" sz="2000" dirty="0"/>
              <a:t>("Dimanche", "Lundi", "Mardi</a:t>
            </a:r>
            <a:r>
              <a:rPr lang="fr-FR" sz="2000" dirty="0" smtClean="0"/>
              <a:t>", </a:t>
            </a:r>
            <a:r>
              <a:rPr lang="fr-FR" sz="2000" dirty="0"/>
              <a:t>"Samedi");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err="1" smtClean="0"/>
              <a:t>foreach</a:t>
            </a:r>
            <a:r>
              <a:rPr lang="fr-FR" sz="2000" dirty="0"/>
              <a:t>($jour as $</a:t>
            </a:r>
            <a:r>
              <a:rPr lang="fr-FR" sz="2000" dirty="0" smtClean="0"/>
              <a:t>J) </a:t>
            </a:r>
            <a:r>
              <a:rPr lang="fr-FR" sz="2000" dirty="0"/>
              <a:t>{ 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	</a:t>
            </a:r>
            <a:r>
              <a:rPr lang="fr-FR" sz="2000" dirty="0" err="1" smtClean="0"/>
              <a:t>echo</a:t>
            </a:r>
            <a:r>
              <a:rPr lang="fr-FR" sz="2000" dirty="0" smtClean="0"/>
              <a:t> « Les jours de réception : $J </a:t>
            </a:r>
            <a:r>
              <a:rPr lang="fr-FR" sz="2000" dirty="0"/>
              <a:t>. "&lt;</a:t>
            </a:r>
            <a:r>
              <a:rPr lang="fr-FR" sz="2000" dirty="0" err="1"/>
              <a:t>br</a:t>
            </a:r>
            <a:r>
              <a:rPr lang="fr-FR" sz="2000" dirty="0" smtClean="0"/>
              <a:t>&gt;";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 </a:t>
            </a:r>
            <a:r>
              <a:rPr lang="fr-FR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06666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TABLEAU MULTIDIMENSIONEL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$</a:t>
            </a:r>
            <a:r>
              <a:rPr lang="fr-FR" sz="2000" dirty="0" err="1"/>
              <a:t>resultat</a:t>
            </a:r>
            <a:r>
              <a:rPr lang="fr-FR" sz="2000" dirty="0"/>
              <a:t> = </a:t>
            </a:r>
            <a:r>
              <a:rPr lang="fr-FR" sz="2000" dirty="0" err="1"/>
              <a:t>array</a:t>
            </a:r>
            <a:r>
              <a:rPr lang="fr-FR" sz="2000" dirty="0"/>
              <a:t>("nom" =&gt; </a:t>
            </a:r>
            <a:r>
              <a:rPr lang="fr-FR" sz="2000" dirty="0" smtClean="0"/>
              <a:t>"Mohamed", "</a:t>
            </a:r>
            <a:r>
              <a:rPr lang="fr-FR" sz="2000" dirty="0" err="1" smtClean="0"/>
              <a:t>age</a:t>
            </a:r>
            <a:r>
              <a:rPr lang="fr-FR" sz="2000" dirty="0" smtClean="0"/>
              <a:t>" </a:t>
            </a:r>
            <a:r>
              <a:rPr lang="fr-FR" sz="2000" dirty="0"/>
              <a:t>=&gt; 18, "devoir1" =&gt; 9.5, "final" =&gt; 90);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87784"/>
              </p:ext>
            </p:extLst>
          </p:nvPr>
        </p:nvGraphicFramePr>
        <p:xfrm>
          <a:off x="899592" y="408391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Mohamed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9.5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age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devoir1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6518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87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CHAINE DE CHARACTERE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618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FONCTION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FONCTION, C’EST QUOI ?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978080" cy="214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Des fonctions peuvent être déclarées par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 err="1"/>
              <a:t>nomFct</a:t>
            </a:r>
            <a:r>
              <a:rPr lang="fr-FR" sz="2000" dirty="0"/>
              <a:t> (par1, </a:t>
            </a:r>
            <a:r>
              <a:rPr lang="fr-FR" sz="2000" dirty="0" smtClean="0"/>
              <a:t>par2)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Aucun </a:t>
            </a:r>
            <a:r>
              <a:rPr lang="fr-FR" sz="2000" dirty="0"/>
              <a:t>type de retour n’est spécifié et une fonction peut retourner des valeurs de types différents.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/>
              <a:t>Tous les paramètres sont assignés (par défaut) par valeur.</a:t>
            </a:r>
          </a:p>
        </p:txBody>
      </p:sp>
    </p:spTree>
    <p:extLst>
      <p:ext uri="{BB962C8B-B14F-4D97-AF65-F5344CB8AC3E}">
        <p14:creationId xmlns:p14="http://schemas.microsoft.com/office/powerpoint/2010/main" val="4078430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FONCTION DECLARATION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9780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 err="1"/>
              <a:t>nom_fonction</a:t>
            </a:r>
            <a:r>
              <a:rPr lang="fr-FR" sz="2000" dirty="0"/>
              <a:t>($arg1, $arg2, …$</a:t>
            </a:r>
            <a:r>
              <a:rPr lang="fr-FR" sz="2000" dirty="0" err="1"/>
              <a:t>argn</a:t>
            </a:r>
            <a:r>
              <a:rPr lang="fr-FR" sz="2000" dirty="0"/>
              <a:t>) </a:t>
            </a:r>
            <a:r>
              <a:rPr lang="fr-FR" sz="2000" dirty="0" smtClean="0"/>
              <a:t>{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déclaration </a:t>
            </a:r>
            <a:r>
              <a:rPr lang="fr-FR" sz="2000" dirty="0"/>
              <a:t>des variables ; bloc d’instructions ; </a:t>
            </a:r>
            <a:r>
              <a:rPr lang="fr-FR" sz="2000" dirty="0" smtClean="0"/>
              <a:t>//</a:t>
            </a:r>
            <a:r>
              <a:rPr lang="fr-FR" sz="2000" dirty="0"/>
              <a:t>fin du corps de la fonction 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return </a:t>
            </a:r>
            <a:r>
              <a:rPr lang="fr-FR" sz="2000" dirty="0"/>
              <a:t>$</a:t>
            </a:r>
            <a:r>
              <a:rPr lang="fr-FR" sz="2000" dirty="0" err="1"/>
              <a:t>resultat</a:t>
            </a:r>
            <a:r>
              <a:rPr lang="fr-FR" sz="2000" dirty="0"/>
              <a:t> ; 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44771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FONCTION EXEMPLE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9780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function </a:t>
            </a:r>
            <a:r>
              <a:rPr lang="en-US" sz="2000" dirty="0" smtClean="0"/>
              <a:t>addition($</a:t>
            </a:r>
            <a:r>
              <a:rPr lang="en-US" sz="2000" dirty="0" err="1" smtClean="0"/>
              <a:t>a,$b</a:t>
            </a:r>
            <a:r>
              <a:rPr lang="en-US" sz="2000" dirty="0" smtClean="0"/>
              <a:t>) </a:t>
            </a:r>
            <a:r>
              <a:rPr lang="en-US" sz="2000" dirty="0"/>
              <a:t>{ 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 </a:t>
            </a:r>
            <a:r>
              <a:rPr lang="en-US" sz="2000" dirty="0" smtClean="0"/>
              <a:t> $res = $a + $b;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 </a:t>
            </a:r>
            <a:r>
              <a:rPr lang="en-US" sz="2000" dirty="0" smtClean="0"/>
              <a:t> return $res;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947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VARIABLES GLOBALE &amp; LOCAL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978080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$res = 12; // variable global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function res() </a:t>
            </a:r>
            <a:r>
              <a:rPr lang="en-US" sz="2000" dirty="0"/>
              <a:t>{ 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  </a:t>
            </a:r>
            <a:r>
              <a:rPr lang="en-US" sz="2000" dirty="0" smtClean="0"/>
              <a:t>  $</a:t>
            </a:r>
            <a:r>
              <a:rPr lang="en-US" sz="2000" dirty="0"/>
              <a:t>res = 0</a:t>
            </a:r>
            <a:r>
              <a:rPr lang="en-US" sz="2000" dirty="0" smtClean="0"/>
              <a:t>; // variable local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  </a:t>
            </a:r>
            <a:r>
              <a:rPr lang="en-US" sz="2000" dirty="0" smtClean="0"/>
              <a:t>  return </a:t>
            </a:r>
            <a:r>
              <a:rPr lang="en-US" sz="2000" dirty="0"/>
              <a:t>$res;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15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INCLURE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97808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Il est très pratique de placer les fonctions les plus utilisées dans un fichier PHP à part. On utilise souvent l’extension :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	.</a:t>
            </a:r>
            <a:r>
              <a:rPr lang="fr-FR" sz="2000" dirty="0" err="1"/>
              <a:t>inc</a:t>
            </a:r>
            <a:r>
              <a:rPr lang="fr-FR" sz="2000" dirty="0"/>
              <a:t> (« à inclure ») pour ces fichiers. 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/>
              <a:t>fichier PHP peut y faire référence par </a:t>
            </a:r>
            <a:r>
              <a:rPr lang="fr-FR" sz="2000" dirty="0" err="1"/>
              <a:t>require_once</a:t>
            </a:r>
            <a:r>
              <a:rPr lang="fr-FR" sz="2000" dirty="0"/>
              <a:t>("fichier.inc");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60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INSTALLATION XAMPP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67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GET &amp; POST : FORUMULAIRE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0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FORUMULAIRE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960" y="1923678"/>
            <a:ext cx="797808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/>
              <a:t>Méthodes d’envoi </a:t>
            </a:r>
            <a:r>
              <a:rPr lang="fr-FR" sz="2000" dirty="0" smtClean="0"/>
              <a:t>GET </a:t>
            </a:r>
            <a:r>
              <a:rPr lang="fr-FR" sz="2000" dirty="0"/>
              <a:t>&amp; POST : 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Regroupe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informations d'un </a:t>
            </a: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formulaire.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b="1" dirty="0" smtClean="0"/>
              <a:t>GET</a:t>
            </a:r>
            <a:r>
              <a:rPr lang="fr-FR" sz="2000" dirty="0" smtClean="0"/>
              <a:t> :  Rendre </a:t>
            </a:r>
            <a:r>
              <a:rPr lang="fr-FR" sz="2000" dirty="0"/>
              <a:t>visibles les données dans la barre d’adresse du </a:t>
            </a:r>
            <a:r>
              <a:rPr lang="fr-FR" sz="2000" dirty="0" smtClean="0"/>
              <a:t>navigateur.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b="1" dirty="0" smtClean="0"/>
              <a:t>POST</a:t>
            </a:r>
            <a:r>
              <a:rPr lang="fr-FR" sz="2000" dirty="0" smtClean="0"/>
              <a:t>  :  Assure </a:t>
            </a:r>
            <a:r>
              <a:rPr lang="fr-FR" sz="2000" dirty="0"/>
              <a:t>une confidentialité efficace des </a:t>
            </a:r>
            <a:r>
              <a:rPr lang="fr-FR" sz="2000" dirty="0" smtClean="0"/>
              <a:t>données.</a:t>
            </a:r>
          </a:p>
        </p:txBody>
      </p:sp>
    </p:spTree>
    <p:extLst>
      <p:ext uri="{BB962C8B-B14F-4D97-AF65-F5344CB8AC3E}">
        <p14:creationId xmlns:p14="http://schemas.microsoft.com/office/powerpoint/2010/main" val="7240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GET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960" y="1923678"/>
            <a:ext cx="797808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523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POST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8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FILTER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FILTER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960" y="1923678"/>
            <a:ext cx="797808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3523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SESSION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SESSION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960" y="1923678"/>
            <a:ext cx="797808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9452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COOKIES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0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>
                <a:solidFill>
                  <a:schemeClr val="tx1"/>
                </a:solidFill>
                <a:latin typeface="Montserrat SemiBold" pitchFamily="2" charset="0"/>
              </a:rPr>
              <a:t>COOKIES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960" y="1923678"/>
            <a:ext cx="797808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448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PRINCIPE</a:t>
            </a:r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 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69004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L’intégration </a:t>
            </a:r>
            <a:r>
              <a:rPr lang="fr-FR" sz="2000" dirty="0"/>
              <a:t>nécessite l’utilisation de </a:t>
            </a:r>
            <a:r>
              <a:rPr lang="fr-FR" sz="2000" dirty="0" smtClean="0"/>
              <a:t>balises :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Avec </a:t>
            </a:r>
            <a:r>
              <a:rPr lang="fr-FR" sz="2000" dirty="0"/>
              <a:t>le style </a:t>
            </a:r>
            <a:r>
              <a:rPr lang="fr-FR" sz="2000" dirty="0" err="1"/>
              <a:t>xml</a:t>
            </a:r>
            <a:r>
              <a:rPr lang="fr-FR" sz="2000" dirty="0"/>
              <a:t> : 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00B0F0"/>
                </a:solidFill>
              </a:rPr>
              <a:t>&lt;?</a:t>
            </a:r>
            <a:r>
              <a:rPr lang="fr-FR" sz="2000" dirty="0" smtClean="0"/>
              <a:t>  Ligne de code PHP </a:t>
            </a:r>
            <a:r>
              <a:rPr lang="fr-FR" sz="2000" dirty="0" smtClean="0">
                <a:solidFill>
                  <a:srgbClr val="00B0F0"/>
                </a:solidFill>
              </a:rPr>
              <a:t>? &gt;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Avec le style </a:t>
            </a:r>
            <a:r>
              <a:rPr lang="fr-FR" sz="2000" dirty="0" err="1" smtClean="0"/>
              <a:t>php</a:t>
            </a:r>
            <a:r>
              <a:rPr lang="fr-FR" sz="2000" dirty="0" smtClean="0"/>
              <a:t> : </a:t>
            </a:r>
            <a:r>
              <a:rPr lang="fr-FR" sz="2000" dirty="0" smtClean="0">
                <a:solidFill>
                  <a:srgbClr val="00B0F0"/>
                </a:solidFill>
              </a:rPr>
              <a:t>&lt;?</a:t>
            </a:r>
            <a:r>
              <a:rPr lang="fr-FR" sz="2000" dirty="0" err="1" smtClean="0">
                <a:solidFill>
                  <a:srgbClr val="00B0F0"/>
                </a:solidFill>
              </a:rPr>
              <a:t>php</a:t>
            </a:r>
            <a:r>
              <a:rPr lang="fr-FR" sz="2000" dirty="0" smtClean="0">
                <a:solidFill>
                  <a:srgbClr val="00B0F0"/>
                </a:solidFill>
              </a:rPr>
              <a:t>  </a:t>
            </a:r>
            <a:r>
              <a:rPr lang="fr-FR" sz="2000" dirty="0"/>
              <a:t>Ligne de code PHP </a:t>
            </a:r>
            <a:r>
              <a:rPr lang="fr-FR" sz="2000" dirty="0" smtClean="0">
                <a:solidFill>
                  <a:srgbClr val="00B0F0"/>
                </a:solidFill>
              </a:rPr>
              <a:t>?&gt;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endParaRPr lang="fr-FR" sz="2000" dirty="0" smtClean="0">
              <a:latin typeface="+mj-lt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26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BASE DE DONNES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4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Ce Connecter a une base de</a:t>
            </a:r>
          </a:p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Donnes ?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608" y="1965848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Extension : 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/>
              <a:t>MYSQL_ :</a:t>
            </a:r>
            <a:r>
              <a:rPr lang="fr-FR" sz="2400" dirty="0"/>
              <a:t> </a:t>
            </a:r>
            <a:r>
              <a:rPr lang="fr-FR" sz="2400" dirty="0" smtClean="0"/>
              <a:t> Vieilles , non recommandé </a:t>
            </a:r>
          </a:p>
          <a:p>
            <a:endParaRPr lang="fr-F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/>
              <a:t>MSQLI_  :  Fonctions </a:t>
            </a:r>
            <a:r>
              <a:rPr lang="fr-FR" sz="2400" dirty="0"/>
              <a:t>améliorées d'accès à MySQL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2400" dirty="0" smtClean="0"/>
              <a:t>PDO	        : On peut accéder  à MySQL , </a:t>
            </a:r>
            <a:r>
              <a:rPr lang="fr-FR" sz="2400" dirty="0" err="1"/>
              <a:t>PostgreSQL</a:t>
            </a:r>
            <a:r>
              <a:rPr lang="fr-FR" sz="2400" dirty="0"/>
              <a:t>  </a:t>
            </a:r>
            <a:r>
              <a:rPr lang="fr-FR" sz="2400" dirty="0" smtClean="0"/>
              <a:t>ou </a:t>
            </a:r>
            <a:r>
              <a:rPr lang="fr-FR" sz="2400" dirty="0"/>
              <a:t>Oracle.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85430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Nous Utiliseront PDO :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pic>
        <p:nvPicPr>
          <p:cNvPr id="1026" name="Picture 2" descr="PDO permet de se connecter à n'importe quel type de base de donn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59" y="1829285"/>
            <a:ext cx="6532585" cy="25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87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FICHIERS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923678"/>
            <a:ext cx="7978080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opérations sur les fichiers concernent la création, l’ouverture, la suppression, la copie, la lecture et l’écriture de </a:t>
            </a:r>
            <a:r>
              <a:rPr lang="fr-FR" sz="2000" dirty="0" smtClean="0"/>
              <a:t>fichiers.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/>
              <a:t>Les possibilités d’accès au système de fichiers du serveur sont réglementées par les différents droits d’accès accordés au propriétaire, à son groupe et aux autres </a:t>
            </a:r>
            <a:r>
              <a:rPr lang="fr-FR" sz="2000" dirty="0" smtClean="0"/>
              <a:t>utilisateurs.</a:t>
            </a:r>
          </a:p>
        </p:txBody>
      </p:sp>
    </p:spTree>
    <p:extLst>
      <p:ext uri="{BB962C8B-B14F-4D97-AF65-F5344CB8AC3E}">
        <p14:creationId xmlns:p14="http://schemas.microsoft.com/office/powerpoint/2010/main" val="3123588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FOPEN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960" y="1923678"/>
            <a:ext cx="797808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/>
              <a:t>La fonction </a:t>
            </a:r>
            <a:r>
              <a:rPr lang="fr-FR" sz="2000" dirty="0" err="1"/>
              <a:t>fopen</a:t>
            </a:r>
            <a:r>
              <a:rPr lang="fr-FR" sz="2000" dirty="0"/>
              <a:t>() permet d'ouvrir un fichier, que ce soit pour le lire, le créer ou y écrire : </a:t>
            </a:r>
            <a:endParaRPr lang="fr-FR" sz="2000" dirty="0" smtClean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/>
              <a:t>	</a:t>
            </a:r>
            <a:r>
              <a:rPr lang="fr-FR" sz="2000" dirty="0" smtClean="0"/>
              <a:t>entier </a:t>
            </a:r>
            <a:r>
              <a:rPr lang="fr-FR" sz="2000" dirty="0" err="1"/>
              <a:t>fopen</a:t>
            </a:r>
            <a:r>
              <a:rPr lang="fr-FR" sz="2000" dirty="0"/>
              <a:t>(chaine nom du fichier, chaine mode</a:t>
            </a:r>
            <a:r>
              <a:rPr lang="fr-FR" sz="2000" dirty="0" smtClean="0"/>
              <a:t>);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 smtClean="0"/>
              <a:t>Exemple :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fr-FR" sz="2000" dirty="0"/>
              <a:t>	</a:t>
            </a:r>
            <a:r>
              <a:rPr lang="fr-FR" sz="2000" dirty="0" err="1" smtClean="0"/>
              <a:t>fopen</a:t>
            </a:r>
            <a:r>
              <a:rPr lang="fr-FR" sz="2000" dirty="0" smtClean="0"/>
              <a:t> (‘exemple.txt’, ‘r’);</a:t>
            </a:r>
          </a:p>
        </p:txBody>
      </p:sp>
    </p:spTree>
    <p:extLst>
      <p:ext uri="{BB962C8B-B14F-4D97-AF65-F5344CB8AC3E}">
        <p14:creationId xmlns:p14="http://schemas.microsoft.com/office/powerpoint/2010/main" val="3631784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MODE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9662"/>
            <a:ext cx="4635996" cy="27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839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FONCTION UTILITAIRE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608" y="1965848"/>
            <a:ext cx="8229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Fonctions de vérifications de </a:t>
            </a:r>
            <a:r>
              <a:rPr lang="fr-FR" dirty="0" smtClean="0"/>
              <a:t>variables 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Doubleval</a:t>
            </a:r>
            <a:r>
              <a:rPr lang="en-US" dirty="0"/>
              <a:t>(), empty(), </a:t>
            </a:r>
            <a:r>
              <a:rPr lang="en-US" dirty="0" err="1"/>
              <a:t>gettype</a:t>
            </a:r>
            <a:r>
              <a:rPr lang="en-US" dirty="0"/>
              <a:t>(), </a:t>
            </a:r>
            <a:r>
              <a:rPr lang="en-US" dirty="0" err="1"/>
              <a:t>intval</a:t>
            </a:r>
            <a:r>
              <a:rPr lang="en-US" dirty="0"/>
              <a:t>(), 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is_array</a:t>
            </a:r>
            <a:r>
              <a:rPr lang="en-US" dirty="0"/>
              <a:t>(), </a:t>
            </a:r>
            <a:r>
              <a:rPr lang="en-US" dirty="0" err="1"/>
              <a:t>is_bool</a:t>
            </a:r>
            <a:r>
              <a:rPr lang="en-US" dirty="0"/>
              <a:t>(), </a:t>
            </a:r>
            <a:r>
              <a:rPr lang="en-US" dirty="0" err="1"/>
              <a:t>is_double</a:t>
            </a:r>
            <a:r>
              <a:rPr lang="en-US" dirty="0"/>
              <a:t>(), </a:t>
            </a:r>
            <a:r>
              <a:rPr lang="en-US" dirty="0" err="1"/>
              <a:t>is_float</a:t>
            </a:r>
            <a:r>
              <a:rPr lang="en-US" dirty="0"/>
              <a:t>(), </a:t>
            </a:r>
            <a:r>
              <a:rPr lang="en-US" dirty="0" err="1"/>
              <a:t>is_int</a:t>
            </a:r>
            <a:r>
              <a:rPr lang="en-US" dirty="0"/>
              <a:t>(), </a:t>
            </a:r>
            <a:r>
              <a:rPr lang="en-US" dirty="0" err="1"/>
              <a:t>is_integer</a:t>
            </a:r>
            <a:r>
              <a:rPr lang="en-US" dirty="0"/>
              <a:t>, </a:t>
            </a:r>
            <a:r>
              <a:rPr lang="en-US" dirty="0" err="1"/>
              <a:t>is_long</a:t>
            </a:r>
            <a:r>
              <a:rPr lang="en-US" dirty="0"/>
              <a:t>(), </a:t>
            </a:r>
            <a:r>
              <a:rPr lang="en-US" dirty="0" err="1"/>
              <a:t>is_object</a:t>
            </a:r>
            <a:r>
              <a:rPr lang="en-US" dirty="0"/>
              <a:t>(), </a:t>
            </a:r>
            <a:r>
              <a:rPr lang="en-US" dirty="0" err="1"/>
              <a:t>is_real</a:t>
            </a:r>
            <a:r>
              <a:rPr lang="en-US" dirty="0"/>
              <a:t>(), </a:t>
            </a:r>
            <a:r>
              <a:rPr lang="en-US" dirty="0" err="1"/>
              <a:t>is_numeric</a:t>
            </a:r>
            <a:r>
              <a:rPr lang="en-US" dirty="0"/>
              <a:t>(), </a:t>
            </a:r>
            <a:r>
              <a:rPr lang="en-US" dirty="0" err="1"/>
              <a:t>is_string</a:t>
            </a:r>
            <a:r>
              <a:rPr lang="en-US" dirty="0"/>
              <a:t>() </a:t>
            </a:r>
            <a:r>
              <a:rPr lang="en-US" dirty="0" smtClean="0"/>
              <a:t>, </a:t>
            </a:r>
            <a:r>
              <a:rPr lang="en-US" dirty="0" err="1"/>
              <a:t>Isset</a:t>
            </a:r>
            <a:r>
              <a:rPr lang="en-US" dirty="0"/>
              <a:t>(), </a:t>
            </a:r>
            <a:r>
              <a:rPr lang="en-US" dirty="0" err="1"/>
              <a:t>settype</a:t>
            </a:r>
            <a:r>
              <a:rPr lang="en-US" dirty="0"/>
              <a:t>(), </a:t>
            </a:r>
            <a:r>
              <a:rPr lang="en-US" dirty="0" smtClean="0"/>
              <a:t> </a:t>
            </a:r>
            <a:r>
              <a:rPr lang="en-US" dirty="0" err="1" smtClean="0"/>
              <a:t>strval</a:t>
            </a:r>
            <a:r>
              <a:rPr lang="en-US" dirty="0"/>
              <a:t>(), unset()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66542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MOTS CLES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608" y="19658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Apache : </a:t>
            </a:r>
            <a:r>
              <a:rPr lang="fr-FR" dirty="0"/>
              <a:t> </a:t>
            </a:r>
            <a:r>
              <a:rPr lang="fr-FR" dirty="0" smtClean="0"/>
              <a:t>Etabli </a:t>
            </a:r>
            <a:r>
              <a:rPr lang="fr-FR" dirty="0"/>
              <a:t>une connexion entre un </a:t>
            </a:r>
            <a:r>
              <a:rPr lang="fr-FR" b="1" dirty="0"/>
              <a:t>serveur</a:t>
            </a:r>
            <a:r>
              <a:rPr lang="fr-FR" dirty="0"/>
              <a:t> et les navigateurs des visiteurs du site web (Firefox, Google Chrome, Safari, etc.)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8652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CHAÎNES DE CARACTÈRES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23678"/>
            <a:ext cx="8208912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La </a:t>
            </a:r>
            <a:r>
              <a:rPr lang="fr-FR" sz="2000" dirty="0"/>
              <a:t>fonction </a:t>
            </a:r>
            <a:r>
              <a:rPr lang="fr-FR" sz="2000" dirty="0" err="1"/>
              <a:t>implode</a:t>
            </a:r>
            <a:r>
              <a:rPr lang="fr-FR" sz="2000" dirty="0"/>
              <a:t> transforme un tableau en chaîne de caractères. </a:t>
            </a:r>
            <a:endParaRPr lang="fr-FR" sz="2000" dirty="0" smtClean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On </a:t>
            </a:r>
            <a:r>
              <a:rPr lang="fr-FR" sz="2000" dirty="0"/>
              <a:t>peut spécifier un séparateur pour les éléments.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 err="1"/>
              <a:t>implode</a:t>
            </a:r>
            <a:r>
              <a:rPr lang="fr-FR" sz="2000" dirty="0"/>
              <a:t>(",", $tableau); imprime tous les éléments de $tableau, séparés par des virgules.</a:t>
            </a:r>
          </a:p>
        </p:txBody>
      </p:sp>
    </p:spTree>
    <p:extLst>
      <p:ext uri="{BB962C8B-B14F-4D97-AF65-F5344CB8AC3E}">
        <p14:creationId xmlns:p14="http://schemas.microsoft.com/office/powerpoint/2010/main" val="2169221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solidFill>
                  <a:schemeClr val="tx1"/>
                </a:solidFill>
                <a:latin typeface="Montserrat SemiBold" pitchFamily="2" charset="0"/>
              </a:rPr>
              <a:t>INTEGRATION</a:t>
            </a:r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 DIRECT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15780"/>
            <a:ext cx="76900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000" dirty="0">
                <a:solidFill>
                  <a:srgbClr val="0099FF"/>
                </a:solidFill>
              </a:rPr>
              <a:t>&lt; ?</a:t>
            </a:r>
            <a:r>
              <a:rPr lang="fr-FR" sz="2000" dirty="0" err="1">
                <a:solidFill>
                  <a:srgbClr val="0099FF"/>
                </a:solidFill>
              </a:rPr>
              <a:t>php</a:t>
            </a:r>
            <a:r>
              <a:rPr lang="fr-FR" sz="2000" dirty="0"/>
              <a:t> </a:t>
            </a:r>
            <a:r>
              <a:rPr lang="fr-FR" sz="2000" dirty="0" smtClean="0"/>
              <a:t>//ligne </a:t>
            </a:r>
            <a:r>
              <a:rPr lang="fr-FR" sz="2000" dirty="0"/>
              <a:t>de code PHP </a:t>
            </a:r>
            <a:r>
              <a:rPr lang="fr-FR" sz="2000" dirty="0" smtClean="0">
                <a:solidFill>
                  <a:srgbClr val="0099FF"/>
                </a:solidFill>
              </a:rPr>
              <a:t>?&gt; </a:t>
            </a:r>
          </a:p>
          <a:p>
            <a:pPr>
              <a:spcAft>
                <a:spcPts val="1000"/>
              </a:spcAft>
            </a:pPr>
            <a:r>
              <a:rPr lang="fr-FR" sz="2000" dirty="0" smtClean="0"/>
              <a:t>&lt;html&gt;</a:t>
            </a:r>
          </a:p>
          <a:p>
            <a:pPr>
              <a:spcAft>
                <a:spcPts val="1000"/>
              </a:spcAft>
            </a:pPr>
            <a:r>
              <a:rPr lang="fr-FR" sz="2000" dirty="0" smtClean="0"/>
              <a:t>//ligne de code HTML </a:t>
            </a:r>
          </a:p>
          <a:p>
            <a:pPr>
              <a:spcAft>
                <a:spcPts val="1000"/>
              </a:spcAft>
            </a:pPr>
            <a:r>
              <a:rPr lang="fr-FR" sz="2000" dirty="0" smtClean="0">
                <a:solidFill>
                  <a:srgbClr val="0099FF"/>
                </a:solidFill>
              </a:rPr>
              <a:t>&lt; </a:t>
            </a:r>
            <a:r>
              <a:rPr lang="fr-FR" sz="2000" dirty="0">
                <a:solidFill>
                  <a:srgbClr val="0099FF"/>
                </a:solidFill>
              </a:rPr>
              <a:t>?</a:t>
            </a:r>
            <a:r>
              <a:rPr lang="fr-FR" sz="2000" dirty="0" err="1">
                <a:solidFill>
                  <a:srgbClr val="0099FF"/>
                </a:solidFill>
              </a:rPr>
              <a:t>php</a:t>
            </a:r>
            <a:r>
              <a:rPr lang="fr-FR" sz="2000" dirty="0">
                <a:solidFill>
                  <a:srgbClr val="0099FF"/>
                </a:solidFill>
              </a:rPr>
              <a:t> </a:t>
            </a:r>
            <a:r>
              <a:rPr lang="fr-FR" sz="2000" dirty="0"/>
              <a:t>//ligne de code PHP </a:t>
            </a:r>
            <a:r>
              <a:rPr lang="fr-FR" sz="2000" dirty="0">
                <a:solidFill>
                  <a:srgbClr val="0099FF"/>
                </a:solidFill>
              </a:rPr>
              <a:t>?&gt;</a:t>
            </a:r>
            <a:r>
              <a:rPr lang="fr-FR" sz="2000" dirty="0"/>
              <a:t> </a:t>
            </a:r>
            <a:endParaRPr lang="fr-FR" sz="2000" dirty="0" smtClean="0"/>
          </a:p>
          <a:p>
            <a:pPr>
              <a:spcAft>
                <a:spcPts val="1000"/>
              </a:spcAft>
            </a:pPr>
            <a:r>
              <a:rPr lang="fr-FR" sz="2000" dirty="0" smtClean="0"/>
              <a:t>//</a:t>
            </a:r>
            <a:r>
              <a:rPr lang="fr-FR" sz="2000" dirty="0"/>
              <a:t>ligne de code HTML …. </a:t>
            </a:r>
            <a:endParaRPr lang="fr-FR" sz="2000" dirty="0" smtClean="0"/>
          </a:p>
          <a:p>
            <a:pPr>
              <a:spcAft>
                <a:spcPts val="1000"/>
              </a:spcAft>
            </a:pPr>
            <a:r>
              <a:rPr lang="fr-FR" sz="2000" dirty="0" smtClean="0"/>
              <a:t>&lt;/</a:t>
            </a:r>
            <a:r>
              <a:rPr lang="fr-FR" sz="2000" dirty="0"/>
              <a:t>html&gt;</a:t>
            </a:r>
          </a:p>
          <a:p>
            <a:pPr>
              <a:spcAft>
                <a:spcPts val="1000"/>
              </a:spcAft>
            </a:pPr>
            <a:endParaRPr lang="fr-FR" sz="2000" dirty="0" smtClean="0">
              <a:latin typeface="+mj-lt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7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ECHO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00004"/>
            <a:ext cx="7690048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err="1"/>
              <a:t>e</a:t>
            </a:r>
            <a:r>
              <a:rPr lang="fr-FR" sz="2000" dirty="0" err="1" smtClean="0"/>
              <a:t>cho</a:t>
            </a:r>
            <a:r>
              <a:rPr lang="fr-FR" sz="2000" dirty="0" smtClean="0"/>
              <a:t> </a:t>
            </a:r>
            <a:r>
              <a:rPr lang="fr-FR" sz="2000" dirty="0"/>
              <a:t>permet d’imprimer rapidement </a:t>
            </a:r>
            <a:r>
              <a:rPr lang="fr-FR" sz="2000" dirty="0" smtClean="0"/>
              <a:t>une </a:t>
            </a:r>
            <a:r>
              <a:rPr lang="fr-FR" sz="2000" dirty="0"/>
              <a:t>ou plusieurs chaînes de </a:t>
            </a:r>
            <a:r>
              <a:rPr lang="fr-FR" sz="2000" dirty="0" smtClean="0"/>
              <a:t>caractères.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smtClean="0"/>
              <a:t>Le </a:t>
            </a:r>
            <a:r>
              <a:rPr lang="fr-FR" sz="2000" dirty="0"/>
              <a:t>contenu de </a:t>
            </a:r>
            <a:r>
              <a:rPr lang="fr-FR" sz="2000" dirty="0" smtClean="0"/>
              <a:t>variables.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err="1" smtClean="0"/>
              <a:t>echo</a:t>
            </a:r>
            <a:r>
              <a:rPr lang="fr-FR" sz="2000" dirty="0" smtClean="0"/>
              <a:t> accepte un nombre variable d’arguments</a:t>
            </a:r>
          </a:p>
          <a:p>
            <a:pPr>
              <a:spcAft>
                <a:spcPts val="1000"/>
              </a:spcAft>
            </a:pPr>
            <a:r>
              <a:rPr lang="fr-FR" sz="2000" dirty="0" err="1" smtClean="0"/>
              <a:t>echo</a:t>
            </a:r>
            <a:r>
              <a:rPr lang="fr-FR" sz="2000" dirty="0" smtClean="0"/>
              <a:t> $bonjour; </a:t>
            </a:r>
          </a:p>
          <a:p>
            <a:pPr>
              <a:spcAft>
                <a:spcPts val="1000"/>
              </a:spcAft>
            </a:pPr>
            <a:r>
              <a:rPr lang="fr-FR" sz="2000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"Bienvenue $bonjour\n"; </a:t>
            </a:r>
            <a:endParaRPr lang="fr-FR" sz="2000" dirty="0" smtClean="0"/>
          </a:p>
          <a:p>
            <a:pPr>
              <a:spcAft>
                <a:spcPts val="1000"/>
              </a:spcAft>
            </a:pPr>
            <a:r>
              <a:rPr lang="fr-FR" sz="2000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"Bienvenue ", $bonjour, "\n";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5563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200" dirty="0" smtClean="0">
                <a:latin typeface="Montserrat SemiBold" pitchFamily="2" charset="0"/>
              </a:rPr>
              <a:t>ECHO VS PRINT</a:t>
            </a:r>
            <a:endParaRPr lang="fr-FR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23678"/>
            <a:ext cx="769004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r>
              <a:rPr lang="fr-FR" sz="2000" dirty="0" err="1" smtClean="0"/>
              <a:t>echo</a:t>
            </a:r>
            <a:r>
              <a:rPr lang="fr-FR" sz="2000" dirty="0" smtClean="0"/>
              <a:t> est un peux plus rapide que </a:t>
            </a:r>
            <a:r>
              <a:rPr lang="fr-FR" sz="2000" dirty="0" err="1" smtClean="0"/>
              <a:t>print</a:t>
            </a:r>
            <a:r>
              <a:rPr lang="fr-FR" sz="2000" dirty="0" smtClean="0"/>
              <a:t>.</a:t>
            </a:r>
          </a:p>
          <a:p>
            <a:pPr marL="342900" indent="-342900">
              <a:spcAft>
                <a:spcPts val="1000"/>
              </a:spcAft>
              <a:buFont typeface="Arial" pitchFamily="34" charset="0"/>
              <a:buChar char="•"/>
            </a:pPr>
            <a:endParaRPr lang="fr-FR" sz="2000" dirty="0"/>
          </a:p>
          <a:p>
            <a:pPr>
              <a:spcAft>
                <a:spcPts val="1000"/>
              </a:spcAft>
            </a:pPr>
            <a:r>
              <a:rPr lang="fr-FR" sz="2000" dirty="0" err="1" smtClean="0"/>
              <a:t>print</a:t>
            </a:r>
            <a:r>
              <a:rPr lang="fr-FR" sz="2000" dirty="0" smtClean="0"/>
              <a:t> ($bonjour); </a:t>
            </a:r>
            <a:endParaRPr lang="fr-FR" sz="2000" dirty="0"/>
          </a:p>
          <a:p>
            <a:pPr>
              <a:spcAft>
                <a:spcPts val="1000"/>
              </a:spcAft>
            </a:pPr>
            <a:r>
              <a:rPr lang="fr-FR" sz="2000" dirty="0" err="1" smtClean="0"/>
              <a:t>print</a:t>
            </a:r>
            <a:r>
              <a:rPr lang="fr-FR" sz="2000" dirty="0" smtClean="0"/>
              <a:t> ("</a:t>
            </a:r>
            <a:r>
              <a:rPr lang="fr-FR" sz="2000" dirty="0"/>
              <a:t>Bienvenue $</a:t>
            </a:r>
            <a:r>
              <a:rPr lang="fr-FR" sz="2000" dirty="0" smtClean="0"/>
              <a:t>bonjour\n"); </a:t>
            </a:r>
            <a:endParaRPr lang="fr-FR" sz="2000" dirty="0"/>
          </a:p>
          <a:p>
            <a:pPr>
              <a:spcAft>
                <a:spcPts val="1000"/>
              </a:spcAft>
            </a:pPr>
            <a:r>
              <a:rPr lang="fr-FR" sz="2000" dirty="0" err="1"/>
              <a:t>p</a:t>
            </a:r>
            <a:r>
              <a:rPr lang="fr-FR" sz="2000" dirty="0" err="1" smtClean="0"/>
              <a:t>rint</a:t>
            </a:r>
            <a:r>
              <a:rPr lang="fr-FR" sz="2000" dirty="0" smtClean="0"/>
              <a:t> ("Bienvenue </a:t>
            </a:r>
            <a:r>
              <a:rPr lang="fr-FR" sz="2000" dirty="0"/>
              <a:t>", $bonjour, "\</a:t>
            </a:r>
            <a:r>
              <a:rPr lang="fr-FR" sz="2000" dirty="0" smtClean="0"/>
              <a:t>n");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21352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77684"/>
            <a:ext cx="9144000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9138"/>
            <a:r>
              <a:rPr lang="fr-FR" sz="3600" dirty="0" smtClean="0">
                <a:solidFill>
                  <a:schemeClr val="tx1"/>
                </a:solidFill>
                <a:latin typeface="Montserrat SemiBold" pitchFamily="2" charset="0"/>
              </a:rPr>
              <a:t>VARIABLES</a:t>
            </a:r>
            <a:endParaRPr lang="fr-FR" sz="36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Fronte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ThemeFrontend</Template>
  <TotalTime>822</TotalTime>
  <Words>1299</Words>
  <Application>Microsoft Office PowerPoint</Application>
  <PresentationFormat>On-screen Show (16:9)</PresentationFormat>
  <Paragraphs>229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ThemeFrontend</vt:lpstr>
      <vt:lpstr>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 &amp; CSS</dc:title>
  <dc:creator>Admin</dc:creator>
  <cp:lastModifiedBy>Admin</cp:lastModifiedBy>
  <cp:revision>350</cp:revision>
  <dcterms:created xsi:type="dcterms:W3CDTF">2020-03-11T03:44:59Z</dcterms:created>
  <dcterms:modified xsi:type="dcterms:W3CDTF">2020-10-23T18:16:52Z</dcterms:modified>
</cp:coreProperties>
</file>