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5" r:id="rId4"/>
    <p:sldId id="294" r:id="rId5"/>
    <p:sldId id="295" r:id="rId6"/>
    <p:sldId id="296" r:id="rId7"/>
    <p:sldId id="261" r:id="rId8"/>
    <p:sldId id="280" r:id="rId9"/>
    <p:sldId id="281" r:id="rId10"/>
    <p:sldId id="276" r:id="rId11"/>
    <p:sldId id="263" r:id="rId12"/>
    <p:sldId id="297" r:id="rId13"/>
    <p:sldId id="272" r:id="rId14"/>
    <p:sldId id="282" r:id="rId15"/>
    <p:sldId id="265" r:id="rId16"/>
    <p:sldId id="266" r:id="rId17"/>
    <p:sldId id="285" r:id="rId18"/>
    <p:sldId id="286" r:id="rId19"/>
    <p:sldId id="287" r:id="rId20"/>
    <p:sldId id="267" r:id="rId21"/>
    <p:sldId id="289" r:id="rId22"/>
    <p:sldId id="290" r:id="rId23"/>
    <p:sldId id="291" r:id="rId24"/>
    <p:sldId id="292" r:id="rId25"/>
    <p:sldId id="274" r:id="rId26"/>
    <p:sldId id="268" r:id="rId27"/>
    <p:sldId id="269" r:id="rId28"/>
    <p:sldId id="270" r:id="rId29"/>
    <p:sldId id="271" r:id="rId30"/>
    <p:sldId id="277" r:id="rId31"/>
  </p:sldIdLst>
  <p:sldSz cx="12190413" cy="7021513"/>
  <p:notesSz cx="9144000" cy="6858000"/>
  <p:defaultTextStyle>
    <a:defPPr>
      <a:defRPr lang="en-US"/>
    </a:defPPr>
    <a:lvl1pPr marL="0" algn="l" defTabSz="1182228" rtl="0" eaLnBrk="1" latinLnBrk="0" hangingPunct="1">
      <a:defRPr sz="2300" kern="1200">
        <a:solidFill>
          <a:schemeClr val="tx1"/>
        </a:solidFill>
        <a:latin typeface="+mn-lt"/>
        <a:ea typeface="+mn-ea"/>
        <a:cs typeface="+mn-cs"/>
      </a:defRPr>
    </a:lvl1pPr>
    <a:lvl2pPr marL="591114" algn="l" defTabSz="1182228" rtl="0" eaLnBrk="1" latinLnBrk="0" hangingPunct="1">
      <a:defRPr sz="2300" kern="1200">
        <a:solidFill>
          <a:schemeClr val="tx1"/>
        </a:solidFill>
        <a:latin typeface="+mn-lt"/>
        <a:ea typeface="+mn-ea"/>
        <a:cs typeface="+mn-cs"/>
      </a:defRPr>
    </a:lvl2pPr>
    <a:lvl3pPr marL="1182228" algn="l" defTabSz="1182228" rtl="0" eaLnBrk="1" latinLnBrk="0" hangingPunct="1">
      <a:defRPr sz="2300" kern="1200">
        <a:solidFill>
          <a:schemeClr val="tx1"/>
        </a:solidFill>
        <a:latin typeface="+mn-lt"/>
        <a:ea typeface="+mn-ea"/>
        <a:cs typeface="+mn-cs"/>
      </a:defRPr>
    </a:lvl3pPr>
    <a:lvl4pPr marL="1773342" algn="l" defTabSz="1182228" rtl="0" eaLnBrk="1" latinLnBrk="0" hangingPunct="1">
      <a:defRPr sz="2300" kern="1200">
        <a:solidFill>
          <a:schemeClr val="tx1"/>
        </a:solidFill>
        <a:latin typeface="+mn-lt"/>
        <a:ea typeface="+mn-ea"/>
        <a:cs typeface="+mn-cs"/>
      </a:defRPr>
    </a:lvl4pPr>
    <a:lvl5pPr marL="2364456" algn="l" defTabSz="1182228" rtl="0" eaLnBrk="1" latinLnBrk="0" hangingPunct="1">
      <a:defRPr sz="2300" kern="1200">
        <a:solidFill>
          <a:schemeClr val="tx1"/>
        </a:solidFill>
        <a:latin typeface="+mn-lt"/>
        <a:ea typeface="+mn-ea"/>
        <a:cs typeface="+mn-cs"/>
      </a:defRPr>
    </a:lvl5pPr>
    <a:lvl6pPr marL="2955569" algn="l" defTabSz="1182228" rtl="0" eaLnBrk="1" latinLnBrk="0" hangingPunct="1">
      <a:defRPr sz="2300" kern="1200">
        <a:solidFill>
          <a:schemeClr val="tx1"/>
        </a:solidFill>
        <a:latin typeface="+mn-lt"/>
        <a:ea typeface="+mn-ea"/>
        <a:cs typeface="+mn-cs"/>
      </a:defRPr>
    </a:lvl6pPr>
    <a:lvl7pPr marL="3546683" algn="l" defTabSz="1182228" rtl="0" eaLnBrk="1" latinLnBrk="0" hangingPunct="1">
      <a:defRPr sz="2300" kern="1200">
        <a:solidFill>
          <a:schemeClr val="tx1"/>
        </a:solidFill>
        <a:latin typeface="+mn-lt"/>
        <a:ea typeface="+mn-ea"/>
        <a:cs typeface="+mn-cs"/>
      </a:defRPr>
    </a:lvl7pPr>
    <a:lvl8pPr marL="4137797" algn="l" defTabSz="1182228" rtl="0" eaLnBrk="1" latinLnBrk="0" hangingPunct="1">
      <a:defRPr sz="2300" kern="1200">
        <a:solidFill>
          <a:schemeClr val="tx1"/>
        </a:solidFill>
        <a:latin typeface="+mn-lt"/>
        <a:ea typeface="+mn-ea"/>
        <a:cs typeface="+mn-cs"/>
      </a:defRPr>
    </a:lvl8pPr>
    <a:lvl9pPr marL="4728911" algn="l" defTabSz="1182228" rtl="0" eaLnBrk="1" latinLnBrk="0" hangingPunct="1">
      <a:defRPr sz="2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12">
          <p15:clr>
            <a:srgbClr val="A4A3A4"/>
          </p15:clr>
        </p15:guide>
        <p15:guide id="2" pos="3840">
          <p15:clr>
            <a:srgbClr val="A4A3A4"/>
          </p15:clr>
        </p15:guide>
      </p15:sldGuideLst>
    </p:ext>
    <p:ext uri="{2D200454-40CA-4A62-9FC3-DE9A4176ACB9}">
      <p15:notesGuideLst xmlns=""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8F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3" autoAdjust="0"/>
    <p:restoredTop sz="78920" autoAdjust="0"/>
  </p:normalViewPr>
  <p:slideViewPr>
    <p:cSldViewPr>
      <p:cViewPr>
        <p:scale>
          <a:sx n="40" d="100"/>
          <a:sy n="40" d="100"/>
        </p:scale>
        <p:origin x="-1392" y="-456"/>
      </p:cViewPr>
      <p:guideLst>
        <p:guide orient="horz" pos="221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1800" y="-7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D572FA45-49B5-46AA-AAD3-88B87465E045}" type="datetimeFigureOut">
              <a:rPr lang="fr-FR" smtClean="0"/>
              <a:t>18/12/2020</a:t>
            </a:fld>
            <a:endParaRPr lang="fr-FR"/>
          </a:p>
        </p:txBody>
      </p:sp>
      <p:sp>
        <p:nvSpPr>
          <p:cNvPr id="4" name="Slide Image Placeholder 3"/>
          <p:cNvSpPr>
            <a:spLocks noGrp="1" noRot="1" noChangeAspect="1"/>
          </p:cNvSpPr>
          <p:nvPr>
            <p:ph type="sldImg" idx="2"/>
          </p:nvPr>
        </p:nvSpPr>
        <p:spPr>
          <a:xfrm>
            <a:off x="2339975" y="514350"/>
            <a:ext cx="446405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3153894-FC5B-4EAE-9BE4-F83F5DD2F634}" type="slidenum">
              <a:rPr lang="fr-FR" smtClean="0"/>
              <a:t>‹N°›</a:t>
            </a:fld>
            <a:endParaRPr lang="fr-FR"/>
          </a:p>
        </p:txBody>
      </p:sp>
    </p:spTree>
    <p:extLst>
      <p:ext uri="{BB962C8B-B14F-4D97-AF65-F5344CB8AC3E}">
        <p14:creationId xmlns:p14="http://schemas.microsoft.com/office/powerpoint/2010/main" val="4030746631"/>
      </p:ext>
    </p:extLst>
  </p:cSld>
  <p:clrMap bg1="lt1" tx1="dk1" bg2="lt2" tx2="dk2" accent1="accent1" accent2="accent2" accent3="accent3" accent4="accent4" accent5="accent5" accent6="accent6" hlink="hlink" folHlink="folHlink"/>
  <p:notesStyle>
    <a:lvl1pPr marL="0" algn="l" defTabSz="1182228" rtl="0" eaLnBrk="1" latinLnBrk="0" hangingPunct="1">
      <a:defRPr sz="1600" kern="1200">
        <a:solidFill>
          <a:schemeClr val="tx1"/>
        </a:solidFill>
        <a:latin typeface="+mn-lt"/>
        <a:ea typeface="+mn-ea"/>
        <a:cs typeface="+mn-cs"/>
      </a:defRPr>
    </a:lvl1pPr>
    <a:lvl2pPr marL="591114" algn="l" defTabSz="1182228" rtl="0" eaLnBrk="1" latinLnBrk="0" hangingPunct="1">
      <a:defRPr sz="1600" kern="1200">
        <a:solidFill>
          <a:schemeClr val="tx1"/>
        </a:solidFill>
        <a:latin typeface="+mn-lt"/>
        <a:ea typeface="+mn-ea"/>
        <a:cs typeface="+mn-cs"/>
      </a:defRPr>
    </a:lvl2pPr>
    <a:lvl3pPr marL="1182228" algn="l" defTabSz="1182228" rtl="0" eaLnBrk="1" latinLnBrk="0" hangingPunct="1">
      <a:defRPr sz="1600" kern="1200">
        <a:solidFill>
          <a:schemeClr val="tx1"/>
        </a:solidFill>
        <a:latin typeface="+mn-lt"/>
        <a:ea typeface="+mn-ea"/>
        <a:cs typeface="+mn-cs"/>
      </a:defRPr>
    </a:lvl3pPr>
    <a:lvl4pPr marL="1773342" algn="l" defTabSz="1182228" rtl="0" eaLnBrk="1" latinLnBrk="0" hangingPunct="1">
      <a:defRPr sz="1600" kern="1200">
        <a:solidFill>
          <a:schemeClr val="tx1"/>
        </a:solidFill>
        <a:latin typeface="+mn-lt"/>
        <a:ea typeface="+mn-ea"/>
        <a:cs typeface="+mn-cs"/>
      </a:defRPr>
    </a:lvl4pPr>
    <a:lvl5pPr marL="2364456" algn="l" defTabSz="1182228" rtl="0" eaLnBrk="1" latinLnBrk="0" hangingPunct="1">
      <a:defRPr sz="1600" kern="1200">
        <a:solidFill>
          <a:schemeClr val="tx1"/>
        </a:solidFill>
        <a:latin typeface="+mn-lt"/>
        <a:ea typeface="+mn-ea"/>
        <a:cs typeface="+mn-cs"/>
      </a:defRPr>
    </a:lvl5pPr>
    <a:lvl6pPr marL="2955569" algn="l" defTabSz="1182228" rtl="0" eaLnBrk="1" latinLnBrk="0" hangingPunct="1">
      <a:defRPr sz="1600" kern="1200">
        <a:solidFill>
          <a:schemeClr val="tx1"/>
        </a:solidFill>
        <a:latin typeface="+mn-lt"/>
        <a:ea typeface="+mn-ea"/>
        <a:cs typeface="+mn-cs"/>
      </a:defRPr>
    </a:lvl6pPr>
    <a:lvl7pPr marL="3546683" algn="l" defTabSz="1182228" rtl="0" eaLnBrk="1" latinLnBrk="0" hangingPunct="1">
      <a:defRPr sz="1600" kern="1200">
        <a:solidFill>
          <a:schemeClr val="tx1"/>
        </a:solidFill>
        <a:latin typeface="+mn-lt"/>
        <a:ea typeface="+mn-ea"/>
        <a:cs typeface="+mn-cs"/>
      </a:defRPr>
    </a:lvl7pPr>
    <a:lvl8pPr marL="4137797" algn="l" defTabSz="1182228" rtl="0" eaLnBrk="1" latinLnBrk="0" hangingPunct="1">
      <a:defRPr sz="1600" kern="1200">
        <a:solidFill>
          <a:schemeClr val="tx1"/>
        </a:solidFill>
        <a:latin typeface="+mn-lt"/>
        <a:ea typeface="+mn-ea"/>
        <a:cs typeface="+mn-cs"/>
      </a:defRPr>
    </a:lvl8pPr>
    <a:lvl9pPr marL="4728911" algn="l" defTabSz="118222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Bienvenue</a:t>
            </a:r>
            <a:r>
              <a:rPr lang="fr-FR" baseline="0" dirty="0"/>
              <a:t> dans cette formation Responsive web design, elle a pour but d’initié aux fondamentaux création de site web responsive, cette formation sera focaliser sur la partie création de l’</a:t>
            </a:r>
            <a:r>
              <a:rPr lang="fr-FR" sz="1600" b="0" i="0" kern="1200" dirty="0">
                <a:solidFill>
                  <a:schemeClr val="tx1"/>
                </a:solidFill>
                <a:effectLst/>
                <a:latin typeface="+mn-lt"/>
                <a:ea typeface="+mn-ea"/>
                <a:cs typeface="+mn-cs"/>
              </a:rPr>
              <a:t>interface utilisateur</a:t>
            </a:r>
            <a:r>
              <a:rPr lang="fr-FR" sz="1600" b="0" i="0" kern="1200" baseline="0" dirty="0">
                <a:solidFill>
                  <a:schemeClr val="tx1"/>
                </a:solidFill>
                <a:effectLst/>
                <a:latin typeface="+mn-lt"/>
                <a:ea typeface="+mn-ea"/>
                <a:cs typeface="+mn-cs"/>
              </a:rPr>
              <a:t>, ce qu’on appelle l’interface utilisateur ces tous ce qui visuelle aux yeux </a:t>
            </a:r>
            <a:r>
              <a:rPr lang="fr-FR" sz="1600" b="0" i="0" kern="1200" baseline="0">
                <a:solidFill>
                  <a:schemeClr val="tx1"/>
                </a:solidFill>
                <a:effectLst/>
                <a:latin typeface="+mn-lt"/>
                <a:ea typeface="+mn-ea"/>
                <a:cs typeface="+mn-cs"/>
              </a:rPr>
              <a:t>et interaction </a:t>
            </a:r>
            <a:r>
              <a:rPr lang="fr-FR" sz="1600" b="0" i="0" kern="1200" baseline="0" dirty="0">
                <a:solidFill>
                  <a:schemeClr val="tx1"/>
                </a:solidFill>
                <a:effectLst/>
                <a:latin typeface="+mn-lt"/>
                <a:ea typeface="+mn-ea"/>
                <a:cs typeface="+mn-cs"/>
              </a:rPr>
              <a:t>de l’utilisateur lors de ca navigation sur le site ou dans l’application, </a:t>
            </a:r>
            <a:r>
              <a:rPr lang="fr-FR" sz="1600" b="0" i="0" kern="1200" dirty="0">
                <a:solidFill>
                  <a:schemeClr val="tx1"/>
                </a:solidFill>
                <a:effectLst/>
                <a:latin typeface="+mn-lt"/>
                <a:ea typeface="+mn-ea"/>
                <a:cs typeface="+mn-cs"/>
              </a:rPr>
              <a:t>Si elle est correctement conçue, cette navigation se fait sans trop de difficultés. </a:t>
            </a:r>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1</a:t>
            </a:fld>
            <a:endParaRPr lang="fr-FR"/>
          </a:p>
        </p:txBody>
      </p:sp>
    </p:spTree>
    <p:extLst>
      <p:ext uri="{BB962C8B-B14F-4D97-AF65-F5344CB8AC3E}">
        <p14:creationId xmlns:p14="http://schemas.microsoft.com/office/powerpoint/2010/main" val="233540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23</a:t>
            </a:fld>
            <a:endParaRPr lang="fr-FR"/>
          </a:p>
        </p:txBody>
      </p:sp>
    </p:spTree>
    <p:extLst>
      <p:ext uri="{BB962C8B-B14F-4D97-AF65-F5344CB8AC3E}">
        <p14:creationId xmlns:p14="http://schemas.microsoft.com/office/powerpoint/2010/main" val="1482807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24</a:t>
            </a:fld>
            <a:endParaRPr lang="fr-FR"/>
          </a:p>
        </p:txBody>
      </p:sp>
    </p:spTree>
    <p:extLst>
      <p:ext uri="{BB962C8B-B14F-4D97-AF65-F5344CB8AC3E}">
        <p14:creationId xmlns:p14="http://schemas.microsoft.com/office/powerpoint/2010/main" val="14828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HTML, ou HyperText </a:t>
            </a:r>
            <a:r>
              <a:rPr lang="fr-FR" dirty="0" err="1"/>
              <a:t>Markup</a:t>
            </a:r>
            <a:r>
              <a:rPr lang="fr-FR" dirty="0"/>
              <a:t> </a:t>
            </a:r>
            <a:r>
              <a:rPr lang="fr-FR" dirty="0" err="1"/>
              <a:t>Language</a:t>
            </a:r>
            <a:r>
              <a:rPr lang="fr-FR" dirty="0"/>
              <a:t>, est un langage de balisage utilisé pour décrire la structure d'une page Web. Il utilise une syntaxe ou une notation spéciale pour organiser et donner des informations sur la page au navigateur. Les éléments ont généralement des balises d'ouverture et de fermeture qui entourent et donnent un sens au contenu. Par exemple, il existe différentes options de balises à placer autour du texte pour indiquer s'il s'agit d'un en-tête, d'un paragraphe ou d'une liste.</a:t>
            </a:r>
          </a:p>
        </p:txBody>
      </p:sp>
      <p:sp>
        <p:nvSpPr>
          <p:cNvPr id="4" name="Slide Number Placeholder 3"/>
          <p:cNvSpPr>
            <a:spLocks noGrp="1"/>
          </p:cNvSpPr>
          <p:nvPr>
            <p:ph type="sldNum" sz="quarter" idx="10"/>
          </p:nvPr>
        </p:nvSpPr>
        <p:spPr/>
        <p:txBody>
          <a:bodyPr/>
          <a:lstStyle/>
          <a:p>
            <a:fld id="{C3153894-FC5B-4EAE-9BE4-F83F5DD2F634}" type="slidenum">
              <a:rPr lang="fr-FR" smtClean="0"/>
              <a:t>3</a:t>
            </a:fld>
            <a:endParaRPr lang="fr-FR"/>
          </a:p>
        </p:txBody>
      </p:sp>
    </p:spTree>
    <p:extLst>
      <p:ext uri="{BB962C8B-B14F-4D97-AF65-F5344CB8AC3E}">
        <p14:creationId xmlns:p14="http://schemas.microsoft.com/office/powerpoint/2010/main" val="249114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4</a:t>
            </a:fld>
            <a:endParaRPr lang="fr-FR"/>
          </a:p>
        </p:txBody>
      </p:sp>
    </p:spTree>
    <p:extLst>
      <p:ext uri="{BB962C8B-B14F-4D97-AF65-F5344CB8AC3E}">
        <p14:creationId xmlns:p14="http://schemas.microsoft.com/office/powerpoint/2010/main" val="249114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5</a:t>
            </a:fld>
            <a:endParaRPr lang="fr-FR"/>
          </a:p>
        </p:txBody>
      </p:sp>
    </p:spTree>
    <p:extLst>
      <p:ext uri="{BB962C8B-B14F-4D97-AF65-F5344CB8AC3E}">
        <p14:creationId xmlns:p14="http://schemas.microsoft.com/office/powerpoint/2010/main" val="249114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6</a:t>
            </a:fld>
            <a:endParaRPr lang="fr-FR"/>
          </a:p>
        </p:txBody>
      </p:sp>
    </p:spTree>
    <p:extLst>
      <p:ext uri="{BB962C8B-B14F-4D97-AF65-F5344CB8AC3E}">
        <p14:creationId xmlns:p14="http://schemas.microsoft.com/office/powerpoint/2010/main" val="249114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7</a:t>
            </a:fld>
            <a:endParaRPr lang="fr-FR"/>
          </a:p>
        </p:txBody>
      </p:sp>
    </p:spTree>
    <p:extLst>
      <p:ext uri="{BB962C8B-B14F-4D97-AF65-F5344CB8AC3E}">
        <p14:creationId xmlns:p14="http://schemas.microsoft.com/office/powerpoint/2010/main" val="277775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20</a:t>
            </a:fld>
            <a:endParaRPr lang="fr-FR"/>
          </a:p>
        </p:txBody>
      </p:sp>
    </p:spTree>
    <p:extLst>
      <p:ext uri="{BB962C8B-B14F-4D97-AF65-F5344CB8AC3E}">
        <p14:creationId xmlns:p14="http://schemas.microsoft.com/office/powerpoint/2010/main" val="148280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21</a:t>
            </a:fld>
            <a:endParaRPr lang="fr-FR"/>
          </a:p>
        </p:txBody>
      </p:sp>
    </p:spTree>
    <p:extLst>
      <p:ext uri="{BB962C8B-B14F-4D97-AF65-F5344CB8AC3E}">
        <p14:creationId xmlns:p14="http://schemas.microsoft.com/office/powerpoint/2010/main" val="148280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C3153894-FC5B-4EAE-9BE4-F83F5DD2F634}" type="slidenum">
              <a:rPr lang="fr-FR" smtClean="0"/>
              <a:t>22</a:t>
            </a:fld>
            <a:endParaRPr lang="fr-FR"/>
          </a:p>
        </p:txBody>
      </p:sp>
    </p:spTree>
    <p:extLst>
      <p:ext uri="{BB962C8B-B14F-4D97-AF65-F5344CB8AC3E}">
        <p14:creationId xmlns:p14="http://schemas.microsoft.com/office/powerpoint/2010/main" val="148280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81221"/>
            <a:ext cx="10361851" cy="1505075"/>
          </a:xfrm>
        </p:spPr>
        <p:txBody>
          <a:bodyPr/>
          <a:lstStyle/>
          <a:p>
            <a:r>
              <a:rPr lang="en-US"/>
              <a:t>Click to edit Master title style</a:t>
            </a:r>
          </a:p>
        </p:txBody>
      </p:sp>
      <p:sp>
        <p:nvSpPr>
          <p:cNvPr id="3" name="Subtitle 2"/>
          <p:cNvSpPr>
            <a:spLocks noGrp="1"/>
          </p:cNvSpPr>
          <p:nvPr>
            <p:ph type="subTitle" idx="1"/>
          </p:nvPr>
        </p:nvSpPr>
        <p:spPr>
          <a:xfrm>
            <a:off x="1828562" y="3978857"/>
            <a:ext cx="8533289" cy="1794387"/>
          </a:xfrm>
        </p:spPr>
        <p:txBody>
          <a:bodyPr/>
          <a:lstStyle>
            <a:lvl1pPr marL="0" indent="0" algn="ctr">
              <a:buNone/>
              <a:defRPr>
                <a:solidFill>
                  <a:schemeClr val="tx1">
                    <a:tint val="75000"/>
                  </a:schemeClr>
                </a:solidFill>
              </a:defRPr>
            </a:lvl1pPr>
            <a:lvl2pPr marL="591114" indent="0" algn="ctr">
              <a:buNone/>
              <a:defRPr>
                <a:solidFill>
                  <a:schemeClr val="tx1">
                    <a:tint val="75000"/>
                  </a:schemeClr>
                </a:solidFill>
              </a:defRPr>
            </a:lvl2pPr>
            <a:lvl3pPr marL="1182228" indent="0" algn="ctr">
              <a:buNone/>
              <a:defRPr>
                <a:solidFill>
                  <a:schemeClr val="tx1">
                    <a:tint val="75000"/>
                  </a:schemeClr>
                </a:solidFill>
              </a:defRPr>
            </a:lvl3pPr>
            <a:lvl4pPr marL="1773342" indent="0" algn="ctr">
              <a:buNone/>
              <a:defRPr>
                <a:solidFill>
                  <a:schemeClr val="tx1">
                    <a:tint val="75000"/>
                  </a:schemeClr>
                </a:solidFill>
              </a:defRPr>
            </a:lvl4pPr>
            <a:lvl5pPr marL="2364456" indent="0" algn="ctr">
              <a:buNone/>
              <a:defRPr>
                <a:solidFill>
                  <a:schemeClr val="tx1">
                    <a:tint val="75000"/>
                  </a:schemeClr>
                </a:solidFill>
              </a:defRPr>
            </a:lvl5pPr>
            <a:lvl6pPr marL="2955569" indent="0" algn="ctr">
              <a:buNone/>
              <a:defRPr>
                <a:solidFill>
                  <a:schemeClr val="tx1">
                    <a:tint val="75000"/>
                  </a:schemeClr>
                </a:solidFill>
              </a:defRPr>
            </a:lvl6pPr>
            <a:lvl7pPr marL="3546683" indent="0" algn="ctr">
              <a:buNone/>
              <a:defRPr>
                <a:solidFill>
                  <a:schemeClr val="tx1">
                    <a:tint val="75000"/>
                  </a:schemeClr>
                </a:solidFill>
              </a:defRPr>
            </a:lvl7pPr>
            <a:lvl8pPr marL="4137797" indent="0" algn="ctr">
              <a:buNone/>
              <a:defRPr>
                <a:solidFill>
                  <a:schemeClr val="tx1">
                    <a:tint val="75000"/>
                  </a:schemeClr>
                </a:solidFill>
              </a:defRPr>
            </a:lvl8pPr>
            <a:lvl9pPr marL="472891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81187"/>
            <a:ext cx="2742843" cy="59910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81187"/>
            <a:ext cx="8025355" cy="5991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511973"/>
            <a:ext cx="10361851" cy="1394551"/>
          </a:xfrm>
        </p:spPr>
        <p:txBody>
          <a:bodyPr anchor="t"/>
          <a:lstStyle>
            <a:lvl1pPr algn="l">
              <a:defRPr sz="5200" b="1" cap="all"/>
            </a:lvl1pPr>
          </a:lstStyle>
          <a:p>
            <a:r>
              <a:rPr lang="en-US"/>
              <a:t>Click to edit Master title style</a:t>
            </a:r>
          </a:p>
        </p:txBody>
      </p:sp>
      <p:sp>
        <p:nvSpPr>
          <p:cNvPr id="3" name="Text Placeholder 2"/>
          <p:cNvSpPr>
            <a:spLocks noGrp="1"/>
          </p:cNvSpPr>
          <p:nvPr>
            <p:ph type="body" idx="1"/>
          </p:nvPr>
        </p:nvSpPr>
        <p:spPr>
          <a:xfrm>
            <a:off x="962959" y="2976017"/>
            <a:ext cx="10361851" cy="1535956"/>
          </a:xfrm>
        </p:spPr>
        <p:txBody>
          <a:bodyPr anchor="b"/>
          <a:lstStyle>
            <a:lvl1pPr marL="0" indent="0">
              <a:buNone/>
              <a:defRPr sz="2600">
                <a:solidFill>
                  <a:schemeClr val="tx1">
                    <a:tint val="75000"/>
                  </a:schemeClr>
                </a:solidFill>
              </a:defRPr>
            </a:lvl1pPr>
            <a:lvl2pPr marL="591114" indent="0">
              <a:buNone/>
              <a:defRPr sz="2300">
                <a:solidFill>
                  <a:schemeClr val="tx1">
                    <a:tint val="75000"/>
                  </a:schemeClr>
                </a:solidFill>
              </a:defRPr>
            </a:lvl2pPr>
            <a:lvl3pPr marL="1182228" indent="0">
              <a:buNone/>
              <a:defRPr sz="2100">
                <a:solidFill>
                  <a:schemeClr val="tx1">
                    <a:tint val="75000"/>
                  </a:schemeClr>
                </a:solidFill>
              </a:defRPr>
            </a:lvl3pPr>
            <a:lvl4pPr marL="1773342" indent="0">
              <a:buNone/>
              <a:defRPr sz="1800">
                <a:solidFill>
                  <a:schemeClr val="tx1">
                    <a:tint val="75000"/>
                  </a:schemeClr>
                </a:solidFill>
              </a:defRPr>
            </a:lvl4pPr>
            <a:lvl5pPr marL="2364456" indent="0">
              <a:buNone/>
              <a:defRPr sz="1800">
                <a:solidFill>
                  <a:schemeClr val="tx1">
                    <a:tint val="75000"/>
                  </a:schemeClr>
                </a:solidFill>
              </a:defRPr>
            </a:lvl5pPr>
            <a:lvl6pPr marL="2955569" indent="0">
              <a:buNone/>
              <a:defRPr sz="1800">
                <a:solidFill>
                  <a:schemeClr val="tx1">
                    <a:tint val="75000"/>
                  </a:schemeClr>
                </a:solidFill>
              </a:defRPr>
            </a:lvl6pPr>
            <a:lvl7pPr marL="3546683" indent="0">
              <a:buNone/>
              <a:defRPr sz="1800">
                <a:solidFill>
                  <a:schemeClr val="tx1">
                    <a:tint val="75000"/>
                  </a:schemeClr>
                </a:solidFill>
              </a:defRPr>
            </a:lvl7pPr>
            <a:lvl8pPr marL="4137797" indent="0">
              <a:buNone/>
              <a:defRPr sz="1800">
                <a:solidFill>
                  <a:schemeClr val="tx1">
                    <a:tint val="75000"/>
                  </a:schemeClr>
                </a:solidFill>
              </a:defRPr>
            </a:lvl8pPr>
            <a:lvl9pPr marL="4728911"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1" y="1638353"/>
            <a:ext cx="5384099" cy="4633874"/>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38353"/>
            <a:ext cx="5384099" cy="4633874"/>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71715"/>
            <a:ext cx="5386216" cy="655016"/>
          </a:xfrm>
        </p:spPr>
        <p:txBody>
          <a:bodyPr anchor="b"/>
          <a:lstStyle>
            <a:lvl1pPr marL="0" indent="0">
              <a:buNone/>
              <a:defRPr sz="3100" b="1"/>
            </a:lvl1pPr>
            <a:lvl2pPr marL="591114" indent="0">
              <a:buNone/>
              <a:defRPr sz="2600" b="1"/>
            </a:lvl2pPr>
            <a:lvl3pPr marL="1182228" indent="0">
              <a:buNone/>
              <a:defRPr sz="2300" b="1"/>
            </a:lvl3pPr>
            <a:lvl4pPr marL="1773342" indent="0">
              <a:buNone/>
              <a:defRPr sz="2100" b="1"/>
            </a:lvl4pPr>
            <a:lvl5pPr marL="2364456" indent="0">
              <a:buNone/>
              <a:defRPr sz="2100" b="1"/>
            </a:lvl5pPr>
            <a:lvl6pPr marL="2955569" indent="0">
              <a:buNone/>
              <a:defRPr sz="2100" b="1"/>
            </a:lvl6pPr>
            <a:lvl7pPr marL="3546683" indent="0">
              <a:buNone/>
              <a:defRPr sz="2100" b="1"/>
            </a:lvl7pPr>
            <a:lvl8pPr marL="4137797" indent="0">
              <a:buNone/>
              <a:defRPr sz="2100" b="1"/>
            </a:lvl8pPr>
            <a:lvl9pPr marL="4728911" indent="0">
              <a:buNone/>
              <a:defRPr sz="2100" b="1"/>
            </a:lvl9pPr>
          </a:lstStyle>
          <a:p>
            <a:pPr lvl="0"/>
            <a:r>
              <a:rPr lang="en-US"/>
              <a:t>Click to edit Master text styles</a:t>
            </a:r>
          </a:p>
        </p:txBody>
      </p:sp>
      <p:sp>
        <p:nvSpPr>
          <p:cNvPr id="4" name="Content Placeholder 3"/>
          <p:cNvSpPr>
            <a:spLocks noGrp="1"/>
          </p:cNvSpPr>
          <p:nvPr>
            <p:ph sz="half" idx="2"/>
          </p:nvPr>
        </p:nvSpPr>
        <p:spPr>
          <a:xfrm>
            <a:off x="609521" y="2226730"/>
            <a:ext cx="5386216" cy="4045497"/>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2" y="1571715"/>
            <a:ext cx="5388332" cy="655016"/>
          </a:xfrm>
        </p:spPr>
        <p:txBody>
          <a:bodyPr anchor="b"/>
          <a:lstStyle>
            <a:lvl1pPr marL="0" indent="0">
              <a:buNone/>
              <a:defRPr sz="3100" b="1"/>
            </a:lvl1pPr>
            <a:lvl2pPr marL="591114" indent="0">
              <a:buNone/>
              <a:defRPr sz="2600" b="1"/>
            </a:lvl2pPr>
            <a:lvl3pPr marL="1182228" indent="0">
              <a:buNone/>
              <a:defRPr sz="2300" b="1"/>
            </a:lvl3pPr>
            <a:lvl4pPr marL="1773342" indent="0">
              <a:buNone/>
              <a:defRPr sz="2100" b="1"/>
            </a:lvl4pPr>
            <a:lvl5pPr marL="2364456" indent="0">
              <a:buNone/>
              <a:defRPr sz="2100" b="1"/>
            </a:lvl5pPr>
            <a:lvl6pPr marL="2955569" indent="0">
              <a:buNone/>
              <a:defRPr sz="2100" b="1"/>
            </a:lvl6pPr>
            <a:lvl7pPr marL="3546683" indent="0">
              <a:buNone/>
              <a:defRPr sz="2100" b="1"/>
            </a:lvl7pPr>
            <a:lvl8pPr marL="4137797" indent="0">
              <a:buNone/>
              <a:defRPr sz="2100" b="1"/>
            </a:lvl8pPr>
            <a:lvl9pPr marL="4728911"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2562" y="2226730"/>
            <a:ext cx="5388332" cy="4045497"/>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9561"/>
            <a:ext cx="4010562" cy="1189756"/>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4766113" y="279560"/>
            <a:ext cx="6814779" cy="5992667"/>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3" y="1469318"/>
            <a:ext cx="4010562" cy="4802910"/>
          </a:xfrm>
        </p:spPr>
        <p:txBody>
          <a:bodyPr/>
          <a:lstStyle>
            <a:lvl1pPr marL="0" indent="0">
              <a:buNone/>
              <a:defRPr sz="1800"/>
            </a:lvl1pPr>
            <a:lvl2pPr marL="591114" indent="0">
              <a:buNone/>
              <a:defRPr sz="1600"/>
            </a:lvl2pPr>
            <a:lvl3pPr marL="1182228" indent="0">
              <a:buNone/>
              <a:defRPr sz="1300"/>
            </a:lvl3pPr>
            <a:lvl4pPr marL="1773342" indent="0">
              <a:buNone/>
              <a:defRPr sz="1200"/>
            </a:lvl4pPr>
            <a:lvl5pPr marL="2364456" indent="0">
              <a:buNone/>
              <a:defRPr sz="1200"/>
            </a:lvl5pPr>
            <a:lvl6pPr marL="2955569" indent="0">
              <a:buNone/>
              <a:defRPr sz="1200"/>
            </a:lvl6pPr>
            <a:lvl7pPr marL="3546683" indent="0">
              <a:buNone/>
              <a:defRPr sz="1200"/>
            </a:lvl7pPr>
            <a:lvl8pPr marL="4137797" indent="0">
              <a:buNone/>
              <a:defRPr sz="1200"/>
            </a:lvl8pPr>
            <a:lvl9pPr marL="472891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15059"/>
            <a:ext cx="7314248" cy="580251"/>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389406" y="627385"/>
            <a:ext cx="7314248" cy="4212908"/>
          </a:xfrm>
        </p:spPr>
        <p:txBody>
          <a:bodyPr/>
          <a:lstStyle>
            <a:lvl1pPr marL="0" indent="0">
              <a:buNone/>
              <a:defRPr sz="4100"/>
            </a:lvl1pPr>
            <a:lvl2pPr marL="591114" indent="0">
              <a:buNone/>
              <a:defRPr sz="3600"/>
            </a:lvl2pPr>
            <a:lvl3pPr marL="1182228" indent="0">
              <a:buNone/>
              <a:defRPr sz="3100"/>
            </a:lvl3pPr>
            <a:lvl4pPr marL="1773342" indent="0">
              <a:buNone/>
              <a:defRPr sz="2600"/>
            </a:lvl4pPr>
            <a:lvl5pPr marL="2364456" indent="0">
              <a:buNone/>
              <a:defRPr sz="2600"/>
            </a:lvl5pPr>
            <a:lvl6pPr marL="2955569" indent="0">
              <a:buNone/>
              <a:defRPr sz="2600"/>
            </a:lvl6pPr>
            <a:lvl7pPr marL="3546683" indent="0">
              <a:buNone/>
              <a:defRPr sz="2600"/>
            </a:lvl7pPr>
            <a:lvl8pPr marL="4137797" indent="0">
              <a:buNone/>
              <a:defRPr sz="2600"/>
            </a:lvl8pPr>
            <a:lvl9pPr marL="4728911" indent="0">
              <a:buNone/>
              <a:defRPr sz="2600"/>
            </a:lvl9pPr>
          </a:lstStyle>
          <a:p>
            <a:r>
              <a:rPr lang="en-US"/>
              <a:t>Click icon to add picture</a:t>
            </a:r>
          </a:p>
        </p:txBody>
      </p:sp>
      <p:sp>
        <p:nvSpPr>
          <p:cNvPr id="4" name="Text Placeholder 3"/>
          <p:cNvSpPr>
            <a:spLocks noGrp="1"/>
          </p:cNvSpPr>
          <p:nvPr>
            <p:ph type="body" sz="half" idx="2"/>
          </p:nvPr>
        </p:nvSpPr>
        <p:spPr>
          <a:xfrm>
            <a:off x="2389406" y="5495310"/>
            <a:ext cx="7314248" cy="824052"/>
          </a:xfrm>
        </p:spPr>
        <p:txBody>
          <a:bodyPr/>
          <a:lstStyle>
            <a:lvl1pPr marL="0" indent="0">
              <a:buNone/>
              <a:defRPr sz="1800"/>
            </a:lvl1pPr>
            <a:lvl2pPr marL="591114" indent="0">
              <a:buNone/>
              <a:defRPr sz="1600"/>
            </a:lvl2pPr>
            <a:lvl3pPr marL="1182228" indent="0">
              <a:buNone/>
              <a:defRPr sz="1300"/>
            </a:lvl3pPr>
            <a:lvl4pPr marL="1773342" indent="0">
              <a:buNone/>
              <a:defRPr sz="1200"/>
            </a:lvl4pPr>
            <a:lvl5pPr marL="2364456" indent="0">
              <a:buNone/>
              <a:defRPr sz="1200"/>
            </a:lvl5pPr>
            <a:lvl6pPr marL="2955569" indent="0">
              <a:buNone/>
              <a:defRPr sz="1200"/>
            </a:lvl6pPr>
            <a:lvl7pPr marL="3546683" indent="0">
              <a:buNone/>
              <a:defRPr sz="1200"/>
            </a:lvl7pPr>
            <a:lvl8pPr marL="4137797" indent="0">
              <a:buNone/>
              <a:defRPr sz="1200"/>
            </a:lvl8pPr>
            <a:lvl9pPr marL="472891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81186"/>
            <a:ext cx="10971372" cy="1170252"/>
          </a:xfrm>
          <a:prstGeom prst="rect">
            <a:avLst/>
          </a:prstGeom>
        </p:spPr>
        <p:txBody>
          <a:bodyPr vert="horz" lIns="118223" tIns="59111" rIns="118223" bIns="59111" rtlCol="0" anchor="ctr">
            <a:normAutofit/>
          </a:bodyPr>
          <a:lstStyle/>
          <a:p>
            <a:r>
              <a:rPr lang="en-US"/>
              <a:t>Click to edit Master title style</a:t>
            </a:r>
          </a:p>
        </p:txBody>
      </p:sp>
      <p:sp>
        <p:nvSpPr>
          <p:cNvPr id="3" name="Text Placeholder 2"/>
          <p:cNvSpPr>
            <a:spLocks noGrp="1"/>
          </p:cNvSpPr>
          <p:nvPr>
            <p:ph type="body" idx="1"/>
          </p:nvPr>
        </p:nvSpPr>
        <p:spPr>
          <a:xfrm>
            <a:off x="609521" y="1638353"/>
            <a:ext cx="10971372" cy="4633874"/>
          </a:xfrm>
          <a:prstGeom prst="rect">
            <a:avLst/>
          </a:prstGeom>
        </p:spPr>
        <p:txBody>
          <a:bodyPr vert="horz" lIns="118223" tIns="59111" rIns="118223" bIns="591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507904"/>
            <a:ext cx="2844430" cy="373831"/>
          </a:xfrm>
          <a:prstGeom prst="rect">
            <a:avLst/>
          </a:prstGeom>
        </p:spPr>
        <p:txBody>
          <a:bodyPr vert="horz" lIns="118223" tIns="59111" rIns="118223" bIns="59111" rtlCol="0" anchor="ctr"/>
          <a:lstStyle>
            <a:lvl1pPr algn="l">
              <a:defRPr sz="1600">
                <a:solidFill>
                  <a:schemeClr val="tx1">
                    <a:tint val="75000"/>
                  </a:schemeClr>
                </a:solidFill>
              </a:defRPr>
            </a:lvl1pPr>
          </a:lstStyle>
          <a:p>
            <a:fld id="{1D8BD707-D9CF-40AE-B4C6-C98DA3205C09}" type="datetimeFigureOut">
              <a:rPr lang="en-US" smtClean="0"/>
              <a:pPr/>
              <a:t>12/18/2020</a:t>
            </a:fld>
            <a:endParaRPr lang="en-US"/>
          </a:p>
        </p:txBody>
      </p:sp>
      <p:sp>
        <p:nvSpPr>
          <p:cNvPr id="5" name="Footer Placeholder 4"/>
          <p:cNvSpPr>
            <a:spLocks noGrp="1"/>
          </p:cNvSpPr>
          <p:nvPr>
            <p:ph type="ftr" sz="quarter" idx="3"/>
          </p:nvPr>
        </p:nvSpPr>
        <p:spPr>
          <a:xfrm>
            <a:off x="4165058" y="6507904"/>
            <a:ext cx="3860297" cy="373831"/>
          </a:xfrm>
          <a:prstGeom prst="rect">
            <a:avLst/>
          </a:prstGeom>
        </p:spPr>
        <p:txBody>
          <a:bodyPr vert="horz" lIns="118223" tIns="59111" rIns="118223" bIns="5911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507904"/>
            <a:ext cx="2844430" cy="373831"/>
          </a:xfrm>
          <a:prstGeom prst="rect">
            <a:avLst/>
          </a:prstGeom>
        </p:spPr>
        <p:txBody>
          <a:bodyPr vert="horz" lIns="118223" tIns="59111" rIns="118223" bIns="59111" rtlCol="0" anchor="ctr"/>
          <a:lstStyle>
            <a:lvl1pPr algn="r">
              <a:defRPr sz="16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82228" rtl="0" eaLnBrk="1" latinLnBrk="0" hangingPunct="1">
        <a:spcBef>
          <a:spcPct val="0"/>
        </a:spcBef>
        <a:buNone/>
        <a:defRPr sz="5700" kern="1200">
          <a:solidFill>
            <a:schemeClr val="tx1"/>
          </a:solidFill>
          <a:latin typeface="+mj-lt"/>
          <a:ea typeface="+mj-ea"/>
          <a:cs typeface="+mj-cs"/>
        </a:defRPr>
      </a:lvl1pPr>
    </p:titleStyle>
    <p:bodyStyle>
      <a:lvl1pPr marL="443335" indent="-443335" algn="l" defTabSz="1182228"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60560" indent="-369446" algn="l" defTabSz="1182228"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77785" indent="-295557" algn="l" defTabSz="1182228"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68899"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60012"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51126"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42240"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33354"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24468" indent="-295557" algn="l" defTabSz="1182228"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82228" rtl="0" eaLnBrk="1" latinLnBrk="0" hangingPunct="1">
        <a:defRPr sz="2300" kern="1200">
          <a:solidFill>
            <a:schemeClr val="tx1"/>
          </a:solidFill>
          <a:latin typeface="+mn-lt"/>
          <a:ea typeface="+mn-ea"/>
          <a:cs typeface="+mn-cs"/>
        </a:defRPr>
      </a:lvl1pPr>
      <a:lvl2pPr marL="591114" algn="l" defTabSz="1182228" rtl="0" eaLnBrk="1" latinLnBrk="0" hangingPunct="1">
        <a:defRPr sz="2300" kern="1200">
          <a:solidFill>
            <a:schemeClr val="tx1"/>
          </a:solidFill>
          <a:latin typeface="+mn-lt"/>
          <a:ea typeface="+mn-ea"/>
          <a:cs typeface="+mn-cs"/>
        </a:defRPr>
      </a:lvl2pPr>
      <a:lvl3pPr marL="1182228" algn="l" defTabSz="1182228" rtl="0" eaLnBrk="1" latinLnBrk="0" hangingPunct="1">
        <a:defRPr sz="2300" kern="1200">
          <a:solidFill>
            <a:schemeClr val="tx1"/>
          </a:solidFill>
          <a:latin typeface="+mn-lt"/>
          <a:ea typeface="+mn-ea"/>
          <a:cs typeface="+mn-cs"/>
        </a:defRPr>
      </a:lvl3pPr>
      <a:lvl4pPr marL="1773342" algn="l" defTabSz="1182228" rtl="0" eaLnBrk="1" latinLnBrk="0" hangingPunct="1">
        <a:defRPr sz="2300" kern="1200">
          <a:solidFill>
            <a:schemeClr val="tx1"/>
          </a:solidFill>
          <a:latin typeface="+mn-lt"/>
          <a:ea typeface="+mn-ea"/>
          <a:cs typeface="+mn-cs"/>
        </a:defRPr>
      </a:lvl4pPr>
      <a:lvl5pPr marL="2364456" algn="l" defTabSz="1182228" rtl="0" eaLnBrk="1" latinLnBrk="0" hangingPunct="1">
        <a:defRPr sz="2300" kern="1200">
          <a:solidFill>
            <a:schemeClr val="tx1"/>
          </a:solidFill>
          <a:latin typeface="+mn-lt"/>
          <a:ea typeface="+mn-ea"/>
          <a:cs typeface="+mn-cs"/>
        </a:defRPr>
      </a:lvl5pPr>
      <a:lvl6pPr marL="2955569" algn="l" defTabSz="1182228" rtl="0" eaLnBrk="1" latinLnBrk="0" hangingPunct="1">
        <a:defRPr sz="2300" kern="1200">
          <a:solidFill>
            <a:schemeClr val="tx1"/>
          </a:solidFill>
          <a:latin typeface="+mn-lt"/>
          <a:ea typeface="+mn-ea"/>
          <a:cs typeface="+mn-cs"/>
        </a:defRPr>
      </a:lvl6pPr>
      <a:lvl7pPr marL="3546683" algn="l" defTabSz="1182228" rtl="0" eaLnBrk="1" latinLnBrk="0" hangingPunct="1">
        <a:defRPr sz="2300" kern="1200">
          <a:solidFill>
            <a:schemeClr val="tx1"/>
          </a:solidFill>
          <a:latin typeface="+mn-lt"/>
          <a:ea typeface="+mn-ea"/>
          <a:cs typeface="+mn-cs"/>
        </a:defRPr>
      </a:lvl7pPr>
      <a:lvl8pPr marL="4137797" algn="l" defTabSz="1182228" rtl="0" eaLnBrk="1" latinLnBrk="0" hangingPunct="1">
        <a:defRPr sz="2300" kern="1200">
          <a:solidFill>
            <a:schemeClr val="tx1"/>
          </a:solidFill>
          <a:latin typeface="+mn-lt"/>
          <a:ea typeface="+mn-ea"/>
          <a:cs typeface="+mn-cs"/>
        </a:defRPr>
      </a:lvl8pPr>
      <a:lvl9pPr marL="4728911" algn="l" defTabSz="118222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686" y="2990472"/>
            <a:ext cx="9361040" cy="1040569"/>
          </a:xfrm>
        </p:spPr>
        <p:txBody>
          <a:bodyPr>
            <a:normAutofit/>
          </a:bodyPr>
          <a:lstStyle/>
          <a:p>
            <a:pPr marL="1028700" indent="-1028700">
              <a:buFont typeface="+mj-lt"/>
              <a:buAutoNum type="romanUcPeriod"/>
            </a:pPr>
            <a:r>
              <a:rPr lang="fr-FR" sz="5200" b="1" dirty="0">
                <a:latin typeface="Montserrat SemiBold" pitchFamily="2" charset="0"/>
                <a:ea typeface="Roboto Lt" pitchFamily="2" charset="0"/>
                <a:cs typeface="Arial" pitchFamily="34" charset="0"/>
              </a:rPr>
              <a:t>Formation Web </a:t>
            </a:r>
            <a:r>
              <a:rPr lang="fr-FR" sz="5200" b="1" dirty="0" smtClean="0">
                <a:latin typeface="Montserrat SemiBold" pitchFamily="2" charset="0"/>
                <a:ea typeface="Roboto Lt" pitchFamily="2" charset="0"/>
                <a:cs typeface="Arial" pitchFamily="34" charset="0"/>
              </a:rPr>
              <a:t>Design</a:t>
            </a:r>
            <a:endParaRPr lang="fr-FR" sz="5200" b="1" dirty="0">
              <a:latin typeface="Montserrat SemiBold" pitchFamily="2" charset="0"/>
              <a:ea typeface="Roboto Lt" pitchFamily="2" charset="0"/>
              <a:cs typeface="Arial" pitchFamily="34" charset="0"/>
            </a:endParaRPr>
          </a:p>
        </p:txBody>
      </p:sp>
      <p:sp>
        <p:nvSpPr>
          <p:cNvPr id="3" name="Subtitle 2"/>
          <p:cNvSpPr>
            <a:spLocks noGrp="1"/>
          </p:cNvSpPr>
          <p:nvPr>
            <p:ph type="subTitle" idx="1"/>
          </p:nvPr>
        </p:nvSpPr>
        <p:spPr>
          <a:xfrm>
            <a:off x="3016864" y="4302844"/>
            <a:ext cx="6156684" cy="828043"/>
          </a:xfrm>
        </p:spPr>
        <p:txBody>
          <a:bodyPr>
            <a:normAutofit/>
          </a:bodyPr>
          <a:lstStyle/>
          <a:p>
            <a:r>
              <a:rPr lang="en-US" sz="3100" dirty="0" smtClean="0">
                <a:solidFill>
                  <a:schemeClr val="tx1">
                    <a:lumMod val="75000"/>
                  </a:schemeClr>
                </a:solidFill>
                <a:latin typeface="Montserrat Light" pitchFamily="2" charset="0"/>
                <a:ea typeface="Roboto Lt" pitchFamily="2" charset="0"/>
                <a:cs typeface="Open Sans" pitchFamily="34" charset="0"/>
              </a:rPr>
              <a:t>Presenter par A</a:t>
            </a:r>
            <a:r>
              <a:rPr lang="fr-FR" sz="3100" dirty="0" err="1">
                <a:solidFill>
                  <a:schemeClr val="tx1">
                    <a:lumMod val="75000"/>
                  </a:schemeClr>
                </a:solidFill>
                <a:latin typeface="Montserrat Light" pitchFamily="2" charset="0"/>
                <a:ea typeface="Roboto Lt" pitchFamily="2" charset="0"/>
                <a:cs typeface="Open Sans" pitchFamily="34" charset="0"/>
              </a:rPr>
              <a:t>ddi</a:t>
            </a:r>
            <a:r>
              <a:rPr lang="fr-FR" sz="3100" dirty="0">
                <a:solidFill>
                  <a:schemeClr val="tx1">
                    <a:lumMod val="75000"/>
                  </a:schemeClr>
                </a:solidFill>
                <a:latin typeface="Montserrat Light" pitchFamily="2" charset="0"/>
                <a:ea typeface="Roboto Lt" pitchFamily="2" charset="0"/>
                <a:cs typeface="Open Sans" pitchFamily="34" charset="0"/>
              </a:rPr>
              <a:t> Mohammed</a:t>
            </a:r>
          </a:p>
        </p:txBody>
      </p:sp>
    </p:spTree>
    <p:extLst>
      <p:ext uri="{BB962C8B-B14F-4D97-AF65-F5344CB8AC3E}">
        <p14:creationId xmlns:p14="http://schemas.microsoft.com/office/powerpoint/2010/main" val="319689758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a:solidFill>
                  <a:schemeClr val="bg1"/>
                </a:solidFill>
                <a:latin typeface="Montserrat SemiBold" pitchFamily="2" charset="0"/>
              </a:rPr>
              <a:t>EXTENTION HTML</a:t>
            </a:r>
            <a:endParaRPr lang="fr-FR" sz="4700" dirty="0">
              <a:solidFill>
                <a:schemeClr val="bg1"/>
              </a:solidFill>
              <a:latin typeface="Montserrat SemiBold" pitchFamily="2" charset="0"/>
            </a:endParaRPr>
          </a:p>
        </p:txBody>
      </p:sp>
      <p:sp>
        <p:nvSpPr>
          <p:cNvPr id="2" name="TextBox 1"/>
          <p:cNvSpPr txBox="1"/>
          <p:nvPr/>
        </p:nvSpPr>
        <p:spPr>
          <a:xfrm>
            <a:off x="3167263" y="3062950"/>
            <a:ext cx="5855888" cy="1427427"/>
          </a:xfrm>
          <a:prstGeom prst="rect">
            <a:avLst/>
          </a:prstGeom>
          <a:noFill/>
        </p:spPr>
        <p:txBody>
          <a:bodyPr wrap="square" lIns="118223" tIns="59111" rIns="118223" bIns="59111" rtlCol="0">
            <a:spAutoFit/>
          </a:bodyPr>
          <a:lstStyle/>
          <a:p>
            <a:r>
              <a:rPr lang="fr-FR" sz="8500" dirty="0"/>
              <a:t>Index . </a:t>
            </a:r>
            <a:r>
              <a:rPr lang="fr-FR" sz="8500" dirty="0">
                <a:solidFill>
                  <a:srgbClr val="00B050"/>
                </a:solidFill>
              </a:rPr>
              <a:t>html</a:t>
            </a:r>
          </a:p>
        </p:txBody>
      </p:sp>
      <p:sp>
        <p:nvSpPr>
          <p:cNvPr id="3" name="Right Arrow 2"/>
          <p:cNvSpPr/>
          <p:nvPr/>
        </p:nvSpPr>
        <p:spPr>
          <a:xfrm rot="15610528">
            <a:off x="6023455" y="4330486"/>
            <a:ext cx="1032148" cy="863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algn="ctr"/>
            <a:endParaRPr lang="fr-FR"/>
          </a:p>
        </p:txBody>
      </p:sp>
    </p:spTree>
    <p:extLst>
      <p:ext uri="{BB962C8B-B14F-4D97-AF65-F5344CB8AC3E}">
        <p14:creationId xmlns:p14="http://schemas.microsoft.com/office/powerpoint/2010/main" val="5727968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rPr>
              <a:t>De Quoi HTML a L’aire?</a:t>
            </a:r>
          </a:p>
        </p:txBody>
      </p:sp>
      <p:sp>
        <p:nvSpPr>
          <p:cNvPr id="10" name="TextBox 9"/>
          <p:cNvSpPr txBox="1"/>
          <p:nvPr/>
        </p:nvSpPr>
        <p:spPr>
          <a:xfrm>
            <a:off x="1219041" y="2896284"/>
            <a:ext cx="4876165" cy="1550538"/>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&lt;html&gt; </a:t>
            </a:r>
          </a:p>
          <a:p>
            <a:endParaRPr lang="fr-FR" sz="3100" dirty="0">
              <a:latin typeface="Open Sans" pitchFamily="34" charset="0"/>
              <a:ea typeface="Open Sans" pitchFamily="34" charset="0"/>
              <a:cs typeface="Open Sans" pitchFamily="34" charset="0"/>
            </a:endParaRPr>
          </a:p>
          <a:p>
            <a:r>
              <a:rPr lang="fr-FR" sz="3100" dirty="0">
                <a:latin typeface="Open Sans" pitchFamily="34" charset="0"/>
                <a:ea typeface="Open Sans" pitchFamily="34" charset="0"/>
                <a:cs typeface="Open Sans" pitchFamily="34" charset="0"/>
              </a:rPr>
              <a:t>&lt;/html&gt;</a:t>
            </a:r>
          </a:p>
        </p:txBody>
      </p:sp>
    </p:spTree>
    <p:extLst>
      <p:ext uri="{BB962C8B-B14F-4D97-AF65-F5344CB8AC3E}">
        <p14:creationId xmlns:p14="http://schemas.microsoft.com/office/powerpoint/2010/main" val="9117532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smtClean="0">
                <a:solidFill>
                  <a:schemeClr val="bg1"/>
                </a:solidFill>
                <a:latin typeface="Montserrat SemiBold" pitchFamily="2" charset="0"/>
              </a:rPr>
              <a:t>Tag Syntaxe</a:t>
            </a:r>
            <a:endParaRPr lang="fr-FR" sz="4700" dirty="0">
              <a:solidFill>
                <a:schemeClr val="bg1"/>
              </a:solidFill>
              <a:latin typeface="Montserrat SemiBold" pitchFamily="2" charset="0"/>
            </a:endParaRPr>
          </a:p>
        </p:txBody>
      </p:sp>
      <p:sp>
        <p:nvSpPr>
          <p:cNvPr id="10" name="TextBox 9"/>
          <p:cNvSpPr txBox="1"/>
          <p:nvPr/>
        </p:nvSpPr>
        <p:spPr>
          <a:xfrm>
            <a:off x="1219040" y="2896284"/>
            <a:ext cx="8764597" cy="2027591"/>
          </a:xfrm>
          <a:prstGeom prst="rect">
            <a:avLst/>
          </a:prstGeom>
          <a:noFill/>
        </p:spPr>
        <p:txBody>
          <a:bodyPr wrap="square" lIns="118223" tIns="59111" rIns="118223" bIns="59111" rtlCol="0">
            <a:spAutoFit/>
          </a:bodyPr>
          <a:lstStyle/>
          <a:p>
            <a:pPr marL="457200" indent="-457200">
              <a:buFont typeface="Arial" pitchFamily="34" charset="0"/>
              <a:buChar char="•"/>
            </a:pPr>
            <a:r>
              <a:rPr lang="fr-FR" sz="3100" dirty="0">
                <a:latin typeface="Open Sans" pitchFamily="34" charset="0"/>
                <a:ea typeface="Open Sans" pitchFamily="34" charset="0"/>
                <a:cs typeface="Open Sans" pitchFamily="34" charset="0"/>
              </a:rPr>
              <a:t>Éléments entourés de </a:t>
            </a:r>
            <a:r>
              <a:rPr lang="fr-FR" sz="3100" dirty="0" smtClean="0">
                <a:latin typeface="Open Sans" pitchFamily="34" charset="0"/>
                <a:ea typeface="Open Sans" pitchFamily="34" charset="0"/>
                <a:cs typeface="Open Sans" pitchFamily="34" charset="0"/>
              </a:rPr>
              <a:t>crochets.</a:t>
            </a:r>
          </a:p>
          <a:p>
            <a:pPr marL="457200" indent="-457200">
              <a:buFont typeface="Arial" pitchFamily="34" charset="0"/>
              <a:buChar char="•"/>
            </a:pPr>
            <a:r>
              <a:rPr lang="fr-FR" sz="3100" dirty="0">
                <a:latin typeface="Open Sans" pitchFamily="34" charset="0"/>
                <a:ea typeface="Open Sans" pitchFamily="34" charset="0"/>
                <a:cs typeface="Open Sans" pitchFamily="34" charset="0"/>
              </a:rPr>
              <a:t>Ont généralement des crochets de début et de </a:t>
            </a:r>
            <a:r>
              <a:rPr lang="fr-FR" sz="3100" dirty="0" smtClean="0">
                <a:latin typeface="Open Sans" pitchFamily="34" charset="0"/>
                <a:ea typeface="Open Sans" pitchFamily="34" charset="0"/>
                <a:cs typeface="Open Sans" pitchFamily="34" charset="0"/>
              </a:rPr>
              <a:t>fin.</a:t>
            </a:r>
          </a:p>
          <a:p>
            <a:pPr marL="457200" indent="-457200">
              <a:buFont typeface="Arial" pitchFamily="34" charset="0"/>
              <a:buChar char="•"/>
            </a:pPr>
            <a:r>
              <a:rPr lang="fr-FR" sz="3100" dirty="0">
                <a:latin typeface="Open Sans" pitchFamily="34" charset="0"/>
                <a:ea typeface="Open Sans" pitchFamily="34" charset="0"/>
                <a:cs typeface="Open Sans" pitchFamily="34" charset="0"/>
              </a:rPr>
              <a:t>Certaines </a:t>
            </a:r>
            <a:r>
              <a:rPr lang="fr-FR" sz="3100" dirty="0" smtClean="0">
                <a:latin typeface="Open Sans" pitchFamily="34" charset="0"/>
                <a:ea typeface="Open Sans" pitchFamily="34" charset="0"/>
                <a:cs typeface="Open Sans" pitchFamily="34" charset="0"/>
              </a:rPr>
              <a:t>balises s’ouvre seulement.</a:t>
            </a:r>
            <a:endParaRPr lang="fr-FR" sz="3100" dirty="0">
              <a:latin typeface="Open Sans" pitchFamily="34" charset="0"/>
              <a:ea typeface="Open Sans" pitchFamily="34" charset="0"/>
              <a:cs typeface="Open Sans" pitchFamily="34" charset="0"/>
            </a:endParaRPr>
          </a:p>
        </p:txBody>
      </p:sp>
      <p:sp>
        <p:nvSpPr>
          <p:cNvPr id="4" name="TextBox 9"/>
          <p:cNvSpPr txBox="1"/>
          <p:nvPr/>
        </p:nvSpPr>
        <p:spPr>
          <a:xfrm>
            <a:off x="1126654" y="5211618"/>
            <a:ext cx="4382298" cy="596430"/>
          </a:xfrm>
          <a:prstGeom prst="rect">
            <a:avLst/>
          </a:prstGeom>
          <a:noFill/>
        </p:spPr>
        <p:txBody>
          <a:bodyPr wrap="square" lIns="118223" tIns="59111" rIns="118223" bIns="59111" rtlCol="0">
            <a:spAutoFit/>
          </a:bodyPr>
          <a:lstStyle/>
          <a:p>
            <a:r>
              <a:rPr lang="fr-FR" sz="3100" dirty="0" smtClean="0">
                <a:solidFill>
                  <a:schemeClr val="tx1">
                    <a:lumMod val="50000"/>
                    <a:lumOff val="50000"/>
                  </a:schemeClr>
                </a:solidFill>
                <a:latin typeface="Open Sans" pitchFamily="34" charset="0"/>
                <a:ea typeface="Open Sans" pitchFamily="34" charset="0"/>
                <a:cs typeface="Open Sans" pitchFamily="34" charset="0"/>
              </a:rPr>
              <a:t>Balise ouvert &amp; fermer</a:t>
            </a:r>
            <a:endParaRPr lang="fr-FR" sz="3100" dirty="0">
              <a:solidFill>
                <a:schemeClr val="tx1">
                  <a:lumMod val="50000"/>
                  <a:lumOff val="50000"/>
                </a:schemeClr>
              </a:solidFill>
              <a:latin typeface="Open Sans" pitchFamily="34" charset="0"/>
              <a:ea typeface="Open Sans" pitchFamily="34" charset="0"/>
              <a:cs typeface="Open Sans" pitchFamily="34" charset="0"/>
            </a:endParaRPr>
          </a:p>
        </p:txBody>
      </p:sp>
      <p:sp>
        <p:nvSpPr>
          <p:cNvPr id="6" name="TextBox 5"/>
          <p:cNvSpPr txBox="1"/>
          <p:nvPr/>
        </p:nvSpPr>
        <p:spPr>
          <a:xfrm>
            <a:off x="6095205" y="5810808"/>
            <a:ext cx="5452229" cy="596430"/>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a:t>
            </a:r>
            <a:r>
              <a:rPr lang="fr-FR" sz="3100" dirty="0" err="1">
                <a:latin typeface="Open Sans" pitchFamily="34" charset="0"/>
                <a:ea typeface="Open Sans" pitchFamily="34" charset="0"/>
                <a:cs typeface="Open Sans" pitchFamily="34" charset="0"/>
              </a:rPr>
              <a:t>br</a:t>
            </a:r>
            <a:r>
              <a:rPr lang="fr-FR" sz="3100" dirty="0">
                <a:latin typeface="Open Sans" pitchFamily="34" charset="0"/>
                <a:ea typeface="Open Sans" pitchFamily="34" charset="0"/>
                <a:cs typeface="Open Sans" pitchFamily="34" charset="0"/>
              </a:rPr>
              <a:t>&gt;,  &lt;</a:t>
            </a:r>
            <a:r>
              <a:rPr lang="fr-FR" sz="3100" dirty="0" err="1">
                <a:latin typeface="Open Sans" pitchFamily="34" charset="0"/>
                <a:ea typeface="Open Sans" pitchFamily="34" charset="0"/>
                <a:cs typeface="Open Sans" pitchFamily="34" charset="0"/>
              </a:rPr>
              <a:t>img</a:t>
            </a:r>
            <a:r>
              <a:rPr lang="fr-FR" sz="3100" dirty="0">
                <a:latin typeface="Open Sans" pitchFamily="34" charset="0"/>
                <a:ea typeface="Open Sans" pitchFamily="34" charset="0"/>
                <a:cs typeface="Open Sans" pitchFamily="34" charset="0"/>
              </a:rPr>
              <a:t>&gt;,  &lt;</a:t>
            </a:r>
            <a:r>
              <a:rPr lang="fr-FR" sz="3100" dirty="0" err="1">
                <a:latin typeface="Open Sans" pitchFamily="34" charset="0"/>
                <a:ea typeface="Open Sans" pitchFamily="34" charset="0"/>
                <a:cs typeface="Open Sans" pitchFamily="34" charset="0"/>
              </a:rPr>
              <a:t>link</a:t>
            </a:r>
            <a:r>
              <a:rPr lang="fr-FR" sz="3100" dirty="0">
                <a:latin typeface="Open Sans" pitchFamily="34" charset="0"/>
                <a:ea typeface="Open Sans" pitchFamily="34" charset="0"/>
                <a:cs typeface="Open Sans" pitchFamily="34" charset="0"/>
              </a:rPr>
              <a:t>&gt;,  etc…</a:t>
            </a:r>
          </a:p>
        </p:txBody>
      </p:sp>
      <p:sp>
        <p:nvSpPr>
          <p:cNvPr id="7" name="TextBox 9"/>
          <p:cNvSpPr txBox="1"/>
          <p:nvPr/>
        </p:nvSpPr>
        <p:spPr>
          <a:xfrm>
            <a:off x="1371440" y="5870521"/>
            <a:ext cx="3312368" cy="596430"/>
          </a:xfrm>
          <a:prstGeom prst="rect">
            <a:avLst/>
          </a:prstGeom>
          <a:noFill/>
        </p:spPr>
        <p:txBody>
          <a:bodyPr wrap="square" lIns="118223" tIns="59111" rIns="118223" bIns="59111" rtlCol="0">
            <a:spAutoFit/>
          </a:bodyPr>
          <a:lstStyle/>
          <a:p>
            <a:r>
              <a:rPr lang="fr-FR" sz="3100" dirty="0" smtClean="0">
                <a:latin typeface="Open Sans" pitchFamily="34" charset="0"/>
                <a:ea typeface="Open Sans" pitchFamily="34" charset="0"/>
                <a:cs typeface="Open Sans" pitchFamily="34" charset="0"/>
              </a:rPr>
              <a:t>&lt;h1&gt; Hello &lt;/h1&gt;</a:t>
            </a:r>
            <a:endParaRPr lang="fr-FR" sz="3100" dirty="0">
              <a:latin typeface="Open Sans" pitchFamily="34" charset="0"/>
              <a:ea typeface="Open Sans" pitchFamily="34" charset="0"/>
              <a:cs typeface="Open Sans" pitchFamily="34" charset="0"/>
            </a:endParaRPr>
          </a:p>
        </p:txBody>
      </p:sp>
      <p:sp>
        <p:nvSpPr>
          <p:cNvPr id="8" name="TextBox 9"/>
          <p:cNvSpPr txBox="1"/>
          <p:nvPr/>
        </p:nvSpPr>
        <p:spPr>
          <a:xfrm>
            <a:off x="6393428" y="5211618"/>
            <a:ext cx="4526314" cy="596430"/>
          </a:xfrm>
          <a:prstGeom prst="rect">
            <a:avLst/>
          </a:prstGeom>
          <a:noFill/>
        </p:spPr>
        <p:txBody>
          <a:bodyPr wrap="square" lIns="118223" tIns="59111" rIns="118223" bIns="59111" rtlCol="0">
            <a:spAutoFit/>
          </a:bodyPr>
          <a:lstStyle/>
          <a:p>
            <a:r>
              <a:rPr lang="fr-FR" sz="3100" dirty="0" smtClean="0">
                <a:solidFill>
                  <a:schemeClr val="tx1">
                    <a:lumMod val="50000"/>
                    <a:lumOff val="50000"/>
                  </a:schemeClr>
                </a:solidFill>
                <a:latin typeface="Open Sans" pitchFamily="34" charset="0"/>
                <a:ea typeface="Open Sans" pitchFamily="34" charset="0"/>
                <a:cs typeface="Open Sans" pitchFamily="34" charset="0"/>
              </a:rPr>
              <a:t>Balise ouvert seulement</a:t>
            </a:r>
            <a:endParaRPr lang="fr-FR" sz="3100" dirty="0">
              <a:solidFill>
                <a:schemeClr val="tx1">
                  <a:lumMod val="50000"/>
                  <a:lumOff val="50000"/>
                </a:schemeClr>
              </a:solidFill>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33326008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77041" y="2149663"/>
            <a:ext cx="6907901" cy="5418263"/>
          </a:xfrm>
          <a:prstGeom prst="rect">
            <a:avLst/>
          </a:prstGeom>
          <a:noFill/>
        </p:spPr>
        <p:txBody>
          <a:bodyPr wrap="square" lIns="118223" tIns="59111" rIns="118223" bIns="59111" rtlCol="0">
            <a:spAutoFit/>
          </a:bodyPr>
          <a:lstStyle/>
          <a:p>
            <a:pPr>
              <a:spcAft>
                <a:spcPts val="100"/>
              </a:spcAft>
            </a:pPr>
            <a:r>
              <a:rPr lang="fr-FR" sz="2800" dirty="0"/>
              <a:t>&lt;!DOCTYPE html&gt;</a:t>
            </a:r>
          </a:p>
          <a:p>
            <a:pPr>
              <a:spcAft>
                <a:spcPts val="100"/>
              </a:spcAft>
            </a:pPr>
            <a:r>
              <a:rPr lang="fr-FR" sz="2800" dirty="0"/>
              <a:t>&lt;html&gt;</a:t>
            </a:r>
          </a:p>
          <a:p>
            <a:pPr>
              <a:spcAft>
                <a:spcPts val="100"/>
              </a:spcAft>
            </a:pPr>
            <a:r>
              <a:rPr lang="fr-FR" sz="2800" dirty="0"/>
              <a:t>  &lt;</a:t>
            </a:r>
            <a:r>
              <a:rPr lang="fr-FR" sz="2800" dirty="0" err="1"/>
              <a:t>head</a:t>
            </a:r>
            <a:r>
              <a:rPr lang="fr-FR" sz="2800" dirty="0"/>
              <a:t>&gt;</a:t>
            </a:r>
          </a:p>
          <a:p>
            <a:pPr>
              <a:spcAft>
                <a:spcPts val="100"/>
              </a:spcAft>
            </a:pPr>
            <a:r>
              <a:rPr lang="fr-FR" sz="2800" dirty="0"/>
              <a:t>    &lt;</a:t>
            </a:r>
            <a:r>
              <a:rPr lang="fr-FR" sz="2800" dirty="0" err="1"/>
              <a:t>meta</a:t>
            </a:r>
            <a:r>
              <a:rPr lang="fr-FR" sz="2800" dirty="0"/>
              <a:t> </a:t>
            </a:r>
            <a:r>
              <a:rPr lang="fr-FR" sz="2800" dirty="0" err="1"/>
              <a:t>charset</a:t>
            </a:r>
            <a:r>
              <a:rPr lang="fr-FR" sz="2800" dirty="0"/>
              <a:t>="utf-8" /&gt;</a:t>
            </a:r>
          </a:p>
          <a:p>
            <a:pPr>
              <a:spcAft>
                <a:spcPts val="100"/>
              </a:spcAft>
            </a:pPr>
            <a:r>
              <a:rPr lang="fr-FR" sz="2800" dirty="0"/>
              <a:t>    &lt;</a:t>
            </a:r>
            <a:r>
              <a:rPr lang="fr-FR" sz="2800" dirty="0" err="1"/>
              <a:t>title</a:t>
            </a:r>
            <a:r>
              <a:rPr lang="fr-FR" sz="2800" dirty="0"/>
              <a:t>&gt;Page </a:t>
            </a:r>
            <a:r>
              <a:rPr lang="fr-FR" sz="2800" dirty="0" err="1"/>
              <a:t>Title</a:t>
            </a:r>
            <a:r>
              <a:rPr lang="fr-FR" sz="2800" dirty="0"/>
              <a:t>&lt;/</a:t>
            </a:r>
            <a:r>
              <a:rPr lang="fr-FR" sz="2800" dirty="0" err="1"/>
              <a:t>title</a:t>
            </a:r>
            <a:r>
              <a:rPr lang="fr-FR" sz="2800" dirty="0"/>
              <a:t>&gt;</a:t>
            </a:r>
          </a:p>
          <a:p>
            <a:pPr>
              <a:spcAft>
                <a:spcPts val="100"/>
              </a:spcAft>
            </a:pPr>
            <a:r>
              <a:rPr lang="fr-FR" sz="2800" dirty="0"/>
              <a:t>  &lt;/</a:t>
            </a:r>
            <a:r>
              <a:rPr lang="fr-FR" sz="2800" dirty="0" err="1"/>
              <a:t>head</a:t>
            </a:r>
            <a:r>
              <a:rPr lang="fr-FR" sz="2800" dirty="0"/>
              <a:t>&gt;</a:t>
            </a:r>
          </a:p>
          <a:p>
            <a:pPr>
              <a:spcAft>
                <a:spcPts val="100"/>
              </a:spcAft>
            </a:pPr>
            <a:r>
              <a:rPr lang="fr-FR" sz="2800" dirty="0"/>
              <a:t>  &lt;body&gt;</a:t>
            </a:r>
          </a:p>
          <a:p>
            <a:pPr>
              <a:spcAft>
                <a:spcPts val="100"/>
              </a:spcAft>
            </a:pPr>
            <a:r>
              <a:rPr lang="fr-FR" sz="2800" dirty="0"/>
              <a:t>    &lt;p&gt;salut les gens&lt;/p&gt;</a:t>
            </a:r>
          </a:p>
          <a:p>
            <a:pPr>
              <a:spcAft>
                <a:spcPts val="100"/>
              </a:spcAft>
            </a:pPr>
            <a:r>
              <a:rPr lang="fr-FR" sz="2800" dirty="0"/>
              <a:t>  &lt;/body&gt;</a:t>
            </a:r>
          </a:p>
          <a:p>
            <a:pPr>
              <a:spcAft>
                <a:spcPts val="100"/>
              </a:spcAft>
            </a:pPr>
            <a:r>
              <a:rPr lang="fr-FR" sz="2800" dirty="0"/>
              <a:t>&lt;/html&gt;</a:t>
            </a:r>
          </a:p>
          <a:p>
            <a:pPr>
              <a:spcAft>
                <a:spcPts val="100"/>
              </a:spcAft>
            </a:pPr>
            <a:r>
              <a:rPr lang="fr-FR" sz="2800" dirty="0"/>
              <a:t/>
            </a:r>
            <a:br>
              <a:rPr lang="fr-FR" sz="2800" dirty="0"/>
            </a:br>
            <a:endParaRPr lang="fr-FR" sz="2800" dirty="0"/>
          </a:p>
        </p:txBody>
      </p:sp>
      <p:sp>
        <p:nvSpPr>
          <p:cNvPr id="4" name="Rectangle 3"/>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800" dirty="0">
                <a:solidFill>
                  <a:schemeClr val="bg1"/>
                </a:solidFill>
                <a:latin typeface="Montserrat SemiBold" pitchFamily="2" charset="0"/>
              </a:rPr>
              <a:t>STRUCTURE HTML</a:t>
            </a:r>
          </a:p>
        </p:txBody>
      </p:sp>
    </p:spTree>
    <p:extLst>
      <p:ext uri="{BB962C8B-B14F-4D97-AF65-F5344CB8AC3E}">
        <p14:creationId xmlns:p14="http://schemas.microsoft.com/office/powerpoint/2010/main" val="34338880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rPr>
              <a:t>Les Eléments de HTML - Head </a:t>
            </a:r>
          </a:p>
        </p:txBody>
      </p:sp>
      <p:sp>
        <p:nvSpPr>
          <p:cNvPr id="10" name="TextBox 9"/>
          <p:cNvSpPr txBox="1"/>
          <p:nvPr/>
        </p:nvSpPr>
        <p:spPr>
          <a:xfrm>
            <a:off x="1219041" y="2896283"/>
            <a:ext cx="10463438" cy="2520034"/>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a:t>
            </a:r>
            <a:r>
              <a:rPr lang="fr-FR" sz="3100" dirty="0" err="1">
                <a:latin typeface="Open Sans" pitchFamily="34" charset="0"/>
                <a:ea typeface="Open Sans" pitchFamily="34" charset="0"/>
                <a:cs typeface="Open Sans" pitchFamily="34" charset="0"/>
              </a:rPr>
              <a:t>head</a:t>
            </a:r>
            <a:r>
              <a:rPr lang="fr-FR" sz="3100" dirty="0">
                <a:latin typeface="Open Sans" pitchFamily="34" charset="0"/>
                <a:ea typeface="Open Sans" pitchFamily="34" charset="0"/>
                <a:cs typeface="Open Sans" pitchFamily="34" charset="0"/>
              </a:rPr>
              <a:t>&gt;</a:t>
            </a:r>
          </a:p>
          <a:p>
            <a:r>
              <a:rPr lang="fr-FR" sz="3100" dirty="0">
                <a:latin typeface="Open Sans" pitchFamily="34" charset="0"/>
                <a:ea typeface="Open Sans" pitchFamily="34" charset="0"/>
                <a:cs typeface="Open Sans" pitchFamily="34" charset="0"/>
              </a:rPr>
              <a:t>	&lt;</a:t>
            </a:r>
            <a:r>
              <a:rPr lang="fr-FR" sz="3100" dirty="0" err="1">
                <a:latin typeface="Open Sans" pitchFamily="34" charset="0"/>
                <a:ea typeface="Open Sans" pitchFamily="34" charset="0"/>
                <a:cs typeface="Open Sans" pitchFamily="34" charset="0"/>
              </a:rPr>
              <a:t>title</a:t>
            </a:r>
            <a:r>
              <a:rPr lang="fr-FR" sz="3100" dirty="0">
                <a:latin typeface="Open Sans" pitchFamily="34" charset="0"/>
                <a:ea typeface="Open Sans" pitchFamily="34" charset="0"/>
                <a:cs typeface="Open Sans" pitchFamily="34" charset="0"/>
              </a:rPr>
              <a:t>&gt; Ma Page Web &lt;/</a:t>
            </a:r>
            <a:r>
              <a:rPr lang="fr-FR" sz="3100" dirty="0" err="1">
                <a:latin typeface="Open Sans" pitchFamily="34" charset="0"/>
                <a:ea typeface="Open Sans" pitchFamily="34" charset="0"/>
                <a:cs typeface="Open Sans" pitchFamily="34" charset="0"/>
              </a:rPr>
              <a:t>title</a:t>
            </a:r>
            <a:r>
              <a:rPr lang="fr-FR" sz="3100" dirty="0">
                <a:latin typeface="Open Sans" pitchFamily="34" charset="0"/>
                <a:ea typeface="Open Sans" pitchFamily="34" charset="0"/>
                <a:cs typeface="Open Sans" pitchFamily="34" charset="0"/>
              </a:rPr>
              <a:t>&gt;</a:t>
            </a:r>
          </a:p>
          <a:p>
            <a:r>
              <a:rPr lang="fr-FR" sz="3100" dirty="0">
                <a:latin typeface="Open Sans" pitchFamily="34" charset="0"/>
                <a:ea typeface="Open Sans" pitchFamily="34" charset="0"/>
                <a:cs typeface="Open Sans" pitchFamily="34" charset="0"/>
              </a:rPr>
              <a:t>	</a:t>
            </a:r>
            <a:r>
              <a:rPr lang="fr-FR" sz="3200" dirty="0"/>
              <a:t> &lt;</a:t>
            </a:r>
            <a:r>
              <a:rPr lang="fr-FR" sz="3200" dirty="0" err="1"/>
              <a:t>meta</a:t>
            </a:r>
            <a:r>
              <a:rPr lang="fr-FR" sz="3200" dirty="0"/>
              <a:t> </a:t>
            </a:r>
            <a:r>
              <a:rPr lang="fr-FR" sz="3200" dirty="0" err="1"/>
              <a:t>charset</a:t>
            </a:r>
            <a:r>
              <a:rPr lang="fr-FR" sz="3200" dirty="0"/>
              <a:t>="utf-8" /&gt; </a:t>
            </a:r>
            <a:endParaRPr lang="fr-FR" sz="3100" dirty="0">
              <a:latin typeface="Open Sans" pitchFamily="34" charset="0"/>
              <a:ea typeface="Open Sans" pitchFamily="34" charset="0"/>
              <a:cs typeface="Open Sans" pitchFamily="34" charset="0"/>
            </a:endParaRPr>
          </a:p>
          <a:p>
            <a:r>
              <a:rPr lang="fr-FR" sz="3100" dirty="0">
                <a:latin typeface="Open Sans" pitchFamily="34" charset="0"/>
                <a:ea typeface="Open Sans" pitchFamily="34" charset="0"/>
                <a:cs typeface="Open Sans" pitchFamily="34" charset="0"/>
              </a:rPr>
              <a:t>	  etc…</a:t>
            </a:r>
          </a:p>
          <a:p>
            <a:r>
              <a:rPr lang="fr-FR" sz="3100" dirty="0">
                <a:latin typeface="Open Sans" pitchFamily="34" charset="0"/>
                <a:ea typeface="Open Sans" pitchFamily="34" charset="0"/>
                <a:cs typeface="Open Sans" pitchFamily="34" charset="0"/>
              </a:rPr>
              <a:t>&lt;/</a:t>
            </a:r>
            <a:r>
              <a:rPr lang="fr-FR" sz="3100" dirty="0" err="1">
                <a:latin typeface="Open Sans" pitchFamily="34" charset="0"/>
                <a:ea typeface="Open Sans" pitchFamily="34" charset="0"/>
                <a:cs typeface="Open Sans" pitchFamily="34" charset="0"/>
              </a:rPr>
              <a:t>head</a:t>
            </a:r>
            <a:r>
              <a:rPr lang="fr-FR" sz="3100" dirty="0">
                <a:latin typeface="Open Sans" pitchFamily="34" charset="0"/>
                <a:ea typeface="Open Sans" pitchFamily="34" charset="0"/>
                <a:cs typeface="Open Sans" pitchFamily="34" charset="0"/>
              </a:rPr>
              <a:t>&gt; </a:t>
            </a:r>
          </a:p>
        </p:txBody>
      </p:sp>
      <p:sp>
        <p:nvSpPr>
          <p:cNvPr id="4" name="TextBox 1"/>
          <p:cNvSpPr txBox="1"/>
          <p:nvPr/>
        </p:nvSpPr>
        <p:spPr>
          <a:xfrm>
            <a:off x="1117455" y="5835971"/>
            <a:ext cx="10260264" cy="919596"/>
          </a:xfrm>
          <a:prstGeom prst="rect">
            <a:avLst/>
          </a:prstGeom>
          <a:noFill/>
        </p:spPr>
        <p:txBody>
          <a:bodyPr wrap="square" lIns="118223" tIns="59111" rIns="118223" bIns="59111" rtlCol="0">
            <a:spAutoFit/>
          </a:bodyPr>
          <a:lstStyle/>
          <a:p>
            <a:pPr marL="369446" indent="-369446">
              <a:buFont typeface="Arial" pitchFamily="34" charset="0"/>
              <a:buChar char="•"/>
            </a:pPr>
            <a:r>
              <a:rPr lang="fr-FR" sz="2600" dirty="0">
                <a:solidFill>
                  <a:schemeClr val="tx1">
                    <a:lumMod val="50000"/>
                    <a:lumOff val="50000"/>
                  </a:schemeClr>
                </a:solidFill>
              </a:rPr>
              <a:t>L’</a:t>
            </a:r>
            <a:r>
              <a:rPr lang="fr-FR" sz="2600" dirty="0" err="1">
                <a:solidFill>
                  <a:schemeClr val="tx1">
                    <a:lumMod val="50000"/>
                    <a:lumOff val="50000"/>
                  </a:schemeClr>
                </a:solidFill>
              </a:rPr>
              <a:t>élement</a:t>
            </a:r>
            <a:r>
              <a:rPr lang="fr-FR" sz="2600" dirty="0">
                <a:solidFill>
                  <a:schemeClr val="tx1">
                    <a:lumMod val="50000"/>
                    <a:lumOff val="50000"/>
                  </a:schemeClr>
                </a:solidFill>
              </a:rPr>
              <a:t> &lt;</a:t>
            </a:r>
            <a:r>
              <a:rPr lang="fr-FR" sz="2600" dirty="0" err="1">
                <a:solidFill>
                  <a:schemeClr val="tx1">
                    <a:lumMod val="50000"/>
                    <a:lumOff val="50000"/>
                  </a:schemeClr>
                </a:solidFill>
              </a:rPr>
              <a:t>head</a:t>
            </a:r>
            <a:r>
              <a:rPr lang="fr-FR" sz="2600" dirty="0">
                <a:solidFill>
                  <a:schemeClr val="tx1">
                    <a:lumMod val="50000"/>
                    <a:lumOff val="50000"/>
                  </a:schemeClr>
                </a:solidFill>
              </a:rPr>
              <a:t>&gt; procure un </a:t>
            </a:r>
            <a:r>
              <a:rPr lang="fr-FR" sz="2600" dirty="0" err="1">
                <a:solidFill>
                  <a:schemeClr val="tx1">
                    <a:lumMod val="50000"/>
                    <a:lumOff val="50000"/>
                  </a:schemeClr>
                </a:solidFill>
              </a:rPr>
              <a:t>metadata</a:t>
            </a:r>
            <a:r>
              <a:rPr lang="fr-FR" sz="2600" dirty="0">
                <a:solidFill>
                  <a:schemeClr val="tx1">
                    <a:lumMod val="50000"/>
                    <a:lumOff val="50000"/>
                  </a:schemeClr>
                </a:solidFill>
              </a:rPr>
              <a:t> (information) sur le </a:t>
            </a:r>
            <a:r>
              <a:rPr lang="fr-FR" sz="2600" dirty="0" err="1">
                <a:solidFill>
                  <a:schemeClr val="tx1">
                    <a:lumMod val="50000"/>
                    <a:lumOff val="50000"/>
                  </a:schemeClr>
                </a:solidFill>
              </a:rPr>
              <a:t>docuement</a:t>
            </a:r>
            <a:r>
              <a:rPr lang="fr-FR" sz="2600" dirty="0">
                <a:solidFill>
                  <a:schemeClr val="tx1">
                    <a:lumMod val="50000"/>
                    <a:lumOff val="50000"/>
                  </a:schemeClr>
                </a:solidFill>
              </a:rPr>
              <a:t> HTML.</a:t>
            </a:r>
          </a:p>
        </p:txBody>
      </p:sp>
    </p:spTree>
    <p:extLst>
      <p:ext uri="{BB962C8B-B14F-4D97-AF65-F5344CB8AC3E}">
        <p14:creationId xmlns:p14="http://schemas.microsoft.com/office/powerpoint/2010/main" val="166213410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rPr>
              <a:t>ENCODAGE CARACTERES</a:t>
            </a:r>
          </a:p>
        </p:txBody>
      </p:sp>
      <p:sp>
        <p:nvSpPr>
          <p:cNvPr id="10" name="TextBox 9"/>
          <p:cNvSpPr txBox="1"/>
          <p:nvPr/>
        </p:nvSpPr>
        <p:spPr>
          <a:xfrm>
            <a:off x="1219041" y="2896283"/>
            <a:ext cx="10463438" cy="2950921"/>
          </a:xfrm>
          <a:prstGeom prst="rect">
            <a:avLst/>
          </a:prstGeom>
          <a:noFill/>
        </p:spPr>
        <p:txBody>
          <a:bodyPr wrap="square" lIns="118223" tIns="59111" rIns="118223" bIns="59111" rtlCol="0">
            <a:spAutoFit/>
          </a:bodyPr>
          <a:lstStyle/>
          <a:p>
            <a:r>
              <a:rPr lang="fr-CA" sz="3200" dirty="0">
                <a:latin typeface="Roboto" pitchFamily="2" charset="0"/>
                <a:ea typeface="Roboto" pitchFamily="2" charset="0"/>
              </a:rPr>
              <a:t>Il est conseiller de spécifier comment l’encodage des caractères a été fait</a:t>
            </a:r>
            <a:r>
              <a:rPr lang="fr-CA" sz="3200" dirty="0" smtClean="0">
                <a:latin typeface="Roboto" pitchFamily="2" charset="0"/>
                <a:ea typeface="Roboto" pitchFamily="2" charset="0"/>
              </a:rPr>
              <a:t>.</a:t>
            </a:r>
          </a:p>
          <a:p>
            <a:endParaRPr lang="fr-CA" sz="3200" dirty="0">
              <a:latin typeface="Roboto" pitchFamily="2" charset="0"/>
              <a:ea typeface="Roboto" pitchFamily="2" charset="0"/>
            </a:endParaRPr>
          </a:p>
          <a:p>
            <a:r>
              <a:rPr lang="fr-CA" sz="3200" dirty="0">
                <a:solidFill>
                  <a:schemeClr val="tx1">
                    <a:lumMod val="50000"/>
                    <a:lumOff val="50000"/>
                  </a:schemeClr>
                </a:solidFill>
                <a:latin typeface="Roboto" pitchFamily="2" charset="0"/>
                <a:ea typeface="Roboto" pitchFamily="2" charset="0"/>
              </a:rPr>
              <a:t>Exemple</a:t>
            </a:r>
            <a:r>
              <a:rPr lang="fr-CA" sz="3200" dirty="0" smtClean="0">
                <a:solidFill>
                  <a:schemeClr val="tx1">
                    <a:lumMod val="50000"/>
                    <a:lumOff val="50000"/>
                  </a:schemeClr>
                </a:solidFill>
                <a:latin typeface="Roboto" pitchFamily="2" charset="0"/>
                <a:ea typeface="Roboto" pitchFamily="2" charset="0"/>
              </a:rPr>
              <a:t>:</a:t>
            </a:r>
            <a:br>
              <a:rPr lang="fr-CA" sz="3200" dirty="0" smtClean="0">
                <a:solidFill>
                  <a:schemeClr val="tx1">
                    <a:lumMod val="50000"/>
                    <a:lumOff val="50000"/>
                  </a:schemeClr>
                </a:solidFill>
                <a:latin typeface="Roboto" pitchFamily="2" charset="0"/>
                <a:ea typeface="Roboto" pitchFamily="2" charset="0"/>
              </a:rPr>
            </a:br>
            <a:endParaRPr lang="fr-CA" sz="3200" dirty="0">
              <a:solidFill>
                <a:schemeClr val="tx1">
                  <a:lumMod val="50000"/>
                  <a:lumOff val="50000"/>
                </a:schemeClr>
              </a:solidFill>
              <a:latin typeface="Roboto" pitchFamily="2" charset="0"/>
              <a:ea typeface="Roboto" pitchFamily="2" charset="0"/>
            </a:endParaRPr>
          </a:p>
          <a:p>
            <a:r>
              <a:rPr lang="fr-CA" sz="2400" dirty="0">
                <a:solidFill>
                  <a:schemeClr val="tx1">
                    <a:lumMod val="50000"/>
                    <a:lumOff val="50000"/>
                  </a:schemeClr>
                </a:solidFill>
                <a:latin typeface="Roboto" pitchFamily="2" charset="0"/>
                <a:ea typeface="Roboto" pitchFamily="2" charset="0"/>
                <a:cs typeface="Courier New" pitchFamily="49" charset="0"/>
              </a:rPr>
              <a:t>&lt;</a:t>
            </a:r>
            <a:r>
              <a:rPr lang="fr-CA" sz="2400" dirty="0" err="1">
                <a:solidFill>
                  <a:schemeClr val="tx1">
                    <a:lumMod val="50000"/>
                    <a:lumOff val="50000"/>
                  </a:schemeClr>
                </a:solidFill>
                <a:latin typeface="Roboto" pitchFamily="2" charset="0"/>
                <a:ea typeface="Roboto" pitchFamily="2" charset="0"/>
                <a:cs typeface="Courier New" pitchFamily="49" charset="0"/>
              </a:rPr>
              <a:t>meta</a:t>
            </a:r>
            <a:r>
              <a:rPr lang="fr-CA" sz="2400" dirty="0">
                <a:solidFill>
                  <a:schemeClr val="tx1">
                    <a:lumMod val="50000"/>
                    <a:lumOff val="50000"/>
                  </a:schemeClr>
                </a:solidFill>
                <a:latin typeface="Roboto" pitchFamily="2" charset="0"/>
                <a:ea typeface="Roboto" pitchFamily="2" charset="0"/>
                <a:cs typeface="Courier New" pitchFamily="49" charset="0"/>
              </a:rPr>
              <a:t> http-</a:t>
            </a:r>
            <a:r>
              <a:rPr lang="fr-CA" sz="2400" dirty="0" err="1">
                <a:solidFill>
                  <a:schemeClr val="tx1">
                    <a:lumMod val="50000"/>
                    <a:lumOff val="50000"/>
                  </a:schemeClr>
                </a:solidFill>
                <a:latin typeface="Roboto" pitchFamily="2" charset="0"/>
                <a:ea typeface="Roboto" pitchFamily="2" charset="0"/>
                <a:cs typeface="Courier New" pitchFamily="49" charset="0"/>
              </a:rPr>
              <a:t>equiv</a:t>
            </a:r>
            <a:r>
              <a:rPr lang="fr-CA" sz="2400" dirty="0">
                <a:solidFill>
                  <a:schemeClr val="tx1">
                    <a:lumMod val="50000"/>
                    <a:lumOff val="50000"/>
                  </a:schemeClr>
                </a:solidFill>
                <a:latin typeface="Roboto" pitchFamily="2" charset="0"/>
                <a:ea typeface="Roboto" pitchFamily="2" charset="0"/>
                <a:cs typeface="Courier New" pitchFamily="49" charset="0"/>
              </a:rPr>
              <a:t>="content-type" content="</a:t>
            </a:r>
            <a:r>
              <a:rPr lang="fr-CA" sz="2400" dirty="0" err="1">
                <a:solidFill>
                  <a:schemeClr val="tx1">
                    <a:lumMod val="50000"/>
                    <a:lumOff val="50000"/>
                  </a:schemeClr>
                </a:solidFill>
                <a:latin typeface="Roboto" pitchFamily="2" charset="0"/>
                <a:ea typeface="Roboto" pitchFamily="2" charset="0"/>
                <a:cs typeface="Courier New" pitchFamily="49" charset="0"/>
              </a:rPr>
              <a:t>text</a:t>
            </a:r>
            <a:r>
              <a:rPr lang="fr-CA" sz="2400" dirty="0">
                <a:solidFill>
                  <a:schemeClr val="tx1">
                    <a:lumMod val="50000"/>
                    <a:lumOff val="50000"/>
                  </a:schemeClr>
                </a:solidFill>
                <a:latin typeface="Roboto" pitchFamily="2" charset="0"/>
                <a:ea typeface="Roboto" pitchFamily="2" charset="0"/>
                <a:cs typeface="Courier New" pitchFamily="49" charset="0"/>
              </a:rPr>
              <a:t>/html; </a:t>
            </a:r>
            <a:r>
              <a:rPr lang="fr-CA" sz="2400" dirty="0" err="1">
                <a:solidFill>
                  <a:schemeClr val="tx1">
                    <a:lumMod val="50000"/>
                    <a:lumOff val="50000"/>
                  </a:schemeClr>
                </a:solidFill>
                <a:latin typeface="Roboto" pitchFamily="2" charset="0"/>
                <a:ea typeface="Roboto" pitchFamily="2" charset="0"/>
                <a:cs typeface="Courier New" pitchFamily="49" charset="0"/>
              </a:rPr>
              <a:t>charset</a:t>
            </a:r>
            <a:r>
              <a:rPr lang="fr-CA" sz="2400" dirty="0">
                <a:solidFill>
                  <a:schemeClr val="tx1">
                    <a:lumMod val="50000"/>
                    <a:lumOff val="50000"/>
                  </a:schemeClr>
                </a:solidFill>
                <a:latin typeface="Roboto" pitchFamily="2" charset="0"/>
                <a:ea typeface="Roboto" pitchFamily="2" charset="0"/>
                <a:cs typeface="Courier New" pitchFamily="49" charset="0"/>
              </a:rPr>
              <a:t>=UTF-8"/&gt;</a:t>
            </a:r>
          </a:p>
        </p:txBody>
      </p:sp>
    </p:spTree>
    <p:extLst>
      <p:ext uri="{BB962C8B-B14F-4D97-AF65-F5344CB8AC3E}">
        <p14:creationId xmlns:p14="http://schemas.microsoft.com/office/powerpoint/2010/main" val="12314102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800" dirty="0">
                <a:solidFill>
                  <a:schemeClr val="bg1"/>
                </a:solidFill>
                <a:latin typeface="Montserrat SemiBold" pitchFamily="2" charset="0"/>
              </a:rPr>
              <a:t>LES ELÉMENTS DE HTML - BODY</a:t>
            </a:r>
          </a:p>
        </p:txBody>
      </p:sp>
      <p:sp>
        <p:nvSpPr>
          <p:cNvPr id="10" name="TextBox 9"/>
          <p:cNvSpPr txBox="1"/>
          <p:nvPr/>
        </p:nvSpPr>
        <p:spPr>
          <a:xfrm>
            <a:off x="1219041" y="2718668"/>
            <a:ext cx="8764597" cy="2027591"/>
          </a:xfrm>
          <a:prstGeom prst="rect">
            <a:avLst/>
          </a:prstGeom>
          <a:noFill/>
        </p:spPr>
        <p:txBody>
          <a:bodyPr wrap="square" lIns="118223" tIns="59111" rIns="118223" bIns="59111" rtlCol="0">
            <a:spAutoFit/>
          </a:bodyPr>
          <a:lstStyle/>
          <a:p>
            <a:r>
              <a:rPr lang="fr-FR" sz="3100" dirty="0" smtClean="0">
                <a:latin typeface="Open Sans" pitchFamily="34" charset="0"/>
                <a:ea typeface="Open Sans" pitchFamily="34" charset="0"/>
                <a:cs typeface="Open Sans" pitchFamily="34" charset="0"/>
              </a:rPr>
              <a:t>&lt;body&gt;</a:t>
            </a:r>
          </a:p>
          <a:p>
            <a:r>
              <a:rPr lang="fr-FR" sz="3100" dirty="0" smtClean="0">
                <a:latin typeface="Open Sans" pitchFamily="34" charset="0"/>
                <a:ea typeface="Open Sans" pitchFamily="34" charset="0"/>
                <a:cs typeface="Open Sans" pitchFamily="34" charset="0"/>
              </a:rPr>
              <a:t>	&lt;h1&gt; Bonjour &lt;/h1&gt; </a:t>
            </a:r>
          </a:p>
          <a:p>
            <a:r>
              <a:rPr lang="fr-FR" sz="3100" dirty="0">
                <a:latin typeface="Open Sans" pitchFamily="34" charset="0"/>
                <a:ea typeface="Open Sans" pitchFamily="34" charset="0"/>
                <a:cs typeface="Open Sans" pitchFamily="34" charset="0"/>
              </a:rPr>
              <a:t>	</a:t>
            </a:r>
            <a:r>
              <a:rPr lang="fr-FR" sz="3100" dirty="0" smtClean="0">
                <a:latin typeface="Open Sans" pitchFamily="34" charset="0"/>
                <a:ea typeface="Open Sans" pitchFamily="34" charset="0"/>
                <a:cs typeface="Open Sans" pitchFamily="34" charset="0"/>
              </a:rPr>
              <a:t>&lt;p&gt;</a:t>
            </a:r>
            <a:r>
              <a:rPr lang="fr-FR" sz="3100" dirty="0">
                <a:latin typeface="Open Sans" pitchFamily="34" charset="0"/>
                <a:ea typeface="Open Sans" pitchFamily="34" charset="0"/>
                <a:cs typeface="Open Sans" pitchFamily="34" charset="0"/>
              </a:rPr>
              <a:t> </a:t>
            </a:r>
            <a:r>
              <a:rPr lang="fr-FR" sz="3100" dirty="0" smtClean="0">
                <a:latin typeface="Open Sans" pitchFamily="34" charset="0"/>
                <a:ea typeface="Open Sans" pitchFamily="34" charset="0"/>
                <a:cs typeface="Open Sans" pitchFamily="34" charset="0"/>
              </a:rPr>
              <a:t>Comment ça va ?&lt;/p&gt;</a:t>
            </a:r>
            <a:endParaRPr lang="fr-FR" sz="3100" dirty="0">
              <a:latin typeface="Open Sans" pitchFamily="34" charset="0"/>
              <a:ea typeface="Open Sans" pitchFamily="34" charset="0"/>
              <a:cs typeface="Open Sans" pitchFamily="34" charset="0"/>
            </a:endParaRPr>
          </a:p>
          <a:p>
            <a:r>
              <a:rPr lang="fr-FR" sz="3100" dirty="0" smtClean="0">
                <a:latin typeface="Open Sans" pitchFamily="34" charset="0"/>
                <a:ea typeface="Open Sans" pitchFamily="34" charset="0"/>
                <a:cs typeface="Open Sans" pitchFamily="34" charset="0"/>
              </a:rPr>
              <a:t>&lt;/body&gt;</a:t>
            </a:r>
            <a:endParaRPr lang="fr-FR" sz="3100" dirty="0">
              <a:latin typeface="Open Sans" pitchFamily="34" charset="0"/>
              <a:ea typeface="Open Sans" pitchFamily="34" charset="0"/>
              <a:cs typeface="Open Sans" pitchFamily="34" charset="0"/>
            </a:endParaRPr>
          </a:p>
        </p:txBody>
      </p:sp>
      <p:sp>
        <p:nvSpPr>
          <p:cNvPr id="4" name="TextBox 3"/>
          <p:cNvSpPr txBox="1"/>
          <p:nvPr/>
        </p:nvSpPr>
        <p:spPr>
          <a:xfrm>
            <a:off x="1117455" y="5687174"/>
            <a:ext cx="10260264" cy="488708"/>
          </a:xfrm>
          <a:prstGeom prst="rect">
            <a:avLst/>
          </a:prstGeom>
          <a:noFill/>
        </p:spPr>
        <p:txBody>
          <a:bodyPr wrap="square" lIns="118223" tIns="59111" rIns="118223" bIns="59111" rtlCol="0">
            <a:spAutoFit/>
          </a:bodyPr>
          <a:lstStyle/>
          <a:p>
            <a:pPr marL="369446" indent="-369446">
              <a:buFont typeface="Arial" pitchFamily="34" charset="0"/>
              <a:buChar char="•"/>
            </a:pPr>
            <a:r>
              <a:rPr lang="fr-FR" sz="2400" dirty="0">
                <a:solidFill>
                  <a:schemeClr val="tx1">
                    <a:lumMod val="50000"/>
                    <a:lumOff val="50000"/>
                  </a:schemeClr>
                </a:solidFill>
              </a:rPr>
              <a:t>L’élément  &lt;body&gt;  défini le contenu de la page web. </a:t>
            </a:r>
          </a:p>
        </p:txBody>
      </p:sp>
    </p:spTree>
    <p:extLst>
      <p:ext uri="{BB962C8B-B14F-4D97-AF65-F5344CB8AC3E}">
        <p14:creationId xmlns:p14="http://schemas.microsoft.com/office/powerpoint/2010/main" val="390043180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800" dirty="0">
                <a:solidFill>
                  <a:schemeClr val="bg1"/>
                </a:solidFill>
                <a:latin typeface="Montserrat SemiBold" pitchFamily="2" charset="0"/>
              </a:rPr>
              <a:t>LES BALISES DE TITRE</a:t>
            </a:r>
          </a:p>
        </p:txBody>
      </p:sp>
      <p:sp>
        <p:nvSpPr>
          <p:cNvPr id="4" name="Rectangle 3"/>
          <p:cNvSpPr>
            <a:spLocks noChangeArrowheads="1"/>
          </p:cNvSpPr>
          <p:nvPr/>
        </p:nvSpPr>
        <p:spPr bwMode="auto">
          <a:xfrm>
            <a:off x="5231110" y="4230836"/>
            <a:ext cx="5976664" cy="1938992"/>
          </a:xfrm>
          <a:prstGeom prst="rect">
            <a:avLst/>
          </a:prstGeom>
          <a:noFill/>
          <a:ln>
            <a:solidFill>
              <a:schemeClr val="tx1"/>
            </a:solidFill>
          </a:ln>
        </p:spPr>
        <p:txBody>
          <a:bodyPr wrap="square">
            <a:spAutoFit/>
          </a:bodyPr>
          <a:lstStyle>
            <a:defPPr>
              <a:defRPr lang="fr-CA"/>
            </a:defPPr>
            <a:lvl1pPr algn="l" rtl="0" eaLnBrk="0" fontAlgn="base" hangingPunct="0">
              <a:spcBef>
                <a:spcPct val="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a:lstStyle>
          <a:p>
            <a:r>
              <a:rPr lang="fr-CA" dirty="0">
                <a:cs typeface="Times New Roman" pitchFamily="18" charset="0"/>
              </a:rPr>
              <a:t>Les balises &lt;h1&gt; à &lt;h6&gt;</a:t>
            </a:r>
          </a:p>
          <a:p>
            <a:r>
              <a:rPr lang="fr-CA" dirty="0">
                <a:cs typeface="Times New Roman" pitchFamily="18" charset="0"/>
              </a:rPr>
              <a:t>acceptent l'attribut </a:t>
            </a:r>
            <a:r>
              <a:rPr lang="fr-CA" dirty="0" err="1">
                <a:ea typeface="Arial Unicode MS" pitchFamily="34" charset="-128"/>
                <a:cs typeface="Arial Unicode MS" pitchFamily="34" charset="-128"/>
              </a:rPr>
              <a:t>align</a:t>
            </a:r>
            <a:r>
              <a:rPr lang="fr-CA" dirty="0">
                <a:ea typeface="Arial Unicode MS" pitchFamily="34" charset="-128"/>
                <a:cs typeface="Arial Unicode MS" pitchFamily="34" charset="-128"/>
              </a:rPr>
              <a:t> = "</a:t>
            </a:r>
            <a:r>
              <a:rPr lang="fr-CA" dirty="0" err="1">
                <a:ea typeface="Arial Unicode MS" pitchFamily="34" charset="-128"/>
                <a:cs typeface="Arial Unicode MS" pitchFamily="34" charset="-128"/>
              </a:rPr>
              <a:t>left</a:t>
            </a:r>
            <a:r>
              <a:rPr lang="fr-CA" dirty="0">
                <a:ea typeface="Arial Unicode MS" pitchFamily="34" charset="-128"/>
                <a:cs typeface="Arial Unicode MS" pitchFamily="34" charset="-128"/>
              </a:rPr>
              <a:t>" | "center" | "right" </a:t>
            </a:r>
            <a:r>
              <a:rPr lang="fr-CA" dirty="0">
                <a:cs typeface="Times New Roman" pitchFamily="18" charset="0"/>
              </a:rPr>
              <a:t>. </a:t>
            </a:r>
          </a:p>
          <a:p>
            <a:endParaRPr lang="fr-CA" dirty="0">
              <a:cs typeface="Times New Roman" pitchFamily="18" charset="0"/>
            </a:endParaRPr>
          </a:p>
          <a:p>
            <a:r>
              <a:rPr lang="fr-CA" dirty="0">
                <a:cs typeface="Times New Roman" pitchFamily="18" charset="0"/>
              </a:rPr>
              <a:t/>
            </a:r>
            <a:br>
              <a:rPr lang="fr-CA" dirty="0">
                <a:cs typeface="Times New Roman" pitchFamily="18" charset="0"/>
              </a:rPr>
            </a:br>
            <a:r>
              <a:rPr lang="fr-CA" dirty="0">
                <a:cs typeface="Times New Roman" pitchFamily="18" charset="0"/>
              </a:rPr>
              <a:t>Exemple :</a:t>
            </a:r>
          </a:p>
          <a:p>
            <a:r>
              <a:rPr lang="fr-CA" dirty="0">
                <a:cs typeface="Times New Roman" pitchFamily="18" charset="0"/>
              </a:rPr>
              <a:t> </a:t>
            </a:r>
            <a:r>
              <a:rPr lang="fr-CA" b="1" dirty="0">
                <a:cs typeface="Times New Roman" pitchFamily="18" charset="0"/>
              </a:rPr>
              <a:t>&lt;h2 </a:t>
            </a:r>
            <a:r>
              <a:rPr lang="fr-CA" b="1" dirty="0" err="1">
                <a:cs typeface="Times New Roman" pitchFamily="18" charset="0"/>
              </a:rPr>
              <a:t>align</a:t>
            </a:r>
            <a:r>
              <a:rPr lang="fr-CA" b="1" dirty="0">
                <a:cs typeface="Times New Roman" pitchFamily="18" charset="0"/>
              </a:rPr>
              <a:t>="right"&gt;Titre 2 aligné à droite.&lt;/h2&gt; </a:t>
            </a:r>
            <a:endParaRPr lang="fr-CA" dirty="0"/>
          </a:p>
        </p:txBody>
      </p:sp>
      <p:sp>
        <p:nvSpPr>
          <p:cNvPr id="6" name="Rectangle 5"/>
          <p:cNvSpPr>
            <a:spLocks noChangeArrowheads="1"/>
          </p:cNvSpPr>
          <p:nvPr/>
        </p:nvSpPr>
        <p:spPr bwMode="auto">
          <a:xfrm>
            <a:off x="1270670" y="2358628"/>
            <a:ext cx="8496944"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fr-CA"/>
            </a:defPPr>
            <a:lvl1pPr algn="l" rtl="0" eaLnBrk="0" fontAlgn="base" hangingPunct="0">
              <a:spcBef>
                <a:spcPct val="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a:lstStyle>
          <a:p>
            <a:r>
              <a:rPr lang="fr-CA" sz="2800" dirty="0">
                <a:latin typeface="Arial Unicode MS" pitchFamily="34" charset="-128"/>
                <a:ea typeface="Arial Unicode MS" pitchFamily="34" charset="-128"/>
                <a:cs typeface="Arial Unicode MS" pitchFamily="34" charset="-128"/>
              </a:rPr>
              <a:t>&lt;h1&gt;Titre de niveau 1&lt;/h1&gt;</a:t>
            </a:r>
          </a:p>
          <a:p>
            <a:endParaRPr lang="fr-CA" sz="2400" dirty="0">
              <a:latin typeface="Arial Unicode MS" pitchFamily="34" charset="-128"/>
              <a:ea typeface="Arial Unicode MS" pitchFamily="34" charset="-128"/>
              <a:cs typeface="Arial Unicode MS" pitchFamily="34" charset="-128"/>
            </a:endParaRPr>
          </a:p>
          <a:p>
            <a:r>
              <a:rPr lang="fr-CA" sz="2400" dirty="0">
                <a:latin typeface="Arial Unicode MS" pitchFamily="34" charset="-128"/>
                <a:ea typeface="Arial Unicode MS" pitchFamily="34" charset="-128"/>
                <a:cs typeface="Arial Unicode MS" pitchFamily="34" charset="-128"/>
              </a:rPr>
              <a:t>&lt;h2&gt;Titre de niveau 2&lt;/h2&gt;</a:t>
            </a:r>
          </a:p>
          <a:p>
            <a:endParaRPr lang="fr-CA" sz="1800" dirty="0">
              <a:latin typeface="Arial Unicode MS" pitchFamily="34" charset="-128"/>
              <a:ea typeface="Arial Unicode MS" pitchFamily="34" charset="-128"/>
              <a:cs typeface="Arial Unicode MS" pitchFamily="34" charset="-128"/>
            </a:endParaRPr>
          </a:p>
          <a:p>
            <a:r>
              <a:rPr lang="fr-CA" sz="1800" dirty="0">
                <a:latin typeface="Arial Unicode MS" pitchFamily="34" charset="-128"/>
                <a:ea typeface="Arial Unicode MS" pitchFamily="34" charset="-128"/>
                <a:cs typeface="Arial Unicode MS" pitchFamily="34" charset="-128"/>
              </a:rPr>
              <a:t>&lt;h3&gt;Titre de niveau 3&lt;/h3</a:t>
            </a:r>
            <a:r>
              <a:rPr lang="fr-CA" sz="1800" dirty="0" smtClean="0">
                <a:latin typeface="Arial Unicode MS" pitchFamily="34" charset="-128"/>
                <a:ea typeface="Arial Unicode MS" pitchFamily="34" charset="-128"/>
                <a:cs typeface="Arial Unicode MS" pitchFamily="34" charset="-128"/>
              </a:rPr>
              <a:t>&gt;</a:t>
            </a:r>
          </a:p>
          <a:p>
            <a:endParaRPr lang="fr-CA" sz="1800" dirty="0" smtClean="0">
              <a:latin typeface="Arial Unicode MS" pitchFamily="34" charset="-128"/>
              <a:ea typeface="Arial Unicode MS" pitchFamily="34" charset="-128"/>
              <a:cs typeface="Arial Unicode MS" pitchFamily="34" charset="-128"/>
            </a:endParaRPr>
          </a:p>
          <a:p>
            <a:endParaRPr lang="fr-CA" sz="1600" dirty="0">
              <a:latin typeface="Arial Unicode MS" pitchFamily="34" charset="-128"/>
              <a:ea typeface="Arial Unicode MS" pitchFamily="34" charset="-128"/>
              <a:cs typeface="Arial Unicode MS" pitchFamily="34" charset="-128"/>
            </a:endParaRPr>
          </a:p>
          <a:p>
            <a:r>
              <a:rPr lang="fr-CA" sz="1600" dirty="0">
                <a:latin typeface="Arial Unicode MS" pitchFamily="34" charset="-128"/>
                <a:ea typeface="Arial Unicode MS" pitchFamily="34" charset="-128"/>
                <a:cs typeface="Arial Unicode MS" pitchFamily="34" charset="-128"/>
              </a:rPr>
              <a:t>&lt;h4&gt;Titre de niveau 4&lt;/h4&gt;</a:t>
            </a:r>
          </a:p>
          <a:p>
            <a:endParaRPr lang="fr-CA" sz="1600" dirty="0">
              <a:latin typeface="Arial Unicode MS" pitchFamily="34" charset="-128"/>
              <a:ea typeface="Arial Unicode MS" pitchFamily="34" charset="-128"/>
              <a:cs typeface="Arial Unicode MS" pitchFamily="34" charset="-128"/>
            </a:endParaRPr>
          </a:p>
          <a:p>
            <a:endParaRPr lang="fr-CA" sz="1400" dirty="0">
              <a:latin typeface="Arial Unicode MS" pitchFamily="34" charset="-128"/>
              <a:ea typeface="Arial Unicode MS" pitchFamily="34" charset="-128"/>
              <a:cs typeface="Arial Unicode MS" pitchFamily="34" charset="-128"/>
            </a:endParaRPr>
          </a:p>
          <a:p>
            <a:r>
              <a:rPr lang="fr-CA" sz="1400" dirty="0">
                <a:latin typeface="Arial Unicode MS" pitchFamily="34" charset="-128"/>
                <a:ea typeface="Arial Unicode MS" pitchFamily="34" charset="-128"/>
                <a:cs typeface="Arial Unicode MS" pitchFamily="34" charset="-128"/>
              </a:rPr>
              <a:t>&lt;h5&gt;Titre de niveau 5&lt;/h5&gt;</a:t>
            </a:r>
          </a:p>
          <a:p>
            <a:endParaRPr lang="fr-CA" sz="1400" dirty="0">
              <a:latin typeface="Arial Unicode MS" pitchFamily="34" charset="-128"/>
              <a:ea typeface="Arial Unicode MS" pitchFamily="34" charset="-128"/>
              <a:cs typeface="Arial Unicode MS" pitchFamily="34" charset="-128"/>
            </a:endParaRPr>
          </a:p>
          <a:p>
            <a:pPr algn="ctr"/>
            <a:endParaRPr lang="fr-CA" sz="1400" b="1" dirty="0">
              <a:latin typeface="Arial Unicode MS" pitchFamily="34" charset="-128"/>
              <a:ea typeface="Arial Unicode MS" pitchFamily="34" charset="-128"/>
              <a:cs typeface="Arial Unicode MS" pitchFamily="34" charset="-128"/>
            </a:endParaRPr>
          </a:p>
          <a:p>
            <a:r>
              <a:rPr lang="fr-CA" sz="1400" dirty="0">
                <a:cs typeface="Times New Roman" pitchFamily="18" charset="0"/>
              </a:rPr>
              <a:t>&lt;h6&gt;Titre de niveau 6&lt;/h6&gt;</a:t>
            </a:r>
            <a:r>
              <a:rPr lang="fr-CA" sz="1200" dirty="0">
                <a:latin typeface="Times New Roman" pitchFamily="18" charset="0"/>
              </a:rPr>
              <a:t> </a:t>
            </a:r>
            <a:endParaRPr lang="fr-CA" sz="2800" dirty="0">
              <a:latin typeface="Times New Roman" pitchFamily="18" charset="0"/>
            </a:endParaRPr>
          </a:p>
        </p:txBody>
      </p:sp>
    </p:spTree>
    <p:extLst>
      <p:ext uri="{BB962C8B-B14F-4D97-AF65-F5344CB8AC3E}">
        <p14:creationId xmlns:p14="http://schemas.microsoft.com/office/powerpoint/2010/main" val="280979395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800" dirty="0">
                <a:solidFill>
                  <a:schemeClr val="bg1"/>
                </a:solidFill>
                <a:latin typeface="Montserrat SemiBold" pitchFamily="2" charset="0"/>
              </a:rPr>
              <a:t>LES BALISES DE PARAGRAPHE</a:t>
            </a:r>
          </a:p>
        </p:txBody>
      </p:sp>
      <p:sp>
        <p:nvSpPr>
          <p:cNvPr id="6" name="Rectangle 5"/>
          <p:cNvSpPr>
            <a:spLocks noChangeArrowheads="1"/>
          </p:cNvSpPr>
          <p:nvPr/>
        </p:nvSpPr>
        <p:spPr bwMode="auto">
          <a:xfrm>
            <a:off x="1270670" y="3510756"/>
            <a:ext cx="849694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fr-CA"/>
            </a:defPPr>
            <a:lvl1pPr algn="l" rtl="0" eaLnBrk="0" fontAlgn="base" hangingPunct="0">
              <a:spcBef>
                <a:spcPct val="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a:lstStyle>
          <a:p>
            <a:r>
              <a:rPr lang="fr-CA" sz="2800" b="1" dirty="0">
                <a:latin typeface="Arial Unicode MS" pitchFamily="34" charset="-128"/>
                <a:ea typeface="Arial Unicode MS" pitchFamily="34" charset="-128"/>
                <a:cs typeface="Arial Unicode MS" pitchFamily="34" charset="-128"/>
              </a:rPr>
              <a:t>&lt;p&gt;   &lt;/p&gt;</a:t>
            </a:r>
          </a:p>
          <a:p>
            <a:endParaRPr lang="fr-CA" sz="2800" b="1" dirty="0">
              <a:latin typeface="Arial Unicode MS" pitchFamily="34" charset="-128"/>
              <a:ea typeface="Arial Unicode MS" pitchFamily="34" charset="-128"/>
              <a:cs typeface="Arial Unicode MS" pitchFamily="34" charset="-128"/>
            </a:endParaRPr>
          </a:p>
          <a:p>
            <a:r>
              <a:rPr lang="fr-CA" sz="2400" dirty="0">
                <a:latin typeface="Roboto" pitchFamily="2" charset="0"/>
                <a:ea typeface="Roboto" pitchFamily="2" charset="0"/>
              </a:rPr>
              <a:t>balise de paragraphe</a:t>
            </a:r>
          </a:p>
          <a:p>
            <a:r>
              <a:rPr lang="fr-CA" sz="2400" dirty="0">
                <a:latin typeface="Roboto" pitchFamily="2" charset="0"/>
                <a:ea typeface="Roboto" pitchFamily="2" charset="0"/>
              </a:rPr>
              <a:t>ALIGN=LEFT/RIGHT/CENTER/JUSTIFY</a:t>
            </a:r>
          </a:p>
          <a:p>
            <a:endParaRPr lang="fr-CA" sz="2800" dirty="0">
              <a:latin typeface="Times New Roman" pitchFamily="18" charset="0"/>
            </a:endParaRPr>
          </a:p>
        </p:txBody>
      </p:sp>
    </p:spTree>
    <p:extLst>
      <p:ext uri="{BB962C8B-B14F-4D97-AF65-F5344CB8AC3E}">
        <p14:creationId xmlns:p14="http://schemas.microsoft.com/office/powerpoint/2010/main" val="327666447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800" dirty="0">
                <a:solidFill>
                  <a:schemeClr val="bg1"/>
                </a:solidFill>
                <a:latin typeface="Montserrat SemiBold" pitchFamily="2" charset="0"/>
              </a:rPr>
              <a:t>LES BALISES DE PHRASE</a:t>
            </a:r>
          </a:p>
        </p:txBody>
      </p:sp>
      <p:sp>
        <p:nvSpPr>
          <p:cNvPr id="4" name="Espace réservé du contenu 3"/>
          <p:cNvSpPr>
            <a:spLocks noGrp="1"/>
          </p:cNvSpPr>
          <p:nvPr/>
        </p:nvSpPr>
        <p:spPr bwMode="auto">
          <a:xfrm>
            <a:off x="1685131" y="2358628"/>
            <a:ext cx="43338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8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000">
                <a:solidFill>
                  <a:schemeClr val="tx1"/>
                </a:solidFill>
                <a:latin typeface="+mn-lt"/>
              </a:defRPr>
            </a:lvl3pPr>
            <a:lvl4pPr marL="1676400" indent="-271463" algn="l" rtl="0" eaLnBrk="0" fontAlgn="base" hangingPunct="0">
              <a:spcBef>
                <a:spcPct val="20000"/>
              </a:spcBef>
              <a:spcAft>
                <a:spcPct val="0"/>
              </a:spcAft>
              <a:buChar char="•"/>
              <a:defRPr sz="1800">
                <a:solidFill>
                  <a:schemeClr val="tx1"/>
                </a:solidFill>
                <a:latin typeface="+mn-lt"/>
              </a:defRPr>
            </a:lvl4pPr>
            <a:lvl5pPr marL="2095500" indent="-228600" algn="l" rtl="0" eaLnBrk="0" fontAlgn="base" hangingPunct="0">
              <a:spcBef>
                <a:spcPct val="20000"/>
              </a:spcBef>
              <a:spcAft>
                <a:spcPct val="0"/>
              </a:spcAft>
              <a:buChar char="•"/>
              <a:defRPr sz="1800">
                <a:solidFill>
                  <a:schemeClr val="tx1"/>
                </a:solidFill>
                <a:latin typeface="+mn-lt"/>
              </a:defRPr>
            </a:lvl5pPr>
            <a:lvl6pPr marL="2552700" indent="-228600" algn="l" rtl="0" eaLnBrk="0" fontAlgn="base" hangingPunct="0">
              <a:spcBef>
                <a:spcPct val="20000"/>
              </a:spcBef>
              <a:spcAft>
                <a:spcPct val="0"/>
              </a:spcAft>
              <a:buChar char="•"/>
              <a:defRPr sz="1800">
                <a:solidFill>
                  <a:schemeClr val="tx1"/>
                </a:solidFill>
                <a:latin typeface="+mn-lt"/>
              </a:defRPr>
            </a:lvl6pPr>
            <a:lvl7pPr marL="3009900" indent="-228600" algn="l" rtl="0" eaLnBrk="0" fontAlgn="base" hangingPunct="0">
              <a:spcBef>
                <a:spcPct val="20000"/>
              </a:spcBef>
              <a:spcAft>
                <a:spcPct val="0"/>
              </a:spcAft>
              <a:buChar char="•"/>
              <a:defRPr sz="1800">
                <a:solidFill>
                  <a:schemeClr val="tx1"/>
                </a:solidFill>
                <a:latin typeface="+mn-lt"/>
              </a:defRPr>
            </a:lvl7pPr>
            <a:lvl8pPr marL="3467100" indent="-228600" algn="l" rtl="0" eaLnBrk="0" fontAlgn="base" hangingPunct="0">
              <a:spcBef>
                <a:spcPct val="20000"/>
              </a:spcBef>
              <a:spcAft>
                <a:spcPct val="0"/>
              </a:spcAft>
              <a:buChar char="•"/>
              <a:defRPr sz="1800">
                <a:solidFill>
                  <a:schemeClr val="tx1"/>
                </a:solidFill>
                <a:latin typeface="+mn-lt"/>
              </a:defRPr>
            </a:lvl8pPr>
            <a:lvl9pPr marL="3924300" indent="-228600" algn="l" rtl="0" eaLnBrk="0" fontAlgn="base" hangingPunct="0">
              <a:spcBef>
                <a:spcPct val="20000"/>
              </a:spcBef>
              <a:spcAft>
                <a:spcPct val="0"/>
              </a:spcAft>
              <a:buChar char="•"/>
              <a:defRPr sz="1800">
                <a:solidFill>
                  <a:schemeClr val="tx1"/>
                </a:solidFill>
                <a:latin typeface="+mn-lt"/>
              </a:defRPr>
            </a:lvl9pPr>
          </a:lstStyle>
          <a:p>
            <a:r>
              <a:rPr lang="fr-CA" sz="2000" dirty="0"/>
              <a:t>EM</a:t>
            </a:r>
          </a:p>
          <a:p>
            <a:r>
              <a:rPr lang="fr-CA" sz="2000" dirty="0"/>
              <a:t>STRONG</a:t>
            </a:r>
          </a:p>
          <a:p>
            <a:r>
              <a:rPr lang="fr-CA" sz="2000" dirty="0"/>
              <a:t>DFN</a:t>
            </a:r>
          </a:p>
          <a:p>
            <a:r>
              <a:rPr lang="fr-CA" sz="2000" dirty="0"/>
              <a:t>CODE</a:t>
            </a:r>
          </a:p>
          <a:p>
            <a:r>
              <a:rPr lang="fr-CA" sz="2000" dirty="0"/>
              <a:t>SAMP</a:t>
            </a:r>
          </a:p>
          <a:p>
            <a:r>
              <a:rPr lang="fr-CA" sz="2000" dirty="0"/>
              <a:t>KBD</a:t>
            </a:r>
          </a:p>
          <a:p>
            <a:r>
              <a:rPr lang="fr-CA" sz="2000" dirty="0"/>
              <a:t>VAR</a:t>
            </a:r>
          </a:p>
          <a:p>
            <a:r>
              <a:rPr lang="fr-CA" sz="2000" dirty="0"/>
              <a:t>CITE</a:t>
            </a:r>
          </a:p>
          <a:p>
            <a:r>
              <a:rPr lang="fr-CA" sz="2000" dirty="0"/>
              <a:t>ABBR</a:t>
            </a:r>
          </a:p>
          <a:p>
            <a:r>
              <a:rPr lang="fr-CA" sz="2000" dirty="0"/>
              <a:t>ACRONYM</a:t>
            </a:r>
          </a:p>
          <a:p>
            <a:pPr>
              <a:buFont typeface="Wingdings" pitchFamily="2" charset="2"/>
              <a:buNone/>
            </a:pPr>
            <a:endParaRPr lang="fr-CA" sz="2000" dirty="0"/>
          </a:p>
        </p:txBody>
      </p:sp>
      <p:sp>
        <p:nvSpPr>
          <p:cNvPr id="7" name="Espace réservé du contenu 4"/>
          <p:cNvSpPr>
            <a:spLocks noGrp="1"/>
          </p:cNvSpPr>
          <p:nvPr/>
        </p:nvSpPr>
        <p:spPr bwMode="auto">
          <a:xfrm>
            <a:off x="6171406" y="2358628"/>
            <a:ext cx="43338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8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000">
                <a:solidFill>
                  <a:schemeClr val="tx1"/>
                </a:solidFill>
                <a:latin typeface="+mn-lt"/>
              </a:defRPr>
            </a:lvl3pPr>
            <a:lvl4pPr marL="1676400" indent="-271463" algn="l" rtl="0" eaLnBrk="0" fontAlgn="base" hangingPunct="0">
              <a:spcBef>
                <a:spcPct val="20000"/>
              </a:spcBef>
              <a:spcAft>
                <a:spcPct val="0"/>
              </a:spcAft>
              <a:buChar char="•"/>
              <a:defRPr sz="1800">
                <a:solidFill>
                  <a:schemeClr val="tx1"/>
                </a:solidFill>
                <a:latin typeface="+mn-lt"/>
              </a:defRPr>
            </a:lvl4pPr>
            <a:lvl5pPr marL="2095500" indent="-228600" algn="l" rtl="0" eaLnBrk="0" fontAlgn="base" hangingPunct="0">
              <a:spcBef>
                <a:spcPct val="20000"/>
              </a:spcBef>
              <a:spcAft>
                <a:spcPct val="0"/>
              </a:spcAft>
              <a:buChar char="•"/>
              <a:defRPr sz="1800">
                <a:solidFill>
                  <a:schemeClr val="tx1"/>
                </a:solidFill>
                <a:latin typeface="+mn-lt"/>
              </a:defRPr>
            </a:lvl5pPr>
            <a:lvl6pPr marL="2552700" indent="-228600" algn="l" rtl="0" eaLnBrk="0" fontAlgn="base" hangingPunct="0">
              <a:spcBef>
                <a:spcPct val="20000"/>
              </a:spcBef>
              <a:spcAft>
                <a:spcPct val="0"/>
              </a:spcAft>
              <a:buChar char="•"/>
              <a:defRPr sz="1800">
                <a:solidFill>
                  <a:schemeClr val="tx1"/>
                </a:solidFill>
                <a:latin typeface="+mn-lt"/>
              </a:defRPr>
            </a:lvl6pPr>
            <a:lvl7pPr marL="3009900" indent="-228600" algn="l" rtl="0" eaLnBrk="0" fontAlgn="base" hangingPunct="0">
              <a:spcBef>
                <a:spcPct val="20000"/>
              </a:spcBef>
              <a:spcAft>
                <a:spcPct val="0"/>
              </a:spcAft>
              <a:buChar char="•"/>
              <a:defRPr sz="1800">
                <a:solidFill>
                  <a:schemeClr val="tx1"/>
                </a:solidFill>
                <a:latin typeface="+mn-lt"/>
              </a:defRPr>
            </a:lvl7pPr>
            <a:lvl8pPr marL="3467100" indent="-228600" algn="l" rtl="0" eaLnBrk="0" fontAlgn="base" hangingPunct="0">
              <a:spcBef>
                <a:spcPct val="20000"/>
              </a:spcBef>
              <a:spcAft>
                <a:spcPct val="0"/>
              </a:spcAft>
              <a:buChar char="•"/>
              <a:defRPr sz="1800">
                <a:solidFill>
                  <a:schemeClr val="tx1"/>
                </a:solidFill>
                <a:latin typeface="+mn-lt"/>
              </a:defRPr>
            </a:lvl8pPr>
            <a:lvl9pPr marL="3924300" indent="-228600" algn="l" rtl="0" eaLnBrk="0" fontAlgn="base" hangingPunct="0">
              <a:spcBef>
                <a:spcPct val="20000"/>
              </a:spcBef>
              <a:spcAft>
                <a:spcPct val="0"/>
              </a:spcAft>
              <a:buChar char="•"/>
              <a:defRPr sz="1800">
                <a:solidFill>
                  <a:schemeClr val="tx1"/>
                </a:solidFill>
                <a:latin typeface="+mn-lt"/>
              </a:defRPr>
            </a:lvl9pPr>
          </a:lstStyle>
          <a:p>
            <a:r>
              <a:rPr lang="fr-CA" sz="2000"/>
              <a:t>ADDRESS</a:t>
            </a:r>
          </a:p>
          <a:p>
            <a:r>
              <a:rPr lang="fr-CA" sz="2000"/>
              <a:t>INS, DEL</a:t>
            </a:r>
          </a:p>
          <a:p>
            <a:r>
              <a:rPr lang="fr-CA" sz="2000"/>
              <a:t>BLOCKQUOTE, Q</a:t>
            </a:r>
          </a:p>
          <a:p>
            <a:r>
              <a:rPr lang="fr-CA" sz="2000"/>
              <a:t>PRE</a:t>
            </a:r>
          </a:p>
          <a:p>
            <a:r>
              <a:rPr lang="fr-CA" sz="2000"/>
              <a:t>SUB, SUP</a:t>
            </a:r>
          </a:p>
          <a:p>
            <a:r>
              <a:rPr lang="fr-CA" sz="2000"/>
              <a:t>TT</a:t>
            </a:r>
          </a:p>
          <a:p>
            <a:r>
              <a:rPr lang="fr-CA" sz="2000"/>
              <a:t>VAR</a:t>
            </a:r>
          </a:p>
          <a:p>
            <a:endParaRPr lang="fr-CA" sz="2000"/>
          </a:p>
        </p:txBody>
      </p:sp>
    </p:spTree>
    <p:extLst>
      <p:ext uri="{BB962C8B-B14F-4D97-AF65-F5344CB8AC3E}">
        <p14:creationId xmlns:p14="http://schemas.microsoft.com/office/powerpoint/2010/main" val="14058649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0590" y="5045426"/>
            <a:ext cx="4392488" cy="919596"/>
          </a:xfrm>
          <a:prstGeom prst="rect">
            <a:avLst/>
          </a:prstGeom>
          <a:noFill/>
        </p:spPr>
        <p:txBody>
          <a:bodyPr wrap="square" lIns="118223" tIns="59111" rIns="118223" bIns="59111" rtlCol="0" anchor="ctr">
            <a:spAutoFit/>
          </a:bodyPr>
          <a:lstStyle/>
          <a:p>
            <a:pPr algn="ctr"/>
            <a:r>
              <a:rPr lang="fr-FR" sz="2600" dirty="0">
                <a:solidFill>
                  <a:srgbClr val="0099FF"/>
                </a:solidFill>
                <a:latin typeface="Arial" pitchFamily="34" charset="0"/>
                <a:cs typeface="Arial" pitchFamily="34" charset="0"/>
              </a:rPr>
              <a:t>Structure </a:t>
            </a:r>
          </a:p>
          <a:p>
            <a:pPr algn="ctr"/>
            <a:r>
              <a:rPr lang="fr-FR" sz="2600" dirty="0">
                <a:solidFill>
                  <a:srgbClr val="0099FF"/>
                </a:solidFill>
                <a:latin typeface="Arial" pitchFamily="34" charset="0"/>
                <a:cs typeface="Arial" pitchFamily="34" charset="0"/>
              </a:rPr>
              <a:t>du document</a:t>
            </a:r>
          </a:p>
        </p:txBody>
      </p:sp>
      <p:sp>
        <p:nvSpPr>
          <p:cNvPr id="7" name="TextBox 6"/>
          <p:cNvSpPr txBox="1"/>
          <p:nvPr/>
        </p:nvSpPr>
        <p:spPr>
          <a:xfrm>
            <a:off x="8975526" y="5223518"/>
            <a:ext cx="1188842" cy="519486"/>
          </a:xfrm>
          <a:prstGeom prst="rect">
            <a:avLst/>
          </a:prstGeom>
          <a:noFill/>
        </p:spPr>
        <p:txBody>
          <a:bodyPr wrap="square" lIns="118223" tIns="59111" rIns="118223" bIns="59111" rtlCol="0" anchor="ctr">
            <a:spAutoFit/>
          </a:bodyPr>
          <a:lstStyle/>
          <a:p>
            <a:pPr algn="ctr"/>
            <a:r>
              <a:rPr lang="fr-FR" sz="2600" dirty="0">
                <a:solidFill>
                  <a:srgbClr val="0099FF"/>
                </a:solidFill>
                <a:latin typeface="Arial" pitchFamily="34" charset="0"/>
                <a:cs typeface="Arial" pitchFamily="34" charset="0"/>
              </a:rPr>
              <a:t>Style</a:t>
            </a:r>
          </a:p>
        </p:txBody>
      </p:sp>
      <p:sp>
        <p:nvSpPr>
          <p:cNvPr id="8" name="TextBox 7"/>
          <p:cNvSpPr txBox="1"/>
          <p:nvPr/>
        </p:nvSpPr>
        <p:spPr>
          <a:xfrm>
            <a:off x="5087094" y="5223518"/>
            <a:ext cx="2141883" cy="519486"/>
          </a:xfrm>
          <a:prstGeom prst="rect">
            <a:avLst/>
          </a:prstGeom>
          <a:noFill/>
        </p:spPr>
        <p:txBody>
          <a:bodyPr wrap="square" lIns="118223" tIns="59111" rIns="118223" bIns="59111" rtlCol="0" anchor="ctr">
            <a:spAutoFit/>
          </a:bodyPr>
          <a:lstStyle/>
          <a:p>
            <a:pPr algn="ctr"/>
            <a:r>
              <a:rPr lang="fr-FR" sz="2600" dirty="0">
                <a:solidFill>
                  <a:srgbClr val="0099FF"/>
                </a:solidFill>
                <a:latin typeface="Arial" pitchFamily="34" charset="0"/>
                <a:cs typeface="Arial" pitchFamily="34" charset="0"/>
              </a:rPr>
              <a:t>Interaction</a:t>
            </a:r>
          </a:p>
        </p:txBody>
      </p:sp>
      <p:pic>
        <p:nvPicPr>
          <p:cNvPr id="1026" name="Picture 2" descr="Html5 Js Css3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354" y="1206500"/>
            <a:ext cx="10159776" cy="38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3752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LIEN HYPERTEXTE</a:t>
            </a:r>
          </a:p>
        </p:txBody>
      </p:sp>
      <p:sp>
        <p:nvSpPr>
          <p:cNvPr id="8" name="Rectangle 7"/>
          <p:cNvSpPr>
            <a:spLocks noGrp="1" noChangeArrowheads="1"/>
          </p:cNvSpPr>
          <p:nvPr/>
        </p:nvSpPr>
        <p:spPr bwMode="auto">
          <a:xfrm>
            <a:off x="1126654" y="2416472"/>
            <a:ext cx="8820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chemeClr val="tx2">
                  <a:lumMod val="60000"/>
                  <a:lumOff val="40000"/>
                </a:schemeClr>
              </a:buClr>
              <a:buSzPct val="60000"/>
              <a:buFont typeface="Wingdings" pitchFamily="2" charset="2"/>
              <a:buChar char="n"/>
              <a:tabLst/>
              <a:defRPr/>
            </a:pPr>
            <a:endPar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endParaRPr>
          </a:p>
          <a:p>
            <a:pPr marL="0" marR="0" lvl="0" indent="0" algn="l" defTabSz="914400" rtl="0" eaLnBrk="0" fontAlgn="base" latinLnBrk="0" hangingPunct="0">
              <a:lnSpc>
                <a:spcPct val="100000"/>
              </a:lnSpc>
              <a:spcBef>
                <a:spcPct val="40000"/>
              </a:spcBef>
              <a:spcAft>
                <a:spcPct val="0"/>
              </a:spcAft>
              <a:buClr>
                <a:schemeClr val="tx2">
                  <a:lumMod val="60000"/>
                  <a:lumOff val="40000"/>
                </a:schemeClr>
              </a:buClr>
              <a:buSzPct val="60000"/>
              <a:buNone/>
              <a:tabLst/>
              <a:defRPr/>
            </a:pPr>
            <a:r>
              <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rPr>
              <a:t>&lt;A HREF= "valeur"&gt;le libellé du lien&lt;/A&gt;</a:t>
            </a:r>
          </a:p>
          <a:p>
            <a:pPr marL="285750" marR="0" lvl="0" indent="-285750" algn="l" defTabSz="914400" rtl="0" eaLnBrk="0" fontAlgn="base" latinLnBrk="0" hangingPunct="0">
              <a:lnSpc>
                <a:spcPct val="100000"/>
              </a:lnSpc>
              <a:spcBef>
                <a:spcPct val="40000"/>
              </a:spcBef>
              <a:spcAft>
                <a:spcPct val="0"/>
              </a:spcAft>
              <a:buClr>
                <a:schemeClr val="tx2">
                  <a:lumMod val="60000"/>
                  <a:lumOff val="40000"/>
                </a:schemeClr>
              </a:buClr>
              <a:buSzPct val="60000"/>
              <a:buFont typeface="Wingdings" pitchFamily="2" charset="2"/>
              <a:buChar char="n"/>
              <a:tabLst/>
              <a:defRPr/>
            </a:pPr>
            <a:endPar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endParaRPr>
          </a:p>
          <a:p>
            <a:pPr marL="285750" marR="0" lvl="0" indent="-285750" algn="l" defTabSz="914400" rtl="0" eaLnBrk="0" fontAlgn="base" latinLnBrk="0" hangingPunct="0">
              <a:lnSpc>
                <a:spcPct val="100000"/>
              </a:lnSpc>
              <a:spcBef>
                <a:spcPct val="40000"/>
              </a:spcBef>
              <a:spcAft>
                <a:spcPct val="0"/>
              </a:spcAft>
              <a:buClr>
                <a:schemeClr val="tx2">
                  <a:lumMod val="60000"/>
                  <a:lumOff val="40000"/>
                </a:schemeClr>
              </a:buClr>
              <a:buSzPct val="60000"/>
              <a:buFont typeface="Wingdings" pitchFamily="2" charset="2"/>
              <a:buChar char="n"/>
              <a:tabLst/>
              <a:defRPr/>
            </a:pPr>
            <a:r>
              <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rPr>
              <a:t>HREF est l’attribut de l’élément d’ancrage.</a:t>
            </a:r>
          </a:p>
          <a:p>
            <a:pPr marL="285750" marR="0" lvl="0" indent="-285750" algn="l" defTabSz="914400" rtl="0" eaLnBrk="0" fontAlgn="base" latinLnBrk="0" hangingPunct="0">
              <a:lnSpc>
                <a:spcPct val="100000"/>
              </a:lnSpc>
              <a:spcBef>
                <a:spcPct val="40000"/>
              </a:spcBef>
              <a:spcAft>
                <a:spcPct val="0"/>
              </a:spcAft>
              <a:buClr>
                <a:schemeClr val="tx2">
                  <a:lumMod val="60000"/>
                  <a:lumOff val="40000"/>
                </a:schemeClr>
              </a:buClr>
              <a:buSzPct val="60000"/>
              <a:buFont typeface="Wingdings" pitchFamily="2" charset="2"/>
              <a:buChar char="n"/>
              <a:tabLst/>
              <a:defRPr/>
            </a:pPr>
            <a:r>
              <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rPr>
              <a:t>valeur  :  détermine la destination du lien;</a:t>
            </a:r>
          </a:p>
          <a:p>
            <a:pPr marL="285750" marR="0" lvl="0" indent="-285750" algn="l" defTabSz="914400" rtl="0" eaLnBrk="0" fontAlgn="base" latinLnBrk="0" hangingPunct="0">
              <a:lnSpc>
                <a:spcPct val="100000"/>
              </a:lnSpc>
              <a:spcBef>
                <a:spcPct val="40000"/>
              </a:spcBef>
              <a:spcAft>
                <a:spcPct val="0"/>
              </a:spcAft>
              <a:buClr>
                <a:schemeClr val="tx2">
                  <a:lumMod val="60000"/>
                  <a:lumOff val="40000"/>
                </a:schemeClr>
              </a:buClr>
              <a:buSzPct val="60000"/>
              <a:buFont typeface="Wingdings" pitchFamily="2" charset="2"/>
              <a:buChar char="n"/>
              <a:tabLst/>
              <a:defRPr/>
            </a:pPr>
            <a:endParaRPr kumimoji="0" lang="fr-FR" sz="2600" b="0" i="0" u="none" strike="noStrike" kern="0" cap="none" spc="0" normalizeH="0" baseline="0" noProof="0" dirty="0">
              <a:ln>
                <a:noFill/>
              </a:ln>
              <a:solidFill>
                <a:srgbClr val="CC0000"/>
              </a:solidFill>
              <a:effectLst/>
              <a:uLnTx/>
              <a:uFillTx/>
              <a:latin typeface="Roboto" pitchFamily="2" charset="0"/>
              <a:ea typeface="Roboto" pitchFamily="2" charset="0"/>
            </a:endParaRPr>
          </a:p>
          <a:p>
            <a:pPr marL="0" marR="0" lvl="0" indent="0" algn="l" defTabSz="914400" rtl="0" eaLnBrk="0" fontAlgn="base" latinLnBrk="0" hangingPunct="0">
              <a:lnSpc>
                <a:spcPct val="100000"/>
              </a:lnSpc>
              <a:spcBef>
                <a:spcPct val="40000"/>
              </a:spcBef>
              <a:spcAft>
                <a:spcPct val="0"/>
              </a:spcAft>
              <a:buClr>
                <a:schemeClr val="tx2">
                  <a:lumMod val="60000"/>
                  <a:lumOff val="40000"/>
                </a:schemeClr>
              </a:buClr>
              <a:buSzPct val="60000"/>
              <a:buNone/>
              <a:tabLst/>
              <a:defRPr/>
            </a:pPr>
            <a:r>
              <a:rPr kumimoji="0" lang="fr-FR" sz="2600" b="0" i="0" u="none" strike="noStrike" kern="0" cap="none" spc="0" normalizeH="0" baseline="0" noProof="0" dirty="0">
                <a:ln>
                  <a:noFill/>
                </a:ln>
                <a:solidFill>
                  <a:schemeClr val="tx2">
                    <a:lumMod val="60000"/>
                    <a:lumOff val="40000"/>
                  </a:schemeClr>
                </a:solidFill>
                <a:effectLst/>
                <a:uLnTx/>
                <a:uFillTx/>
                <a:latin typeface="Roboto" pitchFamily="2" charset="0"/>
                <a:ea typeface="Roboto" pitchFamily="2" charset="0"/>
              </a:rPr>
              <a:t>Exemple </a:t>
            </a:r>
            <a:r>
              <a:rPr kumimoji="0" lang="fr-FR" sz="2600" b="0" i="0" u="none" strike="noStrike" kern="0" cap="none" spc="0" normalizeH="0" baseline="0" noProof="0" dirty="0">
                <a:ln>
                  <a:noFill/>
                </a:ln>
                <a:solidFill>
                  <a:srgbClr val="000000"/>
                </a:solidFill>
                <a:effectLst/>
                <a:uLnTx/>
                <a:uFillTx/>
                <a:latin typeface="Roboto" pitchFamily="2" charset="0"/>
                <a:ea typeface="Roboto" pitchFamily="2" charset="0"/>
              </a:rPr>
              <a:t>:  </a:t>
            </a:r>
            <a:r>
              <a:rPr kumimoji="0" lang="fr-FR" sz="2400" b="0" i="0" u="none" strike="noStrike" kern="0" cap="none" spc="0" normalizeH="0" baseline="0" noProof="0" dirty="0">
                <a:ln>
                  <a:noFill/>
                </a:ln>
                <a:solidFill>
                  <a:srgbClr val="000000"/>
                </a:solidFill>
                <a:effectLst/>
                <a:uLnTx/>
                <a:uFillTx/>
                <a:latin typeface="Roboto" pitchFamily="2" charset="0"/>
                <a:ea typeface="Roboto" pitchFamily="2" charset="0"/>
              </a:rPr>
              <a:t>&lt;a </a:t>
            </a:r>
            <a:r>
              <a:rPr kumimoji="0" lang="fr-FR" sz="2400" b="0" i="0" u="none" strike="noStrike" kern="0" cap="none" spc="0" normalizeH="0" baseline="0" noProof="0" dirty="0" err="1">
                <a:ln>
                  <a:noFill/>
                </a:ln>
                <a:solidFill>
                  <a:srgbClr val="000000"/>
                </a:solidFill>
                <a:effectLst/>
                <a:uLnTx/>
                <a:uFillTx/>
                <a:latin typeface="Roboto" pitchFamily="2" charset="0"/>
                <a:ea typeface="Roboto" pitchFamily="2" charset="0"/>
              </a:rPr>
              <a:t>href</a:t>
            </a:r>
            <a:r>
              <a:rPr kumimoji="0" lang="fr-FR" sz="2400" b="0" i="0" u="none" strike="noStrike" kern="0" cap="none" spc="0" normalizeH="0" baseline="0" noProof="0" dirty="0">
                <a:ln>
                  <a:noFill/>
                </a:ln>
                <a:solidFill>
                  <a:srgbClr val="000000"/>
                </a:solidFill>
                <a:effectLst/>
                <a:uLnTx/>
                <a:uFillTx/>
                <a:latin typeface="Roboto" pitchFamily="2" charset="0"/>
                <a:ea typeface="Roboto" pitchFamily="2" charset="0"/>
              </a:rPr>
              <a:t>="http://www.hec.ca" &gt;HEC Montréal&lt;/a&gt;</a:t>
            </a:r>
            <a:endParaRPr kumimoji="0" lang="fr-CA" sz="2400" b="0" i="0" u="none" strike="noStrike" kern="0" cap="none" spc="0" normalizeH="0" baseline="0" noProof="0" dirty="0">
              <a:ln>
                <a:noFill/>
              </a:ln>
              <a:solidFill>
                <a:srgbClr val="000000"/>
              </a:solidFill>
              <a:effectLst/>
              <a:uLnTx/>
              <a:uFillTx/>
              <a:latin typeface="Roboto" pitchFamily="2" charset="0"/>
              <a:ea typeface="Roboto" pitchFamily="2" charset="0"/>
            </a:endParaRPr>
          </a:p>
        </p:txBody>
      </p:sp>
    </p:spTree>
    <p:extLst>
      <p:ext uri="{BB962C8B-B14F-4D97-AF65-F5344CB8AC3E}">
        <p14:creationId xmlns:p14="http://schemas.microsoft.com/office/powerpoint/2010/main" val="387197618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LIEN HYPERTEXTE</a:t>
            </a:r>
          </a:p>
        </p:txBody>
      </p:sp>
      <p:sp>
        <p:nvSpPr>
          <p:cNvPr id="4" name="Espace réservé du contenu 2"/>
          <p:cNvSpPr>
            <a:spLocks noGrp="1"/>
          </p:cNvSpPr>
          <p:nvPr/>
        </p:nvSpPr>
        <p:spPr bwMode="auto">
          <a:xfrm>
            <a:off x="947464" y="2560488"/>
            <a:ext cx="8820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marL="0" indent="0">
              <a:lnSpc>
                <a:spcPct val="150000"/>
              </a:lnSpc>
              <a:buNone/>
            </a:pPr>
            <a:r>
              <a:rPr lang="fr-CA" dirty="0">
                <a:latin typeface="Roboto" pitchFamily="2" charset="0"/>
                <a:ea typeface="Roboto" pitchFamily="2" charset="0"/>
              </a:rPr>
              <a:t>Il y a 2 types de lien :  absolu ou relatif.</a:t>
            </a:r>
          </a:p>
          <a:p>
            <a:pPr>
              <a:lnSpc>
                <a:spcPct val="150000"/>
              </a:lnSpc>
              <a:buClr>
                <a:schemeClr val="tx2">
                  <a:lumMod val="60000"/>
                  <a:lumOff val="40000"/>
                </a:schemeClr>
              </a:buClr>
            </a:pPr>
            <a:r>
              <a:rPr lang="fr-CA" dirty="0">
                <a:latin typeface="Roboto" pitchFamily="2" charset="0"/>
                <a:ea typeface="Roboto" pitchFamily="2" charset="0"/>
              </a:rPr>
              <a:t>On peut faire</a:t>
            </a:r>
          </a:p>
          <a:p>
            <a:pPr lvl="1">
              <a:lnSpc>
                <a:spcPct val="150000"/>
              </a:lnSpc>
            </a:pPr>
            <a:r>
              <a:rPr lang="fr-CA" dirty="0">
                <a:latin typeface="Roboto" pitchFamily="2" charset="0"/>
                <a:ea typeface="Roboto" pitchFamily="2" charset="0"/>
              </a:rPr>
              <a:t>Un lien à un document sur un autre ordinateur;</a:t>
            </a:r>
          </a:p>
          <a:p>
            <a:pPr lvl="1">
              <a:lnSpc>
                <a:spcPct val="150000"/>
              </a:lnSpc>
            </a:pPr>
            <a:r>
              <a:rPr lang="fr-CA" dirty="0">
                <a:latin typeface="Roboto" pitchFamily="2" charset="0"/>
                <a:ea typeface="Roboto" pitchFamily="2" charset="0"/>
              </a:rPr>
              <a:t>Un lien à un document sur le même ordinateur;</a:t>
            </a:r>
          </a:p>
          <a:p>
            <a:pPr lvl="1">
              <a:lnSpc>
                <a:spcPct val="150000"/>
              </a:lnSpc>
            </a:pPr>
            <a:r>
              <a:rPr lang="fr-CA" dirty="0">
                <a:latin typeface="Roboto" pitchFamily="2" charset="0"/>
                <a:ea typeface="Roboto" pitchFamily="2" charset="0"/>
              </a:rPr>
              <a:t>Un lien à l’intérieur du même document;</a:t>
            </a:r>
          </a:p>
        </p:txBody>
      </p:sp>
    </p:spTree>
    <p:extLst>
      <p:ext uri="{BB962C8B-B14F-4D97-AF65-F5344CB8AC3E}">
        <p14:creationId xmlns:p14="http://schemas.microsoft.com/office/powerpoint/2010/main" val="347500577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BALISE DE NIVEAU</a:t>
            </a:r>
          </a:p>
        </p:txBody>
      </p:sp>
      <p:sp>
        <p:nvSpPr>
          <p:cNvPr id="6" name="Rectangle 5"/>
          <p:cNvSpPr>
            <a:spLocks noGrp="1" noChangeArrowheads="1"/>
          </p:cNvSpPr>
          <p:nvPr/>
        </p:nvSpPr>
        <p:spPr bwMode="auto">
          <a:xfrm>
            <a:off x="982638" y="2416472"/>
            <a:ext cx="8820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r>
              <a:rPr lang="fr-FR" dirty="0">
                <a:latin typeface="Roboto" pitchFamily="2" charset="0"/>
                <a:ea typeface="Roboto" pitchFamily="2" charset="0"/>
              </a:rPr>
              <a:t>&lt;</a:t>
            </a:r>
            <a:r>
              <a:rPr lang="fr-FR" dirty="0" err="1">
                <a:latin typeface="Roboto" pitchFamily="2" charset="0"/>
                <a:ea typeface="Roboto" pitchFamily="2" charset="0"/>
              </a:rPr>
              <a:t>br</a:t>
            </a:r>
            <a:r>
              <a:rPr lang="fr-FR" dirty="0">
                <a:latin typeface="Roboto" pitchFamily="2" charset="0"/>
                <a:ea typeface="Roboto" pitchFamily="2" charset="0"/>
              </a:rPr>
              <a:t>&gt; ou &lt;</a:t>
            </a:r>
            <a:r>
              <a:rPr lang="fr-FR" dirty="0" err="1">
                <a:latin typeface="Roboto" pitchFamily="2" charset="0"/>
                <a:ea typeface="Roboto" pitchFamily="2" charset="0"/>
              </a:rPr>
              <a:t>br</a:t>
            </a:r>
            <a:r>
              <a:rPr lang="fr-FR" dirty="0">
                <a:latin typeface="Roboto" pitchFamily="2" charset="0"/>
                <a:ea typeface="Roboto" pitchFamily="2" charset="0"/>
              </a:rPr>
              <a:t>/&gt;</a:t>
            </a:r>
          </a:p>
          <a:p>
            <a:pPr lvl="1">
              <a:buFont typeface="Times New Roman" pitchFamily="18" charset="0"/>
              <a:buNone/>
            </a:pPr>
            <a:r>
              <a:rPr lang="fr-FR" dirty="0">
                <a:latin typeface="Roboto" pitchFamily="2" charset="0"/>
                <a:ea typeface="Roboto" pitchFamily="2" charset="0"/>
              </a:rPr>
              <a:t>Saut de ligne</a:t>
            </a:r>
          </a:p>
          <a:p>
            <a:r>
              <a:rPr lang="fr-FR" dirty="0">
                <a:latin typeface="Roboto" pitchFamily="2" charset="0"/>
                <a:ea typeface="Roboto" pitchFamily="2" charset="0"/>
              </a:rPr>
              <a:t>&lt;</a:t>
            </a:r>
            <a:r>
              <a:rPr lang="fr-FR" dirty="0" err="1">
                <a:latin typeface="Roboto" pitchFamily="2" charset="0"/>
                <a:ea typeface="Roboto" pitchFamily="2" charset="0"/>
              </a:rPr>
              <a:t>hr</a:t>
            </a:r>
            <a:r>
              <a:rPr lang="fr-FR" dirty="0">
                <a:latin typeface="Roboto" pitchFamily="2" charset="0"/>
                <a:ea typeface="Roboto" pitchFamily="2" charset="0"/>
              </a:rPr>
              <a:t>&gt; ou &lt;</a:t>
            </a:r>
            <a:r>
              <a:rPr lang="fr-FR" dirty="0" err="1">
                <a:latin typeface="Roboto" pitchFamily="2" charset="0"/>
                <a:ea typeface="Roboto" pitchFamily="2" charset="0"/>
              </a:rPr>
              <a:t>hr</a:t>
            </a:r>
            <a:r>
              <a:rPr lang="fr-FR" dirty="0">
                <a:latin typeface="Roboto" pitchFamily="2" charset="0"/>
                <a:ea typeface="Roboto" pitchFamily="2" charset="0"/>
              </a:rPr>
              <a:t>/&gt;</a:t>
            </a:r>
          </a:p>
          <a:p>
            <a:pPr lvl="1">
              <a:buFont typeface="Times New Roman" pitchFamily="18" charset="0"/>
              <a:buNone/>
            </a:pPr>
            <a:r>
              <a:rPr lang="fr-FR" dirty="0">
                <a:latin typeface="Roboto" pitchFamily="2" charset="0"/>
                <a:ea typeface="Roboto" pitchFamily="2" charset="0"/>
              </a:rPr>
              <a:t>Ligne horizontale</a:t>
            </a:r>
          </a:p>
          <a:p>
            <a:pPr lvl="1"/>
            <a:r>
              <a:rPr lang="fr-FR" dirty="0">
                <a:latin typeface="Roboto" pitchFamily="2" charset="0"/>
                <a:ea typeface="Roboto" pitchFamily="2" charset="0"/>
              </a:rPr>
              <a:t>ALIGN=</a:t>
            </a:r>
            <a:r>
              <a:rPr lang="fr-FR" u="sng" dirty="0">
                <a:latin typeface="Roboto" pitchFamily="2" charset="0"/>
                <a:ea typeface="Roboto" pitchFamily="2" charset="0"/>
              </a:rPr>
              <a:t>LEFT</a:t>
            </a:r>
            <a:r>
              <a:rPr lang="fr-FR" dirty="0">
                <a:latin typeface="Roboto" pitchFamily="2" charset="0"/>
                <a:ea typeface="Roboto" pitchFamily="2" charset="0"/>
              </a:rPr>
              <a:t>/RIGHT/CENTER</a:t>
            </a:r>
          </a:p>
          <a:p>
            <a:pPr lvl="1"/>
            <a:r>
              <a:rPr lang="fr-FR" dirty="0">
                <a:latin typeface="Roboto" pitchFamily="2" charset="0"/>
                <a:ea typeface="Roboto" pitchFamily="2" charset="0"/>
              </a:rPr>
              <a:t>NOSHADE</a:t>
            </a:r>
          </a:p>
          <a:p>
            <a:pPr lvl="1"/>
            <a:r>
              <a:rPr lang="fr-FR" dirty="0">
                <a:latin typeface="Roboto" pitchFamily="2" charset="0"/>
                <a:ea typeface="Roboto" pitchFamily="2" charset="0"/>
              </a:rPr>
              <a:t>SIZE=2</a:t>
            </a:r>
          </a:p>
          <a:p>
            <a:pPr lvl="1"/>
            <a:r>
              <a:rPr lang="fr-FR" dirty="0">
                <a:latin typeface="Roboto" pitchFamily="2" charset="0"/>
                <a:ea typeface="Roboto" pitchFamily="2" charset="0"/>
              </a:rPr>
              <a:t>WIDTH=50% </a:t>
            </a:r>
          </a:p>
          <a:p>
            <a:pPr>
              <a:buFont typeface="Wingdings" pitchFamily="2" charset="2"/>
              <a:buNone/>
            </a:pPr>
            <a:endParaRPr lang="fr-CA" dirty="0">
              <a:latin typeface="Roboto" pitchFamily="2" charset="0"/>
              <a:ea typeface="Roboto" pitchFamily="2" charset="0"/>
            </a:endParaRPr>
          </a:p>
        </p:txBody>
      </p:sp>
    </p:spTree>
    <p:extLst>
      <p:ext uri="{BB962C8B-B14F-4D97-AF65-F5344CB8AC3E}">
        <p14:creationId xmlns:p14="http://schemas.microsoft.com/office/powerpoint/2010/main" val="39184090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BALISE DE NIVEAU</a:t>
            </a:r>
          </a:p>
        </p:txBody>
      </p:sp>
      <p:sp>
        <p:nvSpPr>
          <p:cNvPr id="4" name="Rectangle 3"/>
          <p:cNvSpPr>
            <a:spLocks noGrp="1" noChangeArrowheads="1"/>
          </p:cNvSpPr>
          <p:nvPr/>
        </p:nvSpPr>
        <p:spPr bwMode="auto">
          <a:xfrm>
            <a:off x="910630" y="2646660"/>
            <a:ext cx="432048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a:buFont typeface="Wingdings" pitchFamily="2" charset="2"/>
              <a:buNone/>
            </a:pPr>
            <a:r>
              <a:rPr lang="fr-CA" dirty="0">
                <a:solidFill>
                  <a:schemeClr val="hlink"/>
                </a:solidFill>
                <a:latin typeface="Roboto" pitchFamily="2" charset="0"/>
                <a:ea typeface="Roboto" pitchFamily="2" charset="0"/>
              </a:rPr>
              <a:t>&lt;UL&gt;</a:t>
            </a:r>
          </a:p>
          <a:p>
            <a:pPr>
              <a:buFont typeface="Wingdings" pitchFamily="2" charset="2"/>
              <a:buNone/>
            </a:pPr>
            <a:r>
              <a:rPr lang="fr-CA" dirty="0">
                <a:latin typeface="Roboto" pitchFamily="2" charset="0"/>
                <a:ea typeface="Roboto" pitchFamily="2" charset="0"/>
              </a:rPr>
              <a:t>	</a:t>
            </a:r>
            <a:r>
              <a:rPr lang="fr-CA" dirty="0">
                <a:solidFill>
                  <a:srgbClr val="0000FF"/>
                </a:solidFill>
                <a:latin typeface="Roboto" pitchFamily="2" charset="0"/>
                <a:ea typeface="Roboto" pitchFamily="2" charset="0"/>
              </a:rPr>
              <a:t>&lt;LI&gt;</a:t>
            </a:r>
            <a:r>
              <a:rPr lang="fr-CA" dirty="0">
                <a:latin typeface="Roboto" pitchFamily="2" charset="0"/>
                <a:ea typeface="Roboto" pitchFamily="2" charset="0"/>
              </a:rPr>
              <a:t> premier élément</a:t>
            </a:r>
          </a:p>
          <a:p>
            <a:pPr>
              <a:buFont typeface="Wingdings" pitchFamily="2" charset="2"/>
              <a:buNone/>
            </a:pPr>
            <a:r>
              <a:rPr lang="fr-CA" dirty="0">
                <a:latin typeface="Roboto" pitchFamily="2" charset="0"/>
                <a:ea typeface="Roboto" pitchFamily="2" charset="0"/>
              </a:rPr>
              <a:t>	</a:t>
            </a:r>
            <a:r>
              <a:rPr lang="fr-CA" dirty="0">
                <a:solidFill>
                  <a:srgbClr val="0000FF"/>
                </a:solidFill>
                <a:latin typeface="Roboto" pitchFamily="2" charset="0"/>
                <a:ea typeface="Roboto" pitchFamily="2" charset="0"/>
              </a:rPr>
              <a:t>&lt;LI&gt;</a:t>
            </a:r>
            <a:r>
              <a:rPr lang="fr-CA" dirty="0">
                <a:latin typeface="Roboto" pitchFamily="2" charset="0"/>
                <a:ea typeface="Roboto" pitchFamily="2" charset="0"/>
              </a:rPr>
              <a:t> deuxième élément</a:t>
            </a:r>
          </a:p>
          <a:p>
            <a:pPr>
              <a:buFont typeface="Wingdings" pitchFamily="2" charset="2"/>
              <a:buNone/>
            </a:pPr>
            <a:r>
              <a:rPr lang="fr-CA" dirty="0">
                <a:solidFill>
                  <a:schemeClr val="hlink"/>
                </a:solidFill>
                <a:latin typeface="Roboto" pitchFamily="2" charset="0"/>
                <a:ea typeface="Roboto" pitchFamily="2" charset="0"/>
              </a:rPr>
              <a:t>&lt;/UL&gt;</a:t>
            </a:r>
          </a:p>
          <a:p>
            <a:pPr>
              <a:buFont typeface="Wingdings" pitchFamily="2" charset="2"/>
              <a:buNone/>
            </a:pPr>
            <a:r>
              <a:rPr lang="fr-CA" dirty="0">
                <a:latin typeface="Roboto" pitchFamily="2" charset="0"/>
                <a:ea typeface="Roboto" pitchFamily="2" charset="0"/>
              </a:rPr>
              <a:t>	</a:t>
            </a:r>
          </a:p>
          <a:p>
            <a:pPr lvl="1"/>
            <a:endParaRPr lang="fr-CA" dirty="0">
              <a:latin typeface="Roboto" pitchFamily="2" charset="0"/>
              <a:ea typeface="Roboto" pitchFamily="2" charset="0"/>
            </a:endParaRPr>
          </a:p>
        </p:txBody>
      </p:sp>
      <p:sp>
        <p:nvSpPr>
          <p:cNvPr id="6" name="Rectangle 5"/>
          <p:cNvSpPr>
            <a:spLocks noGrp="1" noChangeArrowheads="1"/>
          </p:cNvSpPr>
          <p:nvPr/>
        </p:nvSpPr>
        <p:spPr bwMode="auto">
          <a:xfrm>
            <a:off x="6790284" y="2654394"/>
            <a:ext cx="432048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a:buNone/>
            </a:pPr>
            <a:r>
              <a:rPr lang="fr-CA" dirty="0">
                <a:latin typeface="Roboto" pitchFamily="2" charset="0"/>
                <a:ea typeface="Roboto" pitchFamily="2" charset="0"/>
              </a:rPr>
              <a:t>Ce qui donne:</a:t>
            </a:r>
          </a:p>
          <a:p>
            <a:pPr lvl="2">
              <a:lnSpc>
                <a:spcPct val="150000"/>
              </a:lnSpc>
            </a:pPr>
            <a:r>
              <a:rPr lang="fr-CA" sz="2600" dirty="0">
                <a:latin typeface="Roboto" pitchFamily="2" charset="0"/>
                <a:ea typeface="Roboto" pitchFamily="2" charset="0"/>
              </a:rPr>
              <a:t>premier élément</a:t>
            </a:r>
          </a:p>
          <a:p>
            <a:pPr lvl="2"/>
            <a:r>
              <a:rPr lang="fr-CA" sz="2600" dirty="0">
                <a:latin typeface="Roboto" pitchFamily="2" charset="0"/>
                <a:ea typeface="Roboto" pitchFamily="2" charset="0"/>
              </a:rPr>
              <a:t>deuxième élément</a:t>
            </a:r>
            <a:r>
              <a:rPr lang="fr-CA" sz="2800" dirty="0">
                <a:latin typeface="Roboto" pitchFamily="2" charset="0"/>
                <a:ea typeface="Roboto" pitchFamily="2" charset="0"/>
              </a:rPr>
              <a:t>	</a:t>
            </a:r>
          </a:p>
        </p:txBody>
      </p:sp>
    </p:spTree>
    <p:extLst>
      <p:ext uri="{BB962C8B-B14F-4D97-AF65-F5344CB8AC3E}">
        <p14:creationId xmlns:p14="http://schemas.microsoft.com/office/powerpoint/2010/main" val="37667031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BALISE DE NIVEAU</a:t>
            </a:r>
          </a:p>
        </p:txBody>
      </p:sp>
      <p:sp>
        <p:nvSpPr>
          <p:cNvPr id="6" name="Rectangle 5"/>
          <p:cNvSpPr>
            <a:spLocks noGrp="1" noChangeArrowheads="1"/>
          </p:cNvSpPr>
          <p:nvPr/>
        </p:nvSpPr>
        <p:spPr bwMode="auto">
          <a:xfrm>
            <a:off x="982638" y="3078708"/>
            <a:ext cx="3456384"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marL="495300" indent="-495300">
              <a:buFont typeface="Wingdings" pitchFamily="2" charset="2"/>
              <a:buNone/>
            </a:pPr>
            <a:r>
              <a:rPr lang="fr-CA" dirty="0">
                <a:solidFill>
                  <a:schemeClr val="hlink"/>
                </a:solidFill>
                <a:latin typeface="Roboto" pitchFamily="2" charset="0"/>
                <a:ea typeface="Roboto" pitchFamily="2" charset="0"/>
              </a:rPr>
              <a:t>&lt;OL&gt;</a:t>
            </a:r>
          </a:p>
          <a:p>
            <a:pPr marL="495300" indent="-495300">
              <a:buFont typeface="Wingdings" pitchFamily="2" charset="2"/>
              <a:buNone/>
            </a:pPr>
            <a:r>
              <a:rPr lang="fr-CA" dirty="0">
                <a:latin typeface="Roboto" pitchFamily="2" charset="0"/>
                <a:ea typeface="Roboto" pitchFamily="2" charset="0"/>
              </a:rPr>
              <a:t>	</a:t>
            </a:r>
            <a:r>
              <a:rPr lang="fr-CA" dirty="0">
                <a:solidFill>
                  <a:srgbClr val="0000FF"/>
                </a:solidFill>
                <a:latin typeface="Roboto" pitchFamily="2" charset="0"/>
                <a:ea typeface="Roboto" pitchFamily="2" charset="0"/>
              </a:rPr>
              <a:t>&lt;LI&gt;</a:t>
            </a:r>
            <a:r>
              <a:rPr lang="fr-CA" dirty="0">
                <a:latin typeface="Roboto" pitchFamily="2" charset="0"/>
                <a:ea typeface="Roboto" pitchFamily="2" charset="0"/>
              </a:rPr>
              <a:t>pomme</a:t>
            </a:r>
          </a:p>
          <a:p>
            <a:pPr marL="495300" indent="-495300">
              <a:buFont typeface="Wingdings" pitchFamily="2" charset="2"/>
              <a:buNone/>
            </a:pPr>
            <a:r>
              <a:rPr lang="fr-CA" dirty="0">
                <a:latin typeface="Roboto" pitchFamily="2" charset="0"/>
                <a:ea typeface="Roboto" pitchFamily="2" charset="0"/>
              </a:rPr>
              <a:t>	</a:t>
            </a:r>
            <a:r>
              <a:rPr lang="fr-CA" dirty="0">
                <a:solidFill>
                  <a:srgbClr val="0000FF"/>
                </a:solidFill>
                <a:latin typeface="Roboto" pitchFamily="2" charset="0"/>
                <a:ea typeface="Roboto" pitchFamily="2" charset="0"/>
              </a:rPr>
              <a:t>&lt;LI&gt;</a:t>
            </a:r>
            <a:r>
              <a:rPr lang="fr-CA" dirty="0">
                <a:latin typeface="Roboto" pitchFamily="2" charset="0"/>
                <a:ea typeface="Roboto" pitchFamily="2" charset="0"/>
              </a:rPr>
              <a:t>orange</a:t>
            </a:r>
          </a:p>
          <a:p>
            <a:pPr marL="495300" indent="-495300">
              <a:buFont typeface="Wingdings" pitchFamily="2" charset="2"/>
              <a:buNone/>
            </a:pPr>
            <a:r>
              <a:rPr lang="fr-CA" dirty="0">
                <a:solidFill>
                  <a:schemeClr val="hlink"/>
                </a:solidFill>
                <a:latin typeface="Roboto" pitchFamily="2" charset="0"/>
                <a:ea typeface="Roboto" pitchFamily="2" charset="0"/>
              </a:rPr>
              <a:t>&lt;/OL&gt;</a:t>
            </a:r>
          </a:p>
          <a:p>
            <a:pPr marL="495300" indent="-495300"/>
            <a:endParaRPr lang="fr-CA" dirty="0">
              <a:latin typeface="Roboto" pitchFamily="2" charset="0"/>
              <a:ea typeface="Roboto" pitchFamily="2" charset="0"/>
            </a:endParaRPr>
          </a:p>
        </p:txBody>
      </p:sp>
      <p:sp>
        <p:nvSpPr>
          <p:cNvPr id="4" name="Rectangle 3"/>
          <p:cNvSpPr>
            <a:spLocks noGrp="1" noChangeArrowheads="1"/>
          </p:cNvSpPr>
          <p:nvPr/>
        </p:nvSpPr>
        <p:spPr bwMode="auto">
          <a:xfrm>
            <a:off x="6743278" y="3078708"/>
            <a:ext cx="3456384"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spcBef>
                <a:spcPct val="40000"/>
              </a:spcBef>
              <a:spcAft>
                <a:spcPct val="0"/>
              </a:spcAft>
              <a:buClr>
                <a:srgbClr val="009900"/>
              </a:buClr>
              <a:buSzPct val="60000"/>
              <a:buFont typeface="Wingdings" pitchFamily="2" charset="2"/>
              <a:buChar char="n"/>
              <a:defRPr sz="2600">
                <a:solidFill>
                  <a:schemeClr val="tx1"/>
                </a:solidFill>
                <a:latin typeface="+mn-lt"/>
                <a:ea typeface="+mn-ea"/>
                <a:cs typeface="+mn-cs"/>
              </a:defRPr>
            </a:lvl1pPr>
            <a:lvl2pPr marL="762000" indent="-285750" algn="l" rtl="0" eaLnBrk="0" fontAlgn="base" hangingPunct="0">
              <a:lnSpc>
                <a:spcPct val="90000"/>
              </a:lnSpc>
              <a:spcBef>
                <a:spcPct val="30000"/>
              </a:spcBef>
              <a:spcAft>
                <a:spcPct val="0"/>
              </a:spcAft>
              <a:buClr>
                <a:srgbClr val="009900"/>
              </a:buClr>
              <a:buSzPct val="100000"/>
              <a:buFont typeface="Times New Roman" pitchFamily="18" charset="0"/>
              <a:buChar char="–"/>
              <a:defRPr sz="2400">
                <a:solidFill>
                  <a:schemeClr val="tx1"/>
                </a:solidFill>
                <a:latin typeface="+mn-lt"/>
              </a:defRPr>
            </a:lvl2pPr>
            <a:lvl3pPr marL="1214438" indent="-261938" algn="l" rtl="0" eaLnBrk="0" fontAlgn="base" hangingPunct="0">
              <a:lnSpc>
                <a:spcPct val="90000"/>
              </a:lnSpc>
              <a:spcBef>
                <a:spcPct val="25000"/>
              </a:spcBef>
              <a:spcAft>
                <a:spcPct val="0"/>
              </a:spcAft>
              <a:buClr>
                <a:srgbClr val="009900"/>
              </a:buClr>
              <a:buSzPct val="100000"/>
              <a:buChar char="•"/>
              <a:defRPr sz="2200">
                <a:solidFill>
                  <a:schemeClr val="tx1"/>
                </a:solidFill>
                <a:latin typeface="+mn-lt"/>
              </a:defRPr>
            </a:lvl3pPr>
            <a:lvl4pPr marL="1676400" indent="-271463" algn="l" rtl="0" eaLnBrk="0" fontAlgn="base" hangingPunct="0">
              <a:spcBef>
                <a:spcPct val="20000"/>
              </a:spcBef>
              <a:spcAft>
                <a:spcPct val="0"/>
              </a:spcAft>
              <a:buChar char="•"/>
              <a:defRPr>
                <a:solidFill>
                  <a:schemeClr val="tx1"/>
                </a:solidFill>
                <a:latin typeface="+mn-lt"/>
              </a:defRPr>
            </a:lvl4pPr>
            <a:lvl5pPr marL="2095500" indent="-228600" algn="l" rtl="0" eaLnBrk="0" fontAlgn="base" hangingPunct="0">
              <a:spcBef>
                <a:spcPct val="20000"/>
              </a:spcBef>
              <a:spcAft>
                <a:spcPct val="0"/>
              </a:spcAft>
              <a:buChar char="•"/>
              <a:defRPr>
                <a:solidFill>
                  <a:schemeClr val="tx1"/>
                </a:solidFill>
                <a:latin typeface="+mn-lt"/>
              </a:defRPr>
            </a:lvl5pPr>
            <a:lvl6pPr marL="2552700" indent="-228600" algn="l" rtl="0" eaLnBrk="0" fontAlgn="base" hangingPunct="0">
              <a:spcBef>
                <a:spcPct val="20000"/>
              </a:spcBef>
              <a:spcAft>
                <a:spcPct val="0"/>
              </a:spcAft>
              <a:buChar char="•"/>
              <a:defRPr>
                <a:solidFill>
                  <a:schemeClr val="tx1"/>
                </a:solidFill>
                <a:latin typeface="+mn-lt"/>
              </a:defRPr>
            </a:lvl6pPr>
            <a:lvl7pPr marL="3009900" indent="-228600" algn="l" rtl="0" eaLnBrk="0" fontAlgn="base" hangingPunct="0">
              <a:spcBef>
                <a:spcPct val="20000"/>
              </a:spcBef>
              <a:spcAft>
                <a:spcPct val="0"/>
              </a:spcAft>
              <a:buChar char="•"/>
              <a:defRPr>
                <a:solidFill>
                  <a:schemeClr val="tx1"/>
                </a:solidFill>
                <a:latin typeface="+mn-lt"/>
              </a:defRPr>
            </a:lvl7pPr>
            <a:lvl8pPr marL="3467100" indent="-228600" algn="l" rtl="0" eaLnBrk="0" fontAlgn="base" hangingPunct="0">
              <a:spcBef>
                <a:spcPct val="20000"/>
              </a:spcBef>
              <a:spcAft>
                <a:spcPct val="0"/>
              </a:spcAft>
              <a:buChar char="•"/>
              <a:defRPr>
                <a:solidFill>
                  <a:schemeClr val="tx1"/>
                </a:solidFill>
                <a:latin typeface="+mn-lt"/>
              </a:defRPr>
            </a:lvl8pPr>
            <a:lvl9pPr marL="3924300" indent="-228600" algn="l" rtl="0" eaLnBrk="0" fontAlgn="base" hangingPunct="0">
              <a:spcBef>
                <a:spcPct val="20000"/>
              </a:spcBef>
              <a:spcAft>
                <a:spcPct val="0"/>
              </a:spcAft>
              <a:buChar char="•"/>
              <a:defRPr>
                <a:solidFill>
                  <a:schemeClr val="tx1"/>
                </a:solidFill>
                <a:latin typeface="+mn-lt"/>
              </a:defRPr>
            </a:lvl9pPr>
          </a:lstStyle>
          <a:p>
            <a:pPr marL="495300" indent="-495300">
              <a:buNone/>
            </a:pPr>
            <a:r>
              <a:rPr lang="fr-CA" dirty="0">
                <a:latin typeface="Roboto" pitchFamily="2" charset="0"/>
                <a:ea typeface="Roboto" pitchFamily="2" charset="0"/>
              </a:rPr>
              <a:t>Ce qui donne:</a:t>
            </a:r>
          </a:p>
          <a:p>
            <a:pPr marL="495300" indent="-495300">
              <a:buNone/>
            </a:pPr>
            <a:r>
              <a:rPr lang="fr-CA" dirty="0">
                <a:latin typeface="Roboto" pitchFamily="2" charset="0"/>
                <a:ea typeface="Roboto" pitchFamily="2" charset="0"/>
              </a:rPr>
              <a:t>		1. pomme</a:t>
            </a:r>
          </a:p>
          <a:p>
            <a:pPr marL="495300" indent="-495300">
              <a:buNone/>
            </a:pPr>
            <a:r>
              <a:rPr lang="fr-CA" dirty="0">
                <a:latin typeface="Roboto" pitchFamily="2" charset="0"/>
                <a:ea typeface="Roboto" pitchFamily="2" charset="0"/>
              </a:rPr>
              <a:t>		2. orange</a:t>
            </a:r>
          </a:p>
          <a:p>
            <a:pPr marL="495300" indent="-495300">
              <a:buNone/>
            </a:pPr>
            <a:r>
              <a:rPr lang="fr-CA" dirty="0">
                <a:latin typeface="Roboto" pitchFamily="2" charset="0"/>
                <a:ea typeface="Roboto" pitchFamily="2" charset="0"/>
              </a:rPr>
              <a:t>		3. raisin</a:t>
            </a:r>
          </a:p>
        </p:txBody>
      </p:sp>
    </p:spTree>
    <p:extLst>
      <p:ext uri="{BB962C8B-B14F-4D97-AF65-F5344CB8AC3E}">
        <p14:creationId xmlns:p14="http://schemas.microsoft.com/office/powerpoint/2010/main" val="285596010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INLINE VS BLOCK LEVEL ELEMNTS</a:t>
            </a:r>
          </a:p>
        </p:txBody>
      </p:sp>
      <p:sp>
        <p:nvSpPr>
          <p:cNvPr id="10" name="TextBox 9"/>
          <p:cNvSpPr txBox="1"/>
          <p:nvPr/>
        </p:nvSpPr>
        <p:spPr>
          <a:xfrm>
            <a:off x="1117454" y="2214611"/>
            <a:ext cx="10463438" cy="3720362"/>
          </a:xfrm>
          <a:prstGeom prst="rect">
            <a:avLst/>
          </a:prstGeom>
          <a:noFill/>
        </p:spPr>
        <p:txBody>
          <a:bodyPr wrap="square" lIns="118223" tIns="59111" rIns="118223" bIns="59111" rtlCol="0">
            <a:spAutoFit/>
          </a:bodyPr>
          <a:lstStyle/>
          <a:p>
            <a:r>
              <a:rPr lang="fr-FR" sz="2600" dirty="0" err="1">
                <a:latin typeface="Open Sans" pitchFamily="34" charset="0"/>
                <a:ea typeface="Open Sans" pitchFamily="34" charset="0"/>
                <a:cs typeface="Open Sans" pitchFamily="34" charset="0"/>
              </a:rPr>
              <a:t>Inline</a:t>
            </a:r>
            <a:r>
              <a:rPr lang="fr-FR" sz="2600" dirty="0">
                <a:latin typeface="Open Sans" pitchFamily="34" charset="0"/>
                <a:ea typeface="Open Sans" pitchFamily="34" charset="0"/>
                <a:cs typeface="Open Sans" pitchFamily="34" charset="0"/>
              </a:rPr>
              <a:t> </a:t>
            </a:r>
            <a:r>
              <a:rPr lang="fr-FR" sz="2600" dirty="0" err="1">
                <a:latin typeface="Open Sans" pitchFamily="34" charset="0"/>
                <a:ea typeface="Open Sans" pitchFamily="34" charset="0"/>
                <a:cs typeface="Open Sans" pitchFamily="34" charset="0"/>
              </a:rPr>
              <a:t>Elements</a:t>
            </a:r>
            <a:r>
              <a:rPr lang="fr-FR" sz="2600" dirty="0">
                <a:latin typeface="Open Sans" pitchFamily="34" charset="0"/>
                <a:ea typeface="Open Sans" pitchFamily="34" charset="0"/>
                <a:cs typeface="Open Sans" pitchFamily="34" charset="0"/>
              </a:rPr>
              <a:t> :</a:t>
            </a:r>
          </a:p>
          <a:p>
            <a:pPr marL="443335" indent="-443335">
              <a:buFont typeface="Arial" pitchFamily="34" charset="0"/>
              <a:buChar char="•"/>
            </a:pPr>
            <a:r>
              <a:rPr lang="fr-FR" sz="2600" dirty="0">
                <a:latin typeface="Open Sans" pitchFamily="34" charset="0"/>
                <a:ea typeface="Open Sans" pitchFamily="34" charset="0"/>
                <a:cs typeface="Open Sans" pitchFamily="34" charset="0"/>
              </a:rPr>
              <a:t>Ne commencez pas sur une nouvelle ligne</a:t>
            </a:r>
          </a:p>
          <a:p>
            <a:pPr marL="443335" indent="-443335">
              <a:buFont typeface="Arial" pitchFamily="34" charset="0"/>
              <a:buChar char="•"/>
            </a:pPr>
            <a:r>
              <a:rPr lang="fr-FR" sz="2600" dirty="0">
                <a:latin typeface="Open Sans" pitchFamily="34" charset="0"/>
                <a:ea typeface="Open Sans" pitchFamily="34" charset="0"/>
                <a:cs typeface="Open Sans" pitchFamily="34" charset="0"/>
              </a:rPr>
              <a:t>Ne prenez que la largeur nécessaire</a:t>
            </a:r>
          </a:p>
          <a:p>
            <a:pPr marL="443335" indent="-443335">
              <a:buFont typeface="Arial" pitchFamily="34" charset="0"/>
              <a:buChar char="•"/>
            </a:pPr>
            <a:endParaRPr lang="fr-FR" sz="2600" dirty="0">
              <a:latin typeface="Open Sans" pitchFamily="34" charset="0"/>
              <a:ea typeface="Open Sans" pitchFamily="34" charset="0"/>
              <a:cs typeface="Open Sans" pitchFamily="34" charset="0"/>
            </a:endParaRPr>
          </a:p>
          <a:p>
            <a:endParaRPr lang="fr-FR" sz="2600" dirty="0" smtClean="0">
              <a:latin typeface="Open Sans" pitchFamily="34" charset="0"/>
              <a:ea typeface="Open Sans" pitchFamily="34" charset="0"/>
              <a:cs typeface="Open Sans" pitchFamily="34" charset="0"/>
            </a:endParaRPr>
          </a:p>
          <a:p>
            <a:endParaRPr lang="fr-FR" sz="2600" dirty="0">
              <a:latin typeface="Open Sans" pitchFamily="34" charset="0"/>
              <a:ea typeface="Open Sans" pitchFamily="34" charset="0"/>
              <a:cs typeface="Open Sans" pitchFamily="34" charset="0"/>
            </a:endParaRPr>
          </a:p>
          <a:p>
            <a:r>
              <a:rPr lang="fr-FR" sz="2600" dirty="0" smtClean="0">
                <a:latin typeface="Open Sans" pitchFamily="34" charset="0"/>
                <a:ea typeface="Open Sans" pitchFamily="34" charset="0"/>
                <a:cs typeface="Open Sans" pitchFamily="34" charset="0"/>
              </a:rPr>
              <a:t>Block </a:t>
            </a:r>
            <a:r>
              <a:rPr lang="fr-FR" sz="2600" dirty="0" err="1">
                <a:latin typeface="Open Sans" pitchFamily="34" charset="0"/>
                <a:ea typeface="Open Sans" pitchFamily="34" charset="0"/>
                <a:cs typeface="Open Sans" pitchFamily="34" charset="0"/>
              </a:rPr>
              <a:t>Elements</a:t>
            </a:r>
            <a:r>
              <a:rPr lang="fr-FR" sz="2600" dirty="0">
                <a:latin typeface="Open Sans" pitchFamily="34" charset="0"/>
                <a:ea typeface="Open Sans" pitchFamily="34" charset="0"/>
                <a:cs typeface="Open Sans" pitchFamily="34" charset="0"/>
              </a:rPr>
              <a:t> :</a:t>
            </a:r>
          </a:p>
          <a:p>
            <a:pPr marL="443335" indent="-443335">
              <a:buFont typeface="Arial" pitchFamily="34" charset="0"/>
              <a:buChar char="•"/>
            </a:pPr>
            <a:r>
              <a:rPr lang="fr-FR" sz="2600" dirty="0">
                <a:latin typeface="Open Sans" pitchFamily="34" charset="0"/>
                <a:ea typeface="Open Sans" pitchFamily="34" charset="0"/>
                <a:cs typeface="Open Sans" pitchFamily="34" charset="0"/>
              </a:rPr>
              <a:t>Commencer sur une nouvelle ligne</a:t>
            </a:r>
          </a:p>
          <a:p>
            <a:pPr marL="443335" indent="-443335">
              <a:buFont typeface="Arial" pitchFamily="34" charset="0"/>
              <a:buChar char="•"/>
            </a:pPr>
            <a:r>
              <a:rPr lang="fr-FR" sz="2600" dirty="0">
                <a:latin typeface="Open Sans" pitchFamily="34" charset="0"/>
                <a:ea typeface="Open Sans" pitchFamily="34" charset="0"/>
                <a:cs typeface="Open Sans" pitchFamily="34" charset="0"/>
              </a:rPr>
              <a:t>Prenez toute la largeur disponible</a:t>
            </a:r>
          </a:p>
        </p:txBody>
      </p:sp>
      <p:sp>
        <p:nvSpPr>
          <p:cNvPr id="6" name="TextBox 5"/>
          <p:cNvSpPr txBox="1"/>
          <p:nvPr/>
        </p:nvSpPr>
        <p:spPr>
          <a:xfrm>
            <a:off x="1153281" y="5994985"/>
            <a:ext cx="10463438" cy="550264"/>
          </a:xfrm>
          <a:prstGeom prst="rect">
            <a:avLst/>
          </a:prstGeom>
          <a:noFill/>
        </p:spPr>
        <p:txBody>
          <a:bodyPr wrap="square" lIns="118223" tIns="59111" rIns="118223" bIns="59111" rtlCol="0">
            <a:spAutoFit/>
          </a:bodyPr>
          <a:lstStyle/>
          <a:p>
            <a:r>
              <a:rPr lang="fr-FR" sz="2800" dirty="0">
                <a:solidFill>
                  <a:schemeClr val="tx2">
                    <a:lumMod val="60000"/>
                    <a:lumOff val="40000"/>
                  </a:schemeClr>
                </a:solidFill>
                <a:latin typeface="Open Sans" pitchFamily="34" charset="0"/>
                <a:ea typeface="Open Sans" pitchFamily="34" charset="0"/>
                <a:cs typeface="Open Sans" pitchFamily="34" charset="0"/>
              </a:rPr>
              <a:t>Niveau Block    :  &lt;h1&gt;, &lt;div&gt;, &lt;p&gt;, &lt;</a:t>
            </a:r>
            <a:r>
              <a:rPr lang="fr-FR" sz="2800" dirty="0" err="1">
                <a:solidFill>
                  <a:schemeClr val="tx2">
                    <a:lumMod val="60000"/>
                    <a:lumOff val="40000"/>
                  </a:schemeClr>
                </a:solidFill>
                <a:latin typeface="Open Sans" pitchFamily="34" charset="0"/>
                <a:ea typeface="Open Sans" pitchFamily="34" charset="0"/>
                <a:cs typeface="Open Sans" pitchFamily="34" charset="0"/>
              </a:rPr>
              <a:t>form</a:t>
            </a:r>
            <a:r>
              <a:rPr lang="fr-FR" sz="2800" dirty="0">
                <a:solidFill>
                  <a:schemeClr val="tx2">
                    <a:lumMod val="60000"/>
                    <a:lumOff val="40000"/>
                  </a:schemeClr>
                </a:solidFill>
                <a:latin typeface="Open Sans" pitchFamily="34" charset="0"/>
                <a:ea typeface="Open Sans" pitchFamily="34" charset="0"/>
                <a:cs typeface="Open Sans" pitchFamily="34" charset="0"/>
              </a:rPr>
              <a:t>&gt;, etc…</a:t>
            </a:r>
          </a:p>
        </p:txBody>
      </p:sp>
      <p:sp>
        <p:nvSpPr>
          <p:cNvPr id="7" name="TextBox 6"/>
          <p:cNvSpPr txBox="1"/>
          <p:nvPr/>
        </p:nvSpPr>
        <p:spPr>
          <a:xfrm>
            <a:off x="1219041" y="3599605"/>
            <a:ext cx="10463438" cy="550264"/>
          </a:xfrm>
          <a:prstGeom prst="rect">
            <a:avLst/>
          </a:prstGeom>
          <a:noFill/>
        </p:spPr>
        <p:txBody>
          <a:bodyPr wrap="square" lIns="118223" tIns="59111" rIns="118223" bIns="59111" rtlCol="0">
            <a:spAutoFit/>
          </a:bodyPr>
          <a:lstStyle/>
          <a:p>
            <a:r>
              <a:rPr lang="fr-FR" sz="2800" dirty="0">
                <a:solidFill>
                  <a:schemeClr val="tx2">
                    <a:lumMod val="60000"/>
                    <a:lumOff val="40000"/>
                  </a:schemeClr>
                </a:solidFill>
                <a:latin typeface="Open Sans" pitchFamily="34" charset="0"/>
                <a:ea typeface="Open Sans" pitchFamily="34" charset="0"/>
                <a:cs typeface="Open Sans" pitchFamily="34" charset="0"/>
              </a:rPr>
              <a:t>Niveau Ligne  :  &lt;</a:t>
            </a:r>
            <a:r>
              <a:rPr lang="fr-FR" sz="2800" dirty="0" err="1">
                <a:solidFill>
                  <a:schemeClr val="tx2">
                    <a:lumMod val="60000"/>
                    <a:lumOff val="40000"/>
                  </a:schemeClr>
                </a:solidFill>
                <a:latin typeface="Open Sans" pitchFamily="34" charset="0"/>
                <a:ea typeface="Open Sans" pitchFamily="34" charset="0"/>
                <a:cs typeface="Open Sans" pitchFamily="34" charset="0"/>
              </a:rPr>
              <a:t>span</a:t>
            </a:r>
            <a:r>
              <a:rPr lang="fr-FR" sz="2800" dirty="0">
                <a:solidFill>
                  <a:schemeClr val="tx2">
                    <a:lumMod val="60000"/>
                    <a:lumOff val="40000"/>
                  </a:schemeClr>
                </a:solidFill>
                <a:latin typeface="Open Sans" pitchFamily="34" charset="0"/>
                <a:ea typeface="Open Sans" pitchFamily="34" charset="0"/>
                <a:cs typeface="Open Sans" pitchFamily="34" charset="0"/>
              </a:rPr>
              <a:t>&gt;, &lt;</a:t>
            </a:r>
            <a:r>
              <a:rPr lang="fr-FR" sz="2800" dirty="0" err="1">
                <a:solidFill>
                  <a:schemeClr val="tx2">
                    <a:lumMod val="60000"/>
                    <a:lumOff val="40000"/>
                  </a:schemeClr>
                </a:solidFill>
                <a:latin typeface="Open Sans" pitchFamily="34" charset="0"/>
                <a:ea typeface="Open Sans" pitchFamily="34" charset="0"/>
                <a:cs typeface="Open Sans" pitchFamily="34" charset="0"/>
              </a:rPr>
              <a:t>img</a:t>
            </a:r>
            <a:r>
              <a:rPr lang="fr-FR" sz="2800" dirty="0">
                <a:solidFill>
                  <a:schemeClr val="tx2">
                    <a:lumMod val="60000"/>
                    <a:lumOff val="40000"/>
                  </a:schemeClr>
                </a:solidFill>
                <a:latin typeface="Open Sans" pitchFamily="34" charset="0"/>
                <a:ea typeface="Open Sans" pitchFamily="34" charset="0"/>
                <a:cs typeface="Open Sans" pitchFamily="34" charset="0"/>
              </a:rPr>
              <a:t>&gt;, &lt;a&gt;, etc…</a:t>
            </a:r>
          </a:p>
        </p:txBody>
      </p:sp>
    </p:spTree>
    <p:extLst>
      <p:ext uri="{BB962C8B-B14F-4D97-AF65-F5344CB8AC3E}">
        <p14:creationId xmlns:p14="http://schemas.microsoft.com/office/powerpoint/2010/main" val="193191511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HTML ATTRIBUIT</a:t>
            </a:r>
          </a:p>
        </p:txBody>
      </p:sp>
      <p:sp>
        <p:nvSpPr>
          <p:cNvPr id="7" name="TextBox 6"/>
          <p:cNvSpPr txBox="1"/>
          <p:nvPr/>
        </p:nvSpPr>
        <p:spPr>
          <a:xfrm>
            <a:off x="1117454" y="3276707"/>
            <a:ext cx="10463438" cy="596430"/>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a:t>
            </a:r>
            <a:r>
              <a:rPr lang="fr-FR" sz="3100" dirty="0" err="1">
                <a:latin typeface="Open Sans" pitchFamily="34" charset="0"/>
                <a:ea typeface="Open Sans" pitchFamily="34" charset="0"/>
                <a:cs typeface="Open Sans" pitchFamily="34" charset="0"/>
              </a:rPr>
              <a:t>img</a:t>
            </a:r>
            <a:r>
              <a:rPr lang="fr-FR" sz="3100" dirty="0">
                <a:latin typeface="Open Sans" pitchFamily="34" charset="0"/>
                <a:ea typeface="Open Sans" pitchFamily="34" charset="0"/>
                <a:cs typeface="Open Sans" pitchFamily="34" charset="0"/>
              </a:rPr>
              <a:t> </a:t>
            </a:r>
            <a:r>
              <a:rPr lang="fr-FR" sz="3100" dirty="0" err="1">
                <a:latin typeface="Open Sans" pitchFamily="34" charset="0"/>
                <a:ea typeface="Open Sans" pitchFamily="34" charset="0"/>
                <a:cs typeface="Open Sans" pitchFamily="34" charset="0"/>
              </a:rPr>
              <a:t>src</a:t>
            </a:r>
            <a:r>
              <a:rPr lang="fr-FR" sz="3100" dirty="0">
                <a:latin typeface="Open Sans" pitchFamily="34" charset="0"/>
                <a:ea typeface="Open Sans" pitchFamily="34" charset="0"/>
                <a:cs typeface="Open Sans" pitchFamily="34" charset="0"/>
              </a:rPr>
              <a:t>="mypic.jpg"  </a:t>
            </a:r>
            <a:r>
              <a:rPr lang="fr-FR" sz="3100" dirty="0" err="1">
                <a:latin typeface="Open Sans" pitchFamily="34" charset="0"/>
                <a:ea typeface="Open Sans" pitchFamily="34" charset="0"/>
                <a:cs typeface="Open Sans" pitchFamily="34" charset="0"/>
              </a:rPr>
              <a:t>alt</a:t>
            </a:r>
            <a:r>
              <a:rPr lang="fr-FR" sz="3100" dirty="0">
                <a:latin typeface="Open Sans" pitchFamily="34" charset="0"/>
                <a:ea typeface="Open Sans" pitchFamily="34" charset="0"/>
                <a:cs typeface="Open Sans" pitchFamily="34" charset="0"/>
              </a:rPr>
              <a:t> ="</a:t>
            </a:r>
            <a:r>
              <a:rPr lang="fr-FR" sz="3100" dirty="0" err="1">
                <a:latin typeface="Open Sans" pitchFamily="34" charset="0"/>
                <a:ea typeface="Open Sans" pitchFamily="34" charset="0"/>
                <a:cs typeface="Open Sans" pitchFamily="34" charset="0"/>
              </a:rPr>
              <a:t>selfie</a:t>
            </a:r>
            <a:r>
              <a:rPr lang="fr-FR" sz="3100" dirty="0">
                <a:latin typeface="Open Sans" pitchFamily="34" charset="0"/>
                <a:ea typeface="Open Sans" pitchFamily="34" charset="0"/>
                <a:cs typeface="Open Sans" pitchFamily="34" charset="0"/>
              </a:rPr>
              <a:t>" &gt; Mon texte &lt;/p&gt;</a:t>
            </a:r>
          </a:p>
        </p:txBody>
      </p:sp>
      <p:sp>
        <p:nvSpPr>
          <p:cNvPr id="2" name="TextBox 1"/>
          <p:cNvSpPr txBox="1"/>
          <p:nvPr/>
        </p:nvSpPr>
        <p:spPr>
          <a:xfrm>
            <a:off x="1320628" y="4759025"/>
            <a:ext cx="9955504" cy="919596"/>
          </a:xfrm>
          <a:prstGeom prst="rect">
            <a:avLst/>
          </a:prstGeom>
          <a:noFill/>
        </p:spPr>
        <p:txBody>
          <a:bodyPr wrap="square" lIns="118223" tIns="59111" rIns="118223" bIns="59111" rtlCol="0">
            <a:spAutoFit/>
          </a:bodyPr>
          <a:lstStyle/>
          <a:p>
            <a:pPr marL="369446" indent="-369446">
              <a:buFont typeface="Arial" pitchFamily="34" charset="0"/>
              <a:buChar char="•"/>
            </a:pPr>
            <a:r>
              <a:rPr lang="fr-FR" sz="2600" dirty="0"/>
              <a:t>Les attributs fournissent des informations supplémentaires sur un élément HTML.</a:t>
            </a:r>
          </a:p>
        </p:txBody>
      </p:sp>
    </p:spTree>
    <p:extLst>
      <p:ext uri="{BB962C8B-B14F-4D97-AF65-F5344CB8AC3E}">
        <p14:creationId xmlns:p14="http://schemas.microsoft.com/office/powerpoint/2010/main" val="99604059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CLASS &amp; ID ATTRIBUIT</a:t>
            </a:r>
          </a:p>
        </p:txBody>
      </p:sp>
      <p:sp>
        <p:nvSpPr>
          <p:cNvPr id="2" name="TextBox 1"/>
          <p:cNvSpPr txBox="1"/>
          <p:nvPr/>
        </p:nvSpPr>
        <p:spPr>
          <a:xfrm>
            <a:off x="1320628" y="4759025"/>
            <a:ext cx="9955504" cy="1535149"/>
          </a:xfrm>
          <a:prstGeom prst="rect">
            <a:avLst/>
          </a:prstGeom>
          <a:noFill/>
        </p:spPr>
        <p:txBody>
          <a:bodyPr wrap="square" lIns="118223" tIns="59111" rIns="118223" bIns="59111" rtlCol="0">
            <a:spAutoFit/>
          </a:bodyPr>
          <a:lstStyle/>
          <a:p>
            <a:pPr marL="369446" indent="-369446">
              <a:buFont typeface="Arial" pitchFamily="34" charset="0"/>
              <a:buChar char="•"/>
            </a:pPr>
            <a:r>
              <a:rPr lang="fr-FR" dirty="0"/>
              <a:t>L'attribut Class est le plus couramment utilisé pour pointer vers un style en CSS.</a:t>
            </a:r>
          </a:p>
          <a:p>
            <a:pPr marL="369446" indent="-369446">
              <a:buFont typeface="Arial" pitchFamily="34" charset="0"/>
              <a:buChar char="•"/>
            </a:pPr>
            <a:r>
              <a:rPr lang="fr-FR" dirty="0"/>
              <a:t>L'attribut id est le plus couramment utilisé en </a:t>
            </a:r>
            <a:r>
              <a:rPr lang="fr-FR" dirty="0" err="1"/>
              <a:t>Javascript</a:t>
            </a:r>
            <a:endParaRPr lang="fr-FR" dirty="0"/>
          </a:p>
          <a:p>
            <a:pPr marL="369446" indent="-369446">
              <a:buFont typeface="Arial" pitchFamily="34" charset="0"/>
              <a:buChar char="•"/>
            </a:pPr>
            <a:r>
              <a:rPr lang="fr-FR" dirty="0"/>
              <a:t>Les deux peuvent être utilisés en CSS et </a:t>
            </a:r>
            <a:r>
              <a:rPr lang="fr-FR" dirty="0" err="1"/>
              <a:t>Javascript</a:t>
            </a:r>
            <a:endParaRPr lang="fr-FR" dirty="0"/>
          </a:p>
        </p:txBody>
      </p:sp>
      <p:sp>
        <p:nvSpPr>
          <p:cNvPr id="8" name="TextBox 7"/>
          <p:cNvSpPr txBox="1"/>
          <p:nvPr/>
        </p:nvSpPr>
        <p:spPr>
          <a:xfrm>
            <a:off x="1219041" y="3272136"/>
            <a:ext cx="10463438" cy="596430"/>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&lt;p class ="slogan" id ="slogan"&gt;Mon texte &lt;/p&gt;</a:t>
            </a:r>
          </a:p>
        </p:txBody>
      </p:sp>
    </p:spTree>
    <p:extLst>
      <p:ext uri="{BB962C8B-B14F-4D97-AF65-F5344CB8AC3E}">
        <p14:creationId xmlns:p14="http://schemas.microsoft.com/office/powerpoint/2010/main" val="425519192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THE DIV ELEMENT</a:t>
            </a:r>
          </a:p>
        </p:txBody>
      </p:sp>
      <p:sp>
        <p:nvSpPr>
          <p:cNvPr id="2" name="TextBox 1"/>
          <p:cNvSpPr txBox="1"/>
          <p:nvPr/>
        </p:nvSpPr>
        <p:spPr>
          <a:xfrm>
            <a:off x="1239622" y="5454972"/>
            <a:ext cx="9955504" cy="919596"/>
          </a:xfrm>
          <a:prstGeom prst="rect">
            <a:avLst/>
          </a:prstGeom>
          <a:noFill/>
        </p:spPr>
        <p:txBody>
          <a:bodyPr wrap="square" lIns="118223" tIns="59111" rIns="118223" bIns="59111" rtlCol="0">
            <a:spAutoFit/>
          </a:bodyPr>
          <a:lstStyle/>
          <a:p>
            <a:pPr marL="369446" indent="-369446">
              <a:buFont typeface="Arial" pitchFamily="34" charset="0"/>
              <a:buChar char="•"/>
            </a:pPr>
            <a:r>
              <a:rPr lang="fr-FR" sz="2600" dirty="0"/>
              <a:t>L'élément div est normalement utilisé comme conteneur pour d'autres éléments.</a:t>
            </a:r>
          </a:p>
        </p:txBody>
      </p:sp>
      <p:sp>
        <p:nvSpPr>
          <p:cNvPr id="8" name="TextBox 7"/>
          <p:cNvSpPr txBox="1"/>
          <p:nvPr/>
        </p:nvSpPr>
        <p:spPr>
          <a:xfrm>
            <a:off x="1219041" y="3272136"/>
            <a:ext cx="10463438" cy="1550538"/>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&lt;div&gt;</a:t>
            </a:r>
          </a:p>
          <a:p>
            <a:r>
              <a:rPr lang="fr-FR" sz="3100" dirty="0">
                <a:latin typeface="Open Sans" pitchFamily="34" charset="0"/>
                <a:ea typeface="Open Sans" pitchFamily="34" charset="0"/>
                <a:cs typeface="Open Sans" pitchFamily="34" charset="0"/>
              </a:rPr>
              <a:t>	</a:t>
            </a:r>
            <a:r>
              <a:rPr lang="fr-FR" sz="2600" dirty="0">
                <a:latin typeface="Open Sans" pitchFamily="34" charset="0"/>
                <a:ea typeface="Open Sans" pitchFamily="34" charset="0"/>
                <a:cs typeface="Open Sans" pitchFamily="34" charset="0"/>
              </a:rPr>
              <a:t>Autre élément HTML</a:t>
            </a:r>
          </a:p>
          <a:p>
            <a:r>
              <a:rPr lang="fr-FR" sz="3100" dirty="0">
                <a:latin typeface="Open Sans" pitchFamily="34" charset="0"/>
                <a:ea typeface="Open Sans" pitchFamily="34" charset="0"/>
                <a:cs typeface="Open Sans" pitchFamily="34" charset="0"/>
              </a:rPr>
              <a:t>&lt;/div&gt;</a:t>
            </a:r>
          </a:p>
        </p:txBody>
      </p:sp>
    </p:spTree>
    <p:extLst>
      <p:ext uri="{BB962C8B-B14F-4D97-AF65-F5344CB8AC3E}">
        <p14:creationId xmlns:p14="http://schemas.microsoft.com/office/powerpoint/2010/main" val="90370603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HTML VALIDATION</a:t>
            </a:r>
          </a:p>
        </p:txBody>
      </p:sp>
      <p:sp>
        <p:nvSpPr>
          <p:cNvPr id="8" name="TextBox 7"/>
          <p:cNvSpPr txBox="1"/>
          <p:nvPr/>
        </p:nvSpPr>
        <p:spPr>
          <a:xfrm>
            <a:off x="1054646" y="3222724"/>
            <a:ext cx="10463438" cy="1073484"/>
          </a:xfrm>
          <a:prstGeom prst="rect">
            <a:avLst/>
          </a:prstGeom>
          <a:noFill/>
        </p:spPr>
        <p:txBody>
          <a:bodyPr wrap="square" lIns="118223" tIns="59111" rIns="118223" bIns="59111" rtlCol="0">
            <a:spAutoFit/>
          </a:bodyPr>
          <a:lstStyle/>
          <a:p>
            <a:pPr marL="443335" indent="-443335">
              <a:buFont typeface="Arial" pitchFamily="34" charset="0"/>
              <a:buChar char="•"/>
            </a:pPr>
            <a:r>
              <a:rPr lang="fr-FR" sz="3100" dirty="0">
                <a:latin typeface="Open Sans" pitchFamily="34" charset="0"/>
                <a:ea typeface="Open Sans" pitchFamily="34" charset="0"/>
                <a:cs typeface="Open Sans" pitchFamily="34" charset="0"/>
              </a:rPr>
              <a:t>Il existe une bonne et une mauvaise façon d'écrire du HTML.</a:t>
            </a:r>
          </a:p>
        </p:txBody>
      </p:sp>
      <p:sp>
        <p:nvSpPr>
          <p:cNvPr id="6" name="TextBox 5"/>
          <p:cNvSpPr txBox="1"/>
          <p:nvPr/>
        </p:nvSpPr>
        <p:spPr>
          <a:xfrm>
            <a:off x="1342678" y="4590876"/>
            <a:ext cx="10463438" cy="596430"/>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https://validator.w3.org</a:t>
            </a:r>
          </a:p>
        </p:txBody>
      </p:sp>
    </p:spTree>
    <p:extLst>
      <p:ext uri="{BB962C8B-B14F-4D97-AF65-F5344CB8AC3E}">
        <p14:creationId xmlns:p14="http://schemas.microsoft.com/office/powerpoint/2010/main" val="22049805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rPr>
              <a:t>C’EST QUOI HTML?</a:t>
            </a:r>
          </a:p>
        </p:txBody>
      </p:sp>
      <p:sp>
        <p:nvSpPr>
          <p:cNvPr id="10" name="TextBox 9"/>
          <p:cNvSpPr txBox="1"/>
          <p:nvPr/>
        </p:nvSpPr>
        <p:spPr>
          <a:xfrm>
            <a:off x="1126654" y="2142604"/>
            <a:ext cx="10252063" cy="3954401"/>
          </a:xfrm>
          <a:prstGeom prst="rect">
            <a:avLst/>
          </a:prstGeom>
          <a:noFill/>
        </p:spPr>
        <p:txBody>
          <a:bodyPr wrap="square" lIns="118223" tIns="59111" rIns="118223" bIns="59111" rtlCol="0">
            <a:spAutoFit/>
          </a:bodyPr>
          <a:lstStyle/>
          <a:p>
            <a:pPr marL="443335" indent="-443335">
              <a:lnSpc>
                <a:spcPct val="150000"/>
              </a:lnSpc>
              <a:spcAft>
                <a:spcPts val="1293"/>
              </a:spcAft>
              <a:buFont typeface="Arial" pitchFamily="34" charset="0"/>
              <a:buChar char="•"/>
            </a:pPr>
            <a:r>
              <a:rPr lang="fr-FR" sz="3100" dirty="0">
                <a:latin typeface="Open Sans" pitchFamily="34" charset="0"/>
                <a:ea typeface="Open Sans" pitchFamily="34" charset="0"/>
                <a:cs typeface="Open Sans" pitchFamily="34" charset="0"/>
              </a:rPr>
              <a:t>Un acronyme pour HyperText Mark up Langage</a:t>
            </a:r>
          </a:p>
          <a:p>
            <a:pPr marL="443335" indent="-443335">
              <a:lnSpc>
                <a:spcPct val="150000"/>
              </a:lnSpc>
              <a:spcAft>
                <a:spcPts val="1293"/>
              </a:spcAft>
              <a:buFont typeface="Arial" pitchFamily="34" charset="0"/>
              <a:buChar char="•"/>
            </a:pPr>
            <a:r>
              <a:rPr lang="fr-FR" sz="3100" dirty="0">
                <a:latin typeface="Open Sans" pitchFamily="34" charset="0"/>
                <a:ea typeface="Open Sans" pitchFamily="34" charset="0"/>
                <a:cs typeface="Open Sans" pitchFamily="34" charset="0"/>
              </a:rPr>
              <a:t>C'est un langage de balisage pour la création de pages Web.</a:t>
            </a:r>
          </a:p>
          <a:p>
            <a:pPr marL="443335" indent="-443335">
              <a:lnSpc>
                <a:spcPct val="150000"/>
              </a:lnSpc>
              <a:spcAft>
                <a:spcPts val="1293"/>
              </a:spcAft>
              <a:buFont typeface="Arial" pitchFamily="34" charset="0"/>
              <a:buChar char="•"/>
            </a:pPr>
            <a:r>
              <a:rPr lang="fr-FR" sz="3100" dirty="0">
                <a:latin typeface="Open Sans" pitchFamily="34" charset="0"/>
                <a:ea typeface="Open Sans" pitchFamily="34" charset="0"/>
                <a:cs typeface="Open Sans" pitchFamily="34" charset="0"/>
              </a:rPr>
              <a:t>Les éléments HTML vous permettent de définir différents éléments d’une page web.</a:t>
            </a:r>
          </a:p>
        </p:txBody>
      </p:sp>
    </p:spTree>
    <p:extLst>
      <p:ext uri="{BB962C8B-B14F-4D97-AF65-F5344CB8AC3E}">
        <p14:creationId xmlns:p14="http://schemas.microsoft.com/office/powerpoint/2010/main" val="252010189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DOCUMENTATION HTML</a:t>
            </a:r>
          </a:p>
        </p:txBody>
      </p:sp>
      <p:sp>
        <p:nvSpPr>
          <p:cNvPr id="6" name="TextBox 5"/>
          <p:cNvSpPr txBox="1"/>
          <p:nvPr/>
        </p:nvSpPr>
        <p:spPr>
          <a:xfrm>
            <a:off x="1271389" y="3818254"/>
            <a:ext cx="9647635" cy="596430"/>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https://developer.mozilla.org/fr/docs/Web/HTML</a:t>
            </a:r>
          </a:p>
        </p:txBody>
      </p:sp>
    </p:spTree>
    <p:extLst>
      <p:ext uri="{BB962C8B-B14F-4D97-AF65-F5344CB8AC3E}">
        <p14:creationId xmlns:p14="http://schemas.microsoft.com/office/powerpoint/2010/main" val="15969937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rPr>
              <a:t>C’EST </a:t>
            </a:r>
            <a:r>
              <a:rPr lang="fr-FR" sz="4700" dirty="0" smtClean="0">
                <a:solidFill>
                  <a:schemeClr val="bg1"/>
                </a:solidFill>
                <a:latin typeface="Montserrat SemiBold" pitchFamily="2" charset="0"/>
              </a:rPr>
              <a:t>QUOI CSS?</a:t>
            </a:r>
            <a:endParaRPr lang="fr-FR" sz="4700" dirty="0">
              <a:solidFill>
                <a:schemeClr val="bg1"/>
              </a:solidFill>
              <a:latin typeface="Montserrat SemiBold" pitchFamily="2" charset="0"/>
            </a:endParaRPr>
          </a:p>
        </p:txBody>
      </p:sp>
      <p:sp>
        <p:nvSpPr>
          <p:cNvPr id="10" name="TextBox 9"/>
          <p:cNvSpPr txBox="1"/>
          <p:nvPr/>
        </p:nvSpPr>
        <p:spPr>
          <a:xfrm>
            <a:off x="1126654" y="2210985"/>
            <a:ext cx="10252063" cy="2599543"/>
          </a:xfrm>
          <a:prstGeom prst="rect">
            <a:avLst/>
          </a:prstGeom>
          <a:noFill/>
        </p:spPr>
        <p:txBody>
          <a:bodyPr wrap="square" lIns="118223" tIns="59111" rIns="118223" bIns="59111" rtlCol="0">
            <a:spAutoFit/>
          </a:bodyPr>
          <a:lstStyle/>
          <a:p>
            <a:pPr marL="443335" indent="-443335">
              <a:lnSpc>
                <a:spcPct val="150000"/>
              </a:lnSpc>
              <a:spcAft>
                <a:spcPts val="1293"/>
              </a:spcAft>
              <a:buFont typeface="Arial" pitchFamily="34" charset="0"/>
              <a:buChar char="•"/>
            </a:pPr>
            <a:r>
              <a:rPr lang="fr-FR" sz="3100" dirty="0">
                <a:latin typeface="Open Sans" pitchFamily="34" charset="0"/>
                <a:ea typeface="Open Sans" pitchFamily="34" charset="0"/>
                <a:cs typeface="Open Sans" pitchFamily="34" charset="0"/>
              </a:rPr>
              <a:t>Un acronyme </a:t>
            </a:r>
            <a:r>
              <a:rPr lang="fr-FR" sz="3100" dirty="0" err="1" smtClean="0">
                <a:latin typeface="Open Sans" pitchFamily="34" charset="0"/>
                <a:ea typeface="Open Sans" pitchFamily="34" charset="0"/>
                <a:cs typeface="Open Sans" pitchFamily="34" charset="0"/>
              </a:rPr>
              <a:t>Styling</a:t>
            </a:r>
            <a:r>
              <a:rPr lang="fr-FR" sz="3100" dirty="0" smtClean="0">
                <a:latin typeface="Open Sans" pitchFamily="34" charset="0"/>
                <a:ea typeface="Open Sans" pitchFamily="34" charset="0"/>
                <a:cs typeface="Open Sans" pitchFamily="34" charset="0"/>
              </a:rPr>
              <a:t>/</a:t>
            </a:r>
            <a:r>
              <a:rPr lang="fr-FR" sz="3100" dirty="0" err="1" smtClean="0">
                <a:latin typeface="Open Sans" pitchFamily="34" charset="0"/>
                <a:ea typeface="Open Sans" pitchFamily="34" charset="0"/>
                <a:cs typeface="Open Sans" pitchFamily="34" charset="0"/>
              </a:rPr>
              <a:t>Stylesheet</a:t>
            </a:r>
            <a:r>
              <a:rPr lang="fr-FR" sz="3100" dirty="0" smtClean="0">
                <a:latin typeface="Open Sans" pitchFamily="34" charset="0"/>
                <a:ea typeface="Open Sans" pitchFamily="34" charset="0"/>
                <a:cs typeface="Open Sans" pitchFamily="34" charset="0"/>
              </a:rPr>
              <a:t> </a:t>
            </a:r>
            <a:r>
              <a:rPr lang="fr-FR" sz="3100" dirty="0" err="1" smtClean="0">
                <a:latin typeface="Open Sans" pitchFamily="34" charset="0"/>
                <a:ea typeface="Open Sans" pitchFamily="34" charset="0"/>
                <a:cs typeface="Open Sans" pitchFamily="34" charset="0"/>
              </a:rPr>
              <a:t>language</a:t>
            </a:r>
            <a:r>
              <a:rPr lang="fr-FR" sz="3100" dirty="0" smtClean="0">
                <a:latin typeface="Open Sans" pitchFamily="34" charset="0"/>
                <a:ea typeface="Open Sans" pitchFamily="34" charset="0"/>
                <a:cs typeface="Open Sans" pitchFamily="34" charset="0"/>
              </a:rPr>
              <a:t> </a:t>
            </a: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Utiliser pour stylisé les </a:t>
            </a:r>
            <a:r>
              <a:rPr lang="fr-FR" sz="3100" dirty="0" err="1" smtClean="0">
                <a:latin typeface="Open Sans" pitchFamily="34" charset="0"/>
                <a:ea typeface="Open Sans" pitchFamily="34" charset="0"/>
                <a:cs typeface="Open Sans" pitchFamily="34" charset="0"/>
              </a:rPr>
              <a:t>elements</a:t>
            </a:r>
            <a:r>
              <a:rPr lang="fr-FR" sz="3100" dirty="0" smtClean="0">
                <a:latin typeface="Open Sans" pitchFamily="34" charset="0"/>
                <a:ea typeface="Open Sans" pitchFamily="34" charset="0"/>
                <a:cs typeface="Open Sans" pitchFamily="34" charset="0"/>
              </a:rPr>
              <a:t> HTML.</a:t>
            </a: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Ajout de </a:t>
            </a:r>
            <a:r>
              <a:rPr lang="fr-FR" sz="3100" dirty="0" err="1" smtClean="0">
                <a:latin typeface="Open Sans" pitchFamily="34" charset="0"/>
                <a:ea typeface="Open Sans" pitchFamily="34" charset="0"/>
                <a:cs typeface="Open Sans" pitchFamily="34" charset="0"/>
              </a:rPr>
              <a:t>Sass</a:t>
            </a:r>
            <a:r>
              <a:rPr lang="fr-FR" sz="3100" dirty="0" smtClean="0">
                <a:latin typeface="Open Sans" pitchFamily="34" charset="0"/>
                <a:ea typeface="Open Sans" pitchFamily="34" charset="0"/>
                <a:cs typeface="Open Sans" pitchFamily="34" charset="0"/>
              </a:rPr>
              <a:t>/</a:t>
            </a:r>
            <a:r>
              <a:rPr lang="fr-FR" sz="3100" dirty="0" err="1" smtClean="0">
                <a:latin typeface="Open Sans" pitchFamily="34" charset="0"/>
                <a:ea typeface="Open Sans" pitchFamily="34" charset="0"/>
                <a:cs typeface="Open Sans" pitchFamily="34" charset="0"/>
              </a:rPr>
              <a:t>less</a:t>
            </a:r>
            <a:r>
              <a:rPr lang="fr-FR" sz="3100" dirty="0" smtClean="0">
                <a:latin typeface="Open Sans" pitchFamily="34" charset="0"/>
                <a:ea typeface="Open Sans" pitchFamily="34" charset="0"/>
                <a:cs typeface="Open Sans" pitchFamily="34" charset="0"/>
              </a:rPr>
              <a:t>.</a:t>
            </a:r>
            <a:endParaRPr lang="fr-FR" sz="3100"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20699200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smtClean="0">
                <a:solidFill>
                  <a:schemeClr val="bg1"/>
                </a:solidFill>
                <a:latin typeface="Montserrat SemiBold" pitchFamily="2" charset="0"/>
              </a:rPr>
              <a:t>LE ROLE DES TECHONLOGIE WEB</a:t>
            </a:r>
            <a:endParaRPr lang="fr-FR" sz="4700" dirty="0">
              <a:solidFill>
                <a:schemeClr val="bg1"/>
              </a:solidFill>
              <a:latin typeface="Montserrat SemiBold" pitchFamily="2" charset="0"/>
            </a:endParaRPr>
          </a:p>
        </p:txBody>
      </p:sp>
      <p:sp>
        <p:nvSpPr>
          <p:cNvPr id="10" name="TextBox 9"/>
          <p:cNvSpPr txBox="1"/>
          <p:nvPr/>
        </p:nvSpPr>
        <p:spPr>
          <a:xfrm>
            <a:off x="1126654" y="2210985"/>
            <a:ext cx="10252063" cy="4364128"/>
          </a:xfrm>
          <a:prstGeom prst="rect">
            <a:avLst/>
          </a:prstGeom>
          <a:noFill/>
        </p:spPr>
        <p:txBody>
          <a:bodyPr wrap="square" lIns="118223" tIns="59111" rIns="118223" bIns="59111" rtlCol="0">
            <a:spAutoFit/>
          </a:bodyPr>
          <a:lstStyle/>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HTML = Content Display/Structure</a:t>
            </a: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CSS = Style &amp; Design</a:t>
            </a: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JavaScript = </a:t>
            </a:r>
            <a:r>
              <a:rPr lang="fr-FR" sz="3100" dirty="0" err="1" smtClean="0">
                <a:latin typeface="Open Sans" pitchFamily="34" charset="0"/>
                <a:ea typeface="Open Sans" pitchFamily="34" charset="0"/>
                <a:cs typeface="Open Sans" pitchFamily="34" charset="0"/>
              </a:rPr>
              <a:t>Dynamic</a:t>
            </a:r>
            <a:r>
              <a:rPr lang="fr-FR" sz="3100" dirty="0" smtClean="0">
                <a:latin typeface="Open Sans" pitchFamily="34" charset="0"/>
                <a:ea typeface="Open Sans" pitchFamily="34" charset="0"/>
                <a:cs typeface="Open Sans" pitchFamily="34" charset="0"/>
              </a:rPr>
              <a:t> </a:t>
            </a:r>
            <a:r>
              <a:rPr lang="fr-FR" sz="3100" dirty="0" err="1" smtClean="0">
                <a:latin typeface="Open Sans" pitchFamily="34" charset="0"/>
                <a:ea typeface="Open Sans" pitchFamily="34" charset="0"/>
                <a:cs typeface="Open Sans" pitchFamily="34" charset="0"/>
              </a:rPr>
              <a:t>Frond</a:t>
            </a:r>
            <a:r>
              <a:rPr lang="fr-FR" sz="3100" dirty="0" smtClean="0">
                <a:latin typeface="Open Sans" pitchFamily="34" charset="0"/>
                <a:ea typeface="Open Sans" pitchFamily="34" charset="0"/>
                <a:cs typeface="Open Sans" pitchFamily="34" charset="0"/>
              </a:rPr>
              <a:t> End </a:t>
            </a:r>
            <a:r>
              <a:rPr lang="fr-FR" sz="3100" dirty="0" err="1" smtClean="0">
                <a:latin typeface="Open Sans" pitchFamily="34" charset="0"/>
                <a:ea typeface="Open Sans" pitchFamily="34" charset="0"/>
                <a:cs typeface="Open Sans" pitchFamily="34" charset="0"/>
              </a:rPr>
              <a:t>Programming</a:t>
            </a:r>
            <a:endParaRPr lang="fr-FR" sz="3100" dirty="0" smtClean="0">
              <a:latin typeface="Open Sans" pitchFamily="34" charset="0"/>
              <a:ea typeface="Open Sans" pitchFamily="34" charset="0"/>
              <a:cs typeface="Open Sans" pitchFamily="34" charset="0"/>
            </a:endParaRP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PHP, Python, C#, JS = </a:t>
            </a:r>
            <a:r>
              <a:rPr lang="fr-FR" sz="3100" dirty="0" err="1" smtClean="0">
                <a:latin typeface="Open Sans" pitchFamily="34" charset="0"/>
                <a:ea typeface="Open Sans" pitchFamily="34" charset="0"/>
                <a:cs typeface="Open Sans" pitchFamily="34" charset="0"/>
              </a:rPr>
              <a:t>Backend</a:t>
            </a:r>
            <a:r>
              <a:rPr lang="fr-FR" sz="3100" dirty="0" smtClean="0">
                <a:latin typeface="Open Sans" pitchFamily="34" charset="0"/>
                <a:ea typeface="Open Sans" pitchFamily="34" charset="0"/>
                <a:cs typeface="Open Sans" pitchFamily="34" charset="0"/>
              </a:rPr>
              <a:t> </a:t>
            </a:r>
            <a:r>
              <a:rPr lang="fr-FR" sz="3100" dirty="0" err="1" smtClean="0">
                <a:latin typeface="Open Sans" pitchFamily="34" charset="0"/>
                <a:ea typeface="Open Sans" pitchFamily="34" charset="0"/>
                <a:cs typeface="Open Sans" pitchFamily="34" charset="0"/>
              </a:rPr>
              <a:t>Programming</a:t>
            </a:r>
            <a:endParaRPr lang="fr-FR" sz="3100" dirty="0" smtClean="0">
              <a:latin typeface="Open Sans" pitchFamily="34" charset="0"/>
              <a:ea typeface="Open Sans" pitchFamily="34" charset="0"/>
              <a:cs typeface="Open Sans" pitchFamily="34" charset="0"/>
            </a:endParaRP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MYSQL, </a:t>
            </a:r>
            <a:r>
              <a:rPr lang="fr-FR" sz="3100" dirty="0" err="1" smtClean="0">
                <a:latin typeface="Open Sans" pitchFamily="34" charset="0"/>
                <a:ea typeface="Open Sans" pitchFamily="34" charset="0"/>
                <a:cs typeface="Open Sans" pitchFamily="34" charset="0"/>
              </a:rPr>
              <a:t>MongoDB</a:t>
            </a:r>
            <a:r>
              <a:rPr lang="fr-FR" sz="3100" dirty="0" smtClean="0">
                <a:latin typeface="Open Sans" pitchFamily="34" charset="0"/>
                <a:ea typeface="Open Sans" pitchFamily="34" charset="0"/>
                <a:cs typeface="Open Sans" pitchFamily="34" charset="0"/>
              </a:rPr>
              <a:t> = </a:t>
            </a:r>
            <a:r>
              <a:rPr lang="fr-FR" sz="3100" dirty="0" err="1" smtClean="0">
                <a:latin typeface="Open Sans" pitchFamily="34" charset="0"/>
                <a:ea typeface="Open Sans" pitchFamily="34" charset="0"/>
                <a:cs typeface="Open Sans" pitchFamily="34" charset="0"/>
              </a:rPr>
              <a:t>Database</a:t>
            </a:r>
            <a:r>
              <a:rPr lang="fr-FR" sz="3100" dirty="0" smtClean="0">
                <a:latin typeface="Open Sans" pitchFamily="34" charset="0"/>
                <a:ea typeface="Open Sans" pitchFamily="34" charset="0"/>
                <a:cs typeface="Open Sans" pitchFamily="34" charset="0"/>
              </a:rPr>
              <a:t>/Storage</a:t>
            </a:r>
            <a:endParaRPr lang="fr-FR" sz="3100"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15613856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smtClean="0">
                <a:solidFill>
                  <a:schemeClr val="bg1"/>
                </a:solidFill>
                <a:latin typeface="Montserrat SemiBold" pitchFamily="2" charset="0"/>
              </a:rPr>
              <a:t>QUE PEUT FAIRE HTML &amp; CSS ?</a:t>
            </a:r>
            <a:endParaRPr lang="fr-FR" sz="4700" dirty="0">
              <a:solidFill>
                <a:schemeClr val="bg1"/>
              </a:solidFill>
              <a:latin typeface="Montserrat SemiBold" pitchFamily="2" charset="0"/>
            </a:endParaRPr>
          </a:p>
        </p:txBody>
      </p:sp>
      <p:sp>
        <p:nvSpPr>
          <p:cNvPr id="10" name="TextBox 9"/>
          <p:cNvSpPr txBox="1"/>
          <p:nvPr/>
        </p:nvSpPr>
        <p:spPr>
          <a:xfrm>
            <a:off x="1126654" y="2210985"/>
            <a:ext cx="10252063" cy="2432830"/>
          </a:xfrm>
          <a:prstGeom prst="rect">
            <a:avLst/>
          </a:prstGeom>
          <a:noFill/>
        </p:spPr>
        <p:txBody>
          <a:bodyPr wrap="square" lIns="118223" tIns="59111" rIns="118223" bIns="59111" rtlCol="0">
            <a:spAutoFit/>
          </a:bodyPr>
          <a:lstStyle/>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Site Web Statique – </a:t>
            </a:r>
            <a:r>
              <a:rPr lang="fr-FR" sz="3100" dirty="0" smtClean="0">
                <a:solidFill>
                  <a:schemeClr val="bg1">
                    <a:lumMod val="50000"/>
                  </a:schemeClr>
                </a:solidFill>
                <a:latin typeface="Open Sans" pitchFamily="34" charset="0"/>
                <a:ea typeface="Open Sans" pitchFamily="34" charset="0"/>
                <a:cs typeface="Open Sans" pitchFamily="34" charset="0"/>
              </a:rPr>
              <a:t>Portfolios, site de petit business, </a:t>
            </a:r>
            <a:r>
              <a:rPr lang="fr-FR" sz="3100" dirty="0" err="1" smtClean="0">
                <a:solidFill>
                  <a:schemeClr val="bg1">
                    <a:lumMod val="50000"/>
                  </a:schemeClr>
                </a:solidFill>
                <a:latin typeface="Open Sans" pitchFamily="34" charset="0"/>
                <a:ea typeface="Open Sans" pitchFamily="34" charset="0"/>
                <a:cs typeface="Open Sans" pitchFamily="34" charset="0"/>
              </a:rPr>
              <a:t>informationel</a:t>
            </a:r>
            <a:r>
              <a:rPr lang="fr-FR" sz="3100" dirty="0" smtClean="0">
                <a:solidFill>
                  <a:schemeClr val="bg1">
                    <a:lumMod val="50000"/>
                  </a:schemeClr>
                </a:solidFill>
                <a:latin typeface="Open Sans" pitchFamily="34" charset="0"/>
                <a:ea typeface="Open Sans" pitchFamily="34" charset="0"/>
                <a:cs typeface="Open Sans" pitchFamily="34" charset="0"/>
              </a:rPr>
              <a:t> &amp; brochure </a:t>
            </a:r>
            <a:r>
              <a:rPr lang="fr-FR" sz="3100" dirty="0" err="1" smtClean="0">
                <a:solidFill>
                  <a:schemeClr val="bg1">
                    <a:lumMod val="50000"/>
                  </a:schemeClr>
                </a:solidFill>
                <a:latin typeface="Open Sans" pitchFamily="34" charset="0"/>
                <a:ea typeface="Open Sans" pitchFamily="34" charset="0"/>
                <a:cs typeface="Open Sans" pitchFamily="34" charset="0"/>
              </a:rPr>
              <a:t>websites</a:t>
            </a:r>
            <a:r>
              <a:rPr lang="fr-FR" sz="3100" dirty="0" smtClean="0">
                <a:solidFill>
                  <a:schemeClr val="bg1">
                    <a:lumMod val="50000"/>
                  </a:schemeClr>
                </a:solidFill>
                <a:latin typeface="Open Sans" pitchFamily="34" charset="0"/>
                <a:ea typeface="Open Sans" pitchFamily="34" charset="0"/>
                <a:cs typeface="Open Sans" pitchFamily="34" charset="0"/>
              </a:rPr>
              <a:t>, etc.</a:t>
            </a:r>
          </a:p>
          <a:p>
            <a:pPr marL="443335" indent="-443335">
              <a:lnSpc>
                <a:spcPct val="150000"/>
              </a:lnSpc>
              <a:spcAft>
                <a:spcPts val="1293"/>
              </a:spcAft>
              <a:buFont typeface="Arial" pitchFamily="34" charset="0"/>
              <a:buChar char="•"/>
            </a:pPr>
            <a:r>
              <a:rPr lang="fr-FR" sz="3100" dirty="0" smtClean="0">
                <a:latin typeface="Open Sans" pitchFamily="34" charset="0"/>
                <a:ea typeface="Open Sans" pitchFamily="34" charset="0"/>
                <a:cs typeface="Open Sans" pitchFamily="34" charset="0"/>
              </a:rPr>
              <a:t>Site Web Dynamique – </a:t>
            </a:r>
            <a:r>
              <a:rPr lang="fr-FR" sz="3100" dirty="0" smtClean="0">
                <a:solidFill>
                  <a:schemeClr val="bg1">
                    <a:lumMod val="50000"/>
                  </a:schemeClr>
                </a:solidFill>
                <a:latin typeface="Open Sans" pitchFamily="34" charset="0"/>
                <a:ea typeface="Open Sans" pitchFamily="34" charset="0"/>
                <a:cs typeface="Open Sans" pitchFamily="34" charset="0"/>
              </a:rPr>
              <a:t>Stores, social networks, etc.</a:t>
            </a:r>
          </a:p>
        </p:txBody>
      </p:sp>
    </p:spTree>
    <p:extLst>
      <p:ext uri="{BB962C8B-B14F-4D97-AF65-F5344CB8AC3E}">
        <p14:creationId xmlns:p14="http://schemas.microsoft.com/office/powerpoint/2010/main" val="21871867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646" y="1998588"/>
            <a:ext cx="10361851" cy="1170252"/>
          </a:xfrm>
        </p:spPr>
        <p:txBody>
          <a:bodyPr>
            <a:normAutofit/>
          </a:bodyPr>
          <a:lstStyle/>
          <a:p>
            <a:pPr algn="l"/>
            <a:r>
              <a:rPr lang="fr-FR" sz="3600" dirty="0">
                <a:solidFill>
                  <a:schemeClr val="tx1">
                    <a:lumMod val="95000"/>
                  </a:schemeClr>
                </a:solidFill>
                <a:latin typeface="Montserrat SemiBold" pitchFamily="2" charset="0"/>
                <a:ea typeface="Roboto" pitchFamily="2" charset="0"/>
                <a:cs typeface="Arial" pitchFamily="34" charset="0"/>
              </a:rPr>
              <a:t>Code Editeur</a:t>
            </a:r>
          </a:p>
        </p:txBody>
      </p:sp>
      <p:sp>
        <p:nvSpPr>
          <p:cNvPr id="5" name="Rectangle 4"/>
          <p:cNvSpPr/>
          <p:nvPr/>
        </p:nvSpPr>
        <p:spPr>
          <a:xfrm>
            <a:off x="0" y="0"/>
            <a:ext cx="12190413" cy="1872403"/>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700" dirty="0">
                <a:solidFill>
                  <a:schemeClr val="bg1"/>
                </a:solidFill>
                <a:latin typeface="Montserrat SemiBold" pitchFamily="2" charset="0"/>
                <a:ea typeface="Roboto" pitchFamily="2" charset="0"/>
                <a:cs typeface="Arial" pitchFamily="34" charset="0"/>
              </a:rPr>
              <a:t>OUTILS A UTILISER</a:t>
            </a:r>
          </a:p>
        </p:txBody>
      </p:sp>
      <p:pic>
        <p:nvPicPr>
          <p:cNvPr id="1026" name="Picture 2" descr="https://upload.wikimedia.org/wikipedia/commons/thumb/9/9a/Visual_Studio_Code_1.35_icon.svg/1200px-Visual_Studio_Code_1.35_ic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562" y="3444135"/>
            <a:ext cx="1170300" cy="1014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blime text Icon | Papirus Apps Iconset | Papiru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380" y="5051649"/>
            <a:ext cx="1388663" cy="1170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60298" y="3744807"/>
            <a:ext cx="4876165" cy="519486"/>
          </a:xfrm>
          <a:prstGeom prst="rect">
            <a:avLst/>
          </a:prstGeom>
          <a:noFill/>
        </p:spPr>
        <p:txBody>
          <a:bodyPr wrap="square" lIns="118223" tIns="59111" rIns="118223" bIns="59111" rtlCol="0">
            <a:spAutoFit/>
          </a:bodyPr>
          <a:lstStyle/>
          <a:p>
            <a:r>
              <a:rPr lang="fr-FR" sz="2600" dirty="0">
                <a:latin typeface="Montserrat SemiBold" pitchFamily="2" charset="0"/>
                <a:ea typeface="Roboto" pitchFamily="2" charset="0"/>
                <a:cs typeface="Arial" pitchFamily="34" charset="0"/>
              </a:rPr>
              <a:t>Visuel Studio Code</a:t>
            </a:r>
          </a:p>
        </p:txBody>
      </p:sp>
      <p:sp>
        <p:nvSpPr>
          <p:cNvPr id="10" name="TextBox 9"/>
          <p:cNvSpPr txBox="1"/>
          <p:nvPr/>
        </p:nvSpPr>
        <p:spPr>
          <a:xfrm>
            <a:off x="3895474" y="5422168"/>
            <a:ext cx="4876165" cy="519486"/>
          </a:xfrm>
          <a:prstGeom prst="rect">
            <a:avLst/>
          </a:prstGeom>
          <a:noFill/>
        </p:spPr>
        <p:txBody>
          <a:bodyPr wrap="square" lIns="118223" tIns="59111" rIns="118223" bIns="59111" rtlCol="0">
            <a:spAutoFit/>
          </a:bodyPr>
          <a:lstStyle/>
          <a:p>
            <a:r>
              <a:rPr lang="fr-FR" sz="2600" dirty="0">
                <a:latin typeface="Montserrat SemiBold" pitchFamily="2" charset="0"/>
                <a:ea typeface="Roboto" pitchFamily="2" charset="0"/>
                <a:cs typeface="Arial" pitchFamily="34" charset="0"/>
              </a:rPr>
              <a:t>Sublime Texte</a:t>
            </a:r>
          </a:p>
        </p:txBody>
      </p:sp>
    </p:spTree>
    <p:extLst>
      <p:ext uri="{BB962C8B-B14F-4D97-AF65-F5344CB8AC3E}">
        <p14:creationId xmlns:p14="http://schemas.microsoft.com/office/powerpoint/2010/main" val="2663320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0413" cy="7021513"/>
          </a:xfrm>
          <a:prstGeom prst="rect">
            <a:avLst/>
          </a:prstGeom>
          <a:solidFill>
            <a:schemeClr val="tx1">
              <a:lumMod val="85000"/>
              <a:lumOff val="1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 name="Rectangle 4"/>
          <p:cNvSpPr/>
          <p:nvPr/>
        </p:nvSpPr>
        <p:spPr>
          <a:xfrm>
            <a:off x="0" y="2886622"/>
            <a:ext cx="12190413" cy="18724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118223" tIns="59111" rIns="118223" bIns="59111" rtlCol="0" anchor="ctr"/>
          <a:lstStyle/>
          <a:p>
            <a:pPr marL="691686" algn="ctr"/>
            <a:r>
              <a:rPr lang="fr-FR" sz="4100" dirty="0">
                <a:solidFill>
                  <a:schemeClr val="bg1"/>
                </a:solidFill>
                <a:latin typeface="Montserrat SemiBold" pitchFamily="2" charset="0"/>
              </a:rPr>
              <a:t>INSTALATION DE VS CODE </a:t>
            </a:r>
          </a:p>
        </p:txBody>
      </p:sp>
      <p:pic>
        <p:nvPicPr>
          <p:cNvPr id="4" name="Picture 2" descr="https://upload.wikimedia.org/wikipedia/commons/thumb/9/9a/Visual_Studio_Code_1.35_icon.svg/1200px-Visual_Studio_Code_1.35_ic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628" y="3432740"/>
            <a:ext cx="1015868" cy="78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099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0413" cy="1872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8223" tIns="59111" rIns="118223" bIns="59111" rtlCol="0" anchor="ctr"/>
          <a:lstStyle/>
          <a:p>
            <a:pPr marL="929774"/>
            <a:r>
              <a:rPr lang="fr-FR" sz="4100" dirty="0">
                <a:solidFill>
                  <a:schemeClr val="bg1"/>
                </a:solidFill>
                <a:latin typeface="Montserrat SemiBold" pitchFamily="2" charset="0"/>
              </a:rPr>
              <a:t>EXTENTION VS CODE</a:t>
            </a:r>
          </a:p>
        </p:txBody>
      </p:sp>
      <p:sp>
        <p:nvSpPr>
          <p:cNvPr id="6" name="TextBox 5"/>
          <p:cNvSpPr txBox="1"/>
          <p:nvPr/>
        </p:nvSpPr>
        <p:spPr>
          <a:xfrm>
            <a:off x="1014093" y="2451136"/>
            <a:ext cx="9647635" cy="2981699"/>
          </a:xfrm>
          <a:prstGeom prst="rect">
            <a:avLst/>
          </a:prstGeom>
          <a:noFill/>
        </p:spPr>
        <p:txBody>
          <a:bodyPr wrap="square" lIns="118223" tIns="59111" rIns="118223" bIns="59111" rtlCol="0">
            <a:spAutoFit/>
          </a:bodyPr>
          <a:lstStyle/>
          <a:p>
            <a:r>
              <a:rPr lang="fr-FR" sz="3100" dirty="0">
                <a:latin typeface="Open Sans" pitchFamily="34" charset="0"/>
                <a:ea typeface="Open Sans" pitchFamily="34" charset="0"/>
                <a:cs typeface="Open Sans" pitchFamily="34" charset="0"/>
              </a:rPr>
              <a:t>Installation extension nécessaire :</a:t>
            </a:r>
          </a:p>
          <a:p>
            <a:r>
              <a:rPr lang="fr-FR" sz="3100" dirty="0">
                <a:latin typeface="Open Sans" pitchFamily="34" charset="0"/>
                <a:ea typeface="Open Sans" pitchFamily="34" charset="0"/>
                <a:cs typeface="Open Sans" pitchFamily="34" charset="0"/>
              </a:rPr>
              <a:t> </a:t>
            </a:r>
          </a:p>
          <a:p>
            <a:pPr marL="443335" indent="-443335">
              <a:lnSpc>
                <a:spcPct val="150000"/>
              </a:lnSpc>
              <a:buFont typeface="Arial" pitchFamily="34" charset="0"/>
              <a:buChar char="•"/>
            </a:pPr>
            <a:r>
              <a:rPr lang="fr-FR" sz="3100" dirty="0">
                <a:latin typeface="Open Sans" pitchFamily="34" charset="0"/>
                <a:ea typeface="Open Sans" pitchFamily="34" charset="0"/>
                <a:cs typeface="Open Sans" pitchFamily="34" charset="0"/>
              </a:rPr>
              <a:t>Live Server</a:t>
            </a:r>
          </a:p>
          <a:p>
            <a:pPr marL="443335" indent="-443335">
              <a:lnSpc>
                <a:spcPct val="150000"/>
              </a:lnSpc>
              <a:buFont typeface="Arial" pitchFamily="34" charset="0"/>
              <a:buChar char="•"/>
            </a:pPr>
            <a:r>
              <a:rPr lang="fr-FR" sz="3100" dirty="0" err="1">
                <a:latin typeface="Open Sans" pitchFamily="34" charset="0"/>
                <a:ea typeface="Open Sans" pitchFamily="34" charset="0"/>
                <a:cs typeface="Open Sans" pitchFamily="34" charset="0"/>
              </a:rPr>
              <a:t>Prettier</a:t>
            </a:r>
            <a:endParaRPr lang="fr-FR" sz="3100" dirty="0">
              <a:latin typeface="Open Sans" pitchFamily="34" charset="0"/>
              <a:ea typeface="Open Sans" pitchFamily="34" charset="0"/>
              <a:cs typeface="Open Sans" pitchFamily="34" charset="0"/>
            </a:endParaRPr>
          </a:p>
          <a:p>
            <a:pPr marL="443335" indent="-443335">
              <a:buFont typeface="Arial" pitchFamily="34" charset="0"/>
              <a:buChar char="•"/>
            </a:pPr>
            <a:endParaRPr lang="fr-FR" sz="3100"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157985484"/>
      </p:ext>
    </p:extLst>
  </p:cSld>
  <p:clrMapOvr>
    <a:masterClrMapping/>
  </p:clrMapOvr>
  <p:transition spd="slow">
    <p:push dir="u"/>
  </p:transition>
</p:sld>
</file>

<file path=ppt/theme/theme1.xml><?xml version="1.0" encoding="utf-8"?>
<a:theme xmlns:a="http://schemas.openxmlformats.org/drawingml/2006/main" name="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ThemeFrontend</Template>
  <TotalTime>256</TotalTime>
  <Words>905</Words>
  <Application>Microsoft Office PowerPoint</Application>
  <PresentationFormat>Personnalisé</PresentationFormat>
  <Paragraphs>204</Paragraphs>
  <Slides>30</Slides>
  <Notes>11</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Slide</vt:lpstr>
      <vt:lpstr>Formation Web Design</vt:lpstr>
      <vt:lpstr>Présentation PowerPoint</vt:lpstr>
      <vt:lpstr>Présentation PowerPoint</vt:lpstr>
      <vt:lpstr>Présentation PowerPoint</vt:lpstr>
      <vt:lpstr>Présentation PowerPoint</vt:lpstr>
      <vt:lpstr>Présentation PowerPoint</vt:lpstr>
      <vt:lpstr>Code Editeur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Html &amp; CSS</dc:title>
  <dc:creator>Admin</dc:creator>
  <cp:lastModifiedBy>sarah</cp:lastModifiedBy>
  <cp:revision>233</cp:revision>
  <dcterms:created xsi:type="dcterms:W3CDTF">2020-03-11T03:44:59Z</dcterms:created>
  <dcterms:modified xsi:type="dcterms:W3CDTF">2020-12-18T10:15:17Z</dcterms:modified>
</cp:coreProperties>
</file>