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04fffd6b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04fffd6b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rgbClr val="F7F7F7"/>
                </a:highlight>
                <a:latin typeface="Roboto"/>
                <a:ea typeface="Roboto"/>
                <a:cs typeface="Roboto"/>
                <a:sym typeface="Roboto"/>
              </a:rPr>
              <a:t>Using a separate function like </a:t>
            </a:r>
            <a:r>
              <a:rPr lang="en" sz="1350">
                <a:solidFill>
                  <a:srgbClr val="188038"/>
                </a:solidFill>
                <a:highlight>
                  <a:srgbClr val="F7F7F7"/>
                </a:highlight>
                <a:latin typeface="Courier New"/>
                <a:ea typeface="Courier New"/>
                <a:cs typeface="Courier New"/>
                <a:sym typeface="Courier New"/>
              </a:rPr>
              <a:t>handleClick</a:t>
            </a:r>
            <a:r>
              <a:rPr lang="en" sz="1350">
                <a:solidFill>
                  <a:schemeClr val="dk1"/>
                </a:solidFill>
                <a:highlight>
                  <a:srgbClr val="F7F7F7"/>
                </a:highlight>
                <a:latin typeface="Roboto"/>
                <a:ea typeface="Roboto"/>
                <a:cs typeface="Roboto"/>
                <a:sym typeface="Roboto"/>
              </a:rPr>
              <a:t> instead of directly calling </a:t>
            </a:r>
            <a:r>
              <a:rPr lang="en" sz="1350">
                <a:solidFill>
                  <a:srgbClr val="188038"/>
                </a:solidFill>
                <a:highlight>
                  <a:srgbClr val="F7F7F7"/>
                </a:highlight>
                <a:latin typeface="Courier New"/>
                <a:ea typeface="Courier New"/>
                <a:cs typeface="Courier New"/>
                <a:sym typeface="Courier New"/>
              </a:rPr>
              <a:t>props.handleClick</a:t>
            </a:r>
            <a:r>
              <a:rPr lang="en" sz="1350">
                <a:solidFill>
                  <a:schemeClr val="dk1"/>
                </a:solidFill>
                <a:highlight>
                  <a:srgbClr val="F7F7F7"/>
                </a:highlight>
                <a:latin typeface="Roboto"/>
                <a:ea typeface="Roboto"/>
                <a:cs typeface="Roboto"/>
                <a:sym typeface="Roboto"/>
              </a:rPr>
              <a:t> within the </a:t>
            </a:r>
            <a:r>
              <a:rPr lang="en" sz="1350">
                <a:solidFill>
                  <a:srgbClr val="188038"/>
                </a:solidFill>
                <a:highlight>
                  <a:srgbClr val="F7F7F7"/>
                </a:highlight>
                <a:latin typeface="Courier New"/>
                <a:ea typeface="Courier New"/>
                <a:cs typeface="Courier New"/>
                <a:sym typeface="Courier New"/>
              </a:rPr>
              <a:t>onClick</a:t>
            </a:r>
            <a:r>
              <a:rPr lang="en" sz="1350">
                <a:solidFill>
                  <a:schemeClr val="dk1"/>
                </a:solidFill>
                <a:highlight>
                  <a:srgbClr val="F7F7F7"/>
                </a:highlight>
                <a:latin typeface="Roboto"/>
                <a:ea typeface="Roboto"/>
                <a:cs typeface="Roboto"/>
                <a:sym typeface="Roboto"/>
              </a:rPr>
              <a:t> event allows you to perform additional operations or manipulate the data before invoking the function passed as a prop. It provides a level of abstraction and flexibility for the child component to handle the click event in its own specific way.</a:t>
            </a:r>
            <a:endParaRPr sz="1350">
              <a:solidFill>
                <a:schemeClr val="dk1"/>
              </a:solidFill>
              <a:highlight>
                <a:srgbClr val="F7F7F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rgbClr val="F7F7F7"/>
                </a:highlight>
                <a:latin typeface="Roboto"/>
                <a:ea typeface="Roboto"/>
                <a:cs typeface="Roboto"/>
                <a:sym typeface="Roboto"/>
              </a:rPr>
              <a:t>You could also directly call </a:t>
            </a:r>
            <a:r>
              <a:rPr lang="en" sz="1350">
                <a:solidFill>
                  <a:srgbClr val="188038"/>
                </a:solidFill>
                <a:highlight>
                  <a:srgbClr val="F7F7F7"/>
                </a:highlight>
                <a:latin typeface="Courier New"/>
                <a:ea typeface="Courier New"/>
                <a:cs typeface="Courier New"/>
                <a:sym typeface="Courier New"/>
              </a:rPr>
              <a:t>props.handleClick</a:t>
            </a:r>
            <a:r>
              <a:rPr lang="en" sz="1350">
                <a:solidFill>
                  <a:schemeClr val="dk1"/>
                </a:solidFill>
                <a:highlight>
                  <a:srgbClr val="F7F7F7"/>
                </a:highlight>
                <a:latin typeface="Roboto"/>
                <a:ea typeface="Roboto"/>
                <a:cs typeface="Roboto"/>
                <a:sym typeface="Roboto"/>
              </a:rPr>
              <a:t> within the </a:t>
            </a:r>
            <a:r>
              <a:rPr lang="en" sz="1350">
                <a:solidFill>
                  <a:srgbClr val="188038"/>
                </a:solidFill>
                <a:highlight>
                  <a:srgbClr val="F7F7F7"/>
                </a:highlight>
                <a:latin typeface="Courier New"/>
                <a:ea typeface="Courier New"/>
                <a:cs typeface="Courier New"/>
                <a:sym typeface="Courier New"/>
              </a:rPr>
              <a:t>onClick</a:t>
            </a:r>
            <a:r>
              <a:rPr lang="en" sz="1350">
                <a:solidFill>
                  <a:schemeClr val="dk1"/>
                </a:solidFill>
                <a:highlight>
                  <a:srgbClr val="F7F7F7"/>
                </a:highlight>
                <a:latin typeface="Roboto"/>
                <a:ea typeface="Roboto"/>
                <a:cs typeface="Roboto"/>
                <a:sym typeface="Roboto"/>
              </a:rPr>
              <a:t> event if you don't need to perform any additional operations or manipulate the data before invoking the function. However, by using a separate function, you have the flexibility to add more functionality to the child component's click event handling if needed in the future.</a:t>
            </a:r>
            <a:endParaRPr sz="1350">
              <a:solidFill>
                <a:schemeClr val="dk1"/>
              </a:solidFill>
              <a:highlight>
                <a:srgbClr val="F7F7F7"/>
              </a:highlight>
              <a:latin typeface="Roboto"/>
              <a:ea typeface="Roboto"/>
              <a:cs typeface="Roboto"/>
              <a:sym typeface="Roboto"/>
            </a:endParaRPr>
          </a:p>
          <a:p>
            <a:pPr indent="0" lvl="0" marL="457200" rtl="0" algn="just">
              <a:spcBef>
                <a:spcPts val="0"/>
              </a:spcBef>
              <a:spcAft>
                <a:spcPts val="0"/>
              </a:spcAft>
              <a:buNone/>
            </a:pPr>
            <a:r>
              <a:t/>
            </a:r>
            <a:endParaRPr b="1" sz="1350">
              <a:solidFill>
                <a:schemeClr val="dk1"/>
              </a:solidFill>
              <a:highlight>
                <a:srgbClr val="F7F7F7"/>
              </a:highlight>
              <a:latin typeface="Roboto"/>
              <a:ea typeface="Roboto"/>
              <a:cs typeface="Roboto"/>
              <a:sym typeface="Roboto"/>
            </a:endParaRPr>
          </a:p>
          <a:p>
            <a:pPr indent="0" lvl="0" marL="0" rtl="0" algn="just">
              <a:spcBef>
                <a:spcPts val="0"/>
              </a:spcBef>
              <a:spcAft>
                <a:spcPts val="0"/>
              </a:spcAft>
              <a:buNone/>
            </a:pPr>
            <a:r>
              <a:rPr b="1" lang="en" sz="1350">
                <a:solidFill>
                  <a:schemeClr val="dk1"/>
                </a:solidFill>
                <a:highlight>
                  <a:srgbClr val="F7F7F7"/>
                </a:highlight>
                <a:latin typeface="Roboto"/>
                <a:ea typeface="Roboto"/>
                <a:cs typeface="Roboto"/>
                <a:sym typeface="Roboto"/>
              </a:rPr>
              <a:t> </a:t>
            </a:r>
            <a:endParaRPr sz="1450">
              <a:solidFill>
                <a:schemeClr val="dk1"/>
              </a:solidFill>
              <a:highlight>
                <a:srgbClr val="F7F7F7"/>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4fffd6b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4fffd6b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04fffd6b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04fffd6b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04fffd6b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04fffd6b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rgbClr val="F7F7F7"/>
                </a:highlight>
                <a:latin typeface="Roboto"/>
                <a:ea typeface="Roboto"/>
                <a:cs typeface="Roboto"/>
                <a:sym typeface="Roboto"/>
              </a:rPr>
              <a:t>This process is optimized to minimize the number of actual DOM manipulations, which can be costly in terms of performance.</a:t>
            </a:r>
            <a:endParaRPr sz="1350">
              <a:solidFill>
                <a:schemeClr val="dk1"/>
              </a:solidFill>
              <a:highlight>
                <a:srgbClr val="F7F7F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highlight>
                  <a:srgbClr val="F7F7F7"/>
                </a:highlight>
                <a:latin typeface="Roboto"/>
                <a:ea typeface="Roboto"/>
                <a:cs typeface="Roboto"/>
                <a:sym typeface="Roboto"/>
              </a:rPr>
              <a:t>Once the minimal set of changes is determined, the libraries apply these changes to the real DOM, updating only the necessary elements. This approach helps to optimize performance by reducing the number of direct DOM manipulations and improving efficiency.</a:t>
            </a:r>
            <a:endParaRPr sz="1350">
              <a:solidFill>
                <a:schemeClr val="dk1"/>
              </a:solidFill>
              <a:highlight>
                <a:srgbClr val="F7F7F7"/>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4fffd6b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4fffd6b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Verdana"/>
              <a:buChar char="●"/>
            </a:pPr>
            <a:r>
              <a:rPr b="1" i="1" lang="en" sz="1300" u="sng">
                <a:solidFill>
                  <a:schemeClr val="dk1"/>
                </a:solidFill>
                <a:highlight>
                  <a:srgbClr val="F7F7F7"/>
                </a:highlight>
                <a:latin typeface="Verdana"/>
                <a:ea typeface="Verdana"/>
                <a:cs typeface="Verdana"/>
                <a:sym typeface="Verdana"/>
              </a:rPr>
              <a:t>Visual Studio Code</a:t>
            </a:r>
            <a:r>
              <a:rPr b="1" lang="en" sz="1300">
                <a:solidFill>
                  <a:schemeClr val="dk1"/>
                </a:solidFill>
                <a:highlight>
                  <a:srgbClr val="F7F7F7"/>
                </a:highlight>
                <a:latin typeface="Verdana"/>
                <a:ea typeface="Verdana"/>
                <a:cs typeface="Verdana"/>
                <a:sym typeface="Verdana"/>
              </a:rPr>
              <a:t> IS my favourite code editor</a:t>
            </a:r>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04fffd6b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04fffd6b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Verdana"/>
              <a:buChar char="●"/>
            </a:pPr>
            <a:r>
              <a:rPr b="1" lang="en" sz="1350">
                <a:solidFill>
                  <a:schemeClr val="dk1"/>
                </a:solidFill>
                <a:highlight>
                  <a:srgbClr val="F7F7F7"/>
                </a:highlight>
                <a:latin typeface="Roboto"/>
                <a:ea typeface="Roboto"/>
                <a:cs typeface="Roboto"/>
                <a:sym typeface="Roboto"/>
              </a:rPr>
              <a:t>Once your development environment is set up, you can create a new React project. Open your terminal or command prompt and follow these steps:</a:t>
            </a:r>
            <a:endParaRPr b="1" sz="1350">
              <a:solidFill>
                <a:schemeClr val="dk1"/>
              </a:solidFill>
              <a:highlight>
                <a:srgbClr val="F7F7F7"/>
              </a:highlight>
              <a:latin typeface="Roboto"/>
              <a:ea typeface="Roboto"/>
              <a:cs typeface="Roboto"/>
              <a:sym typeface="Roboto"/>
            </a:endParaRPr>
          </a:p>
          <a:p>
            <a:pPr indent="-320675" lvl="0" marL="457200" rtl="0" algn="just">
              <a:spcBef>
                <a:spcPts val="0"/>
              </a:spcBef>
              <a:spcAft>
                <a:spcPts val="0"/>
              </a:spcAft>
              <a:buClr>
                <a:schemeClr val="dk1"/>
              </a:buClr>
              <a:buSzPts val="1450"/>
              <a:buFont typeface="Roboto"/>
              <a:buChar char="●"/>
            </a:pPr>
            <a:r>
              <a:rPr lang="en" sz="1450">
                <a:solidFill>
                  <a:schemeClr val="dk1"/>
                </a:solidFill>
                <a:highlight>
                  <a:srgbClr val="F7F7F7"/>
                </a:highlight>
                <a:latin typeface="Roboto"/>
                <a:ea typeface="Roboto"/>
                <a:cs typeface="Roboto"/>
                <a:sym typeface="Roboto"/>
              </a:rPr>
              <a:t>Note the </a:t>
            </a:r>
            <a:r>
              <a:rPr b="1" lang="en" sz="1450" u="sng">
                <a:solidFill>
                  <a:schemeClr val="dk1"/>
                </a:solidFill>
                <a:highlight>
                  <a:srgbClr val="F7F7F7"/>
                </a:highlight>
                <a:latin typeface="Roboto"/>
                <a:ea typeface="Roboto"/>
                <a:cs typeface="Roboto"/>
                <a:sym typeface="Roboto"/>
              </a:rPr>
              <a:t>dot </a:t>
            </a:r>
            <a:r>
              <a:rPr lang="en" sz="1450">
                <a:solidFill>
                  <a:schemeClr val="dk1"/>
                </a:solidFill>
                <a:highlight>
                  <a:srgbClr val="F7F7F7"/>
                </a:highlight>
                <a:latin typeface="Roboto"/>
                <a:ea typeface="Roboto"/>
                <a:cs typeface="Roboto"/>
                <a:sym typeface="Roboto"/>
              </a:rPr>
              <a:t>at the end of the command, which tells Create React App to set up the project in the current directory.</a:t>
            </a:r>
            <a:endParaRPr sz="1450">
              <a:solidFill>
                <a:schemeClr val="dk1"/>
              </a:solidFill>
              <a:highlight>
                <a:srgbClr val="F7F7F7"/>
              </a:highlight>
              <a:latin typeface="Roboto"/>
              <a:ea typeface="Roboto"/>
              <a:cs typeface="Roboto"/>
              <a:sym typeface="Roboto"/>
            </a:endParaRPr>
          </a:p>
          <a:p>
            <a:pPr indent="-320675" lvl="0" marL="457200" rtl="0" algn="just">
              <a:spcBef>
                <a:spcPts val="0"/>
              </a:spcBef>
              <a:spcAft>
                <a:spcPts val="0"/>
              </a:spcAft>
              <a:buClr>
                <a:schemeClr val="dk1"/>
              </a:buClr>
              <a:buSzPts val="1450"/>
              <a:buFont typeface="Roboto"/>
              <a:buChar char="●"/>
            </a:pPr>
            <a:r>
              <a:rPr b="1" i="1" lang="en" sz="1350">
                <a:solidFill>
                  <a:schemeClr val="dk1"/>
                </a:solidFill>
                <a:highlight>
                  <a:srgbClr val="F7F7F7"/>
                </a:highlight>
                <a:latin typeface="Roboto"/>
                <a:ea typeface="Roboto"/>
                <a:cs typeface="Roboto"/>
                <a:sym typeface="Roboto"/>
              </a:rPr>
              <a:t>Create React App</a:t>
            </a:r>
            <a:r>
              <a:rPr lang="en" sz="1350">
                <a:solidFill>
                  <a:schemeClr val="dk1"/>
                </a:solidFill>
                <a:highlight>
                  <a:srgbClr val="F7F7F7"/>
                </a:highlight>
                <a:latin typeface="Roboto"/>
                <a:ea typeface="Roboto"/>
                <a:cs typeface="Roboto"/>
                <a:sym typeface="Roboto"/>
              </a:rPr>
              <a:t> is a popular tool and development environment for creating React applications.</a:t>
            </a:r>
            <a:endParaRPr sz="1350">
              <a:solidFill>
                <a:schemeClr val="dk1"/>
              </a:solidFill>
              <a:highlight>
                <a:srgbClr val="F7F7F7"/>
              </a:highlight>
              <a:latin typeface="Roboto"/>
              <a:ea typeface="Roboto"/>
              <a:cs typeface="Roboto"/>
              <a:sym typeface="Roboto"/>
            </a:endParaRPr>
          </a:p>
          <a:p>
            <a:pPr indent="-314325" lvl="0" marL="457200" rtl="0" algn="just">
              <a:spcBef>
                <a:spcPts val="0"/>
              </a:spcBef>
              <a:spcAft>
                <a:spcPts val="0"/>
              </a:spcAft>
              <a:buClr>
                <a:schemeClr val="dk1"/>
              </a:buClr>
              <a:buSzPts val="1350"/>
              <a:buFont typeface="Roboto"/>
              <a:buChar char="●"/>
            </a:pPr>
            <a:r>
              <a:rPr lang="en" sz="1350">
                <a:solidFill>
                  <a:schemeClr val="dk1"/>
                </a:solidFill>
                <a:highlight>
                  <a:srgbClr val="F7F7F7"/>
                </a:highlight>
                <a:latin typeface="Roboto"/>
                <a:ea typeface="Roboto"/>
                <a:cs typeface="Roboto"/>
                <a:sym typeface="Roboto"/>
              </a:rPr>
              <a:t>The </a:t>
            </a:r>
            <a:r>
              <a:rPr lang="en" sz="1350">
                <a:solidFill>
                  <a:srgbClr val="188038"/>
                </a:solidFill>
                <a:highlight>
                  <a:srgbClr val="F7F7F7"/>
                </a:highlight>
                <a:latin typeface="Courier New"/>
                <a:ea typeface="Courier New"/>
                <a:cs typeface="Courier New"/>
                <a:sym typeface="Courier New"/>
              </a:rPr>
              <a:t>npx</a:t>
            </a:r>
            <a:r>
              <a:rPr lang="en" sz="1350">
                <a:solidFill>
                  <a:schemeClr val="dk1"/>
                </a:solidFill>
                <a:highlight>
                  <a:srgbClr val="F7F7F7"/>
                </a:highlight>
                <a:latin typeface="Roboto"/>
                <a:ea typeface="Roboto"/>
                <a:cs typeface="Roboto"/>
                <a:sym typeface="Roboto"/>
              </a:rPr>
              <a:t> command ensures that the latest version of Create React App is downloaded and used for setting up the project. It allows you to create a new React application without having to install Create React App globally.</a:t>
            </a:r>
            <a:endParaRPr sz="1350">
              <a:solidFill>
                <a:schemeClr val="dk1"/>
              </a:solidFill>
              <a:highlight>
                <a:srgbClr val="F7F7F7"/>
              </a:highlight>
              <a:latin typeface="Roboto"/>
              <a:ea typeface="Roboto"/>
              <a:cs typeface="Roboto"/>
              <a:sym typeface="Roboto"/>
            </a:endParaRPr>
          </a:p>
          <a:p>
            <a:pPr indent="-314325" lvl="0" marL="457200" rtl="0" algn="just">
              <a:spcBef>
                <a:spcPts val="0"/>
              </a:spcBef>
              <a:spcAft>
                <a:spcPts val="0"/>
              </a:spcAft>
              <a:buClr>
                <a:schemeClr val="dk1"/>
              </a:buClr>
              <a:buSzPts val="1350"/>
              <a:buFont typeface="Roboto"/>
              <a:buChar char="●"/>
            </a:pPr>
            <a:r>
              <a:rPr lang="en" sz="1350">
                <a:solidFill>
                  <a:schemeClr val="dk1"/>
                </a:solidFill>
                <a:highlight>
                  <a:srgbClr val="F7F7F7"/>
                </a:highlight>
                <a:latin typeface="Roboto"/>
                <a:ea typeface="Roboto"/>
                <a:cs typeface="Roboto"/>
                <a:sym typeface="Roboto"/>
              </a:rPr>
              <a:t>But when you use npm it needs further steps </a:t>
            </a:r>
            <a:r>
              <a:rPr b="1" lang="en" sz="1350">
                <a:solidFill>
                  <a:schemeClr val="dk1"/>
                </a:solidFill>
                <a:highlight>
                  <a:srgbClr val="F7F7F7"/>
                </a:highlight>
                <a:latin typeface="Roboto"/>
                <a:ea typeface="Roboto"/>
                <a:cs typeface="Roboto"/>
                <a:sym typeface="Roboto"/>
              </a:rPr>
              <a:t>1. </a:t>
            </a:r>
            <a:r>
              <a:rPr lang="en" sz="1050">
                <a:solidFill>
                  <a:srgbClr val="ABE338"/>
                </a:solidFill>
                <a:highlight>
                  <a:srgbClr val="2B2B2B"/>
                </a:highlight>
                <a:latin typeface="Courier New"/>
                <a:ea typeface="Courier New"/>
                <a:cs typeface="Courier New"/>
                <a:sym typeface="Courier New"/>
              </a:rPr>
              <a:t>npm</a:t>
            </a:r>
            <a:r>
              <a:rPr lang="en" sz="1050">
                <a:solidFill>
                  <a:srgbClr val="F8F8F2"/>
                </a:solidFill>
                <a:highlight>
                  <a:srgbClr val="2B2B2B"/>
                </a:highlight>
                <a:latin typeface="Courier New"/>
                <a:ea typeface="Courier New"/>
                <a:cs typeface="Courier New"/>
                <a:sym typeface="Courier New"/>
              </a:rPr>
              <a:t> </a:t>
            </a:r>
            <a:r>
              <a:rPr lang="en" sz="1050">
                <a:solidFill>
                  <a:srgbClr val="ABE338"/>
                </a:solidFill>
                <a:highlight>
                  <a:srgbClr val="2B2B2B"/>
                </a:highlight>
                <a:latin typeface="Courier New"/>
                <a:ea typeface="Courier New"/>
                <a:cs typeface="Courier New"/>
                <a:sym typeface="Courier New"/>
              </a:rPr>
              <a:t>install</a:t>
            </a:r>
            <a:r>
              <a:rPr lang="en" sz="1050">
                <a:solidFill>
                  <a:srgbClr val="F8F8F2"/>
                </a:solidFill>
                <a:highlight>
                  <a:srgbClr val="2B2B2B"/>
                </a:highlight>
                <a:latin typeface="Courier New"/>
                <a:ea typeface="Courier New"/>
                <a:cs typeface="Courier New"/>
                <a:sym typeface="Courier New"/>
              </a:rPr>
              <a:t> -</a:t>
            </a:r>
            <a:r>
              <a:rPr lang="en" sz="1050">
                <a:solidFill>
                  <a:srgbClr val="ABE338"/>
                </a:solidFill>
                <a:highlight>
                  <a:srgbClr val="2B2B2B"/>
                </a:highlight>
                <a:latin typeface="Courier New"/>
                <a:ea typeface="Courier New"/>
                <a:cs typeface="Courier New"/>
                <a:sym typeface="Courier New"/>
              </a:rPr>
              <a:t>g</a:t>
            </a:r>
            <a:r>
              <a:rPr lang="en" sz="1050">
                <a:solidFill>
                  <a:srgbClr val="F8F8F2"/>
                </a:solidFill>
                <a:highlight>
                  <a:srgbClr val="2B2B2B"/>
                </a:highlight>
                <a:latin typeface="Courier New"/>
                <a:ea typeface="Courier New"/>
                <a:cs typeface="Courier New"/>
                <a:sym typeface="Courier New"/>
              </a:rPr>
              <a:t> </a:t>
            </a:r>
            <a:r>
              <a:rPr lang="en" sz="1050">
                <a:solidFill>
                  <a:srgbClr val="F5AB35"/>
                </a:solidFill>
                <a:highlight>
                  <a:srgbClr val="2B2B2B"/>
                </a:highlight>
                <a:latin typeface="Courier New"/>
                <a:ea typeface="Courier New"/>
                <a:cs typeface="Courier New"/>
                <a:sym typeface="Courier New"/>
              </a:rPr>
              <a:t>create-react-app</a:t>
            </a:r>
            <a:r>
              <a:rPr b="1" lang="en" sz="1350">
                <a:solidFill>
                  <a:schemeClr val="dk1"/>
                </a:solidFill>
                <a:highlight>
                  <a:srgbClr val="F7F7F7"/>
                </a:highlight>
                <a:latin typeface="Roboto"/>
                <a:ea typeface="Roboto"/>
                <a:cs typeface="Roboto"/>
                <a:sym typeface="Roboto"/>
              </a:rPr>
              <a:t>    2. </a:t>
            </a:r>
            <a:r>
              <a:rPr lang="en" sz="1050">
                <a:solidFill>
                  <a:srgbClr val="F5AB35"/>
                </a:solidFill>
                <a:highlight>
                  <a:srgbClr val="2B2B2B"/>
                </a:highlight>
                <a:latin typeface="Courier New"/>
                <a:ea typeface="Courier New"/>
                <a:cs typeface="Courier New"/>
                <a:sym typeface="Courier New"/>
              </a:rPr>
              <a:t>create-react-app</a:t>
            </a:r>
            <a:r>
              <a:rPr lang="en" sz="1050">
                <a:solidFill>
                  <a:srgbClr val="F8F8F2"/>
                </a:solidFill>
                <a:highlight>
                  <a:srgbClr val="2B2B2B"/>
                </a:highlight>
                <a:latin typeface="Courier New"/>
                <a:ea typeface="Courier New"/>
                <a:cs typeface="Courier New"/>
                <a:sym typeface="Courier New"/>
              </a:rPr>
              <a:t> </a:t>
            </a:r>
            <a:r>
              <a:rPr lang="en" sz="1050">
                <a:solidFill>
                  <a:srgbClr val="ABE338"/>
                </a:solidFill>
                <a:highlight>
                  <a:srgbClr val="2B2B2B"/>
                </a:highlight>
                <a:latin typeface="Courier New"/>
                <a:ea typeface="Courier New"/>
                <a:cs typeface="Courier New"/>
                <a:sym typeface="Courier New"/>
              </a:rPr>
              <a:t>my-app   </a:t>
            </a:r>
            <a:endParaRPr sz="1050">
              <a:solidFill>
                <a:srgbClr val="ABE338"/>
              </a:solidFill>
              <a:highlight>
                <a:srgbClr val="2B2B2B"/>
              </a:highlight>
              <a:latin typeface="Courier New"/>
              <a:ea typeface="Courier New"/>
              <a:cs typeface="Courier New"/>
              <a:sym typeface="Courier New"/>
            </a:endParaRPr>
          </a:p>
          <a:p>
            <a:pPr indent="-295275" lvl="0" marL="457200" rtl="0" algn="just">
              <a:spcBef>
                <a:spcPts val="0"/>
              </a:spcBef>
              <a:spcAft>
                <a:spcPts val="0"/>
              </a:spcAft>
              <a:buClr>
                <a:schemeClr val="dk1"/>
              </a:buClr>
              <a:buSzPts val="1050"/>
              <a:buFont typeface="Courier New"/>
              <a:buChar char="●"/>
            </a:pPr>
            <a:r>
              <a:t/>
            </a:r>
            <a:endParaRPr sz="1050">
              <a:solidFill>
                <a:schemeClr val="dk1"/>
              </a:solidFill>
              <a:highlight>
                <a:schemeClr val="lt1"/>
              </a:highlight>
              <a:latin typeface="Courier New"/>
              <a:ea typeface="Courier New"/>
              <a:cs typeface="Courier New"/>
              <a:sym typeface="Courier New"/>
            </a:endParaRPr>
          </a:p>
          <a:p>
            <a:pPr indent="0" lvl="0" marL="457200" rtl="0" algn="just">
              <a:spcBef>
                <a:spcPts val="0"/>
              </a:spcBef>
              <a:spcAft>
                <a:spcPts val="0"/>
              </a:spcAft>
              <a:buNone/>
            </a:pPr>
            <a:r>
              <a:t/>
            </a:r>
            <a:endParaRPr sz="1450">
              <a:solidFill>
                <a:schemeClr val="dk1"/>
              </a:solidFill>
              <a:highlight>
                <a:srgbClr val="F7F7F7"/>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04fffd6b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04fffd6b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0675" lvl="0" marL="457200" rtl="0" algn="just">
              <a:spcBef>
                <a:spcPts val="0"/>
              </a:spcBef>
              <a:spcAft>
                <a:spcPts val="0"/>
              </a:spcAft>
              <a:buClr>
                <a:schemeClr val="dk1"/>
              </a:buClr>
              <a:buSzPts val="1450"/>
              <a:buFont typeface="Roboto"/>
              <a:buChar char="●"/>
            </a:pPr>
            <a:r>
              <a:t/>
            </a:r>
            <a:endParaRPr sz="1450">
              <a:solidFill>
                <a:schemeClr val="dk1"/>
              </a:solidFill>
              <a:highlight>
                <a:srgbClr val="F7F7F7"/>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04fffd6b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04fffd6b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350">
                <a:solidFill>
                  <a:schemeClr val="dk1"/>
                </a:solidFill>
                <a:highlight>
                  <a:srgbClr val="F7F7F7"/>
                </a:highlight>
                <a:latin typeface="Roboto"/>
                <a:ea typeface="Roboto"/>
                <a:cs typeface="Roboto"/>
                <a:sym typeface="Roboto"/>
              </a:rPr>
              <a:t>In the </a:t>
            </a:r>
            <a:r>
              <a:rPr b="1" lang="en" sz="1350">
                <a:solidFill>
                  <a:schemeClr val="dk1"/>
                </a:solidFill>
                <a:highlight>
                  <a:srgbClr val="F7F7F7"/>
                </a:highlight>
                <a:latin typeface="Roboto"/>
                <a:ea typeface="Roboto"/>
                <a:cs typeface="Roboto"/>
                <a:sym typeface="Roboto"/>
              </a:rPr>
              <a:t>gitignore   if you want to put     </a:t>
            </a:r>
            <a:r>
              <a:rPr lang="en" sz="1050">
                <a:solidFill>
                  <a:srgbClr val="F8F8F2"/>
                </a:solidFill>
                <a:highlight>
                  <a:srgbClr val="2B2B2B"/>
                </a:highlight>
                <a:latin typeface="Courier New"/>
                <a:ea typeface="Courier New"/>
                <a:cs typeface="Courier New"/>
                <a:sym typeface="Courier New"/>
              </a:rPr>
              <a:t>src/</a:t>
            </a:r>
            <a:r>
              <a:rPr lang="en" sz="1050">
                <a:solidFill>
                  <a:srgbClr val="DCC6E0"/>
                </a:solidFill>
                <a:highlight>
                  <a:srgbClr val="2B2B2B"/>
                </a:highlight>
                <a:latin typeface="Courier New"/>
                <a:ea typeface="Courier New"/>
                <a:cs typeface="Courier New"/>
                <a:sym typeface="Courier New"/>
              </a:rPr>
              <a:t>index</a:t>
            </a:r>
            <a:r>
              <a:rPr lang="en" sz="1050">
                <a:solidFill>
                  <a:srgbClr val="F8F8F2"/>
                </a:solidFill>
                <a:highlight>
                  <a:srgbClr val="2B2B2B"/>
                </a:highlight>
                <a:latin typeface="Courier New"/>
                <a:ea typeface="Courier New"/>
                <a:cs typeface="Courier New"/>
                <a:sym typeface="Courier New"/>
              </a:rPr>
              <a:t>.js</a:t>
            </a:r>
            <a:endParaRPr sz="1050">
              <a:solidFill>
                <a:srgbClr val="F8F8F2"/>
              </a:solidFill>
              <a:highlight>
                <a:srgbClr val="2B2B2B"/>
              </a:highlight>
              <a:latin typeface="Courier New"/>
              <a:ea typeface="Courier New"/>
              <a:cs typeface="Courier New"/>
              <a:sym typeface="Courier New"/>
            </a:endParaRPr>
          </a:p>
          <a:p>
            <a:pPr indent="0" lvl="0" marL="0" rtl="0" algn="just">
              <a:spcBef>
                <a:spcPts val="0"/>
              </a:spcBef>
              <a:spcAft>
                <a:spcPts val="0"/>
              </a:spcAft>
              <a:buNone/>
            </a:pPr>
            <a:r>
              <a:rPr b="1" lang="en" sz="1350">
                <a:solidFill>
                  <a:schemeClr val="dk1"/>
                </a:solidFill>
                <a:highlight>
                  <a:srgbClr val="F7F7F7"/>
                </a:highlight>
                <a:latin typeface="Roboto"/>
                <a:ea typeface="Roboto"/>
                <a:cs typeface="Roboto"/>
                <a:sym typeface="Roboto"/>
              </a:rPr>
              <a:t> </a:t>
            </a:r>
            <a:endParaRPr sz="1450">
              <a:solidFill>
                <a:schemeClr val="dk1"/>
              </a:solidFill>
              <a:highlight>
                <a:srgbClr val="F7F7F7"/>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04fffd6b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04fffd6b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350">
                <a:solidFill>
                  <a:schemeClr val="dk1"/>
                </a:solidFill>
                <a:highlight>
                  <a:srgbClr val="F7F7F7"/>
                </a:highlight>
                <a:latin typeface="Roboto"/>
                <a:ea typeface="Roboto"/>
                <a:cs typeface="Roboto"/>
                <a:sym typeface="Roboto"/>
              </a:rPr>
              <a:t>There are two types functional and class components  but we </a:t>
            </a:r>
            <a:r>
              <a:rPr b="1" lang="en" sz="1350">
                <a:solidFill>
                  <a:schemeClr val="dk1"/>
                </a:solidFill>
                <a:highlight>
                  <a:srgbClr val="F7F7F7"/>
                </a:highlight>
                <a:latin typeface="Roboto"/>
                <a:ea typeface="Roboto"/>
                <a:cs typeface="Roboto"/>
                <a:sym typeface="Roboto"/>
              </a:rPr>
              <a:t>focus</a:t>
            </a:r>
            <a:r>
              <a:rPr b="1" lang="en" sz="1350">
                <a:solidFill>
                  <a:schemeClr val="dk1"/>
                </a:solidFill>
                <a:highlight>
                  <a:srgbClr val="F7F7F7"/>
                </a:highlight>
                <a:latin typeface="Roboto"/>
                <a:ea typeface="Roboto"/>
                <a:cs typeface="Roboto"/>
                <a:sym typeface="Roboto"/>
              </a:rPr>
              <a:t> on class components</a:t>
            </a:r>
            <a:endParaRPr sz="1050">
              <a:solidFill>
                <a:srgbClr val="F8F8F2"/>
              </a:solidFill>
              <a:highlight>
                <a:srgbClr val="2B2B2B"/>
              </a:highlight>
              <a:latin typeface="Courier New"/>
              <a:ea typeface="Courier New"/>
              <a:cs typeface="Courier New"/>
              <a:sym typeface="Courier New"/>
            </a:endParaRPr>
          </a:p>
          <a:p>
            <a:pPr indent="0" lvl="0" marL="0" rtl="0" algn="just">
              <a:spcBef>
                <a:spcPts val="0"/>
              </a:spcBef>
              <a:spcAft>
                <a:spcPts val="0"/>
              </a:spcAft>
              <a:buNone/>
            </a:pPr>
            <a:r>
              <a:rPr b="1" lang="en" sz="1350">
                <a:solidFill>
                  <a:schemeClr val="dk1"/>
                </a:solidFill>
                <a:highlight>
                  <a:srgbClr val="F7F7F7"/>
                </a:highlight>
                <a:latin typeface="Roboto"/>
                <a:ea typeface="Roboto"/>
                <a:cs typeface="Roboto"/>
                <a:sym typeface="Roboto"/>
              </a:rPr>
              <a:t> </a:t>
            </a:r>
            <a:endParaRPr sz="1450">
              <a:solidFill>
                <a:schemeClr val="dk1"/>
              </a:solidFill>
              <a:highlight>
                <a:srgbClr val="F7F7F7"/>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nodej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36125" y="551350"/>
            <a:ext cx="8745000" cy="8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Js Overview</a:t>
            </a:r>
            <a:endParaRPr/>
          </a:p>
        </p:txBody>
      </p:sp>
      <p:sp>
        <p:nvSpPr>
          <p:cNvPr id="87" name="Google Shape;87;p13"/>
          <p:cNvSpPr txBox="1"/>
          <p:nvPr>
            <p:ph type="ctrTitle"/>
          </p:nvPr>
        </p:nvSpPr>
        <p:spPr>
          <a:xfrm>
            <a:off x="199500" y="1723050"/>
            <a:ext cx="8745000" cy="848700"/>
          </a:xfrm>
          <a:prstGeom prst="rect">
            <a:avLst/>
          </a:prstGeom>
        </p:spPr>
        <p:txBody>
          <a:bodyPr anchorCtr="0" anchor="t" bIns="91425" lIns="91425" spcFirstLastPara="1" rIns="91425" wrap="square" tIns="91425">
            <a:normAutofit fontScale="90000"/>
          </a:bodyPr>
          <a:lstStyle/>
          <a:p>
            <a:pPr indent="-328612" lvl="0" marL="457200" rtl="0" algn="l">
              <a:spcBef>
                <a:spcPts val="0"/>
              </a:spcBef>
              <a:spcAft>
                <a:spcPts val="0"/>
              </a:spcAft>
              <a:buClr>
                <a:srgbClr val="000000"/>
              </a:buClr>
              <a:buSzPct val="100000"/>
              <a:buFont typeface="Roboto"/>
              <a:buChar char="●"/>
            </a:pPr>
            <a:r>
              <a:rPr b="0" lang="en" sz="1750">
                <a:solidFill>
                  <a:srgbClr val="000000"/>
                </a:solidFill>
                <a:highlight>
                  <a:srgbClr val="F7F7F7"/>
                </a:highlight>
                <a:latin typeface="Roboto"/>
                <a:ea typeface="Roboto"/>
                <a:cs typeface="Roboto"/>
                <a:sym typeface="Roboto"/>
              </a:rPr>
              <a:t>React is a popular JavaScript library for building user interfaces. It allows you to create reusable UI components and efficiently manage the state of your application.</a:t>
            </a:r>
            <a:endParaRPr sz="2300">
              <a:solidFill>
                <a:srgbClr val="000000"/>
              </a:solidFill>
            </a:endParaRPr>
          </a:p>
        </p:txBody>
      </p:sp>
      <p:sp>
        <p:nvSpPr>
          <p:cNvPr id="88" name="Google Shape;88;p13"/>
          <p:cNvSpPr txBox="1"/>
          <p:nvPr>
            <p:ph type="ctrTitle"/>
          </p:nvPr>
        </p:nvSpPr>
        <p:spPr>
          <a:xfrm>
            <a:off x="236125" y="2774975"/>
            <a:ext cx="8745000" cy="8487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00000"/>
              </a:buClr>
              <a:buSzPts val="1750"/>
              <a:buFont typeface="Roboto"/>
              <a:buChar char="●"/>
            </a:pPr>
            <a:r>
              <a:rPr b="0" lang="en" sz="1750">
                <a:solidFill>
                  <a:srgbClr val="000000"/>
                </a:solidFill>
                <a:highlight>
                  <a:srgbClr val="F7F7F7"/>
                </a:highlight>
                <a:latin typeface="Roboto"/>
                <a:ea typeface="Roboto"/>
                <a:cs typeface="Roboto"/>
                <a:sym typeface="Roboto"/>
              </a:rPr>
              <a:t>Pre-Request   ⇒ 	Basic (HTML, CSS,JS)</a:t>
            </a:r>
            <a:endParaRPr sz="2300">
              <a:solidFill>
                <a:srgbClr val="000000"/>
              </a:solidFill>
            </a:endParaRPr>
          </a:p>
        </p:txBody>
      </p:sp>
      <p:sp>
        <p:nvSpPr>
          <p:cNvPr id="89" name="Google Shape;89;p13"/>
          <p:cNvSpPr txBox="1"/>
          <p:nvPr>
            <p:ph type="ctrTitle"/>
          </p:nvPr>
        </p:nvSpPr>
        <p:spPr>
          <a:xfrm>
            <a:off x="279650" y="4073525"/>
            <a:ext cx="8745000" cy="8487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00000"/>
              </a:buClr>
              <a:buSzPts val="1750"/>
              <a:buFont typeface="Roboto"/>
              <a:buChar char="●"/>
            </a:pPr>
            <a:r>
              <a:rPr b="0" lang="en" sz="1750">
                <a:solidFill>
                  <a:srgbClr val="000000"/>
                </a:solidFill>
                <a:highlight>
                  <a:srgbClr val="F7F7F7"/>
                </a:highlight>
                <a:latin typeface="Roboto"/>
                <a:ea typeface="Roboto"/>
                <a:cs typeface="Roboto"/>
                <a:sym typeface="Roboto"/>
              </a:rPr>
              <a:t>Example on Html css and javascript</a:t>
            </a:r>
            <a:endParaRPr sz="23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303075" y="0"/>
            <a:ext cx="87450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750">
                <a:solidFill>
                  <a:srgbClr val="000000"/>
                </a:solidFill>
                <a:highlight>
                  <a:srgbClr val="F7F7F7"/>
                </a:highlight>
                <a:latin typeface="Roboto"/>
                <a:ea typeface="Roboto"/>
                <a:cs typeface="Roboto"/>
                <a:sym typeface="Roboto"/>
              </a:rPr>
              <a:t>Props(properties)</a:t>
            </a:r>
            <a:endParaRPr b="0" sz="2750">
              <a:solidFill>
                <a:srgbClr val="000000"/>
              </a:solidFill>
              <a:highlight>
                <a:srgbClr val="F7F7F7"/>
              </a:highlight>
              <a:latin typeface="Roboto"/>
              <a:ea typeface="Roboto"/>
              <a:cs typeface="Roboto"/>
              <a:sym typeface="Roboto"/>
            </a:endParaRPr>
          </a:p>
          <a:p>
            <a:pPr indent="0" lvl="0" marL="0" rtl="0" algn="ctr">
              <a:spcBef>
                <a:spcPts val="0"/>
              </a:spcBef>
              <a:spcAft>
                <a:spcPts val="0"/>
              </a:spcAft>
              <a:buNone/>
            </a:pPr>
            <a:r>
              <a:t/>
            </a:r>
            <a:endParaRPr b="0" sz="2750">
              <a:solidFill>
                <a:srgbClr val="000000"/>
              </a:solidFill>
              <a:highlight>
                <a:srgbClr val="F7F7F7"/>
              </a:highlight>
              <a:latin typeface="Roboto"/>
              <a:ea typeface="Roboto"/>
              <a:cs typeface="Roboto"/>
              <a:sym typeface="Roboto"/>
            </a:endParaRPr>
          </a:p>
        </p:txBody>
      </p:sp>
      <p:sp>
        <p:nvSpPr>
          <p:cNvPr id="163" name="Google Shape;163;p22"/>
          <p:cNvSpPr txBox="1"/>
          <p:nvPr/>
        </p:nvSpPr>
        <p:spPr>
          <a:xfrm>
            <a:off x="380925" y="689175"/>
            <a:ext cx="8589300" cy="129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Verdana"/>
              <a:buChar char="●"/>
            </a:pPr>
            <a:r>
              <a:rPr b="1" lang="en" sz="1850">
                <a:highlight>
                  <a:srgbClr val="F7F7F7"/>
                </a:highlight>
                <a:latin typeface="Roboto"/>
                <a:ea typeface="Roboto"/>
                <a:cs typeface="Roboto"/>
                <a:sym typeface="Roboto"/>
              </a:rPr>
              <a:t>props (short for properties)</a:t>
            </a:r>
            <a:r>
              <a:rPr lang="en" sz="1350">
                <a:highlight>
                  <a:srgbClr val="F7F7F7"/>
                </a:highlight>
                <a:latin typeface="Roboto"/>
                <a:ea typeface="Roboto"/>
                <a:cs typeface="Roboto"/>
                <a:sym typeface="Roboto"/>
              </a:rPr>
              <a:t> </a:t>
            </a:r>
            <a:r>
              <a:rPr lang="en" sz="1950">
                <a:highlight>
                  <a:srgbClr val="F7F7F7"/>
                </a:highlight>
                <a:latin typeface="Roboto"/>
                <a:ea typeface="Roboto"/>
                <a:cs typeface="Roboto"/>
                <a:sym typeface="Roboto"/>
              </a:rPr>
              <a:t>are a way to pass data from parent components to child components. </a:t>
            </a:r>
            <a:endParaRPr sz="1950">
              <a:highlight>
                <a:srgbClr val="F7F7F7"/>
              </a:highlight>
              <a:latin typeface="Roboto"/>
              <a:ea typeface="Roboto"/>
              <a:cs typeface="Roboto"/>
              <a:sym typeface="Roboto"/>
            </a:endParaRPr>
          </a:p>
          <a:p>
            <a:pPr indent="-342900" lvl="0" marL="457200" rtl="0" algn="l">
              <a:spcBef>
                <a:spcPts val="0"/>
              </a:spcBef>
              <a:spcAft>
                <a:spcPts val="0"/>
              </a:spcAft>
              <a:buSzPts val="1800"/>
              <a:buFont typeface="Verdana"/>
              <a:buChar char="●"/>
            </a:pPr>
            <a:r>
              <a:rPr lang="en" sz="1950">
                <a:highlight>
                  <a:srgbClr val="F7F7F7"/>
                </a:highlight>
                <a:latin typeface="Roboto"/>
                <a:ea typeface="Roboto"/>
                <a:cs typeface="Roboto"/>
                <a:sym typeface="Roboto"/>
              </a:rPr>
              <a:t>Props are used to customize and configure components, allowing you to create reusable components with dynamic behavior.</a:t>
            </a:r>
            <a:endParaRPr sz="2400">
              <a:solidFill>
                <a:schemeClr val="accent1"/>
              </a:solidFill>
              <a:latin typeface="Verdana"/>
              <a:ea typeface="Verdana"/>
              <a:cs typeface="Verdana"/>
              <a:sym typeface="Verdana"/>
            </a:endParaRPr>
          </a:p>
        </p:txBody>
      </p:sp>
      <p:sp>
        <p:nvSpPr>
          <p:cNvPr id="164" name="Google Shape;164;p22"/>
          <p:cNvSpPr txBox="1"/>
          <p:nvPr/>
        </p:nvSpPr>
        <p:spPr>
          <a:xfrm>
            <a:off x="303075" y="2705950"/>
            <a:ext cx="8589300" cy="18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Verdana"/>
              <a:ea typeface="Verdana"/>
              <a:cs typeface="Verdana"/>
              <a:sym typeface="Verdana"/>
            </a:endParaRPr>
          </a:p>
        </p:txBody>
      </p:sp>
      <p:sp>
        <p:nvSpPr>
          <p:cNvPr id="165" name="Google Shape;165;p22"/>
          <p:cNvSpPr txBox="1"/>
          <p:nvPr>
            <p:ph type="ctrTitle"/>
          </p:nvPr>
        </p:nvSpPr>
        <p:spPr>
          <a:xfrm>
            <a:off x="2306950" y="2459300"/>
            <a:ext cx="40335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750">
                <a:solidFill>
                  <a:srgbClr val="000000"/>
                </a:solidFill>
                <a:highlight>
                  <a:srgbClr val="F7F7F7"/>
                </a:highlight>
                <a:latin typeface="Roboto"/>
                <a:ea typeface="Roboto"/>
                <a:cs typeface="Roboto"/>
                <a:sym typeface="Roboto"/>
              </a:rPr>
              <a:t>Example </a:t>
            </a:r>
            <a:endParaRPr sz="7100">
              <a:solidFill>
                <a:schemeClr val="dk1"/>
              </a:solidFill>
            </a:endParaRPr>
          </a:p>
          <a:p>
            <a:pPr indent="0" lvl="0" marL="0" rtl="0" algn="ctr">
              <a:spcBef>
                <a:spcPts val="0"/>
              </a:spcBef>
              <a:spcAft>
                <a:spcPts val="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303075" y="0"/>
            <a:ext cx="8745000" cy="5949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DOM (Document Object Model)</a:t>
            </a:r>
            <a:endParaRPr>
              <a:solidFill>
                <a:schemeClr val="dk1"/>
              </a:solidFill>
            </a:endParaRPr>
          </a:p>
        </p:txBody>
      </p:sp>
      <p:sp>
        <p:nvSpPr>
          <p:cNvPr id="95" name="Google Shape;95;p14"/>
          <p:cNvSpPr txBox="1"/>
          <p:nvPr>
            <p:ph type="ctrTitle"/>
          </p:nvPr>
        </p:nvSpPr>
        <p:spPr>
          <a:xfrm>
            <a:off x="199500" y="722000"/>
            <a:ext cx="8745000" cy="594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Verdana"/>
              <a:buChar char="●"/>
            </a:pPr>
            <a:r>
              <a:rPr b="0" lang="en" sz="1800">
                <a:solidFill>
                  <a:srgbClr val="000000"/>
                </a:solidFill>
                <a:highlight>
                  <a:srgbClr val="F7F7F7"/>
                </a:highlight>
                <a:latin typeface="Verdana"/>
                <a:ea typeface="Verdana"/>
                <a:cs typeface="Verdana"/>
                <a:sym typeface="Verdana"/>
              </a:rPr>
              <a:t>The DOM represents the structure of a web page as </a:t>
            </a:r>
            <a:r>
              <a:rPr lang="en" sz="1800">
                <a:solidFill>
                  <a:srgbClr val="000000"/>
                </a:solidFill>
                <a:highlight>
                  <a:srgbClr val="F7F7F7"/>
                </a:highlight>
                <a:latin typeface="Verdana"/>
                <a:ea typeface="Verdana"/>
                <a:cs typeface="Verdana"/>
                <a:sym typeface="Verdana"/>
              </a:rPr>
              <a:t>a tree-like structure</a:t>
            </a:r>
            <a:r>
              <a:rPr b="0" lang="en" sz="1800">
                <a:solidFill>
                  <a:srgbClr val="000000"/>
                </a:solidFill>
                <a:highlight>
                  <a:srgbClr val="F7F7F7"/>
                </a:highlight>
                <a:latin typeface="Verdana"/>
                <a:ea typeface="Verdana"/>
                <a:cs typeface="Verdana"/>
                <a:sym typeface="Verdana"/>
              </a:rPr>
              <a:t>, with each node in the tree representing an element, attribute, or text within the document.</a:t>
            </a:r>
            <a:endParaRPr sz="1800">
              <a:solidFill>
                <a:srgbClr val="000000"/>
              </a:solidFill>
              <a:latin typeface="Verdana"/>
              <a:ea typeface="Verdana"/>
              <a:cs typeface="Verdana"/>
              <a:sym typeface="Verdana"/>
            </a:endParaRPr>
          </a:p>
        </p:txBody>
      </p:sp>
      <p:sp>
        <p:nvSpPr>
          <p:cNvPr id="96" name="Google Shape;96;p14"/>
          <p:cNvSpPr txBox="1"/>
          <p:nvPr>
            <p:ph type="ctrTitle"/>
          </p:nvPr>
        </p:nvSpPr>
        <p:spPr>
          <a:xfrm>
            <a:off x="199500" y="1314900"/>
            <a:ext cx="8745000" cy="8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Verdana"/>
              <a:buChar char="●"/>
            </a:pPr>
            <a:r>
              <a:rPr b="0" lang="en" sz="1800">
                <a:solidFill>
                  <a:srgbClr val="000000"/>
                </a:solidFill>
                <a:highlight>
                  <a:srgbClr val="F7F7F7"/>
                </a:highlight>
                <a:latin typeface="Verdana"/>
                <a:ea typeface="Verdana"/>
                <a:cs typeface="Verdana"/>
                <a:sym typeface="Verdana"/>
              </a:rPr>
              <a:t>The DOM provides a way to </a:t>
            </a:r>
            <a:r>
              <a:rPr lang="en" sz="1800">
                <a:solidFill>
                  <a:srgbClr val="000000"/>
                </a:solidFill>
                <a:highlight>
                  <a:srgbClr val="F7F7F7"/>
                </a:highlight>
                <a:latin typeface="Verdana"/>
                <a:ea typeface="Verdana"/>
                <a:cs typeface="Verdana"/>
                <a:sym typeface="Verdana"/>
              </a:rPr>
              <a:t>programmatically access</a:t>
            </a:r>
            <a:r>
              <a:rPr b="0" lang="en" sz="1800">
                <a:solidFill>
                  <a:srgbClr val="000000"/>
                </a:solidFill>
                <a:highlight>
                  <a:srgbClr val="F7F7F7"/>
                </a:highlight>
                <a:latin typeface="Verdana"/>
                <a:ea typeface="Verdana"/>
                <a:cs typeface="Verdana"/>
                <a:sym typeface="Verdana"/>
              </a:rPr>
              <a:t> and manipulate the elements and content of a web page.</a:t>
            </a:r>
            <a:endParaRPr sz="1800">
              <a:solidFill>
                <a:srgbClr val="000000"/>
              </a:solidFill>
              <a:latin typeface="Verdana"/>
              <a:ea typeface="Verdana"/>
              <a:cs typeface="Verdana"/>
              <a:sym typeface="Verdana"/>
            </a:endParaRPr>
          </a:p>
        </p:txBody>
      </p:sp>
      <p:sp>
        <p:nvSpPr>
          <p:cNvPr id="97" name="Google Shape;97;p14"/>
          <p:cNvSpPr txBox="1"/>
          <p:nvPr>
            <p:ph type="ctrTitle"/>
          </p:nvPr>
        </p:nvSpPr>
        <p:spPr>
          <a:xfrm>
            <a:off x="265150" y="1918825"/>
            <a:ext cx="8745000" cy="848700"/>
          </a:xfrm>
          <a:prstGeom prst="rect">
            <a:avLst/>
          </a:prstGeom>
        </p:spPr>
        <p:txBody>
          <a:bodyPr anchorCtr="0" anchor="t" bIns="91425" lIns="91425" spcFirstLastPara="1" rIns="91425" wrap="square" tIns="91425">
            <a:noAutofit/>
          </a:bodyPr>
          <a:lstStyle/>
          <a:p>
            <a:pPr indent="-344170" lvl="0" marL="457200" rtl="0" algn="l">
              <a:spcBef>
                <a:spcPts val="0"/>
              </a:spcBef>
              <a:spcAft>
                <a:spcPts val="0"/>
              </a:spcAft>
              <a:buClr>
                <a:srgbClr val="000000"/>
              </a:buClr>
              <a:buSzPts val="1820"/>
              <a:buFont typeface="Verdana"/>
              <a:buChar char="●"/>
            </a:pPr>
            <a:r>
              <a:rPr b="0" lang="en" sz="1820">
                <a:solidFill>
                  <a:srgbClr val="000000"/>
                </a:solidFill>
                <a:highlight>
                  <a:srgbClr val="F7F7F7"/>
                </a:highlight>
                <a:latin typeface="Verdana"/>
                <a:ea typeface="Verdana"/>
                <a:cs typeface="Verdana"/>
                <a:sym typeface="Verdana"/>
              </a:rPr>
              <a:t>It allows developers to dynamically modify the structure, content, and styling of a document, and also enables event handling and interactivity.</a:t>
            </a:r>
            <a:endParaRPr sz="1820">
              <a:solidFill>
                <a:srgbClr val="000000"/>
              </a:solidFill>
              <a:latin typeface="Verdana"/>
              <a:ea typeface="Verdana"/>
              <a:cs typeface="Verdana"/>
              <a:sym typeface="Verdana"/>
            </a:endParaRPr>
          </a:p>
        </p:txBody>
      </p:sp>
      <p:pic>
        <p:nvPicPr>
          <p:cNvPr id="98" name="Google Shape;98;p14"/>
          <p:cNvPicPr preferRelativeResize="0"/>
          <p:nvPr/>
        </p:nvPicPr>
        <p:blipFill rotWithShape="1">
          <a:blip r:embed="rId3">
            <a:alphaModFix/>
          </a:blip>
          <a:srcRect b="0" l="7240" r="6974" t="16791"/>
          <a:stretch/>
        </p:blipFill>
        <p:spPr>
          <a:xfrm>
            <a:off x="442525" y="2611650"/>
            <a:ext cx="8466100" cy="256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ctrTitle"/>
          </p:nvPr>
        </p:nvSpPr>
        <p:spPr>
          <a:xfrm>
            <a:off x="303075" y="0"/>
            <a:ext cx="8745000" cy="5949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CONT…</a:t>
            </a:r>
            <a:endParaRPr>
              <a:solidFill>
                <a:schemeClr val="dk1"/>
              </a:solidFill>
            </a:endParaRPr>
          </a:p>
        </p:txBody>
      </p:sp>
      <p:pic>
        <p:nvPicPr>
          <p:cNvPr id="104" name="Google Shape;104;p15"/>
          <p:cNvPicPr preferRelativeResize="0"/>
          <p:nvPr/>
        </p:nvPicPr>
        <p:blipFill>
          <a:blip r:embed="rId3">
            <a:alphaModFix/>
          </a:blip>
          <a:stretch>
            <a:fillRect/>
          </a:stretch>
        </p:blipFill>
        <p:spPr>
          <a:xfrm>
            <a:off x="1922475" y="631200"/>
            <a:ext cx="5034675" cy="2604375"/>
          </a:xfrm>
          <a:prstGeom prst="rect">
            <a:avLst/>
          </a:prstGeom>
          <a:noFill/>
          <a:ln>
            <a:noFill/>
          </a:ln>
        </p:spPr>
      </p:pic>
      <p:sp>
        <p:nvSpPr>
          <p:cNvPr id="105" name="Google Shape;105;p15"/>
          <p:cNvSpPr txBox="1"/>
          <p:nvPr/>
        </p:nvSpPr>
        <p:spPr>
          <a:xfrm>
            <a:off x="303075" y="3271875"/>
            <a:ext cx="8745000" cy="137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242424"/>
                </a:solidFill>
                <a:highlight>
                  <a:srgbClr val="FFFFFF"/>
                </a:highlight>
                <a:latin typeface="Georgia"/>
                <a:ea typeface="Georgia"/>
                <a:cs typeface="Georgia"/>
                <a:sym typeface="Georgia"/>
              </a:rPr>
              <a:t>The structure of this HTML document can be represented as a tree, with the `&lt;html&gt;` element serving as the root, the `&lt;head&gt;` and `&lt;body&gt;` elements as branches, and the `&lt;title&gt;`, `&lt;h1&gt;`, and `&lt;p&gt;` elements as leaves.</a:t>
            </a:r>
            <a:endParaRPr sz="18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303075" y="0"/>
            <a:ext cx="8745000" cy="5949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Virtual DOM</a:t>
            </a:r>
            <a:endParaRPr>
              <a:solidFill>
                <a:schemeClr val="dk1"/>
              </a:solidFill>
            </a:endParaRPr>
          </a:p>
        </p:txBody>
      </p:sp>
      <p:sp>
        <p:nvSpPr>
          <p:cNvPr id="111" name="Google Shape;111;p16"/>
          <p:cNvSpPr txBox="1"/>
          <p:nvPr/>
        </p:nvSpPr>
        <p:spPr>
          <a:xfrm>
            <a:off x="303075" y="631225"/>
            <a:ext cx="8745000" cy="12549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Verdana"/>
              <a:buChar char="●"/>
            </a:pPr>
            <a:r>
              <a:rPr lang="en" sz="1800">
                <a:highlight>
                  <a:srgbClr val="F7F7F7"/>
                </a:highlight>
                <a:latin typeface="Verdana"/>
                <a:ea typeface="Verdana"/>
                <a:cs typeface="Verdana"/>
                <a:sym typeface="Verdana"/>
              </a:rPr>
              <a:t>The Virtual DOM is a concept used in some JavaScript libraries and frameworks, like React. It is an abstraction layer on top of the actual DOM.</a:t>
            </a:r>
            <a:endParaRPr sz="1800">
              <a:solidFill>
                <a:schemeClr val="accent1"/>
              </a:solidFill>
              <a:latin typeface="Verdana"/>
              <a:ea typeface="Verdana"/>
              <a:cs typeface="Verdana"/>
              <a:sym typeface="Verdana"/>
            </a:endParaRPr>
          </a:p>
        </p:txBody>
      </p:sp>
      <p:sp>
        <p:nvSpPr>
          <p:cNvPr id="112" name="Google Shape;112;p16"/>
          <p:cNvSpPr txBox="1"/>
          <p:nvPr/>
        </p:nvSpPr>
        <p:spPr>
          <a:xfrm>
            <a:off x="246600" y="1766550"/>
            <a:ext cx="8745000" cy="1610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highlight>
                  <a:srgbClr val="F7F7F7"/>
                </a:highlight>
                <a:latin typeface="Roboto"/>
                <a:ea typeface="Roboto"/>
                <a:cs typeface="Roboto"/>
                <a:sym typeface="Roboto"/>
              </a:rPr>
              <a:t>I</a:t>
            </a:r>
            <a:r>
              <a:rPr lang="en" sz="1800">
                <a:highlight>
                  <a:srgbClr val="F7F7F7"/>
                </a:highlight>
                <a:latin typeface="Verdana"/>
                <a:ea typeface="Verdana"/>
                <a:cs typeface="Verdana"/>
                <a:sym typeface="Verdana"/>
              </a:rPr>
              <a:t>nstead of directly manipulating the real DOM, these libraries create a virtual representation of the DOM in memory, known as the Virtual DOM. When there are updates to the application state or data, the Virtual DOM is modified accordingly.</a:t>
            </a:r>
            <a:endParaRPr sz="1800">
              <a:solidFill>
                <a:schemeClr val="accent1"/>
              </a:solidFill>
              <a:latin typeface="Verdana"/>
              <a:ea typeface="Verdana"/>
              <a:cs typeface="Verdana"/>
              <a:sym typeface="Verdana"/>
            </a:endParaRPr>
          </a:p>
        </p:txBody>
      </p:sp>
      <p:sp>
        <p:nvSpPr>
          <p:cNvPr id="113" name="Google Shape;113;p16"/>
          <p:cNvSpPr txBox="1"/>
          <p:nvPr/>
        </p:nvSpPr>
        <p:spPr>
          <a:xfrm>
            <a:off x="246600" y="3511300"/>
            <a:ext cx="8745000" cy="16104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Font typeface="Verdana"/>
              <a:buChar char="●"/>
            </a:pPr>
            <a:r>
              <a:rPr lang="en" sz="1800">
                <a:highlight>
                  <a:srgbClr val="F7F7F7"/>
                </a:highlight>
                <a:latin typeface="Roboto"/>
                <a:ea typeface="Roboto"/>
                <a:cs typeface="Roboto"/>
                <a:sym typeface="Roboto"/>
              </a:rPr>
              <a:t>After the updates are made to the Virtual DOM, a process called "reconciliation" is performed. During reconciliation, the Virtual DOM is compared with the previous Virtual DOM state to identify the minimal set of changes required to update the real DOM.</a:t>
            </a:r>
            <a:endParaRPr sz="1800">
              <a:solidFill>
                <a:schemeClr val="accen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ctrTitle"/>
          </p:nvPr>
        </p:nvSpPr>
        <p:spPr>
          <a:xfrm>
            <a:off x="303075" y="0"/>
            <a:ext cx="87450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850">
                <a:solidFill>
                  <a:srgbClr val="000000"/>
                </a:solidFill>
                <a:highlight>
                  <a:srgbClr val="F7F7F7"/>
                </a:highlight>
                <a:latin typeface="Roboto"/>
                <a:ea typeface="Roboto"/>
                <a:cs typeface="Roboto"/>
                <a:sym typeface="Roboto"/>
              </a:rPr>
              <a:t>Set Up Your Development Environment</a:t>
            </a:r>
            <a:endParaRPr sz="5700">
              <a:solidFill>
                <a:schemeClr val="dk1"/>
              </a:solidFill>
            </a:endParaRPr>
          </a:p>
        </p:txBody>
      </p:sp>
      <p:sp>
        <p:nvSpPr>
          <p:cNvPr id="119" name="Google Shape;119;p17"/>
          <p:cNvSpPr txBox="1"/>
          <p:nvPr/>
        </p:nvSpPr>
        <p:spPr>
          <a:xfrm>
            <a:off x="199500" y="703750"/>
            <a:ext cx="8745000" cy="6963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accent1"/>
              </a:buClr>
              <a:buSzPts val="1800"/>
              <a:buFont typeface="Verdana"/>
              <a:buChar char="●"/>
            </a:pPr>
            <a:r>
              <a:rPr lang="en" sz="1800">
                <a:highlight>
                  <a:srgbClr val="F7F7F7"/>
                </a:highlight>
                <a:latin typeface="Verdana"/>
                <a:ea typeface="Verdana"/>
                <a:cs typeface="Verdana"/>
                <a:sym typeface="Verdana"/>
              </a:rPr>
              <a:t>Before you start coding with React, you need to set up your development environment.</a:t>
            </a:r>
            <a:endParaRPr sz="1800">
              <a:solidFill>
                <a:schemeClr val="accent1"/>
              </a:solidFill>
              <a:latin typeface="Verdana"/>
              <a:ea typeface="Verdana"/>
              <a:cs typeface="Verdana"/>
              <a:sym typeface="Verdana"/>
            </a:endParaRPr>
          </a:p>
        </p:txBody>
      </p:sp>
      <p:sp>
        <p:nvSpPr>
          <p:cNvPr id="120" name="Google Shape;120;p17"/>
          <p:cNvSpPr txBox="1"/>
          <p:nvPr/>
        </p:nvSpPr>
        <p:spPr>
          <a:xfrm>
            <a:off x="1177200" y="1400050"/>
            <a:ext cx="7870800" cy="10884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highlight>
                  <a:srgbClr val="F7F7F7"/>
                </a:highlight>
                <a:latin typeface="Roboto"/>
                <a:ea typeface="Roboto"/>
                <a:cs typeface="Roboto"/>
                <a:sym typeface="Roboto"/>
              </a:rPr>
              <a:t>Node.js: Install Node.js, which includes the Node Package Manager (NPM). You can download it from the official Node.js website (</a:t>
            </a:r>
            <a:r>
              <a:rPr lang="en" sz="1800">
                <a:solidFill>
                  <a:schemeClr val="hlink"/>
                </a:solidFill>
                <a:highlight>
                  <a:srgbClr val="F7F7F7"/>
                </a:highlight>
                <a:uFill>
                  <a:noFill/>
                </a:uFill>
                <a:latin typeface="Roboto"/>
                <a:ea typeface="Roboto"/>
                <a:cs typeface="Roboto"/>
                <a:sym typeface="Roboto"/>
                <a:hlinkClick r:id="rId3"/>
              </a:rPr>
              <a:t>https://nodejs.org</a:t>
            </a:r>
            <a:r>
              <a:rPr lang="en" sz="1800">
                <a:highlight>
                  <a:srgbClr val="F7F7F7"/>
                </a:highlight>
                <a:latin typeface="Roboto"/>
                <a:ea typeface="Roboto"/>
                <a:cs typeface="Roboto"/>
                <a:sym typeface="Roboto"/>
              </a:rPr>
              <a:t>).</a:t>
            </a:r>
            <a:endParaRPr sz="1800">
              <a:highlight>
                <a:srgbClr val="F7F7F7"/>
              </a:highlight>
              <a:latin typeface="Roboto"/>
              <a:ea typeface="Roboto"/>
              <a:cs typeface="Roboto"/>
              <a:sym typeface="Roboto"/>
            </a:endParaRPr>
          </a:p>
          <a:p>
            <a:pPr indent="0" lvl="0" marL="0" rtl="0" algn="just">
              <a:spcBef>
                <a:spcPts val="0"/>
              </a:spcBef>
              <a:spcAft>
                <a:spcPts val="0"/>
              </a:spcAft>
              <a:buNone/>
            </a:pPr>
            <a:r>
              <a:t/>
            </a:r>
            <a:endParaRPr sz="1800">
              <a:highlight>
                <a:srgbClr val="F7F7F7"/>
              </a:highlight>
              <a:latin typeface="Verdana"/>
              <a:ea typeface="Verdana"/>
              <a:cs typeface="Verdana"/>
              <a:sym typeface="Verdana"/>
            </a:endParaRPr>
          </a:p>
        </p:txBody>
      </p:sp>
      <p:sp>
        <p:nvSpPr>
          <p:cNvPr id="121" name="Google Shape;121;p17"/>
          <p:cNvSpPr txBox="1"/>
          <p:nvPr/>
        </p:nvSpPr>
        <p:spPr>
          <a:xfrm>
            <a:off x="1104650" y="2785675"/>
            <a:ext cx="7870800" cy="10884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Verdana"/>
              <a:buChar char="●"/>
            </a:pPr>
            <a:r>
              <a:rPr lang="en" sz="1800">
                <a:highlight>
                  <a:srgbClr val="F7F7F7"/>
                </a:highlight>
                <a:latin typeface="Verdana"/>
                <a:ea typeface="Verdana"/>
                <a:cs typeface="Verdana"/>
                <a:sym typeface="Verdana"/>
              </a:rPr>
              <a:t>Code Editor: Choose a code editor of your choice. Some popular options are </a:t>
            </a:r>
            <a:r>
              <a:rPr b="1" lang="en" sz="1800">
                <a:highlight>
                  <a:srgbClr val="F7F7F7"/>
                </a:highlight>
                <a:latin typeface="Verdana"/>
                <a:ea typeface="Verdana"/>
                <a:cs typeface="Verdana"/>
                <a:sym typeface="Verdana"/>
              </a:rPr>
              <a:t>Visual Studio Code</a:t>
            </a:r>
            <a:r>
              <a:rPr lang="en" sz="1800">
                <a:highlight>
                  <a:srgbClr val="F7F7F7"/>
                </a:highlight>
                <a:latin typeface="Verdana"/>
                <a:ea typeface="Verdana"/>
                <a:cs typeface="Verdana"/>
                <a:sym typeface="Verdana"/>
              </a:rPr>
              <a:t>, Sublime Text, or Atom.</a:t>
            </a:r>
            <a:endParaRPr sz="1800">
              <a:highlight>
                <a:srgbClr val="F7F7F7"/>
              </a:highlight>
              <a:latin typeface="Verdana"/>
              <a:ea typeface="Verdana"/>
              <a:cs typeface="Verdana"/>
              <a:sym typeface="Verdana"/>
            </a:endParaRPr>
          </a:p>
          <a:p>
            <a:pPr indent="0" lvl="0" marL="0" rtl="0" algn="just">
              <a:spcBef>
                <a:spcPts val="0"/>
              </a:spcBef>
              <a:spcAft>
                <a:spcPts val="0"/>
              </a:spcAft>
              <a:buNone/>
            </a:pPr>
            <a:r>
              <a:t/>
            </a:r>
            <a:endParaRPr sz="1800">
              <a:highlight>
                <a:srgbClr val="F7F7F7"/>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ctrTitle"/>
          </p:nvPr>
        </p:nvSpPr>
        <p:spPr>
          <a:xfrm>
            <a:off x="303075" y="0"/>
            <a:ext cx="87450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850">
                <a:solidFill>
                  <a:srgbClr val="000000"/>
                </a:solidFill>
                <a:highlight>
                  <a:srgbClr val="F7F7F7"/>
                </a:highlight>
                <a:latin typeface="Roboto"/>
                <a:ea typeface="Roboto"/>
                <a:cs typeface="Roboto"/>
                <a:sym typeface="Roboto"/>
              </a:rPr>
              <a:t>Create a New React Project</a:t>
            </a:r>
            <a:endParaRPr sz="5700">
              <a:solidFill>
                <a:schemeClr val="dk1"/>
              </a:solidFill>
            </a:endParaRPr>
          </a:p>
        </p:txBody>
      </p:sp>
      <p:sp>
        <p:nvSpPr>
          <p:cNvPr id="127" name="Google Shape;127;p18"/>
          <p:cNvSpPr txBox="1"/>
          <p:nvPr/>
        </p:nvSpPr>
        <p:spPr>
          <a:xfrm>
            <a:off x="199500" y="703750"/>
            <a:ext cx="8745000" cy="4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highlight>
                  <a:srgbClr val="F7F7F7"/>
                </a:highlight>
                <a:latin typeface="Roboto"/>
                <a:ea typeface="Roboto"/>
                <a:cs typeface="Roboto"/>
                <a:sym typeface="Roboto"/>
              </a:rPr>
              <a:t>Create a new directory for your project:</a:t>
            </a:r>
            <a:endParaRPr sz="1800">
              <a:highlight>
                <a:srgbClr val="F7F7F7"/>
              </a:highlight>
              <a:latin typeface="Roboto"/>
              <a:ea typeface="Roboto"/>
              <a:cs typeface="Roboto"/>
              <a:sym typeface="Roboto"/>
            </a:endParaRPr>
          </a:p>
          <a:p>
            <a:pPr indent="0" lvl="0" marL="457200" rtl="0" algn="just">
              <a:spcBef>
                <a:spcPts val="0"/>
              </a:spcBef>
              <a:spcAft>
                <a:spcPts val="0"/>
              </a:spcAft>
              <a:buNone/>
            </a:pPr>
            <a:r>
              <a:t/>
            </a:r>
            <a:endParaRPr sz="1800">
              <a:solidFill>
                <a:schemeClr val="accent1"/>
              </a:solidFill>
              <a:latin typeface="Verdana"/>
              <a:ea typeface="Verdana"/>
              <a:cs typeface="Verdana"/>
              <a:sym typeface="Verdana"/>
            </a:endParaRPr>
          </a:p>
        </p:txBody>
      </p:sp>
      <p:sp>
        <p:nvSpPr>
          <p:cNvPr id="128" name="Google Shape;128;p18"/>
          <p:cNvSpPr txBox="1"/>
          <p:nvPr/>
        </p:nvSpPr>
        <p:spPr>
          <a:xfrm>
            <a:off x="1111900" y="1091775"/>
            <a:ext cx="7870800" cy="4353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highlight>
                  <a:srgbClr val="F7F7F7"/>
                </a:highlight>
                <a:latin typeface="Roboto"/>
                <a:ea typeface="Roboto"/>
                <a:cs typeface="Roboto"/>
                <a:sym typeface="Roboto"/>
              </a:rPr>
              <a:t>  </a:t>
            </a:r>
            <a:endParaRPr sz="1800">
              <a:highlight>
                <a:srgbClr val="F7F7F7"/>
              </a:highlight>
              <a:latin typeface="Roboto"/>
              <a:ea typeface="Roboto"/>
              <a:cs typeface="Roboto"/>
              <a:sym typeface="Roboto"/>
            </a:endParaRPr>
          </a:p>
          <a:p>
            <a:pPr indent="0" lvl="0" marL="0" rtl="0" algn="just">
              <a:spcBef>
                <a:spcPts val="0"/>
              </a:spcBef>
              <a:spcAft>
                <a:spcPts val="0"/>
              </a:spcAft>
              <a:buNone/>
            </a:pPr>
            <a:r>
              <a:t/>
            </a:r>
            <a:endParaRPr sz="1800">
              <a:highlight>
                <a:srgbClr val="F7F7F7"/>
              </a:highlight>
              <a:latin typeface="Verdana"/>
              <a:ea typeface="Verdana"/>
              <a:cs typeface="Verdana"/>
              <a:sym typeface="Verdana"/>
            </a:endParaRPr>
          </a:p>
        </p:txBody>
      </p:sp>
      <p:pic>
        <p:nvPicPr>
          <p:cNvPr id="129" name="Google Shape;129;p18"/>
          <p:cNvPicPr preferRelativeResize="0"/>
          <p:nvPr/>
        </p:nvPicPr>
        <p:blipFill rotWithShape="1">
          <a:blip r:embed="rId3">
            <a:alphaModFix/>
          </a:blip>
          <a:srcRect b="0" l="75792" r="0" t="0"/>
          <a:stretch/>
        </p:blipFill>
        <p:spPr>
          <a:xfrm>
            <a:off x="1675800" y="1161788"/>
            <a:ext cx="1515301" cy="295275"/>
          </a:xfrm>
          <a:prstGeom prst="rect">
            <a:avLst/>
          </a:prstGeom>
          <a:noFill/>
          <a:ln>
            <a:noFill/>
          </a:ln>
        </p:spPr>
      </p:pic>
      <p:sp>
        <p:nvSpPr>
          <p:cNvPr id="130" name="Google Shape;130;p18"/>
          <p:cNvSpPr txBox="1"/>
          <p:nvPr/>
        </p:nvSpPr>
        <p:spPr>
          <a:xfrm>
            <a:off x="1111900" y="1596050"/>
            <a:ext cx="7870800" cy="4353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highlight>
                  <a:srgbClr val="F7F7F7"/>
                </a:highlight>
                <a:latin typeface="Roboto"/>
                <a:ea typeface="Roboto"/>
                <a:cs typeface="Roboto"/>
                <a:sym typeface="Roboto"/>
              </a:rPr>
              <a:t>  </a:t>
            </a:r>
            <a:endParaRPr sz="1800">
              <a:highlight>
                <a:srgbClr val="F7F7F7"/>
              </a:highlight>
              <a:latin typeface="Roboto"/>
              <a:ea typeface="Roboto"/>
              <a:cs typeface="Roboto"/>
              <a:sym typeface="Roboto"/>
            </a:endParaRPr>
          </a:p>
          <a:p>
            <a:pPr indent="0" lvl="0" marL="0" rtl="0" algn="just">
              <a:spcBef>
                <a:spcPts val="0"/>
              </a:spcBef>
              <a:spcAft>
                <a:spcPts val="0"/>
              </a:spcAft>
              <a:buNone/>
            </a:pPr>
            <a:r>
              <a:t/>
            </a:r>
            <a:endParaRPr sz="1800">
              <a:highlight>
                <a:srgbClr val="F7F7F7"/>
              </a:highlight>
              <a:latin typeface="Verdana"/>
              <a:ea typeface="Verdana"/>
              <a:cs typeface="Verdana"/>
              <a:sym typeface="Verdana"/>
            </a:endParaRPr>
          </a:p>
        </p:txBody>
      </p:sp>
      <p:pic>
        <p:nvPicPr>
          <p:cNvPr id="131" name="Google Shape;131;p18"/>
          <p:cNvPicPr preferRelativeResize="0"/>
          <p:nvPr/>
        </p:nvPicPr>
        <p:blipFill>
          <a:blip r:embed="rId4">
            <a:alphaModFix/>
          </a:blip>
          <a:stretch>
            <a:fillRect/>
          </a:stretch>
        </p:blipFill>
        <p:spPr>
          <a:xfrm>
            <a:off x="1675800" y="1629175"/>
            <a:ext cx="1419225" cy="369050"/>
          </a:xfrm>
          <a:prstGeom prst="rect">
            <a:avLst/>
          </a:prstGeom>
          <a:noFill/>
          <a:ln>
            <a:noFill/>
          </a:ln>
        </p:spPr>
      </p:pic>
      <p:sp>
        <p:nvSpPr>
          <p:cNvPr id="132" name="Google Shape;132;p18"/>
          <p:cNvSpPr txBox="1"/>
          <p:nvPr/>
        </p:nvSpPr>
        <p:spPr>
          <a:xfrm>
            <a:off x="199500" y="2100325"/>
            <a:ext cx="8745000" cy="4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highlight>
                  <a:srgbClr val="F7F7F7"/>
                </a:highlight>
                <a:latin typeface="Roboto"/>
                <a:ea typeface="Roboto"/>
                <a:cs typeface="Roboto"/>
                <a:sym typeface="Roboto"/>
              </a:rPr>
              <a:t>Initialize a new React project using Create React App</a:t>
            </a:r>
            <a:endParaRPr sz="1800">
              <a:highlight>
                <a:srgbClr val="F7F7F7"/>
              </a:highlight>
              <a:latin typeface="Roboto"/>
              <a:ea typeface="Roboto"/>
              <a:cs typeface="Roboto"/>
              <a:sym typeface="Roboto"/>
            </a:endParaRPr>
          </a:p>
          <a:p>
            <a:pPr indent="0" lvl="0" marL="457200" rtl="0" algn="just">
              <a:spcBef>
                <a:spcPts val="0"/>
              </a:spcBef>
              <a:spcAft>
                <a:spcPts val="0"/>
              </a:spcAft>
              <a:buNone/>
            </a:pPr>
            <a:r>
              <a:t/>
            </a:r>
            <a:endParaRPr sz="1800">
              <a:solidFill>
                <a:schemeClr val="accent1"/>
              </a:solidFill>
              <a:latin typeface="Verdana"/>
              <a:ea typeface="Verdana"/>
              <a:cs typeface="Verdana"/>
              <a:sym typeface="Verdana"/>
            </a:endParaRPr>
          </a:p>
        </p:txBody>
      </p:sp>
      <p:sp>
        <p:nvSpPr>
          <p:cNvPr id="133" name="Google Shape;133;p18"/>
          <p:cNvSpPr txBox="1"/>
          <p:nvPr/>
        </p:nvSpPr>
        <p:spPr>
          <a:xfrm>
            <a:off x="1073700" y="2488350"/>
            <a:ext cx="7870800" cy="4353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highlight>
                  <a:srgbClr val="F7F7F7"/>
                </a:highlight>
                <a:latin typeface="Roboto"/>
                <a:ea typeface="Roboto"/>
                <a:cs typeface="Roboto"/>
                <a:sym typeface="Roboto"/>
              </a:rPr>
              <a:t>  </a:t>
            </a:r>
            <a:endParaRPr sz="1800">
              <a:highlight>
                <a:srgbClr val="F7F7F7"/>
              </a:highlight>
              <a:latin typeface="Roboto"/>
              <a:ea typeface="Roboto"/>
              <a:cs typeface="Roboto"/>
              <a:sym typeface="Roboto"/>
            </a:endParaRPr>
          </a:p>
          <a:p>
            <a:pPr indent="0" lvl="0" marL="0" rtl="0" algn="just">
              <a:spcBef>
                <a:spcPts val="0"/>
              </a:spcBef>
              <a:spcAft>
                <a:spcPts val="0"/>
              </a:spcAft>
              <a:buNone/>
            </a:pPr>
            <a:r>
              <a:t/>
            </a:r>
            <a:endParaRPr sz="1800">
              <a:highlight>
                <a:srgbClr val="F7F7F7"/>
              </a:highlight>
              <a:latin typeface="Verdana"/>
              <a:ea typeface="Verdana"/>
              <a:cs typeface="Verdana"/>
              <a:sym typeface="Verdana"/>
            </a:endParaRPr>
          </a:p>
        </p:txBody>
      </p:sp>
      <p:pic>
        <p:nvPicPr>
          <p:cNvPr id="134" name="Google Shape;134;p18"/>
          <p:cNvPicPr preferRelativeResize="0"/>
          <p:nvPr/>
        </p:nvPicPr>
        <p:blipFill>
          <a:blip r:embed="rId5">
            <a:alphaModFix/>
          </a:blip>
          <a:stretch>
            <a:fillRect/>
          </a:stretch>
        </p:blipFill>
        <p:spPr>
          <a:xfrm>
            <a:off x="1617775" y="2604600"/>
            <a:ext cx="1905000"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ctrTitle"/>
          </p:nvPr>
        </p:nvSpPr>
        <p:spPr>
          <a:xfrm>
            <a:off x="303075" y="0"/>
            <a:ext cx="87450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3050">
                <a:solidFill>
                  <a:srgbClr val="000000"/>
                </a:solidFill>
                <a:highlight>
                  <a:srgbClr val="F7F7F7"/>
                </a:highlight>
                <a:latin typeface="Roboto"/>
                <a:ea typeface="Roboto"/>
                <a:cs typeface="Roboto"/>
                <a:sym typeface="Roboto"/>
              </a:rPr>
              <a:t>Explore the Project Structure</a:t>
            </a:r>
            <a:endParaRPr sz="7400">
              <a:solidFill>
                <a:schemeClr val="dk1"/>
              </a:solidFill>
            </a:endParaRPr>
          </a:p>
        </p:txBody>
      </p:sp>
      <p:pic>
        <p:nvPicPr>
          <p:cNvPr id="140" name="Google Shape;140;p19"/>
          <p:cNvPicPr preferRelativeResize="0"/>
          <p:nvPr/>
        </p:nvPicPr>
        <p:blipFill>
          <a:blip r:embed="rId3">
            <a:alphaModFix/>
          </a:blip>
          <a:stretch>
            <a:fillRect/>
          </a:stretch>
        </p:blipFill>
        <p:spPr>
          <a:xfrm>
            <a:off x="303075" y="756525"/>
            <a:ext cx="2330350" cy="4307175"/>
          </a:xfrm>
          <a:prstGeom prst="rect">
            <a:avLst/>
          </a:prstGeom>
          <a:noFill/>
          <a:ln>
            <a:noFill/>
          </a:ln>
        </p:spPr>
      </p:pic>
      <p:sp>
        <p:nvSpPr>
          <p:cNvPr id="141" name="Google Shape;141;p19"/>
          <p:cNvSpPr txBox="1"/>
          <p:nvPr/>
        </p:nvSpPr>
        <p:spPr>
          <a:xfrm>
            <a:off x="2727725" y="756525"/>
            <a:ext cx="6416400" cy="17100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highlight>
                  <a:srgbClr val="F7F7F7"/>
                </a:highlight>
                <a:latin typeface="Verdana"/>
                <a:ea typeface="Verdana"/>
                <a:cs typeface="Verdana"/>
                <a:sym typeface="Verdana"/>
              </a:rPr>
              <a:t>The </a:t>
            </a:r>
            <a:r>
              <a:rPr b="1" i="1" lang="en" sz="1800">
                <a:solidFill>
                  <a:schemeClr val="dk2"/>
                </a:solidFill>
                <a:highlight>
                  <a:srgbClr val="F7F7F7"/>
                </a:highlight>
                <a:latin typeface="Verdana"/>
                <a:ea typeface="Verdana"/>
                <a:cs typeface="Verdana"/>
                <a:sym typeface="Verdana"/>
              </a:rPr>
              <a:t>public directory</a:t>
            </a:r>
            <a:r>
              <a:rPr lang="en" sz="1800">
                <a:solidFill>
                  <a:schemeClr val="dk2"/>
                </a:solidFill>
                <a:highlight>
                  <a:srgbClr val="F7F7F7"/>
                </a:highlight>
                <a:latin typeface="Verdana"/>
                <a:ea typeface="Verdana"/>
                <a:cs typeface="Verdana"/>
                <a:sym typeface="Verdana"/>
              </a:rPr>
              <a:t> contains the HTML file that serves as the entry point for your application. The main file is </a:t>
            </a:r>
            <a:r>
              <a:rPr b="1" i="1" lang="en" sz="1800">
                <a:solidFill>
                  <a:schemeClr val="dk2"/>
                </a:solidFill>
                <a:highlight>
                  <a:srgbClr val="F7F7F7"/>
                </a:highlight>
                <a:latin typeface="Verdana"/>
                <a:ea typeface="Verdana"/>
                <a:cs typeface="Verdana"/>
                <a:sym typeface="Verdana"/>
              </a:rPr>
              <a:t>index.html</a:t>
            </a:r>
            <a:r>
              <a:rPr lang="en" sz="1800">
                <a:solidFill>
                  <a:schemeClr val="dk2"/>
                </a:solidFill>
                <a:highlight>
                  <a:srgbClr val="F7F7F7"/>
                </a:highlight>
                <a:latin typeface="Verdana"/>
                <a:ea typeface="Verdana"/>
                <a:cs typeface="Verdana"/>
                <a:sym typeface="Verdana"/>
              </a:rPr>
              <a:t>, where you can modify the title or add additional scripts or stylesheets if needed.</a:t>
            </a:r>
            <a:endParaRPr sz="1800">
              <a:solidFill>
                <a:schemeClr val="dk2"/>
              </a:solidFill>
              <a:highlight>
                <a:srgbClr val="F7F7F7"/>
              </a:highlight>
              <a:latin typeface="Verdana"/>
              <a:ea typeface="Verdana"/>
              <a:cs typeface="Verdana"/>
              <a:sym typeface="Verdana"/>
            </a:endParaRPr>
          </a:p>
        </p:txBody>
      </p:sp>
      <p:sp>
        <p:nvSpPr>
          <p:cNvPr id="142" name="Google Shape;142;p19"/>
          <p:cNvSpPr txBox="1"/>
          <p:nvPr/>
        </p:nvSpPr>
        <p:spPr>
          <a:xfrm>
            <a:off x="2676925" y="2571750"/>
            <a:ext cx="6416400" cy="10992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highlight>
                  <a:srgbClr val="F7F7F7"/>
                </a:highlight>
                <a:latin typeface="Verdana"/>
                <a:ea typeface="Verdana"/>
                <a:cs typeface="Verdana"/>
                <a:sym typeface="Verdana"/>
              </a:rPr>
              <a:t>The </a:t>
            </a:r>
            <a:r>
              <a:rPr b="1" i="1" lang="en" sz="1800">
                <a:solidFill>
                  <a:schemeClr val="dk2"/>
                </a:solidFill>
                <a:highlight>
                  <a:srgbClr val="F7F7F7"/>
                </a:highlight>
                <a:latin typeface="Verdana"/>
                <a:ea typeface="Verdana"/>
                <a:cs typeface="Verdana"/>
                <a:sym typeface="Verdana"/>
              </a:rPr>
              <a:t>src directory</a:t>
            </a:r>
            <a:r>
              <a:rPr lang="en" sz="1800">
                <a:solidFill>
                  <a:schemeClr val="dk2"/>
                </a:solidFill>
                <a:highlight>
                  <a:srgbClr val="F7F7F7"/>
                </a:highlight>
                <a:latin typeface="Verdana"/>
                <a:ea typeface="Verdana"/>
                <a:cs typeface="Verdana"/>
                <a:sym typeface="Verdana"/>
              </a:rPr>
              <a:t> is where you'll write most of your React code. The </a:t>
            </a:r>
            <a:r>
              <a:rPr b="1" i="1" lang="en" sz="1800">
                <a:solidFill>
                  <a:schemeClr val="dk2"/>
                </a:solidFill>
                <a:highlight>
                  <a:srgbClr val="F7F7F7"/>
                </a:highlight>
                <a:latin typeface="Verdana"/>
                <a:ea typeface="Verdana"/>
                <a:cs typeface="Verdana"/>
                <a:sym typeface="Verdana"/>
              </a:rPr>
              <a:t>App.js</a:t>
            </a:r>
            <a:r>
              <a:rPr lang="en" sz="1800">
                <a:solidFill>
                  <a:schemeClr val="dk2"/>
                </a:solidFill>
                <a:highlight>
                  <a:srgbClr val="F7F7F7"/>
                </a:highlight>
                <a:latin typeface="Verdana"/>
                <a:ea typeface="Verdana"/>
                <a:cs typeface="Verdana"/>
                <a:sym typeface="Verdana"/>
              </a:rPr>
              <a:t> file is the main component of your application.</a:t>
            </a:r>
            <a:endParaRPr sz="1800">
              <a:solidFill>
                <a:schemeClr val="dk2"/>
              </a:solidFill>
              <a:highlight>
                <a:srgbClr val="F7F7F7"/>
              </a:highlight>
              <a:latin typeface="Verdana"/>
              <a:ea typeface="Verdana"/>
              <a:cs typeface="Verdana"/>
              <a:sym typeface="Verdana"/>
            </a:endParaRPr>
          </a:p>
        </p:txBody>
      </p:sp>
      <p:sp>
        <p:nvSpPr>
          <p:cNvPr id="143" name="Google Shape;143;p19"/>
          <p:cNvSpPr txBox="1"/>
          <p:nvPr/>
        </p:nvSpPr>
        <p:spPr>
          <a:xfrm>
            <a:off x="2727725" y="3964500"/>
            <a:ext cx="6416400" cy="1099200"/>
          </a:xfrm>
          <a:prstGeom prst="rect">
            <a:avLst/>
          </a:prstGeom>
          <a:solidFill>
            <a:srgbClr val="CCCCCC"/>
          </a:solid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highlight>
                  <a:srgbClr val="F7F7F7"/>
                </a:highlight>
                <a:latin typeface="Verdana"/>
                <a:ea typeface="Verdana"/>
                <a:cs typeface="Verdana"/>
                <a:sym typeface="Verdana"/>
              </a:rPr>
              <a:t>The </a:t>
            </a:r>
            <a:r>
              <a:rPr b="1" i="1" lang="en" sz="1800">
                <a:solidFill>
                  <a:schemeClr val="dk2"/>
                </a:solidFill>
                <a:highlight>
                  <a:srgbClr val="F7F7F7"/>
                </a:highlight>
                <a:latin typeface="Verdana"/>
                <a:ea typeface="Verdana"/>
                <a:cs typeface="Verdana"/>
                <a:sym typeface="Verdana"/>
              </a:rPr>
              <a:t>index.js</a:t>
            </a:r>
            <a:r>
              <a:rPr lang="en" sz="1800">
                <a:solidFill>
                  <a:schemeClr val="dk2"/>
                </a:solidFill>
                <a:highlight>
                  <a:srgbClr val="F7F7F7"/>
                </a:highlight>
                <a:latin typeface="Verdana"/>
                <a:ea typeface="Verdana"/>
                <a:cs typeface="Verdana"/>
                <a:sym typeface="Verdana"/>
              </a:rPr>
              <a:t> file is the entry point for your React application. It renders the App component and attaches it to the HTML file.</a:t>
            </a:r>
            <a:endParaRPr sz="1800">
              <a:solidFill>
                <a:schemeClr val="dk2"/>
              </a:solidFill>
              <a:highlight>
                <a:srgbClr val="F7F7F7"/>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303075" y="0"/>
            <a:ext cx="87450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750">
                <a:solidFill>
                  <a:srgbClr val="000000"/>
                </a:solidFill>
                <a:highlight>
                  <a:srgbClr val="F7F7F7"/>
                </a:highlight>
                <a:latin typeface="Roboto"/>
                <a:ea typeface="Roboto"/>
                <a:cs typeface="Roboto"/>
                <a:sym typeface="Roboto"/>
              </a:rPr>
              <a:t>Create Your First React Component</a:t>
            </a:r>
            <a:endParaRPr sz="7100">
              <a:solidFill>
                <a:schemeClr val="dk1"/>
              </a:solidFill>
            </a:endParaRPr>
          </a:p>
        </p:txBody>
      </p:sp>
      <p:sp>
        <p:nvSpPr>
          <p:cNvPr id="149" name="Google Shape;149;p20"/>
          <p:cNvSpPr txBox="1"/>
          <p:nvPr>
            <p:ph type="ctrTitle"/>
          </p:nvPr>
        </p:nvSpPr>
        <p:spPr>
          <a:xfrm>
            <a:off x="1849925" y="1690300"/>
            <a:ext cx="40335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750">
                <a:solidFill>
                  <a:srgbClr val="000000"/>
                </a:solidFill>
                <a:highlight>
                  <a:srgbClr val="F7F7F7"/>
                </a:highlight>
                <a:latin typeface="Roboto"/>
                <a:ea typeface="Roboto"/>
                <a:cs typeface="Roboto"/>
                <a:sym typeface="Roboto"/>
              </a:rPr>
              <a:t>Example </a:t>
            </a:r>
            <a:endParaRPr sz="7100">
              <a:solidFill>
                <a:schemeClr val="dk1"/>
              </a:solidFill>
            </a:endParaRPr>
          </a:p>
          <a:p>
            <a:pPr indent="0" lvl="0" marL="0" rtl="0" algn="ctr">
              <a:spcBef>
                <a:spcPts val="0"/>
              </a:spcBef>
              <a:spcAft>
                <a:spcPts val="0"/>
              </a:spcAft>
              <a:buNone/>
            </a:pPr>
            <a:r>
              <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ctrTitle"/>
          </p:nvPr>
        </p:nvSpPr>
        <p:spPr>
          <a:xfrm>
            <a:off x="303075" y="0"/>
            <a:ext cx="87450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750">
                <a:solidFill>
                  <a:srgbClr val="000000"/>
                </a:solidFill>
                <a:highlight>
                  <a:srgbClr val="F7F7F7"/>
                </a:highlight>
                <a:latin typeface="Roboto"/>
                <a:ea typeface="Roboto"/>
                <a:cs typeface="Roboto"/>
                <a:sym typeface="Roboto"/>
              </a:rPr>
              <a:t>React Components</a:t>
            </a:r>
            <a:endParaRPr b="0" sz="2750">
              <a:solidFill>
                <a:srgbClr val="000000"/>
              </a:solidFill>
              <a:highlight>
                <a:srgbClr val="F7F7F7"/>
              </a:highlight>
              <a:latin typeface="Roboto"/>
              <a:ea typeface="Roboto"/>
              <a:cs typeface="Roboto"/>
              <a:sym typeface="Roboto"/>
            </a:endParaRPr>
          </a:p>
          <a:p>
            <a:pPr indent="0" lvl="0" marL="0" rtl="0" algn="ctr">
              <a:spcBef>
                <a:spcPts val="0"/>
              </a:spcBef>
              <a:spcAft>
                <a:spcPts val="0"/>
              </a:spcAft>
              <a:buNone/>
            </a:pPr>
            <a:r>
              <a:t/>
            </a:r>
            <a:endParaRPr b="0" sz="2750">
              <a:solidFill>
                <a:srgbClr val="000000"/>
              </a:solidFill>
              <a:highlight>
                <a:srgbClr val="F7F7F7"/>
              </a:highlight>
              <a:latin typeface="Roboto"/>
              <a:ea typeface="Roboto"/>
              <a:cs typeface="Roboto"/>
              <a:sym typeface="Roboto"/>
            </a:endParaRPr>
          </a:p>
        </p:txBody>
      </p:sp>
      <p:sp>
        <p:nvSpPr>
          <p:cNvPr id="155" name="Google Shape;155;p21"/>
          <p:cNvSpPr txBox="1"/>
          <p:nvPr/>
        </p:nvSpPr>
        <p:spPr>
          <a:xfrm>
            <a:off x="380925" y="689175"/>
            <a:ext cx="8589300" cy="182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b="1" lang="en" sz="1800">
                <a:highlight>
                  <a:srgbClr val="F7F7F7"/>
                </a:highlight>
                <a:latin typeface="Verdana"/>
                <a:ea typeface="Verdana"/>
                <a:cs typeface="Verdana"/>
                <a:sym typeface="Verdana"/>
              </a:rPr>
              <a:t>Components </a:t>
            </a:r>
            <a:r>
              <a:rPr lang="en" sz="1800">
                <a:highlight>
                  <a:srgbClr val="F7F7F7"/>
                </a:highlight>
                <a:latin typeface="Verdana"/>
                <a:ea typeface="Verdana"/>
                <a:cs typeface="Verdana"/>
                <a:sym typeface="Verdana"/>
              </a:rPr>
              <a:t>are the building blocks of user interfaces. </a:t>
            </a:r>
            <a:endParaRPr sz="1800">
              <a:highlight>
                <a:srgbClr val="F7F7F7"/>
              </a:highlight>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sz="1800">
                <a:highlight>
                  <a:srgbClr val="F7F7F7"/>
                </a:highlight>
                <a:latin typeface="Verdana"/>
                <a:ea typeface="Verdana"/>
                <a:cs typeface="Verdana"/>
                <a:sym typeface="Verdana"/>
              </a:rPr>
              <a:t>They are reusable, self-contained pieces of code that encapsulate a specific </a:t>
            </a:r>
            <a:r>
              <a:rPr lang="en" sz="1800">
                <a:highlight>
                  <a:srgbClr val="F7F7F7"/>
                </a:highlight>
                <a:latin typeface="Verdana"/>
                <a:ea typeface="Verdana"/>
                <a:cs typeface="Verdana"/>
                <a:sym typeface="Verdana"/>
              </a:rPr>
              <a:t>f</a:t>
            </a:r>
            <a:r>
              <a:rPr lang="en" sz="1800">
                <a:highlight>
                  <a:srgbClr val="F7F7F7"/>
                </a:highlight>
                <a:latin typeface="Verdana"/>
                <a:ea typeface="Verdana"/>
                <a:cs typeface="Verdana"/>
                <a:sym typeface="Verdana"/>
              </a:rPr>
              <a:t>unctionality or UI element.</a:t>
            </a:r>
            <a:endParaRPr sz="1800">
              <a:highlight>
                <a:srgbClr val="F7F7F7"/>
              </a:highlight>
              <a:latin typeface="Verdana"/>
              <a:ea typeface="Verdana"/>
              <a:cs typeface="Verdana"/>
              <a:sym typeface="Verdana"/>
            </a:endParaRPr>
          </a:p>
          <a:p>
            <a:pPr indent="-342900" lvl="0" marL="457200" rtl="0" algn="l">
              <a:spcBef>
                <a:spcPts val="0"/>
              </a:spcBef>
              <a:spcAft>
                <a:spcPts val="0"/>
              </a:spcAft>
              <a:buSzPts val="1800"/>
              <a:buFont typeface="Verdana"/>
              <a:buChar char="●"/>
            </a:pPr>
            <a:r>
              <a:rPr lang="en" sz="1800">
                <a:highlight>
                  <a:srgbClr val="F7F7F7"/>
                </a:highlight>
                <a:latin typeface="Verdana"/>
                <a:ea typeface="Verdana"/>
                <a:cs typeface="Verdana"/>
                <a:sym typeface="Verdana"/>
              </a:rPr>
              <a:t>Components allow you to </a:t>
            </a:r>
            <a:r>
              <a:rPr b="1" i="1" lang="en" sz="1800">
                <a:highlight>
                  <a:srgbClr val="F7F7F7"/>
                </a:highlight>
                <a:latin typeface="Verdana"/>
                <a:ea typeface="Verdana"/>
                <a:cs typeface="Verdana"/>
                <a:sym typeface="Verdana"/>
              </a:rPr>
              <a:t>divide </a:t>
            </a:r>
            <a:r>
              <a:rPr lang="en" sz="1800">
                <a:highlight>
                  <a:srgbClr val="F7F7F7"/>
                </a:highlight>
                <a:latin typeface="Verdana"/>
                <a:ea typeface="Verdana"/>
                <a:cs typeface="Verdana"/>
                <a:sym typeface="Verdana"/>
              </a:rPr>
              <a:t>your user interface into smaller, manageable parts, making it easier to develop and maintain complex applications.</a:t>
            </a:r>
            <a:endParaRPr sz="1800">
              <a:solidFill>
                <a:schemeClr val="accent1"/>
              </a:solidFill>
              <a:latin typeface="Verdana"/>
              <a:ea typeface="Verdana"/>
              <a:cs typeface="Verdana"/>
              <a:sym typeface="Verdana"/>
            </a:endParaRPr>
          </a:p>
        </p:txBody>
      </p:sp>
      <p:sp>
        <p:nvSpPr>
          <p:cNvPr id="156" name="Google Shape;156;p21"/>
          <p:cNvSpPr txBox="1"/>
          <p:nvPr/>
        </p:nvSpPr>
        <p:spPr>
          <a:xfrm>
            <a:off x="303075" y="2705950"/>
            <a:ext cx="8589300" cy="18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Verdana"/>
              <a:ea typeface="Verdana"/>
              <a:cs typeface="Verdana"/>
              <a:sym typeface="Verdana"/>
            </a:endParaRPr>
          </a:p>
        </p:txBody>
      </p:sp>
      <p:sp>
        <p:nvSpPr>
          <p:cNvPr id="157" name="Google Shape;157;p21"/>
          <p:cNvSpPr txBox="1"/>
          <p:nvPr>
            <p:ph type="ctrTitle"/>
          </p:nvPr>
        </p:nvSpPr>
        <p:spPr>
          <a:xfrm>
            <a:off x="1748350" y="3322600"/>
            <a:ext cx="4033500" cy="594900"/>
          </a:xfrm>
          <a:prstGeom prst="rect">
            <a:avLst/>
          </a:prstGeom>
          <a:solidFill>
            <a:schemeClr val="dk1"/>
          </a:solidFill>
        </p:spPr>
        <p:txBody>
          <a:bodyPr anchorCtr="0" anchor="t" bIns="91425" lIns="91425" spcFirstLastPara="1" rIns="91425" wrap="square" tIns="91425">
            <a:noAutofit/>
          </a:bodyPr>
          <a:lstStyle/>
          <a:p>
            <a:pPr indent="0" lvl="0" marL="0" rtl="0" algn="ctr">
              <a:spcBef>
                <a:spcPts val="0"/>
              </a:spcBef>
              <a:spcAft>
                <a:spcPts val="0"/>
              </a:spcAft>
              <a:buNone/>
            </a:pPr>
            <a:r>
              <a:rPr b="0" lang="en" sz="2750">
                <a:solidFill>
                  <a:srgbClr val="000000"/>
                </a:solidFill>
                <a:highlight>
                  <a:srgbClr val="F7F7F7"/>
                </a:highlight>
                <a:latin typeface="Roboto"/>
                <a:ea typeface="Roboto"/>
                <a:cs typeface="Roboto"/>
                <a:sym typeface="Roboto"/>
              </a:rPr>
              <a:t>Example </a:t>
            </a:r>
            <a:endParaRPr sz="7100">
              <a:solidFill>
                <a:schemeClr val="dk1"/>
              </a:solidFill>
            </a:endParaRPr>
          </a:p>
          <a:p>
            <a:pPr indent="0" lvl="0" marL="0" rtl="0" algn="ctr">
              <a:spcBef>
                <a:spcPts val="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