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0" r:id="rId4"/>
  </p:sldMasterIdLst>
  <p:notesMasterIdLst>
    <p:notesMasterId r:id="rId10"/>
  </p:notesMasterIdLst>
  <p:sldIdLst>
    <p:sldId id="328" r:id="rId5"/>
    <p:sldId id="258" r:id="rId6"/>
    <p:sldId id="319" r:id="rId7"/>
    <p:sldId id="256" r:id="rId8"/>
    <p:sldId id="347" r:id="rId9"/>
  </p:sldIdLst>
  <p:sldSz cx="9144000" cy="6858000" type="screen4x3"/>
  <p:notesSz cx="6858000" cy="9144000"/>
  <p:defaultTextStyle>
    <a:defPPr>
      <a:defRPr lang="en-US"/>
    </a:defPPr>
    <a:lvl1pPr algn="l" rtl="0" eaLnBrk="0" fontAlgn="base" hangingPunct="0">
      <a:spcBef>
        <a:spcPct val="0"/>
      </a:spcBef>
      <a:spcAft>
        <a:spcPct val="0"/>
      </a:spcAft>
      <a:defRPr sz="22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2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2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2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ECFF"/>
    <a:srgbClr val="304878"/>
    <a:srgbClr val="324B7E"/>
    <a:srgbClr val="3A5792"/>
    <a:srgbClr val="233457"/>
    <a:srgbClr val="2A3F68"/>
    <a:srgbClr val="DDF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069F6C-B918-41CF-B7BA-2A69ECFD841C}" v="1" dt="2021-08-10T14:43:26.6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2" autoAdjust="0"/>
  </p:normalViewPr>
  <p:slideViewPr>
    <p:cSldViewPr>
      <p:cViewPr varScale="1">
        <p:scale>
          <a:sx n="100" d="100"/>
          <a:sy n="100" d="100"/>
        </p:scale>
        <p:origin x="97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40" d="100"/>
          <a:sy n="40" d="100"/>
        </p:scale>
        <p:origin x="-139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hane Hailu" userId="S::bhailu@miu.edu::65704561-225d-4442-9271-71aec04ff69f" providerId="AD" clId="Web-{96069F6C-B918-41CF-B7BA-2A69ECFD841C}"/>
    <pc:docChg chg="modSld">
      <pc:chgData name="Berhane Hailu" userId="S::bhailu@miu.edu::65704561-225d-4442-9271-71aec04ff69f" providerId="AD" clId="Web-{96069F6C-B918-41CF-B7BA-2A69ECFD841C}" dt="2021-08-10T14:43:26.657" v="0" actId="1076"/>
      <pc:docMkLst>
        <pc:docMk/>
      </pc:docMkLst>
      <pc:sldChg chg="modSp">
        <pc:chgData name="Berhane Hailu" userId="S::bhailu@miu.edu::65704561-225d-4442-9271-71aec04ff69f" providerId="AD" clId="Web-{96069F6C-B918-41CF-B7BA-2A69ECFD841C}" dt="2021-08-10T14:43:26.657" v="0" actId="1076"/>
        <pc:sldMkLst>
          <pc:docMk/>
          <pc:sldMk cId="0" sldId="328"/>
        </pc:sldMkLst>
        <pc:spChg chg="mod">
          <ac:chgData name="Berhane Hailu" userId="S::bhailu@miu.edu::65704561-225d-4442-9271-71aec04ff69f" providerId="AD" clId="Web-{96069F6C-B918-41CF-B7BA-2A69ECFD841C}" dt="2021-08-10T14:43:26.657" v="0" actId="1076"/>
          <ac:spMkLst>
            <pc:docMk/>
            <pc:sldMk cId="0" sldId="328"/>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6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8096F9A-1222-4EE3-A43F-85F0DE64192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solidFill>
                  <a:prstClr val="black"/>
                </a:solidFill>
              </a:rPr>
              <a:pPr/>
              <a:t>1</a:t>
            </a:fld>
            <a:endParaRPr lang="en-US">
              <a:solidFill>
                <a:prstClr val="black"/>
              </a:solidFill>
            </a:endParaRPr>
          </a:p>
        </p:txBody>
      </p:sp>
      <p:sp>
        <p:nvSpPr>
          <p:cNvPr id="93186" name="Rectangle 2"/>
          <p:cNvSpPr>
            <a:spLocks noGrp="1" noRot="1" noChangeAspect="1" noChangeArrowheads="1" noTextEdit="1"/>
          </p:cNvSpPr>
          <p:nvPr>
            <p:ph type="sldImg"/>
          </p:nvPr>
        </p:nvSpPr>
        <p:spPr>
          <a:xfrm>
            <a:off x="1143000" y="685800"/>
            <a:ext cx="4572000" cy="3429000"/>
          </a:xfrm>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solidFill>
                  <a:prstClr val="black"/>
                </a:solidFill>
              </a:rPr>
              <a:pPr/>
              <a:t>5</a:t>
            </a:fld>
            <a:endParaRPr lang="en-US">
              <a:solidFill>
                <a:prstClr val="black"/>
              </a:solidFill>
            </a:endParaRPr>
          </a:p>
        </p:txBody>
      </p:sp>
      <p:sp>
        <p:nvSpPr>
          <p:cNvPr id="93186" name="Rectangle 2"/>
          <p:cNvSpPr>
            <a:spLocks noGrp="1" noRot="1" noChangeAspect="1" noChangeArrowheads="1" noTextEdit="1"/>
          </p:cNvSpPr>
          <p:nvPr>
            <p:ph type="sldImg"/>
          </p:nvPr>
        </p:nvSpPr>
        <p:spPr>
          <a:xfrm>
            <a:off x="1143000" y="685800"/>
            <a:ext cx="4572000" cy="3429000"/>
          </a:xfrm>
          <a:ln/>
        </p:spPr>
      </p:sp>
      <p:sp>
        <p:nvSpPr>
          <p:cNvPr id="93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61556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0F9794-990E-4438-BEA4-57AF660266F5}" type="datetime1">
              <a:rPr lang="en-US" smtClean="0">
                <a:solidFill>
                  <a:prstClr val="black">
                    <a:tint val="75000"/>
                  </a:prstClr>
                </a:solidFill>
              </a:rPr>
              <a:pPr/>
              <a:t>8/10/2021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CDF627-F4CC-4346-87B1-81D576987F46}" type="datetime1">
              <a:rPr lang="en-US" smtClean="0">
                <a:solidFill>
                  <a:prstClr val="black">
                    <a:tint val="75000"/>
                  </a:prstClr>
                </a:solidFill>
              </a:rPr>
              <a:pPr/>
              <a:t>8/10/2021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73CEA-DC82-4DF7-A8EA-1B2BB6C30672}" type="datetime1">
              <a:rPr lang="en-US" smtClean="0">
                <a:solidFill>
                  <a:prstClr val="black">
                    <a:tint val="75000"/>
                  </a:prstClr>
                </a:solidFill>
              </a:rPr>
              <a:pPr/>
              <a:t>8/10/2021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1"/>
            <a:ext cx="82296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335B09D4-EE4C-46F1-8E5D-F64FE95B82CE}" type="datetime1">
              <a:rPr lang="en-US" smtClean="0">
                <a:solidFill>
                  <a:prstClr val="black">
                    <a:tint val="75000"/>
                  </a:prstClr>
                </a:solidFill>
              </a:rPr>
              <a:pPr>
                <a:defRPr/>
              </a:pPr>
              <a:t>8/10/2021</a:t>
            </a:fld>
            <a:endParaRPr lang="en-US">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0BC1BFA-AB3C-4E6B-B9F4-7A2BAAAFE2D2}"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A64327-E3D5-4AE2-B1C2-0F35AC12CA2B}" type="datetime1">
              <a:rPr lang="en-US" smtClean="0">
                <a:solidFill>
                  <a:prstClr val="black">
                    <a:tint val="75000"/>
                  </a:prstClr>
                </a:solidFill>
              </a:rPr>
              <a:pPr/>
              <a:t>8/10/2021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12EFD2-0B95-44C6-8DA0-873BFC97FA36}" type="datetime1">
              <a:rPr lang="en-US" smtClean="0">
                <a:solidFill>
                  <a:prstClr val="black">
                    <a:tint val="75000"/>
                  </a:prstClr>
                </a:solidFill>
              </a:rPr>
              <a:pPr/>
              <a:t>8/10/2021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3D36E4-C7BE-4C94-8EF5-C2BC69351959}" type="datetime1">
              <a:rPr lang="en-US" smtClean="0">
                <a:solidFill>
                  <a:prstClr val="black">
                    <a:tint val="75000"/>
                  </a:prstClr>
                </a:solidFill>
              </a:rPr>
              <a:pPr/>
              <a:t>8/10/2021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830321-D80F-4899-8BB9-13E9575DB8F8}" type="datetime1">
              <a:rPr lang="en-US" smtClean="0">
                <a:solidFill>
                  <a:prstClr val="black">
                    <a:tint val="75000"/>
                  </a:prstClr>
                </a:solidFill>
              </a:rPr>
              <a:pPr/>
              <a:t>8/10/2021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C1E88E-20D7-43F5-8F62-F547A17F65C1}" type="datetime1">
              <a:rPr lang="en-US" smtClean="0">
                <a:solidFill>
                  <a:prstClr val="black">
                    <a:tint val="75000"/>
                  </a:prstClr>
                </a:solidFill>
              </a:rPr>
              <a:pPr/>
              <a:t>8/10/2021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08618-5210-4A7A-9405-A25725D29020}" type="datetime1">
              <a:rPr lang="en-US" smtClean="0">
                <a:solidFill>
                  <a:prstClr val="black">
                    <a:tint val="75000"/>
                  </a:prstClr>
                </a:solidFill>
              </a:rPr>
              <a:pPr/>
              <a:t>8/10/2021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8F98DE-070D-42EF-B05A-C4FBC7896AB2}" type="datetime1">
              <a:rPr lang="en-US" smtClean="0">
                <a:solidFill>
                  <a:prstClr val="black">
                    <a:tint val="75000"/>
                  </a:prstClr>
                </a:solidFill>
              </a:rPr>
              <a:pPr/>
              <a:t>8/10/2021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B0EDC8-BAB2-4439-8039-1229AD0A1921}" type="datetime1">
              <a:rPr lang="en-US" smtClean="0">
                <a:solidFill>
                  <a:prstClr val="black">
                    <a:tint val="75000"/>
                  </a:prstClr>
                </a:solidFill>
              </a:rPr>
              <a:pPr/>
              <a:t>8/10/2021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fontAlgn="auto" hangingPunct="1">
              <a:spcBef>
                <a:spcPts val="0"/>
              </a:spcBef>
              <a:spcAft>
                <a:spcPts val="0"/>
              </a:spcAft>
            </a:pPr>
            <a:fld id="{145452E4-860F-4F1A-AEA1-15D229FA2BA4}" type="datetime1">
              <a:rPr lang="en-US" smtClean="0">
                <a:solidFill>
                  <a:prstClr val="black">
                    <a:tint val="75000"/>
                  </a:prstClr>
                </a:solidFill>
                <a:latin typeface="Calibri"/>
              </a:rPr>
              <a:pPr eaLnBrk="1" fontAlgn="auto" hangingPunct="1">
                <a:spcBef>
                  <a:spcPts val="0"/>
                </a:spcBef>
                <a:spcAft>
                  <a:spcPts val="0"/>
                </a:spcAft>
              </a:pPr>
              <a:t>8/10/2021</a:t>
            </a:fld>
            <a:endParaRPr lang="en-US" dirty="0">
              <a:solidFill>
                <a:srgbClr val="1F497D">
                  <a:shade val="90000"/>
                </a:srgbClr>
              </a:solidFill>
              <a:latin typeface="Calibri"/>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eaLnBrk="1" fontAlgn="auto" hangingPunct="1">
              <a:spcBef>
                <a:spcPts val="0"/>
              </a:spcBef>
              <a:spcAft>
                <a:spcPts val="0"/>
              </a:spcAft>
            </a:pPr>
            <a:endParaRPr lang="en-US" dirty="0">
              <a:solidFill>
                <a:srgbClr val="1F497D">
                  <a:shade val="90000"/>
                </a:srgbClr>
              </a:solidFill>
              <a:latin typeface="Calibri"/>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1" fontAlgn="auto" hangingPunct="1">
              <a:spcBef>
                <a:spcPts val="0"/>
              </a:spcBef>
              <a:spcAft>
                <a:spcPts val="0"/>
              </a:spcAft>
            </a:pPr>
            <a:fld id="{042AED99-7FB4-404E-8A97-64753DCE42EC}" type="slidenum">
              <a:rPr lang="en-US" smtClean="0">
                <a:solidFill>
                  <a:prstClr val="black">
                    <a:tint val="75000"/>
                  </a:prstClr>
                </a:solidFill>
                <a:latin typeface="Calibri"/>
              </a:rPr>
              <a:pPr eaLnBrk="1" fontAlgn="auto" hangingPunct="1">
                <a:spcBef>
                  <a:spcPts val="0"/>
                </a:spcBef>
                <a:spcAft>
                  <a:spcPts val="0"/>
                </a:spcAft>
              </a:pPr>
              <a:t>‹#›</a:t>
            </a:fld>
            <a:endParaRPr lang="en-US" dirty="0">
              <a:solidFill>
                <a:srgbClr val="1F497D">
                  <a:shade val="90000"/>
                </a:srgbClr>
              </a:solidFill>
              <a:latin typeface="Calibri"/>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12" name="Rectangle 8"/>
          <p:cNvSpPr>
            <a:spLocks noGrp="1" noChangeArrowheads="1"/>
          </p:cNvSpPr>
          <p:nvPr>
            <p:ph type="ctrTitle"/>
          </p:nvPr>
        </p:nvSpPr>
        <p:spPr>
          <a:xfrm>
            <a:off x="566927" y="3340411"/>
            <a:ext cx="7980565" cy="1231589"/>
          </a:xfrm>
        </p:spPr>
        <p:txBody>
          <a:bodyPr anchor="b">
            <a:noAutofit/>
          </a:bodyPr>
          <a:lstStyle/>
          <a:p>
            <a:pPr>
              <a:lnSpc>
                <a:spcPct val="90000"/>
              </a:lnSpc>
            </a:pPr>
            <a:r>
              <a:rPr lang="en-US" sz="4000" b="1" dirty="0">
                <a:solidFill>
                  <a:schemeClr val="tx2"/>
                </a:solidFill>
                <a:effectLst/>
                <a:latin typeface="Arial" pitchFamily="34" charset="0"/>
                <a:cs typeface="Arial" pitchFamily="34" charset="0"/>
              </a:rPr>
              <a:t>CS415:</a:t>
            </a:r>
            <a:br>
              <a:rPr lang="en-US" sz="4000" b="1" dirty="0">
                <a:solidFill>
                  <a:schemeClr val="tx2"/>
                </a:solidFill>
                <a:effectLst/>
                <a:latin typeface="Arial" pitchFamily="34" charset="0"/>
                <a:cs typeface="Arial" pitchFamily="34" charset="0"/>
              </a:rPr>
            </a:br>
            <a:r>
              <a:rPr lang="en-US" sz="4000" b="1" dirty="0">
                <a:solidFill>
                  <a:schemeClr val="tx2"/>
                </a:solidFill>
                <a:effectLst/>
                <a:latin typeface="Arial" pitchFamily="34" charset="0"/>
                <a:cs typeface="Arial" pitchFamily="34" charset="0"/>
              </a:rPr>
              <a:t>Databases</a:t>
            </a:r>
          </a:p>
        </p:txBody>
      </p:sp>
      <p:grpSp>
        <p:nvGrpSpPr>
          <p:cNvPr id="81" name="Group 80">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7257560" y="0"/>
            <a:ext cx="1886211" cy="2174333"/>
            <a:chOff x="-305" y="-4155"/>
            <a:chExt cx="2514948" cy="2174333"/>
          </a:xfrm>
        </p:grpSpPr>
        <p:sp>
          <p:nvSpPr>
            <p:cNvPr id="82" name="Freeform: Shape 81">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85" name="Freeform: Shape 84">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Picture 1">
            <a:extLst>
              <a:ext uri="{FF2B5EF4-FFF2-40B4-BE49-F238E27FC236}">
                <a16:creationId xmlns:a16="http://schemas.microsoft.com/office/drawing/2014/main" id="{7A8FF700-47E1-48F9-9D17-3D205790FD18}"/>
              </a:ext>
            </a:extLst>
          </p:cNvPr>
          <p:cNvPicPr>
            <a:picLocks noChangeAspect="1"/>
          </p:cNvPicPr>
          <p:nvPr/>
        </p:nvPicPr>
        <p:blipFill>
          <a:blip r:embed="rId3"/>
          <a:stretch>
            <a:fillRect/>
          </a:stretch>
        </p:blipFill>
        <p:spPr>
          <a:xfrm>
            <a:off x="226756" y="971325"/>
            <a:ext cx="8644398" cy="1534379"/>
          </a:xfrm>
          <a:prstGeom prst="rect">
            <a:avLst/>
          </a:prstGeom>
        </p:spPr>
      </p:pic>
      <p:grpSp>
        <p:nvGrpSpPr>
          <p:cNvPr id="87" name="Group 86">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228" y="4322879"/>
            <a:ext cx="2533818" cy="2535121"/>
            <a:chOff x="-305" y="-1"/>
            <a:chExt cx="3832880" cy="2876136"/>
          </a:xfrm>
        </p:grpSpPr>
        <p:sp>
          <p:nvSpPr>
            <p:cNvPr id="88" name="Freeform: Shape 87">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Freeform: Shape 89">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Freeform: Shape 90">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p:cNvSpPr>
            <a:spLocks noGrp="1"/>
          </p:cNvSpPr>
          <p:nvPr>
            <p:ph type="sldNum" sz="quarter" idx="12"/>
          </p:nvPr>
        </p:nvSpPr>
        <p:spPr>
          <a:xfrm>
            <a:off x="6533869" y="6735944"/>
            <a:ext cx="2057400" cy="365125"/>
          </a:xfrm>
        </p:spPr>
        <p:txBody>
          <a:bodyPr>
            <a:normAutofit/>
          </a:bodyPr>
          <a:lstStyle/>
          <a:p>
            <a:pPr>
              <a:spcAft>
                <a:spcPts val="600"/>
              </a:spcAft>
            </a:pPr>
            <a:fld id="{042AED99-7FB4-404E-8A97-64753DCE42EC}" type="slidenum">
              <a:rPr lang="en-US" smtClean="0"/>
              <a:pPr>
                <a:spcAft>
                  <a:spcPts val="600"/>
                </a:spcAft>
              </a:pPr>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348" y="551961"/>
            <a:ext cx="8249304"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0" name="Rectangle 1027"/>
          <p:cNvSpPr>
            <a:spLocks noGrp="1" noChangeArrowheads="1"/>
          </p:cNvSpPr>
          <p:nvPr>
            <p:ph type="ctrTitle"/>
          </p:nvPr>
        </p:nvSpPr>
        <p:spPr>
          <a:xfrm>
            <a:off x="1143000" y="1248587"/>
            <a:ext cx="6858000" cy="2387600"/>
          </a:xfrm>
        </p:spPr>
        <p:txBody>
          <a:bodyPr>
            <a:normAutofit/>
          </a:bodyPr>
          <a:lstStyle/>
          <a:p>
            <a:r>
              <a:rPr lang="en-US" sz="5600" dirty="0"/>
              <a:t>Project</a:t>
            </a:r>
          </a:p>
        </p:txBody>
      </p:sp>
      <p:sp>
        <p:nvSpPr>
          <p:cNvPr id="2051" name="Rectangle 1028"/>
          <p:cNvSpPr>
            <a:spLocks noGrp="1" noChangeArrowheads="1"/>
          </p:cNvSpPr>
          <p:nvPr>
            <p:ph type="subTitle" idx="1"/>
          </p:nvPr>
        </p:nvSpPr>
        <p:spPr>
          <a:xfrm>
            <a:off x="1143000" y="3820338"/>
            <a:ext cx="6858000" cy="1563686"/>
          </a:xfrm>
        </p:spPr>
        <p:txBody>
          <a:bodyPr>
            <a:normAutofit/>
          </a:bodyPr>
          <a:lstStyle/>
          <a:p>
            <a:r>
              <a:rPr lang="en-US" b="1" dirty="0"/>
              <a:t>Design and Development of a Website Project – City Library Books Online </a:t>
            </a:r>
          </a:p>
        </p:txBody>
      </p:sp>
      <p:cxnSp>
        <p:nvCxnSpPr>
          <p:cNvPr id="78" name="Straight Connector 77">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47348" y="6329769"/>
            <a:ext cx="825017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solidFill>
            <a:srgbClr val="FFC000"/>
          </a:solidFill>
          <a:ln>
            <a:solidFill>
              <a:schemeClr val="tx1"/>
            </a:solidFill>
          </a:ln>
        </p:spPr>
        <p:txBody>
          <a:bodyPr/>
          <a:lstStyle/>
          <a:p>
            <a:r>
              <a:rPr lang="en-US"/>
              <a:t>Wholeness</a:t>
            </a:r>
          </a:p>
        </p:txBody>
      </p:sp>
      <p:sp>
        <p:nvSpPr>
          <p:cNvPr id="3075" name="Content Placeholder 2"/>
          <p:cNvSpPr>
            <a:spLocks noGrp="1"/>
          </p:cNvSpPr>
          <p:nvPr>
            <p:ph idx="1"/>
          </p:nvPr>
        </p:nvSpPr>
        <p:spPr>
          <a:xfrm>
            <a:off x="457200" y="1600201"/>
            <a:ext cx="8229600" cy="4800599"/>
          </a:xfrm>
        </p:spPr>
        <p:txBody>
          <a:bodyPr>
            <a:normAutofit fontScale="92500"/>
          </a:bodyPr>
          <a:lstStyle/>
          <a:p>
            <a:r>
              <a:rPr lang="en-US" dirty="0"/>
              <a:t>This is the part of the course that provides you with an opportunity to practicalize the database application design and web development knowledge you have gained from prior courses by having you work on a small to mid-scale web software development project, for a website named - City Library Books Online.</a:t>
            </a:r>
            <a:endParaRPr lang="en-US" i="1" dirty="0"/>
          </a:p>
          <a:p>
            <a:r>
              <a:rPr lang="en-US" dirty="0"/>
              <a:t>Science of Consciousness: Action leads to Achievement</a:t>
            </a:r>
            <a:r>
              <a:rPr lang="en-US" i="1" dirty="0"/>
              <a:t>. Achievement leads to Fulfillment.</a:t>
            </a:r>
            <a:endParaRPr lang="en-US" dirty="0"/>
          </a:p>
        </p:txBody>
      </p:sp>
      <p:sp>
        <p:nvSpPr>
          <p:cNvPr id="3076" name="Slide Number Placeholder 3"/>
          <p:cNvSpPr>
            <a:spLocks noGrp="1"/>
          </p:cNvSpPr>
          <p:nvPr>
            <p:ph type="sldNum" sz="quarter" idx="12"/>
          </p:nvPr>
        </p:nvSpPr>
        <p:spPr>
          <a:noFill/>
        </p:spPr>
        <p:txBody>
          <a:bodyPr/>
          <a:lstStyle/>
          <a:p>
            <a:fld id="{088D60C4-3A16-4A57-A1B7-E5C5D1848EDC}"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714500" y="228600"/>
            <a:ext cx="5715000" cy="547688"/>
          </a:xfrm>
        </p:spPr>
        <p:txBody>
          <a:bodyPr/>
          <a:lstStyle/>
          <a:p>
            <a:r>
              <a:rPr lang="en-US" sz="2600" dirty="0">
                <a:solidFill>
                  <a:schemeClr val="tx1"/>
                </a:solidFill>
              </a:rPr>
              <a:t>Objectives</a:t>
            </a:r>
          </a:p>
        </p:txBody>
      </p:sp>
      <p:sp>
        <p:nvSpPr>
          <p:cNvPr id="4100" name="Rectangle 4"/>
          <p:cNvSpPr>
            <a:spLocks noGrp="1" noChangeArrowheads="1"/>
          </p:cNvSpPr>
          <p:nvPr>
            <p:ph idx="1"/>
          </p:nvPr>
        </p:nvSpPr>
        <p:spPr>
          <a:xfrm>
            <a:off x="533400" y="1142999"/>
            <a:ext cx="8001000" cy="5213351"/>
          </a:xfrm>
          <a:noFill/>
        </p:spPr>
        <p:txBody>
          <a:bodyPr/>
          <a:lstStyle/>
          <a:p>
            <a:pPr>
              <a:lnSpc>
                <a:spcPct val="120000"/>
              </a:lnSpc>
              <a:spcBef>
                <a:spcPct val="30000"/>
              </a:spcBef>
            </a:pPr>
            <a:r>
              <a:rPr lang="en-US" sz="2400" dirty="0">
                <a:solidFill>
                  <a:schemeClr val="tx1"/>
                </a:solidFill>
              </a:rPr>
              <a:t>Applying </a:t>
            </a:r>
            <a:r>
              <a:rPr lang="en-US" sz="2400" dirty="0"/>
              <a:t>the fundamentals of HTML to specify webpage content. By creating HTML web pages for the City Library website project.</a:t>
            </a:r>
            <a:endParaRPr lang="en-US" sz="2400" dirty="0">
              <a:solidFill>
                <a:schemeClr val="tx1"/>
              </a:solidFill>
            </a:endParaRPr>
          </a:p>
          <a:p>
            <a:pPr>
              <a:lnSpc>
                <a:spcPct val="120000"/>
              </a:lnSpc>
              <a:spcBef>
                <a:spcPct val="30000"/>
              </a:spcBef>
            </a:pPr>
            <a:r>
              <a:rPr lang="en-US" sz="2400" dirty="0"/>
              <a:t>Applying CSS for website styling and layout.</a:t>
            </a:r>
            <a:endParaRPr lang="en-US" sz="2400" dirty="0">
              <a:solidFill>
                <a:schemeClr val="tx1"/>
              </a:solidFill>
            </a:endParaRPr>
          </a:p>
          <a:p>
            <a:pPr>
              <a:lnSpc>
                <a:spcPct val="120000"/>
              </a:lnSpc>
              <a:spcBef>
                <a:spcPct val="30000"/>
              </a:spcBef>
            </a:pPr>
            <a:r>
              <a:rPr lang="en-US" sz="2400" dirty="0">
                <a:solidFill>
                  <a:schemeClr val="tx1"/>
                </a:solidFill>
              </a:rPr>
              <a:t>Using JavaScript language programming to implement the functional requirements for the website.</a:t>
            </a:r>
          </a:p>
          <a:p>
            <a:pPr>
              <a:lnSpc>
                <a:spcPct val="120000"/>
              </a:lnSpc>
              <a:spcBef>
                <a:spcPct val="30000"/>
              </a:spcBef>
            </a:pPr>
            <a:r>
              <a:rPr lang="en-US" sz="2400" dirty="0">
                <a:solidFill>
                  <a:schemeClr val="tx1"/>
                </a:solidFill>
              </a:rPr>
              <a:t>See the document file named, CityLibraryProject-Phase1.pdf, for the requirements specification and guide. It is available on both Sakai-&gt;Resources folder and MS Teams.</a:t>
            </a:r>
          </a:p>
        </p:txBody>
      </p:sp>
      <p:sp>
        <p:nvSpPr>
          <p:cNvPr id="4098" name="Slide Number Placeholder 5"/>
          <p:cNvSpPr>
            <a:spLocks noGrp="1"/>
          </p:cNvSpPr>
          <p:nvPr>
            <p:ph type="sldNum" sz="quarter" idx="12"/>
          </p:nvPr>
        </p:nvSpPr>
        <p:spPr>
          <a:noFill/>
        </p:spPr>
        <p:txBody>
          <a:bodyPr/>
          <a:lstStyle/>
          <a:p>
            <a:fld id="{9E4AD0D3-461A-4A25-BE93-1B6ABF62020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12" name="Rectangle 8"/>
          <p:cNvSpPr>
            <a:spLocks noGrp="1" noChangeArrowheads="1"/>
          </p:cNvSpPr>
          <p:nvPr>
            <p:ph type="ctrTitle"/>
          </p:nvPr>
        </p:nvSpPr>
        <p:spPr>
          <a:xfrm>
            <a:off x="566927" y="3340411"/>
            <a:ext cx="7980565" cy="1231589"/>
          </a:xfrm>
        </p:spPr>
        <p:txBody>
          <a:bodyPr anchor="b">
            <a:noAutofit/>
          </a:bodyPr>
          <a:lstStyle/>
          <a:p>
            <a:pPr>
              <a:lnSpc>
                <a:spcPct val="90000"/>
              </a:lnSpc>
            </a:pPr>
            <a:r>
              <a:rPr lang="en-US" sz="4000" b="1" dirty="0">
                <a:solidFill>
                  <a:schemeClr val="tx2"/>
                </a:solidFill>
                <a:effectLst/>
                <a:latin typeface="Arial" pitchFamily="34" charset="0"/>
                <a:cs typeface="Arial" pitchFamily="34" charset="0"/>
              </a:rPr>
              <a:t>CS415:</a:t>
            </a:r>
            <a:br>
              <a:rPr lang="en-US" sz="4000" b="1" dirty="0">
                <a:solidFill>
                  <a:schemeClr val="tx2"/>
                </a:solidFill>
                <a:effectLst/>
                <a:latin typeface="Arial" pitchFamily="34" charset="0"/>
                <a:cs typeface="Arial" pitchFamily="34" charset="0"/>
              </a:rPr>
            </a:br>
            <a:r>
              <a:rPr lang="en-US" sz="4000" b="1" dirty="0">
                <a:solidFill>
                  <a:schemeClr val="tx2"/>
                </a:solidFill>
                <a:effectLst/>
                <a:latin typeface="Arial" pitchFamily="34" charset="0"/>
                <a:cs typeface="Arial" pitchFamily="34" charset="0"/>
              </a:rPr>
              <a:t>Databases</a:t>
            </a:r>
          </a:p>
        </p:txBody>
      </p:sp>
      <p:grpSp>
        <p:nvGrpSpPr>
          <p:cNvPr id="81" name="Group 80">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7257560" y="0"/>
            <a:ext cx="1886211" cy="2174333"/>
            <a:chOff x="-305" y="-4155"/>
            <a:chExt cx="2514948" cy="2174333"/>
          </a:xfrm>
        </p:grpSpPr>
        <p:sp>
          <p:nvSpPr>
            <p:cNvPr id="82" name="Freeform: Shape 81">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85" name="Freeform: Shape 84">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Picture 1">
            <a:extLst>
              <a:ext uri="{FF2B5EF4-FFF2-40B4-BE49-F238E27FC236}">
                <a16:creationId xmlns:a16="http://schemas.microsoft.com/office/drawing/2014/main" id="{7A8FF700-47E1-48F9-9D17-3D205790FD18}"/>
              </a:ext>
            </a:extLst>
          </p:cNvPr>
          <p:cNvPicPr>
            <a:picLocks noChangeAspect="1"/>
          </p:cNvPicPr>
          <p:nvPr/>
        </p:nvPicPr>
        <p:blipFill>
          <a:blip r:embed="rId3"/>
          <a:stretch>
            <a:fillRect/>
          </a:stretch>
        </p:blipFill>
        <p:spPr>
          <a:xfrm>
            <a:off x="226756" y="971325"/>
            <a:ext cx="8644398" cy="1534379"/>
          </a:xfrm>
          <a:prstGeom prst="rect">
            <a:avLst/>
          </a:prstGeom>
        </p:spPr>
      </p:pic>
      <p:grpSp>
        <p:nvGrpSpPr>
          <p:cNvPr id="87" name="Group 86">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228" y="4322879"/>
            <a:ext cx="2533818" cy="2535121"/>
            <a:chOff x="-305" y="-1"/>
            <a:chExt cx="3832880" cy="2876136"/>
          </a:xfrm>
        </p:grpSpPr>
        <p:sp>
          <p:nvSpPr>
            <p:cNvPr id="88" name="Freeform: Shape 87">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Freeform: Shape 89">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Freeform: Shape 90">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p:cNvSpPr>
            <a:spLocks noGrp="1"/>
          </p:cNvSpPr>
          <p:nvPr>
            <p:ph type="sldNum" sz="quarter" idx="12"/>
          </p:nvPr>
        </p:nvSpPr>
        <p:spPr>
          <a:xfrm>
            <a:off x="6457950" y="6356350"/>
            <a:ext cx="2057400" cy="365125"/>
          </a:xfrm>
        </p:spPr>
        <p:txBody>
          <a:bodyPr>
            <a:normAutofit/>
          </a:bodyPr>
          <a:lstStyle/>
          <a:p>
            <a:pPr>
              <a:spcAft>
                <a:spcPts val="600"/>
              </a:spcAft>
            </a:pPr>
            <a:fld id="{042AED99-7FB4-404E-8A97-64753DCE42EC}" type="slidenum">
              <a:rPr lang="en-US" smtClean="0"/>
              <a:pPr>
                <a:spcAft>
                  <a:spcPts val="600"/>
                </a:spcAft>
              </a:pPr>
              <a:t>5</a:t>
            </a:fld>
            <a:endParaRPr lang="en-US"/>
          </a:p>
        </p:txBody>
      </p:sp>
    </p:spTree>
    <p:extLst>
      <p:ext uri="{BB962C8B-B14F-4D97-AF65-F5344CB8AC3E}">
        <p14:creationId xmlns:p14="http://schemas.microsoft.com/office/powerpoint/2010/main" val="2643653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B27CD578A0904798203DDF045595EB" ma:contentTypeVersion="10" ma:contentTypeDescription="Create a new document." ma:contentTypeScope="" ma:versionID="ff5289117bf01e5f667df4b6fd158ca9">
  <xsd:schema xmlns:xsd="http://www.w3.org/2001/XMLSchema" xmlns:xs="http://www.w3.org/2001/XMLSchema" xmlns:p="http://schemas.microsoft.com/office/2006/metadata/properties" xmlns:ns2="563e5e78-ed5f-472c-b80d-66274e0b2f3a" targetNamespace="http://schemas.microsoft.com/office/2006/metadata/properties" ma:root="true" ma:fieldsID="5130ec6ae0e1f3148a81188dd32c2bd5" ns2:_="">
    <xsd:import namespace="563e5e78-ed5f-472c-b80d-66274e0b2f3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3e5e78-ed5f-472c-b80d-66274e0b2f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C4744F-9856-4475-83A8-9C29DB86A7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3e5e78-ed5f-472c-b80d-66274e0b2f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70DE778-1B45-4218-BA9F-BFB5329C90B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406DD6C-FB38-4917-978D-FDC79BED3C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25541</TotalTime>
  <Words>169</Words>
  <Application>Microsoft Office PowerPoint</Application>
  <PresentationFormat>On-screen Show (4:3)</PresentationFormat>
  <Paragraphs>18</Paragraphs>
  <Slides>5</Slides>
  <Notes>2</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CS415: Databases</vt:lpstr>
      <vt:lpstr>Project</vt:lpstr>
      <vt:lpstr>Wholeness</vt:lpstr>
      <vt:lpstr>Objectives</vt:lpstr>
      <vt:lpstr>CS415: Databases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CS418: Databases &amp; Software Development</dc:title>
  <dc:creator>Obinna Kalu</dc:creator>
  <cp:lastModifiedBy>Obinna Kalu</cp:lastModifiedBy>
  <cp:revision>38</cp:revision>
  <dcterms:created xsi:type="dcterms:W3CDTF">2021-01-07T21:32:26Z</dcterms:created>
  <dcterms:modified xsi:type="dcterms:W3CDTF">2021-08-10T14:43:27Z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0x01010084B27CD578A0904798203DDF045595EB</vt:lpwstr>
  </property>
</Properties>
</file>