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5"/>
  </p:notesMasterIdLst>
  <p:handoutMasterIdLst>
    <p:handoutMasterId r:id="rId16"/>
  </p:handoutMasterIdLst>
  <p:sldIdLst>
    <p:sldId id="446" r:id="rId5"/>
    <p:sldId id="455" r:id="rId6"/>
    <p:sldId id="453" r:id="rId7"/>
    <p:sldId id="456" r:id="rId8"/>
    <p:sldId id="457" r:id="rId9"/>
    <p:sldId id="458" r:id="rId10"/>
    <p:sldId id="459" r:id="rId11"/>
    <p:sldId id="462" r:id="rId12"/>
    <p:sldId id="460" r:id="rId13"/>
    <p:sldId id="4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6"/>
  </p:normalViewPr>
  <p:slideViewPr>
    <p:cSldViewPr snapToGrid="0">
      <p:cViewPr varScale="1">
        <p:scale>
          <a:sx n="119" d="100"/>
          <a:sy n="119" d="100"/>
        </p:scale>
        <p:origin x="312" y="18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1/10/23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1/10/23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14562472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545373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2111656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25342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35699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37214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672677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 id="2147483795" r:id="rId6"/>
    <p:sldLayoutId id="2147483796" r:id="rId7"/>
    <p:sldLayoutId id="2147483797" r:id="rId8"/>
    <p:sldLayoutId id="2147483798" r:id="rId9"/>
    <p:sldLayoutId id="2147483799" r:id="rId1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 id="2147483800" r:id="rId3"/>
    <p:sldLayoutId id="2147483801" r:id="rId4"/>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2612" r="973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7464614" y="881434"/>
            <a:ext cx="4727385" cy="2889114"/>
          </a:xfrm>
        </p:spPr>
        <p:txBody>
          <a:bodyPr vert="horz" lIns="91440" tIns="45720" rIns="91440" bIns="45720" rtlCol="0" anchor="b" anchorCtr="0">
            <a:normAutofit/>
          </a:bodyPr>
          <a:lstStyle/>
          <a:p>
            <a:pPr>
              <a:lnSpc>
                <a:spcPct val="90000"/>
              </a:lnSpc>
            </a:pPr>
            <a:r>
              <a:rPr lang="en-US" sz="5000" dirty="0">
                <a:solidFill>
                  <a:schemeClr val="tx1"/>
                </a:solidFill>
              </a:rPr>
              <a:t> does your birthday make you better at sports?</a:t>
            </a:r>
          </a:p>
        </p:txBody>
      </p:sp>
      <p:sp>
        <p:nvSpPr>
          <p:cNvPr id="2" name="TextBox 1">
            <a:extLst>
              <a:ext uri="{FF2B5EF4-FFF2-40B4-BE49-F238E27FC236}">
                <a16:creationId xmlns:a16="http://schemas.microsoft.com/office/drawing/2014/main" id="{8E8E4624-AE12-961C-13F8-626285ABCDE7}"/>
              </a:ext>
            </a:extLst>
          </p:cNvPr>
          <p:cNvSpPr txBox="1"/>
          <p:nvPr/>
        </p:nvSpPr>
        <p:spPr>
          <a:xfrm>
            <a:off x="8526483" y="4643252"/>
            <a:ext cx="1897379" cy="369332"/>
          </a:xfrm>
          <a:prstGeom prst="rect">
            <a:avLst/>
          </a:prstGeom>
          <a:noFill/>
        </p:spPr>
        <p:txBody>
          <a:bodyPr wrap="none" rtlCol="0">
            <a:spAutoFit/>
          </a:bodyPr>
          <a:lstStyle/>
          <a:p>
            <a:r>
              <a:rPr lang="en-US" dirty="0"/>
              <a:t>ADDISON PRATT</a:t>
            </a:r>
          </a:p>
        </p:txBody>
      </p:sp>
    </p:spTree>
    <p:extLst>
      <p:ext uri="{BB962C8B-B14F-4D97-AF65-F5344CB8AC3E}">
        <p14:creationId xmlns:p14="http://schemas.microsoft.com/office/powerpoint/2010/main" val="15583151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4E80-922D-1E21-D68D-E471B766444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B344173C-922E-38BB-84CF-57E66952E278}"/>
              </a:ext>
            </a:extLst>
          </p:cNvPr>
          <p:cNvSpPr>
            <a:spLocks noGrp="1"/>
          </p:cNvSpPr>
          <p:nvPr>
            <p:ph type="body" sz="quarter" idx="14"/>
          </p:nvPr>
        </p:nvSpPr>
        <p:spPr>
          <a:xfrm>
            <a:off x="100774" y="2505456"/>
            <a:ext cx="3975926" cy="3255264"/>
          </a:xfrm>
        </p:spPr>
        <p:txBody>
          <a:bodyPr/>
          <a:lstStyle/>
          <a:p>
            <a:r>
              <a:rPr lang="en-US" dirty="0"/>
              <a:t>- From the data collected and the research we’ve done in this case study, I believe there is sufficient evidence to support that the Matthew Effect is found in sports. In sports such as hockey and baseball, it can be found more prevalent, however, it is not as obvious in sports like basketball and football </a:t>
            </a:r>
            <a:r>
              <a:rPr lang="en-US" dirty="0" err="1"/>
              <a:t>ie</a:t>
            </a:r>
            <a:r>
              <a:rPr lang="en-US" dirty="0"/>
              <a:t>. the chart on the right. From the research however, it can still have an influence.</a:t>
            </a:r>
          </a:p>
        </p:txBody>
      </p:sp>
      <p:pic>
        <p:nvPicPr>
          <p:cNvPr id="8" name="Picture 7">
            <a:extLst>
              <a:ext uri="{FF2B5EF4-FFF2-40B4-BE49-F238E27FC236}">
                <a16:creationId xmlns:a16="http://schemas.microsoft.com/office/drawing/2014/main" id="{6C7F7486-EABD-CD3A-B055-24F5AFC5BCCD}"/>
              </a:ext>
            </a:extLst>
          </p:cNvPr>
          <p:cNvPicPr>
            <a:picLocks noChangeAspect="1"/>
          </p:cNvPicPr>
          <p:nvPr/>
        </p:nvPicPr>
        <p:blipFill>
          <a:blip r:embed="rId2"/>
          <a:stretch>
            <a:fillRect/>
          </a:stretch>
        </p:blipFill>
        <p:spPr>
          <a:xfrm>
            <a:off x="4507330" y="6713"/>
            <a:ext cx="5429251" cy="3865854"/>
          </a:xfrm>
          <a:prstGeom prst="rect">
            <a:avLst/>
          </a:prstGeom>
        </p:spPr>
      </p:pic>
      <p:sp>
        <p:nvSpPr>
          <p:cNvPr id="9" name="TextBox 8">
            <a:extLst>
              <a:ext uri="{FF2B5EF4-FFF2-40B4-BE49-F238E27FC236}">
                <a16:creationId xmlns:a16="http://schemas.microsoft.com/office/drawing/2014/main" id="{CE986356-231C-6FFC-57DE-C1BB5D63F9D8}"/>
              </a:ext>
            </a:extLst>
          </p:cNvPr>
          <p:cNvSpPr txBox="1"/>
          <p:nvPr/>
        </p:nvSpPr>
        <p:spPr>
          <a:xfrm>
            <a:off x="4305049" y="3865854"/>
            <a:ext cx="7029450" cy="2985433"/>
          </a:xfrm>
          <a:prstGeom prst="rect">
            <a:avLst/>
          </a:prstGeom>
          <a:noFill/>
        </p:spPr>
        <p:txBody>
          <a:bodyPr wrap="square" rtlCol="0">
            <a:spAutoFit/>
          </a:bodyPr>
          <a:lstStyle/>
          <a:p>
            <a:r>
              <a:rPr lang="en-US" dirty="0"/>
              <a:t>- </a:t>
            </a:r>
            <a:r>
              <a:rPr lang="en-US" sz="1700" dirty="0">
                <a:solidFill>
                  <a:schemeClr val="bg1"/>
                </a:solidFill>
              </a:rPr>
              <a:t>The fact that the Matthew effect is present in sports makes logical sense if we think about it. Those that are the oldest in their division are generally going to have physical advantages over the younger ones. An eleven-month age gap can make a huge difference in performance especially when the kids are going through puberty. As the older kids have an advantage, they will be seen and get to play more. This will lead to more opportunities to learn, grow, and increase in skill. This will have an impact over the years and will contribute to their success in sports. At the end of the day, a hard work ethic and talent can’t be excused as it is the main factor of success, however, evidence shows that your birthday can indeed make you better at sports.</a:t>
            </a:r>
          </a:p>
        </p:txBody>
      </p:sp>
    </p:spTree>
    <p:extLst>
      <p:ext uri="{BB962C8B-B14F-4D97-AF65-F5344CB8AC3E}">
        <p14:creationId xmlns:p14="http://schemas.microsoft.com/office/powerpoint/2010/main" val="405458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9A738-63B4-A5D7-EB44-126CC0378A55}"/>
              </a:ext>
            </a:extLst>
          </p:cNvPr>
          <p:cNvSpPr>
            <a:spLocks noGrp="1"/>
          </p:cNvSpPr>
          <p:nvPr>
            <p:ph type="title"/>
          </p:nvPr>
        </p:nvSpPr>
        <p:spPr>
          <a:xfrm>
            <a:off x="172785" y="1198418"/>
            <a:ext cx="4038602" cy="4461163"/>
          </a:xfrm>
        </p:spPr>
        <p:txBody>
          <a:bodyPr vert="horz" lIns="91440" tIns="45720" rIns="91440" bIns="45720" rtlCol="0" anchor="ctr">
            <a:normAutofit/>
          </a:bodyPr>
          <a:lstStyle/>
          <a:p>
            <a:r>
              <a:rPr lang="en-US" sz="4400" kern="1200" dirty="0">
                <a:solidFill>
                  <a:srgbClr val="FFFFFF"/>
                </a:solidFill>
                <a:latin typeface="+mj-lt"/>
                <a:ea typeface="+mj-ea"/>
                <a:cs typeface="+mj-cs"/>
              </a:rPr>
              <a:t>Statistical analysis – chi-square test and the”</a:t>
            </a:r>
            <a:br>
              <a:rPr lang="en-US" sz="4400" kern="1200" dirty="0">
                <a:solidFill>
                  <a:srgbClr val="FFFFFF"/>
                </a:solidFill>
                <a:latin typeface="+mj-lt"/>
                <a:ea typeface="+mj-ea"/>
                <a:cs typeface="+mj-cs"/>
              </a:rPr>
            </a:br>
            <a:r>
              <a:rPr lang="en-US" sz="4400" kern="1200" dirty="0">
                <a:solidFill>
                  <a:srgbClr val="FFFFFF"/>
                </a:solidFill>
                <a:latin typeface="+mj-lt"/>
                <a:ea typeface="+mj-ea"/>
                <a:cs typeface="+mj-cs"/>
              </a:rPr>
              <a:t>MATTHEW effect”</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5CE49BC5-6C2B-B470-EC2F-4BE2D06BB656}"/>
              </a:ext>
            </a:extLst>
          </p:cNvPr>
          <p:cNvSpPr>
            <a:spLocks noGrp="1"/>
          </p:cNvSpPr>
          <p:nvPr>
            <p:ph type="body" sz="quarter" idx="14"/>
          </p:nvPr>
        </p:nvSpPr>
        <p:spPr>
          <a:xfrm>
            <a:off x="4726390" y="-1934900"/>
            <a:ext cx="6906491" cy="5585619"/>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1"/>
                </a:solidFill>
              </a:rPr>
              <a:t>The chi-square is a statistic used to determine if there is a relationship between categories. In this case, we are going to use the chi-square test to determine if there is a relationship between sports and their birthdays. </a:t>
            </a:r>
          </a:p>
          <a:p>
            <a:pPr indent="-228600">
              <a:lnSpc>
                <a:spcPct val="90000"/>
              </a:lnSpc>
              <a:spcAft>
                <a:spcPts val="600"/>
              </a:spcAft>
              <a:buFont typeface="Arial" panose="020B0604020202020204" pitchFamily="34" charset="0"/>
              <a:buChar char="•"/>
            </a:pPr>
            <a:endParaRPr lang="en-US" dirty="0">
              <a:solidFill>
                <a:schemeClr val="tx1"/>
              </a:solidFill>
            </a:endParaRPr>
          </a:p>
        </p:txBody>
      </p:sp>
      <p:sp>
        <p:nvSpPr>
          <p:cNvPr id="6" name="TextBox 5">
            <a:extLst>
              <a:ext uri="{FF2B5EF4-FFF2-40B4-BE49-F238E27FC236}">
                <a16:creationId xmlns:a16="http://schemas.microsoft.com/office/drawing/2014/main" id="{80F2B7F0-1A97-DE7C-0094-84DF146C0DC3}"/>
              </a:ext>
            </a:extLst>
          </p:cNvPr>
          <p:cNvSpPr txBox="1"/>
          <p:nvPr/>
        </p:nvSpPr>
        <p:spPr>
          <a:xfrm>
            <a:off x="5324392" y="1506765"/>
            <a:ext cx="5400675" cy="5032147"/>
          </a:xfrm>
          <a:prstGeom prst="rect">
            <a:avLst/>
          </a:prstGeom>
          <a:noFill/>
        </p:spPr>
        <p:txBody>
          <a:bodyPr wrap="square" rtlCol="0">
            <a:spAutoFit/>
          </a:bodyPr>
          <a:lstStyle/>
          <a:p>
            <a:pPr>
              <a:spcAft>
                <a:spcPts val="600"/>
              </a:spcAft>
            </a:pPr>
            <a:r>
              <a:rPr lang="en-US" dirty="0"/>
              <a:t>In statistics and sociology, there is a phenomenon known as the ”Matthew Effect”.</a:t>
            </a:r>
          </a:p>
          <a:p>
            <a:pPr>
              <a:spcAft>
                <a:spcPts val="600"/>
              </a:spcAft>
            </a:pPr>
            <a:r>
              <a:rPr lang="en-US" dirty="0"/>
              <a:t>This is modeled after the scripture in </a:t>
            </a:r>
            <a:r>
              <a:rPr lang="en-CA" dirty="0"/>
              <a:t>Matthew 25:29</a:t>
            </a:r>
            <a:r>
              <a:rPr lang="en-US" dirty="0"/>
              <a:t> that says “</a:t>
            </a:r>
            <a:r>
              <a:rPr lang="en-CA" dirty="0"/>
              <a:t>For unto everyone that hath shall be given, and he shall have abundance. But from him that hath not shall be taken away even </a:t>
            </a:r>
          </a:p>
          <a:p>
            <a:pPr>
              <a:spcAft>
                <a:spcPts val="600"/>
              </a:spcAft>
            </a:pPr>
            <a:r>
              <a:rPr lang="en-CA" dirty="0"/>
              <a:t>that which he hath.” Basically, this means that those who are successful will be put in a position to receive more opportunities to become more successful. In other words, the rich will become richer and the poor will become poorer. There are various aspects of life where this phenomenon is evident. With the chi-square test, we will determine if the ”Matthew Effect” is evident in sports where an individual’s birthday will give an advantage to athletes and influence their success.</a:t>
            </a:r>
            <a:endParaRPr lang="en-US" dirty="0"/>
          </a:p>
          <a:p>
            <a:pPr>
              <a:spcAft>
                <a:spcPts val="600"/>
              </a:spcAft>
            </a:pPr>
            <a:endParaRPr lang="en-US" dirty="0"/>
          </a:p>
        </p:txBody>
      </p:sp>
    </p:spTree>
    <p:extLst>
      <p:ext uri="{BB962C8B-B14F-4D97-AF65-F5344CB8AC3E}">
        <p14:creationId xmlns:p14="http://schemas.microsoft.com/office/powerpoint/2010/main" val="223696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5AF5-2063-384A-62DE-0C40BEF9AE36}"/>
              </a:ext>
            </a:extLst>
          </p:cNvPr>
          <p:cNvSpPr>
            <a:spLocks noGrp="1"/>
          </p:cNvSpPr>
          <p:nvPr>
            <p:ph type="title"/>
          </p:nvPr>
        </p:nvSpPr>
        <p:spPr>
          <a:xfrm>
            <a:off x="451104" y="457200"/>
            <a:ext cx="6086476" cy="1572126"/>
          </a:xfrm>
        </p:spPr>
        <p:txBody>
          <a:bodyPr/>
          <a:lstStyle/>
          <a:p>
            <a:r>
              <a:rPr lang="en-US" dirty="0"/>
              <a:t>Compare to us population</a:t>
            </a:r>
          </a:p>
        </p:txBody>
      </p:sp>
      <p:sp>
        <p:nvSpPr>
          <p:cNvPr id="3" name="Text Placeholder 2">
            <a:extLst>
              <a:ext uri="{FF2B5EF4-FFF2-40B4-BE49-F238E27FC236}">
                <a16:creationId xmlns:a16="http://schemas.microsoft.com/office/drawing/2014/main" id="{FBDF108E-9D1E-DECC-AE22-1D3B3A975C7C}"/>
              </a:ext>
            </a:extLst>
          </p:cNvPr>
          <p:cNvSpPr>
            <a:spLocks noGrp="1"/>
          </p:cNvSpPr>
          <p:nvPr>
            <p:ph type="body" sz="quarter" idx="14"/>
          </p:nvPr>
        </p:nvSpPr>
        <p:spPr>
          <a:xfrm>
            <a:off x="255449" y="2029326"/>
            <a:ext cx="3332747" cy="2871216"/>
          </a:xfrm>
        </p:spPr>
        <p:txBody>
          <a:bodyPr/>
          <a:lstStyle/>
          <a:p>
            <a:pPr>
              <a:lnSpc>
                <a:spcPct val="100000"/>
              </a:lnSpc>
            </a:pPr>
            <a:r>
              <a:rPr lang="en-US" dirty="0"/>
              <a:t>This line chart shows the percentage each month contributes to the total percentage of births. It compares the US population’s monthly birthdays to the birthdays of Hockey players.</a:t>
            </a:r>
          </a:p>
        </p:txBody>
      </p:sp>
      <p:pic>
        <p:nvPicPr>
          <p:cNvPr id="5" name="Picture 4">
            <a:extLst>
              <a:ext uri="{FF2B5EF4-FFF2-40B4-BE49-F238E27FC236}">
                <a16:creationId xmlns:a16="http://schemas.microsoft.com/office/drawing/2014/main" id="{C708EFD7-97FA-8A36-501E-DFEC7EF3C094}"/>
              </a:ext>
            </a:extLst>
          </p:cNvPr>
          <p:cNvPicPr>
            <a:picLocks noChangeAspect="1"/>
          </p:cNvPicPr>
          <p:nvPr/>
        </p:nvPicPr>
        <p:blipFill>
          <a:blip r:embed="rId2"/>
          <a:stretch>
            <a:fillRect/>
          </a:stretch>
        </p:blipFill>
        <p:spPr>
          <a:xfrm>
            <a:off x="4093411" y="737616"/>
            <a:ext cx="7843140" cy="5689600"/>
          </a:xfrm>
          <a:prstGeom prst="rect">
            <a:avLst/>
          </a:prstGeom>
        </p:spPr>
      </p:pic>
      <p:sp>
        <p:nvSpPr>
          <p:cNvPr id="6" name="TextBox 5">
            <a:extLst>
              <a:ext uri="{FF2B5EF4-FFF2-40B4-BE49-F238E27FC236}">
                <a16:creationId xmlns:a16="http://schemas.microsoft.com/office/drawing/2014/main" id="{266A7668-C724-C7D2-F8D6-A2CAB77DED26}"/>
              </a:ext>
            </a:extLst>
          </p:cNvPr>
          <p:cNvSpPr txBox="1"/>
          <p:nvPr/>
        </p:nvSpPr>
        <p:spPr>
          <a:xfrm>
            <a:off x="255449" y="4092476"/>
            <a:ext cx="3693856" cy="2308324"/>
          </a:xfrm>
          <a:prstGeom prst="rect">
            <a:avLst/>
          </a:prstGeom>
          <a:noFill/>
        </p:spPr>
        <p:txBody>
          <a:bodyPr wrap="square" rtlCol="0">
            <a:spAutoFit/>
          </a:bodyPr>
          <a:lstStyle/>
          <a:p>
            <a:r>
              <a:rPr lang="en-US" dirty="0"/>
              <a:t>- </a:t>
            </a:r>
            <a:r>
              <a:rPr lang="en-US" dirty="0">
                <a:solidFill>
                  <a:schemeClr val="bg1"/>
                </a:solidFill>
              </a:rPr>
              <a:t>We can see from this chart that the US population’s birth month is almost plateaued and almost have the same proportion. In the birth month of Hockey players, however, it is a different story. This is possibly because of the Matthew effect. Let’s investigate further.</a:t>
            </a:r>
          </a:p>
        </p:txBody>
      </p:sp>
    </p:spTree>
    <p:extLst>
      <p:ext uri="{BB962C8B-B14F-4D97-AF65-F5344CB8AC3E}">
        <p14:creationId xmlns:p14="http://schemas.microsoft.com/office/powerpoint/2010/main" val="296833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8839-E0F5-8EA5-A887-809BA9CB7206}"/>
              </a:ext>
            </a:extLst>
          </p:cNvPr>
          <p:cNvSpPr>
            <a:spLocks noGrp="1"/>
          </p:cNvSpPr>
          <p:nvPr>
            <p:ph type="title"/>
          </p:nvPr>
        </p:nvSpPr>
        <p:spPr>
          <a:xfrm>
            <a:off x="303275" y="1988579"/>
            <a:ext cx="3619501" cy="877824"/>
          </a:xfrm>
        </p:spPr>
        <p:txBody>
          <a:bodyPr>
            <a:normAutofit/>
          </a:bodyPr>
          <a:lstStyle/>
          <a:p>
            <a:r>
              <a:rPr lang="en-US" dirty="0"/>
              <a:t>The Hypothesis</a:t>
            </a:r>
          </a:p>
        </p:txBody>
      </p:sp>
      <p:sp>
        <p:nvSpPr>
          <p:cNvPr id="3" name="Text Placeholder 2">
            <a:extLst>
              <a:ext uri="{FF2B5EF4-FFF2-40B4-BE49-F238E27FC236}">
                <a16:creationId xmlns:a16="http://schemas.microsoft.com/office/drawing/2014/main" id="{6A9219D7-C5F3-A4D6-412A-FAE7E8771175}"/>
              </a:ext>
            </a:extLst>
          </p:cNvPr>
          <p:cNvSpPr>
            <a:spLocks noGrp="1"/>
          </p:cNvSpPr>
          <p:nvPr>
            <p:ph type="body" sz="quarter" idx="14"/>
          </p:nvPr>
        </p:nvSpPr>
        <p:spPr/>
        <p:txBody>
          <a:bodyPr/>
          <a:lstStyle/>
          <a:p>
            <a:r>
              <a:rPr lang="en-CA" b="1" dirty="0"/>
              <a:t>H</a:t>
            </a:r>
            <a:r>
              <a:rPr lang="en-CA" b="1" baseline="-25000" dirty="0"/>
              <a:t>0</a:t>
            </a:r>
            <a:r>
              <a:rPr lang="en-CA" b="1" dirty="0"/>
              <a:t>: </a:t>
            </a:r>
            <a:r>
              <a:rPr lang="en-CA" b="1" i="1" dirty="0"/>
              <a:t>The number of players in the sport is independent of the birth month</a:t>
            </a:r>
          </a:p>
          <a:p>
            <a:endParaRPr lang="en-CA" b="1" dirty="0">
              <a:solidFill>
                <a:srgbClr val="000000"/>
              </a:solidFill>
              <a:latin typeface="Arial" panose="020B0604020202020204" pitchFamily="34" charset="0"/>
            </a:endParaRPr>
          </a:p>
          <a:p>
            <a:r>
              <a:rPr lang="en-CA" b="1" dirty="0"/>
              <a:t>H</a:t>
            </a:r>
            <a:r>
              <a:rPr lang="en-CA" b="1" baseline="-25000" dirty="0"/>
              <a:t>a</a:t>
            </a:r>
            <a:r>
              <a:rPr lang="en-CA" b="1" dirty="0"/>
              <a:t>: </a:t>
            </a:r>
            <a:r>
              <a:rPr lang="en-CA" b="1" i="1" dirty="0"/>
              <a:t>The number of players in the sport is </a:t>
            </a:r>
            <a:r>
              <a:rPr lang="en-CA" b="1" i="1" u="sng" dirty="0"/>
              <a:t>not</a:t>
            </a:r>
            <a:r>
              <a:rPr lang="en-CA" b="1" i="1" dirty="0"/>
              <a:t> independent of the birth month</a:t>
            </a:r>
          </a:p>
          <a:p>
            <a:endParaRPr lang="en-US" dirty="0"/>
          </a:p>
        </p:txBody>
      </p:sp>
      <p:sp>
        <p:nvSpPr>
          <p:cNvPr id="10" name="TextBox 9">
            <a:extLst>
              <a:ext uri="{FF2B5EF4-FFF2-40B4-BE49-F238E27FC236}">
                <a16:creationId xmlns:a16="http://schemas.microsoft.com/office/drawing/2014/main" id="{BB7A9A96-9D09-CB86-89FC-243DC5C034E5}"/>
              </a:ext>
            </a:extLst>
          </p:cNvPr>
          <p:cNvSpPr txBox="1"/>
          <p:nvPr/>
        </p:nvSpPr>
        <p:spPr>
          <a:xfrm>
            <a:off x="5383747" y="1657470"/>
            <a:ext cx="5157788" cy="4524315"/>
          </a:xfrm>
          <a:prstGeom prst="rect">
            <a:avLst/>
          </a:prstGeom>
          <a:noFill/>
        </p:spPr>
        <p:txBody>
          <a:bodyPr wrap="square" rtlCol="0">
            <a:spAutoFit/>
          </a:bodyPr>
          <a:lstStyle/>
          <a:p>
            <a:pPr marL="285750" indent="-285750">
              <a:buFontTx/>
              <a:buChar char="-"/>
            </a:pPr>
            <a:r>
              <a:rPr lang="en-US" dirty="0">
                <a:solidFill>
                  <a:schemeClr val="bg1"/>
                </a:solidFill>
              </a:rPr>
              <a:t>For this test, we will be using a level of significance of 0.05 which will result in a 95% confidence interval. I chose 0.05 because it is the most common in the statistical world.</a:t>
            </a:r>
          </a:p>
          <a:p>
            <a:pPr marL="285750" indent="-285750">
              <a:buFontTx/>
              <a:buChar char="-"/>
            </a:pPr>
            <a:endParaRPr lang="en-US" dirty="0">
              <a:solidFill>
                <a:schemeClr val="bg1"/>
              </a:solidFill>
            </a:endParaRPr>
          </a:p>
          <a:p>
            <a:pPr marL="285750" indent="-285750">
              <a:buFontTx/>
              <a:buChar char="-"/>
            </a:pPr>
            <a:r>
              <a:rPr lang="en-US" dirty="0">
                <a:solidFill>
                  <a:schemeClr val="bg1"/>
                </a:solidFill>
              </a:rPr>
              <a:t>First we determine the test statistic which is calculated by (the (observed count - expected count)^2/(expected count). The formula can be simplified like this:</a:t>
            </a:r>
          </a:p>
          <a:p>
            <a:pPr marL="285750" indent="-285750">
              <a:buFontTx/>
              <a:buChar char="-"/>
            </a:pPr>
            <a:endParaRPr lang="en-US" dirty="0"/>
          </a:p>
          <a:p>
            <a:pPr marL="285750" indent="-285750">
              <a:buFontTx/>
              <a:buChar char="-"/>
            </a:pPr>
            <a:r>
              <a:rPr lang="en-US" dirty="0">
                <a:solidFill>
                  <a:schemeClr val="bg1"/>
                </a:solidFill>
              </a:rPr>
              <a:t>From our calculations in this test, we gain a test statistic of 430.186. We can then determine the p-value of this test using the test statistic and the degrees of freedom. In this case, </a:t>
            </a:r>
            <a:r>
              <a:rPr lang="en-US" i="1" dirty="0" err="1">
                <a:solidFill>
                  <a:schemeClr val="bg1"/>
                </a:solidFill>
              </a:rPr>
              <a:t>d.f</a:t>
            </a:r>
            <a:r>
              <a:rPr lang="en-US" i="1" dirty="0">
                <a:solidFill>
                  <a:schemeClr val="bg1"/>
                </a:solidFill>
              </a:rPr>
              <a:t> is equal to 44.</a:t>
            </a:r>
          </a:p>
          <a:p>
            <a:pPr marL="285750" indent="-285750">
              <a:buFontTx/>
              <a:buChar char="-"/>
            </a:pPr>
            <a:endParaRPr lang="en-US" i="1" dirty="0">
              <a:solidFill>
                <a:schemeClr val="bg1"/>
              </a:solidFill>
            </a:endParaRPr>
          </a:p>
        </p:txBody>
      </p:sp>
      <p:pic>
        <p:nvPicPr>
          <p:cNvPr id="1026" name="Picture 2">
            <a:extLst>
              <a:ext uri="{FF2B5EF4-FFF2-40B4-BE49-F238E27FC236}">
                <a16:creationId xmlns:a16="http://schemas.microsoft.com/office/drawing/2014/main" id="{A7126354-583B-88E9-14FA-BF393BCDC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641" y="3919627"/>
            <a:ext cx="1209174" cy="4686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5B159F1-BAFA-C67E-CF0F-2AFB31E75B0D}"/>
              </a:ext>
            </a:extLst>
          </p:cNvPr>
          <p:cNvSpPr/>
          <p:nvPr/>
        </p:nvSpPr>
        <p:spPr>
          <a:xfrm>
            <a:off x="388372" y="577317"/>
            <a:ext cx="5707628" cy="1015663"/>
          </a:xfrm>
          <a:prstGeom prst="rect">
            <a:avLst/>
          </a:prstGeom>
        </p:spPr>
        <p:txBody>
          <a:bodyPr wrap="square">
            <a:spAutoFit/>
          </a:bodyPr>
          <a:lstStyle/>
          <a:p>
            <a:r>
              <a:rPr lang="en-US" sz="3000" b="1" i="1" dirty="0">
                <a:solidFill>
                  <a:srgbClr val="FFFFFF"/>
                </a:solidFill>
              </a:rPr>
              <a:t>Statistical analysis – Chi square test</a:t>
            </a:r>
            <a:endParaRPr lang="en-US" sz="3000" b="1" i="1" dirty="0"/>
          </a:p>
        </p:txBody>
      </p:sp>
    </p:spTree>
    <p:extLst>
      <p:ext uri="{BB962C8B-B14F-4D97-AF65-F5344CB8AC3E}">
        <p14:creationId xmlns:p14="http://schemas.microsoft.com/office/powerpoint/2010/main" val="3684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A25C-1D32-CEAF-3A12-66FF42A0534F}"/>
              </a:ext>
            </a:extLst>
          </p:cNvPr>
          <p:cNvSpPr>
            <a:spLocks noGrp="1"/>
          </p:cNvSpPr>
          <p:nvPr>
            <p:ph type="title"/>
          </p:nvPr>
        </p:nvSpPr>
        <p:spPr>
          <a:xfrm>
            <a:off x="380237" y="822960"/>
            <a:ext cx="4312079" cy="877824"/>
          </a:xfrm>
        </p:spPr>
        <p:txBody>
          <a:bodyPr>
            <a:normAutofit fontScale="90000"/>
          </a:bodyPr>
          <a:lstStyle/>
          <a:p>
            <a:r>
              <a:rPr lang="en-US" dirty="0"/>
              <a:t>Chi – </a:t>
            </a:r>
            <a:r>
              <a:rPr lang="en-US" dirty="0" err="1"/>
              <a:t>TeSt</a:t>
            </a:r>
            <a:r>
              <a:rPr lang="en-US" dirty="0"/>
              <a:t> pt.2</a:t>
            </a:r>
            <a:br>
              <a:rPr lang="en-US" dirty="0"/>
            </a:br>
            <a:r>
              <a:rPr lang="en-US" dirty="0"/>
              <a:t>Assessing the results</a:t>
            </a:r>
          </a:p>
        </p:txBody>
      </p:sp>
      <p:sp>
        <p:nvSpPr>
          <p:cNvPr id="3" name="Text Placeholder 2">
            <a:extLst>
              <a:ext uri="{FF2B5EF4-FFF2-40B4-BE49-F238E27FC236}">
                <a16:creationId xmlns:a16="http://schemas.microsoft.com/office/drawing/2014/main" id="{8AC5ECFC-5920-5F27-28F1-17476AA3993C}"/>
              </a:ext>
            </a:extLst>
          </p:cNvPr>
          <p:cNvSpPr>
            <a:spLocks noGrp="1"/>
          </p:cNvSpPr>
          <p:nvPr>
            <p:ph type="body" sz="quarter" idx="14"/>
          </p:nvPr>
        </p:nvSpPr>
        <p:spPr>
          <a:xfrm>
            <a:off x="0" y="2503210"/>
            <a:ext cx="4312079" cy="3255264"/>
          </a:xfrm>
        </p:spPr>
        <p:txBody>
          <a:bodyPr/>
          <a:lstStyle/>
          <a:p>
            <a:pPr>
              <a:lnSpc>
                <a:spcPct val="100000"/>
              </a:lnSpc>
            </a:pPr>
            <a:r>
              <a:rPr lang="en-US" sz="1600" dirty="0"/>
              <a:t>Here we have the charts created in excel from the sports data.</a:t>
            </a:r>
          </a:p>
          <a:p>
            <a:pPr>
              <a:lnSpc>
                <a:spcPct val="100000"/>
              </a:lnSpc>
            </a:pPr>
            <a:r>
              <a:rPr lang="en-US" sz="1600" dirty="0"/>
              <a:t>- The bottom chart shows the observed births in each sport per month.</a:t>
            </a:r>
          </a:p>
          <a:p>
            <a:pPr>
              <a:lnSpc>
                <a:spcPct val="100000"/>
              </a:lnSpc>
            </a:pPr>
            <a:r>
              <a:rPr lang="en-US" sz="1600" dirty="0"/>
              <a:t>-The top chart is a heat map showing the chi-squared sums. This shows some interesting results. The parts that are colored dark show the months with the most births. This is interesting because each month that is colored dark in each sport is right after the cutoff of each sport. For example, in baseball, the cutoff is July 31</a:t>
            </a:r>
            <a:r>
              <a:rPr lang="en-US" sz="1600" baseline="30000" dirty="0"/>
              <a:t>st</a:t>
            </a:r>
            <a:r>
              <a:rPr lang="en-US" sz="1600" dirty="0"/>
              <a:t>, because of this the oldest players will be in august. The above chart shows that there are a lot successful baseball players in august. This same observation is evident in the other sports as well.</a:t>
            </a:r>
            <a:endParaRPr lang="en-US" sz="1600" baseline="30000" dirty="0"/>
          </a:p>
          <a:p>
            <a:pPr>
              <a:lnSpc>
                <a:spcPct val="100000"/>
              </a:lnSpc>
            </a:pPr>
            <a:endParaRPr lang="en-US" dirty="0"/>
          </a:p>
        </p:txBody>
      </p:sp>
      <p:pic>
        <p:nvPicPr>
          <p:cNvPr id="8" name="Picture 7" descr="Table&#10;&#10;Description automatically generated">
            <a:extLst>
              <a:ext uri="{FF2B5EF4-FFF2-40B4-BE49-F238E27FC236}">
                <a16:creationId xmlns:a16="http://schemas.microsoft.com/office/drawing/2014/main" id="{7C580DA3-093F-03AC-9D1B-48F0C0B5F92B}"/>
              </a:ext>
            </a:extLst>
          </p:cNvPr>
          <p:cNvPicPr>
            <a:picLocks noChangeAspect="1"/>
          </p:cNvPicPr>
          <p:nvPr/>
        </p:nvPicPr>
        <p:blipFill>
          <a:blip r:embed="rId2"/>
          <a:stretch>
            <a:fillRect/>
          </a:stretch>
        </p:blipFill>
        <p:spPr>
          <a:xfrm>
            <a:off x="5472431" y="617460"/>
            <a:ext cx="5425148" cy="2695074"/>
          </a:xfrm>
          <a:prstGeom prst="rect">
            <a:avLst/>
          </a:prstGeom>
        </p:spPr>
      </p:pic>
      <p:graphicFrame>
        <p:nvGraphicFramePr>
          <p:cNvPr id="9" name="Table 8">
            <a:extLst>
              <a:ext uri="{FF2B5EF4-FFF2-40B4-BE49-F238E27FC236}">
                <a16:creationId xmlns:a16="http://schemas.microsoft.com/office/drawing/2014/main" id="{345B2C47-1603-C78E-44C2-5608D4D69611}"/>
              </a:ext>
            </a:extLst>
          </p:cNvPr>
          <p:cNvGraphicFramePr>
            <a:graphicFrameLocks noGrp="1"/>
          </p:cNvGraphicFramePr>
          <p:nvPr>
            <p:extLst>
              <p:ext uri="{D42A27DB-BD31-4B8C-83A1-F6EECF244321}">
                <p14:modId xmlns:p14="http://schemas.microsoft.com/office/powerpoint/2010/main" val="1880931736"/>
              </p:ext>
            </p:extLst>
          </p:nvPr>
        </p:nvGraphicFramePr>
        <p:xfrm>
          <a:off x="5472431" y="3781926"/>
          <a:ext cx="5600382" cy="2698288"/>
        </p:xfrm>
        <a:graphic>
          <a:graphicData uri="http://schemas.openxmlformats.org/drawingml/2006/table">
            <a:tbl>
              <a:tblPr>
                <a:tableStyleId>{5C22544A-7EE6-4342-B048-85BDC9FD1C3A}</a:tableStyleId>
              </a:tblPr>
              <a:tblGrid>
                <a:gridCol w="1289808">
                  <a:extLst>
                    <a:ext uri="{9D8B030D-6E8A-4147-A177-3AD203B41FA5}">
                      <a16:colId xmlns:a16="http://schemas.microsoft.com/office/drawing/2014/main" val="295887055"/>
                    </a:ext>
                  </a:extLst>
                </a:gridCol>
                <a:gridCol w="818747">
                  <a:extLst>
                    <a:ext uri="{9D8B030D-6E8A-4147-A177-3AD203B41FA5}">
                      <a16:colId xmlns:a16="http://schemas.microsoft.com/office/drawing/2014/main" val="1645667989"/>
                    </a:ext>
                  </a:extLst>
                </a:gridCol>
                <a:gridCol w="953337">
                  <a:extLst>
                    <a:ext uri="{9D8B030D-6E8A-4147-A177-3AD203B41FA5}">
                      <a16:colId xmlns:a16="http://schemas.microsoft.com/office/drawing/2014/main" val="1184671314"/>
                    </a:ext>
                  </a:extLst>
                </a:gridCol>
                <a:gridCol w="818747">
                  <a:extLst>
                    <a:ext uri="{9D8B030D-6E8A-4147-A177-3AD203B41FA5}">
                      <a16:colId xmlns:a16="http://schemas.microsoft.com/office/drawing/2014/main" val="3415987506"/>
                    </a:ext>
                  </a:extLst>
                </a:gridCol>
                <a:gridCol w="822486">
                  <a:extLst>
                    <a:ext uri="{9D8B030D-6E8A-4147-A177-3AD203B41FA5}">
                      <a16:colId xmlns:a16="http://schemas.microsoft.com/office/drawing/2014/main" val="2801181241"/>
                    </a:ext>
                  </a:extLst>
                </a:gridCol>
                <a:gridCol w="897257">
                  <a:extLst>
                    <a:ext uri="{9D8B030D-6E8A-4147-A177-3AD203B41FA5}">
                      <a16:colId xmlns:a16="http://schemas.microsoft.com/office/drawing/2014/main" val="2399337190"/>
                    </a:ext>
                  </a:extLst>
                </a:gridCol>
              </a:tblGrid>
              <a:tr h="179672">
                <a:tc gridSpan="4">
                  <a:txBody>
                    <a:bodyPr/>
                    <a:lstStyle/>
                    <a:p>
                      <a:pPr algn="l" fontAlgn="b"/>
                      <a:r>
                        <a:rPr lang="en-CA" sz="1200" u="none" strike="noStrike">
                          <a:effectLst/>
                        </a:rPr>
                        <a:t>Numerical Summary: Observed Counts</a:t>
                      </a:r>
                      <a:endParaRPr lang="en-CA" sz="1200" b="0" i="0" u="none" strike="noStrike">
                        <a:solidFill>
                          <a:srgbClr val="FFFFFF"/>
                        </a:solidFill>
                        <a:effectLst/>
                        <a:latin typeface="Calibri" panose="020F0502020204030204" pitchFamily="34" charset="0"/>
                      </a:endParaRPr>
                    </a:p>
                  </a:txBody>
                  <a:tcPr marL="17145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r>
                        <a:rPr lang="en-CA" sz="1200" u="none" strike="noStrike">
                          <a:effectLst/>
                        </a:rPr>
                        <a:t> </a:t>
                      </a:r>
                      <a:endParaRPr lang="en-CA" sz="1200" b="0" i="0" u="none" strike="noStrike">
                        <a:solidFill>
                          <a:srgbClr val="5B9BD5"/>
                        </a:solidFill>
                        <a:effectLst/>
                        <a:latin typeface="Copperplate Gothic Light" panose="02000504000000020004" pitchFamily="2" charset="77"/>
                      </a:endParaRPr>
                    </a:p>
                  </a:txBody>
                  <a:tcPr marL="0" marR="0" marT="0" marB="0" anchor="ctr"/>
                </a:tc>
                <a:tc>
                  <a:txBody>
                    <a:bodyPr/>
                    <a:lstStyle/>
                    <a:p>
                      <a:pPr algn="l" fontAlgn="ctr"/>
                      <a:r>
                        <a:rPr lang="en-CA" sz="1200" u="none" strike="noStrike">
                          <a:effectLst/>
                        </a:rPr>
                        <a:t> </a:t>
                      </a:r>
                      <a:endParaRPr lang="en-CA" sz="1200" b="0" i="0" u="none" strike="noStrike">
                        <a:solidFill>
                          <a:srgbClr val="5B9BD5"/>
                        </a:solidFill>
                        <a:effectLst/>
                        <a:latin typeface="Copperplate Gothic Light" panose="02000504000000020004" pitchFamily="2" charset="77"/>
                      </a:endParaRPr>
                    </a:p>
                  </a:txBody>
                  <a:tcPr marL="0" marR="0" marT="0" marB="0" anchor="ctr"/>
                </a:tc>
                <a:extLst>
                  <a:ext uri="{0D108BD9-81ED-4DB2-BD59-A6C34878D82A}">
                    <a16:rowId xmlns:a16="http://schemas.microsoft.com/office/drawing/2014/main" val="2719655255"/>
                  </a:ext>
                </a:extLst>
              </a:tr>
              <a:tr h="179672">
                <a:tc>
                  <a:txBody>
                    <a:bodyPr/>
                    <a:lstStyle/>
                    <a:p>
                      <a:pPr algn="ctr" fontAlgn="b"/>
                      <a:r>
                        <a:rPr lang="en-CA" sz="1000" u="none" strike="noStrike">
                          <a:effectLst/>
                        </a:rPr>
                        <a:t> </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CA" sz="1000" u="none" strike="noStrike">
                          <a:effectLst/>
                        </a:rPr>
                        <a:t>baseball</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CA" sz="1000" u="none" strike="noStrike">
                          <a:effectLst/>
                        </a:rPr>
                        <a:t>basketball</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CA" sz="1000" u="none" strike="noStrike">
                          <a:effectLst/>
                        </a:rPr>
                        <a:t>football</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CA" sz="1000" u="none" strike="noStrike">
                          <a:effectLst/>
                        </a:rPr>
                        <a:t>hockey</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l" fontAlgn="b"/>
                      <a:r>
                        <a:rPr lang="en-CA" sz="1000" u="none" strike="noStrike">
                          <a:effectLst/>
                        </a:rPr>
                        <a:t>us</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046858664"/>
                  </a:ext>
                </a:extLst>
              </a:tr>
              <a:tr h="179672">
                <a:tc>
                  <a:txBody>
                    <a:bodyPr/>
                    <a:lstStyle/>
                    <a:p>
                      <a:pPr algn="l" fontAlgn="b"/>
                      <a:r>
                        <a:rPr lang="en-CA" sz="1000" u="none" strike="noStrike">
                          <a:effectLst/>
                        </a:rPr>
                        <a:t>January</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767</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401</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2,502</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823</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6,979,322</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533084192"/>
                  </a:ext>
                </a:extLst>
              </a:tr>
              <a:tr h="179672">
                <a:tc>
                  <a:txBody>
                    <a:bodyPr/>
                    <a:lstStyle/>
                    <a:p>
                      <a:pPr algn="l" fontAlgn="b"/>
                      <a:r>
                        <a:rPr lang="en-CA" sz="1000" u="none" strike="noStrike">
                          <a:effectLst/>
                        </a:rPr>
                        <a:t>February</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686</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399</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2,269</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772</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6,511,697</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15861854"/>
                  </a:ext>
                </a:extLst>
              </a:tr>
              <a:tr h="179672">
                <a:tc>
                  <a:txBody>
                    <a:bodyPr/>
                    <a:lstStyle/>
                    <a:p>
                      <a:pPr algn="l" fontAlgn="b"/>
                      <a:r>
                        <a:rPr lang="en-CA" sz="1000" u="none" strike="noStrike">
                          <a:effectLst/>
                        </a:rPr>
                        <a:t>March</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729</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426</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2,408</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785</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7,147,368</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180224364"/>
                  </a:ext>
                </a:extLst>
              </a:tr>
              <a:tr h="179672">
                <a:tc>
                  <a:txBody>
                    <a:bodyPr/>
                    <a:lstStyle/>
                    <a:p>
                      <a:pPr algn="l" fontAlgn="b"/>
                      <a:r>
                        <a:rPr lang="en-CA" sz="1000" u="none" strike="noStrike">
                          <a:effectLst/>
                        </a:rPr>
                        <a:t>April</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727</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359</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2,141</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753</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6,850,733</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100428488"/>
                  </a:ext>
                </a:extLst>
              </a:tr>
              <a:tr h="179672">
                <a:tc>
                  <a:txBody>
                    <a:bodyPr/>
                    <a:lstStyle/>
                    <a:p>
                      <a:pPr algn="l" fontAlgn="b"/>
                      <a:r>
                        <a:rPr lang="en-CA" sz="1000" u="none" strike="noStrike">
                          <a:effectLst/>
                        </a:rPr>
                        <a:t>May</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706</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389</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2,171</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734</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7,175,367</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222235977"/>
                  </a:ext>
                </a:extLst>
              </a:tr>
              <a:tr h="179672">
                <a:tc>
                  <a:txBody>
                    <a:bodyPr/>
                    <a:lstStyle/>
                    <a:p>
                      <a:pPr algn="l" fontAlgn="b"/>
                      <a:r>
                        <a:rPr lang="en-CA" sz="1000" u="none" strike="noStrike">
                          <a:effectLst/>
                        </a:rPr>
                        <a:t>June</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655</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392</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2,100</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646</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7,122,586</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491878047"/>
                  </a:ext>
                </a:extLst>
              </a:tr>
              <a:tr h="179672">
                <a:tc>
                  <a:txBody>
                    <a:bodyPr/>
                    <a:lstStyle/>
                    <a:p>
                      <a:pPr algn="l" fontAlgn="b"/>
                      <a:r>
                        <a:rPr lang="en-CA" sz="1000" u="none" strike="noStrike">
                          <a:effectLst/>
                        </a:rPr>
                        <a:t>July</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719</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dirty="0">
                          <a:effectLst/>
                        </a:rPr>
                        <a:t>442</a:t>
                      </a:r>
                      <a:endParaRPr lang="en-CA" sz="1000" b="0" i="0" u="none" strike="noStrike" dirty="0">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2,295</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658</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7,527,284</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251558113"/>
                  </a:ext>
                </a:extLst>
              </a:tr>
              <a:tr h="179672">
                <a:tc>
                  <a:txBody>
                    <a:bodyPr/>
                    <a:lstStyle/>
                    <a:p>
                      <a:pPr algn="l" fontAlgn="b"/>
                      <a:r>
                        <a:rPr lang="en-CA" sz="1000" u="none" strike="noStrike">
                          <a:effectLst/>
                        </a:rPr>
                        <a:t>August</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972</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dirty="0">
                          <a:effectLst/>
                        </a:rPr>
                        <a:t>396</a:t>
                      </a:r>
                      <a:endParaRPr lang="en-CA" sz="1000" b="0" i="0" u="none" strike="noStrike" dirty="0">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2,312</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570</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7,624,626</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573230369"/>
                  </a:ext>
                </a:extLst>
              </a:tr>
              <a:tr h="179672">
                <a:tc>
                  <a:txBody>
                    <a:bodyPr/>
                    <a:lstStyle/>
                    <a:p>
                      <a:pPr algn="l" fontAlgn="b"/>
                      <a:r>
                        <a:rPr lang="en-CA" sz="1000" u="none" strike="noStrike">
                          <a:effectLst/>
                        </a:rPr>
                        <a:t>September</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871</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dirty="0">
                          <a:effectLst/>
                        </a:rPr>
                        <a:t>418</a:t>
                      </a:r>
                      <a:endParaRPr lang="en-CA" sz="1000" b="0" i="0" u="none" strike="noStrike" dirty="0">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2,406</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604</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7,440,659</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762578824"/>
                  </a:ext>
                </a:extLst>
              </a:tr>
              <a:tr h="179672">
                <a:tc>
                  <a:txBody>
                    <a:bodyPr/>
                    <a:lstStyle/>
                    <a:p>
                      <a:pPr algn="l" fontAlgn="b"/>
                      <a:r>
                        <a:rPr lang="en-CA" sz="1000" u="none" strike="noStrike">
                          <a:effectLst/>
                        </a:rPr>
                        <a:t>October</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864</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dirty="0">
                          <a:effectLst/>
                        </a:rPr>
                        <a:t>413</a:t>
                      </a:r>
                      <a:endParaRPr lang="en-CA" sz="1000" b="0" i="0" u="none" strike="noStrike" dirty="0">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2,310</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588</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7,293,822</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814096472"/>
                  </a:ext>
                </a:extLst>
              </a:tr>
              <a:tr h="179672">
                <a:tc>
                  <a:txBody>
                    <a:bodyPr/>
                    <a:lstStyle/>
                    <a:p>
                      <a:pPr algn="l" fontAlgn="b"/>
                      <a:r>
                        <a:rPr lang="en-CA" sz="1000" u="none" strike="noStrike">
                          <a:effectLst/>
                        </a:rPr>
                        <a:t>November</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757</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dirty="0">
                          <a:effectLst/>
                        </a:rPr>
                        <a:t>379</a:t>
                      </a:r>
                      <a:endParaRPr lang="en-CA" sz="1000" b="0" i="0" u="none" strike="noStrike" dirty="0">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2,269</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522</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6,884,173</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838118909"/>
                  </a:ext>
                </a:extLst>
              </a:tr>
              <a:tr h="179672">
                <a:tc>
                  <a:txBody>
                    <a:bodyPr/>
                    <a:lstStyle/>
                    <a:p>
                      <a:pPr algn="l" fontAlgn="b"/>
                      <a:r>
                        <a:rPr lang="en-CA" sz="1000" u="none" strike="noStrike">
                          <a:effectLst/>
                        </a:rPr>
                        <a:t>December</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755</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dirty="0">
                          <a:effectLst/>
                        </a:rPr>
                        <a:t>369</a:t>
                      </a:r>
                      <a:endParaRPr lang="en-CA" sz="1000" b="0" i="0" u="none" strike="noStrike" dirty="0">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2,378</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528</a:t>
                      </a:r>
                      <a:endParaRPr lang="en-CA" sz="1000" b="0" i="0" u="none" strike="noStrike">
                        <a:solidFill>
                          <a:srgbClr val="000000"/>
                        </a:solidFill>
                        <a:effectLst/>
                        <a:latin typeface="Arial" panose="020B0604020202020204" pitchFamily="34" charset="0"/>
                      </a:endParaRPr>
                    </a:p>
                  </a:txBody>
                  <a:tcPr marL="0" marR="0" marT="0" marB="0" anchor="b"/>
                </a:tc>
                <a:tc>
                  <a:txBody>
                    <a:bodyPr/>
                    <a:lstStyle/>
                    <a:p>
                      <a:pPr algn="r" fontAlgn="b"/>
                      <a:r>
                        <a:rPr lang="en-CA" sz="1000" u="none" strike="noStrike">
                          <a:effectLst/>
                        </a:rPr>
                        <a:t>7,155,101</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511131672"/>
                  </a:ext>
                </a:extLst>
              </a:tr>
              <a:tr h="179672">
                <a:tc>
                  <a:txBody>
                    <a:bodyPr/>
                    <a:lstStyle/>
                    <a:p>
                      <a:pPr algn="ctr" fontAlgn="ctr"/>
                      <a:r>
                        <a:rPr lang="en-CA" sz="1000" u="none" strike="noStrike">
                          <a:effectLst/>
                        </a:rPr>
                        <a:t>Total</a:t>
                      </a:r>
                      <a:endParaRPr lang="en-CA" sz="1000" b="1"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CA" sz="1000" u="none" strike="noStrike">
                          <a:effectLst/>
                        </a:rPr>
                        <a:t>9208</a:t>
                      </a:r>
                      <a:endParaRPr lang="en-CA" sz="1000" b="1"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CA" sz="1000" u="none" strike="noStrike" dirty="0">
                          <a:effectLst/>
                        </a:rPr>
                        <a:t>4783</a:t>
                      </a:r>
                      <a:endParaRPr lang="en-CA" sz="1000" b="1"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r>
                        <a:rPr lang="en-CA" sz="1000" u="none" strike="noStrike">
                          <a:effectLst/>
                        </a:rPr>
                        <a:t>27561</a:t>
                      </a:r>
                      <a:endParaRPr lang="en-CA" sz="1000" b="1"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CA" sz="1000" u="none" strike="noStrike">
                          <a:effectLst/>
                        </a:rPr>
                        <a:t>7983</a:t>
                      </a:r>
                      <a:endParaRPr lang="en-CA" sz="1000" b="1"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CA" sz="1000" u="none" strike="noStrike" dirty="0">
                          <a:effectLst/>
                        </a:rPr>
                        <a:t>85712738</a:t>
                      </a:r>
                      <a:endParaRPr lang="en-CA"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174890655"/>
                  </a:ext>
                </a:extLst>
              </a:tr>
            </a:tbl>
          </a:graphicData>
        </a:graphic>
      </p:graphicFrame>
    </p:spTree>
    <p:extLst>
      <p:ext uri="{BB962C8B-B14F-4D97-AF65-F5344CB8AC3E}">
        <p14:creationId xmlns:p14="http://schemas.microsoft.com/office/powerpoint/2010/main" val="38874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38AE-AC2E-9832-4783-75119C28A6E2}"/>
              </a:ext>
            </a:extLst>
          </p:cNvPr>
          <p:cNvSpPr>
            <a:spLocks noGrp="1"/>
          </p:cNvSpPr>
          <p:nvPr>
            <p:ph type="title"/>
          </p:nvPr>
        </p:nvSpPr>
        <p:spPr>
          <a:xfrm>
            <a:off x="457199" y="890336"/>
            <a:ext cx="3619501" cy="877824"/>
          </a:xfrm>
        </p:spPr>
        <p:txBody>
          <a:bodyPr>
            <a:normAutofit fontScale="90000"/>
          </a:bodyPr>
          <a:lstStyle/>
          <a:p>
            <a:r>
              <a:rPr lang="en-US" dirty="0"/>
              <a:t>Chi – </a:t>
            </a:r>
            <a:r>
              <a:rPr lang="en-US" dirty="0" err="1"/>
              <a:t>TeSt</a:t>
            </a:r>
            <a:r>
              <a:rPr lang="en-US" dirty="0"/>
              <a:t> pt.3</a:t>
            </a:r>
            <a:br>
              <a:rPr lang="en-US" dirty="0"/>
            </a:br>
            <a:r>
              <a:rPr lang="en-US" dirty="0"/>
              <a:t>Assessing the results.</a:t>
            </a:r>
          </a:p>
        </p:txBody>
      </p:sp>
      <p:sp>
        <p:nvSpPr>
          <p:cNvPr id="3" name="Text Placeholder 2">
            <a:extLst>
              <a:ext uri="{FF2B5EF4-FFF2-40B4-BE49-F238E27FC236}">
                <a16:creationId xmlns:a16="http://schemas.microsoft.com/office/drawing/2014/main" id="{962BD481-82F7-51A4-36AD-7D947C184FCC}"/>
              </a:ext>
            </a:extLst>
          </p:cNvPr>
          <p:cNvSpPr>
            <a:spLocks noGrp="1"/>
          </p:cNvSpPr>
          <p:nvPr>
            <p:ph type="body" sz="quarter" idx="14"/>
          </p:nvPr>
        </p:nvSpPr>
        <p:spPr>
          <a:xfrm>
            <a:off x="226595" y="2515082"/>
            <a:ext cx="3850105" cy="3255264"/>
          </a:xfrm>
        </p:spPr>
        <p:txBody>
          <a:bodyPr/>
          <a:lstStyle/>
          <a:p>
            <a:r>
              <a:rPr lang="en-US" dirty="0"/>
              <a:t>- From the test statistic determined we achieve a p -value that is very small. It is so small that it is 8.08 x 10^-65. </a:t>
            </a:r>
          </a:p>
          <a:p>
            <a:r>
              <a:rPr lang="en-US" dirty="0"/>
              <a:t>- Because our level of significance is 0.05, in statistics if the p-value is low, then we reject the null hypothesis. In this test, since the p-value is lower than the level of significance we can reject the null hypothesis.</a:t>
            </a:r>
          </a:p>
        </p:txBody>
      </p:sp>
      <p:graphicFrame>
        <p:nvGraphicFramePr>
          <p:cNvPr id="6" name="Table 5">
            <a:extLst>
              <a:ext uri="{FF2B5EF4-FFF2-40B4-BE49-F238E27FC236}">
                <a16:creationId xmlns:a16="http://schemas.microsoft.com/office/drawing/2014/main" id="{BEA72CF0-6C5B-D079-6F1B-62E99F95785B}"/>
              </a:ext>
            </a:extLst>
          </p:cNvPr>
          <p:cNvGraphicFramePr>
            <a:graphicFrameLocks noGrp="1"/>
          </p:cNvGraphicFramePr>
          <p:nvPr>
            <p:extLst>
              <p:ext uri="{D42A27DB-BD31-4B8C-83A1-F6EECF244321}">
                <p14:modId xmlns:p14="http://schemas.microsoft.com/office/powerpoint/2010/main" val="2649386643"/>
              </p:ext>
            </p:extLst>
          </p:nvPr>
        </p:nvGraphicFramePr>
        <p:xfrm>
          <a:off x="5287211" y="890336"/>
          <a:ext cx="3302000" cy="1219200"/>
        </p:xfrm>
        <a:graphic>
          <a:graphicData uri="http://schemas.openxmlformats.org/drawingml/2006/table">
            <a:tbl>
              <a:tblPr>
                <a:tableStyleId>{5C22544A-7EE6-4342-B048-85BDC9FD1C3A}</a:tableStyleId>
              </a:tblPr>
              <a:tblGrid>
                <a:gridCol w="1790700">
                  <a:extLst>
                    <a:ext uri="{9D8B030D-6E8A-4147-A177-3AD203B41FA5}">
                      <a16:colId xmlns:a16="http://schemas.microsoft.com/office/drawing/2014/main" val="1630925990"/>
                    </a:ext>
                  </a:extLst>
                </a:gridCol>
                <a:gridCol w="812800">
                  <a:extLst>
                    <a:ext uri="{9D8B030D-6E8A-4147-A177-3AD203B41FA5}">
                      <a16:colId xmlns:a16="http://schemas.microsoft.com/office/drawing/2014/main" val="27185910"/>
                    </a:ext>
                  </a:extLst>
                </a:gridCol>
                <a:gridCol w="698500">
                  <a:extLst>
                    <a:ext uri="{9D8B030D-6E8A-4147-A177-3AD203B41FA5}">
                      <a16:colId xmlns:a16="http://schemas.microsoft.com/office/drawing/2014/main" val="1620127798"/>
                    </a:ext>
                  </a:extLst>
                </a:gridCol>
              </a:tblGrid>
              <a:tr h="203200">
                <a:tc>
                  <a:txBody>
                    <a:bodyPr/>
                    <a:lstStyle/>
                    <a:p>
                      <a:pPr algn="ctr" fontAlgn="b"/>
                      <a:r>
                        <a:rPr lang="en-CA" sz="1200" u="none" strike="noStrike">
                          <a:effectLst/>
                        </a:rPr>
                        <a:t>Hypothesis Test</a:t>
                      </a:r>
                      <a:endParaRPr lang="en-CA" sz="1200" b="0"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CA" sz="1200" u="none" strike="noStrike">
                          <a:effectLst/>
                        </a:rPr>
                        <a:t> </a:t>
                      </a:r>
                      <a:endParaRPr lang="en-CA" sz="1200" b="0"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CA" sz="1200" u="none" strike="noStrike">
                          <a:effectLst/>
                        </a:rPr>
                        <a:t> </a:t>
                      </a:r>
                      <a:endParaRPr lang="en-CA" sz="1200" b="0"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3512326407"/>
                  </a:ext>
                </a:extLst>
              </a:tr>
              <a:tr h="203200">
                <a:tc gridSpan="3">
                  <a:txBody>
                    <a:bodyPr/>
                    <a:lstStyle/>
                    <a:p>
                      <a:pPr algn="ctr" fontAlgn="b"/>
                      <a:r>
                        <a:rPr lang="en-CA" sz="1000" u="none" strike="noStrike">
                          <a:effectLst/>
                        </a:rPr>
                        <a:t>H</a:t>
                      </a:r>
                      <a:r>
                        <a:rPr lang="en-CA" sz="1000" u="none" strike="noStrike" baseline="-25000">
                          <a:effectLst/>
                        </a:rPr>
                        <a:t>0</a:t>
                      </a:r>
                      <a:r>
                        <a:rPr lang="en-CA" sz="1000" u="none" strike="noStrike">
                          <a:effectLst/>
                        </a:rPr>
                        <a:t>: Row variable is independent of the column variable. </a:t>
                      </a:r>
                      <a:endParaRPr lang="en-CA" sz="1000" b="0" i="0" u="none" strike="noStrike">
                        <a:solidFill>
                          <a:srgbClr val="000000"/>
                        </a:solidFill>
                        <a:effectLst/>
                        <a:latin typeface="Arial" panose="020B0604020202020204" pitchFamily="34" charset="0"/>
                      </a:endParaRPr>
                    </a:p>
                  </a:txBody>
                  <a:tcPr marL="0" marR="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1041956"/>
                  </a:ext>
                </a:extLst>
              </a:tr>
              <a:tr h="203200">
                <a:tc gridSpan="3">
                  <a:txBody>
                    <a:bodyPr/>
                    <a:lstStyle/>
                    <a:p>
                      <a:pPr algn="ctr" fontAlgn="b"/>
                      <a:r>
                        <a:rPr lang="en-CA" sz="1000" u="none" strike="noStrike" dirty="0">
                          <a:effectLst/>
                        </a:rPr>
                        <a:t>H</a:t>
                      </a:r>
                      <a:r>
                        <a:rPr lang="en-CA" sz="1000" u="none" strike="noStrike" baseline="-25000" dirty="0">
                          <a:effectLst/>
                        </a:rPr>
                        <a:t>a</a:t>
                      </a:r>
                      <a:r>
                        <a:rPr lang="en-CA" sz="1000" u="none" strike="noStrike" dirty="0">
                          <a:effectLst/>
                        </a:rPr>
                        <a:t>: Row variable is </a:t>
                      </a:r>
                      <a:r>
                        <a:rPr lang="en-CA" sz="1000" u="sng" strike="noStrike" dirty="0">
                          <a:effectLst/>
                        </a:rPr>
                        <a:t>not</a:t>
                      </a:r>
                      <a:r>
                        <a:rPr lang="en-CA" sz="1000" u="none" strike="noStrike" dirty="0">
                          <a:effectLst/>
                        </a:rPr>
                        <a:t> independent of the column variable. </a:t>
                      </a:r>
                      <a:endParaRPr lang="en-CA" sz="1000" b="0" i="0" u="none" strike="noStrike" dirty="0">
                        <a:solidFill>
                          <a:srgbClr val="000000"/>
                        </a:solidFill>
                        <a:effectLst/>
                        <a:latin typeface="Arial" panose="020B0604020202020204" pitchFamily="34" charset="0"/>
                      </a:endParaRPr>
                    </a:p>
                  </a:txBody>
                  <a:tcPr marL="0" marR="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6726580"/>
                  </a:ext>
                </a:extLst>
              </a:tr>
              <a:tr h="0">
                <a:tc>
                  <a:txBody>
                    <a:bodyPr/>
                    <a:lstStyle/>
                    <a:p>
                      <a:pPr algn="ctr" fontAlgn="b"/>
                      <a:r>
                        <a:rPr lang="en-CA" sz="1000" u="none" strike="noStrike" dirty="0">
                          <a:effectLst/>
                        </a:rPr>
                        <a:t>Test Statistic</a:t>
                      </a:r>
                      <a:br>
                        <a:rPr lang="en-CA" sz="1000" u="none" strike="noStrike" dirty="0">
                          <a:effectLst/>
                        </a:rPr>
                      </a:br>
                      <a:r>
                        <a:rPr lang="en-CA" sz="1000" u="none" strike="noStrike" dirty="0">
                          <a:effectLst/>
                        </a:rPr>
                        <a:t> </a:t>
                      </a:r>
                      <a:r>
                        <a:rPr lang="en-CA" sz="900" u="none" strike="noStrike" dirty="0">
                          <a:effectLst/>
                        </a:rPr>
                        <a:t>( Pearson Chi-Square ) </a:t>
                      </a:r>
                      <a:endParaRPr lang="en-CA" sz="10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r>
                        <a:rPr lang="en-CA" sz="1000" u="none" strike="noStrike" dirty="0" err="1">
                          <a:effectLst/>
                        </a:rPr>
                        <a:t>d.f.</a:t>
                      </a:r>
                      <a:endParaRPr lang="en-CA" sz="1000" b="0" i="1" u="none" strike="noStrike" dirty="0">
                        <a:solidFill>
                          <a:srgbClr val="000000"/>
                        </a:solidFill>
                        <a:effectLst/>
                        <a:latin typeface="Arial" panose="020B0604020202020204" pitchFamily="34" charset="0"/>
                      </a:endParaRPr>
                    </a:p>
                  </a:txBody>
                  <a:tcPr marL="0" marR="0" marT="0" marB="0" anchor="b"/>
                </a:tc>
                <a:tc>
                  <a:txBody>
                    <a:bodyPr/>
                    <a:lstStyle/>
                    <a:p>
                      <a:pPr algn="ctr" fontAlgn="b"/>
                      <a:r>
                        <a:rPr lang="en-CA" sz="1000" u="none" strike="noStrike">
                          <a:effectLst/>
                        </a:rPr>
                        <a:t>P-value</a:t>
                      </a:r>
                      <a:endParaRPr lang="en-CA"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919811634"/>
                  </a:ext>
                </a:extLst>
              </a:tr>
              <a:tr h="203200">
                <a:tc>
                  <a:txBody>
                    <a:bodyPr/>
                    <a:lstStyle/>
                    <a:p>
                      <a:pPr algn="ctr" fontAlgn="ctr"/>
                      <a:r>
                        <a:rPr lang="en-CA" sz="1000" u="none" strike="noStrike">
                          <a:effectLst/>
                        </a:rPr>
                        <a:t>430.186</a:t>
                      </a:r>
                      <a:endParaRPr lang="en-CA" sz="10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CA" sz="1000" u="none" strike="noStrike">
                          <a:effectLst/>
                        </a:rPr>
                        <a:t>44</a:t>
                      </a:r>
                      <a:endParaRPr lang="en-CA" sz="10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CA" sz="1000" u="none" strike="noStrike" dirty="0">
                          <a:effectLst/>
                        </a:rPr>
                        <a:t>8.08E-65</a:t>
                      </a:r>
                      <a:endParaRPr lang="en-CA" sz="10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405845883"/>
                  </a:ext>
                </a:extLst>
              </a:tr>
            </a:tbl>
          </a:graphicData>
        </a:graphic>
      </p:graphicFrame>
      <p:sp>
        <p:nvSpPr>
          <p:cNvPr id="7" name="TextBox 6">
            <a:extLst>
              <a:ext uri="{FF2B5EF4-FFF2-40B4-BE49-F238E27FC236}">
                <a16:creationId xmlns:a16="http://schemas.microsoft.com/office/drawing/2014/main" id="{13A3783B-C04F-5AE4-242F-4EE997DB0AAE}"/>
              </a:ext>
            </a:extLst>
          </p:cNvPr>
          <p:cNvSpPr txBox="1"/>
          <p:nvPr/>
        </p:nvSpPr>
        <p:spPr>
          <a:xfrm>
            <a:off x="5287211" y="2515082"/>
            <a:ext cx="4523205" cy="3785652"/>
          </a:xfrm>
          <a:prstGeom prst="rect">
            <a:avLst/>
          </a:prstGeom>
          <a:noFill/>
        </p:spPr>
        <p:txBody>
          <a:bodyPr wrap="square" rtlCol="0">
            <a:spAutoFit/>
          </a:bodyPr>
          <a:lstStyle/>
          <a:p>
            <a:r>
              <a:rPr lang="en-US" sz="2400" dirty="0">
                <a:solidFill>
                  <a:schemeClr val="bg1"/>
                </a:solidFill>
              </a:rPr>
              <a:t>WHAT DOES THIS MEAN?</a:t>
            </a:r>
          </a:p>
          <a:p>
            <a:r>
              <a:rPr lang="en-US" sz="2400" dirty="0">
                <a:solidFill>
                  <a:schemeClr val="bg1"/>
                </a:solidFill>
              </a:rPr>
              <a:t>Since we reject the null hypothesis in this test</a:t>
            </a:r>
            <a:r>
              <a:rPr lang="en-US" sz="2400" i="1" u="sng" dirty="0">
                <a:solidFill>
                  <a:schemeClr val="bg1"/>
                </a:solidFill>
              </a:rPr>
              <a:t>, we have sufficient evidence to conclude that the number of players in a sport is dependent on the birth month. We have evidence to believe that the birth month does influence a player’s success in a sport. </a:t>
            </a:r>
          </a:p>
        </p:txBody>
      </p:sp>
    </p:spTree>
    <p:extLst>
      <p:ext uri="{BB962C8B-B14F-4D97-AF65-F5344CB8AC3E}">
        <p14:creationId xmlns:p14="http://schemas.microsoft.com/office/powerpoint/2010/main" val="21665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87F7AD-59AC-4C2F-EB57-806C089D81D6}"/>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39E9E731-FCDF-C624-5DE1-5773BBEF653B}"/>
              </a:ext>
            </a:extLst>
          </p:cNvPr>
          <p:cNvPicPr>
            <a:picLocks noChangeAspect="1"/>
          </p:cNvPicPr>
          <p:nvPr/>
        </p:nvPicPr>
        <p:blipFill>
          <a:blip r:embed="rId2"/>
          <a:stretch>
            <a:fillRect/>
          </a:stretch>
        </p:blipFill>
        <p:spPr>
          <a:xfrm>
            <a:off x="120650" y="730948"/>
            <a:ext cx="11950700" cy="5943600"/>
          </a:xfrm>
          <a:prstGeom prst="rect">
            <a:avLst/>
          </a:prstGeom>
        </p:spPr>
      </p:pic>
      <p:sp>
        <p:nvSpPr>
          <p:cNvPr id="5" name="TextBox 4">
            <a:extLst>
              <a:ext uri="{FF2B5EF4-FFF2-40B4-BE49-F238E27FC236}">
                <a16:creationId xmlns:a16="http://schemas.microsoft.com/office/drawing/2014/main" id="{E9208087-EFBD-CC95-715D-4724CA3CA811}"/>
              </a:ext>
            </a:extLst>
          </p:cNvPr>
          <p:cNvSpPr txBox="1"/>
          <p:nvPr/>
        </p:nvSpPr>
        <p:spPr>
          <a:xfrm>
            <a:off x="0" y="161940"/>
            <a:ext cx="7218613" cy="553998"/>
          </a:xfrm>
          <a:prstGeom prst="rect">
            <a:avLst/>
          </a:prstGeom>
          <a:noFill/>
        </p:spPr>
        <p:txBody>
          <a:bodyPr wrap="square" rtlCol="0">
            <a:spAutoFit/>
          </a:bodyPr>
          <a:lstStyle/>
          <a:p>
            <a:r>
              <a:rPr lang="en-US" sz="3000" dirty="0"/>
              <a:t>Additional Evidence Found in Baseball</a:t>
            </a:r>
          </a:p>
        </p:txBody>
      </p:sp>
    </p:spTree>
    <p:extLst>
      <p:ext uri="{BB962C8B-B14F-4D97-AF65-F5344CB8AC3E}">
        <p14:creationId xmlns:p14="http://schemas.microsoft.com/office/powerpoint/2010/main" val="264193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CEDD89-33BF-03C6-9FE4-BC91C270D94B}"/>
              </a:ext>
            </a:extLst>
          </p:cNvPr>
          <p:cNvPicPr>
            <a:picLocks noChangeAspect="1"/>
          </p:cNvPicPr>
          <p:nvPr/>
        </p:nvPicPr>
        <p:blipFill>
          <a:blip r:embed="rId2"/>
          <a:stretch>
            <a:fillRect/>
          </a:stretch>
        </p:blipFill>
        <p:spPr>
          <a:xfrm>
            <a:off x="581024" y="165091"/>
            <a:ext cx="10458450" cy="6327791"/>
          </a:xfrm>
          <a:prstGeom prst="rect">
            <a:avLst/>
          </a:prstGeom>
        </p:spPr>
      </p:pic>
    </p:spTree>
    <p:extLst>
      <p:ext uri="{BB962C8B-B14F-4D97-AF65-F5344CB8AC3E}">
        <p14:creationId xmlns:p14="http://schemas.microsoft.com/office/powerpoint/2010/main" val="332591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A7DF-32DB-0B77-EBE4-A221EA5A4709}"/>
              </a:ext>
            </a:extLst>
          </p:cNvPr>
          <p:cNvSpPr>
            <a:spLocks noGrp="1"/>
          </p:cNvSpPr>
          <p:nvPr>
            <p:ph type="title"/>
          </p:nvPr>
        </p:nvSpPr>
        <p:spPr/>
        <p:txBody>
          <a:bodyPr/>
          <a:lstStyle/>
          <a:p>
            <a:r>
              <a:rPr lang="en-US" dirty="0"/>
              <a:t>Explanation</a:t>
            </a:r>
          </a:p>
        </p:txBody>
      </p:sp>
      <p:sp>
        <p:nvSpPr>
          <p:cNvPr id="3" name="Text Placeholder 2">
            <a:extLst>
              <a:ext uri="{FF2B5EF4-FFF2-40B4-BE49-F238E27FC236}">
                <a16:creationId xmlns:a16="http://schemas.microsoft.com/office/drawing/2014/main" id="{B5DB11F0-B468-2428-7F8C-334687C93789}"/>
              </a:ext>
            </a:extLst>
          </p:cNvPr>
          <p:cNvSpPr>
            <a:spLocks noGrp="1"/>
          </p:cNvSpPr>
          <p:nvPr>
            <p:ph type="body" sz="quarter" idx="14"/>
          </p:nvPr>
        </p:nvSpPr>
        <p:spPr>
          <a:xfrm>
            <a:off x="457198" y="3094100"/>
            <a:ext cx="9215439" cy="3478149"/>
          </a:xfrm>
        </p:spPr>
        <p:txBody>
          <a:bodyPr/>
          <a:lstStyle/>
          <a:p>
            <a:pPr marL="285750" indent="-285750">
              <a:buFontTx/>
              <a:buChar char="-"/>
            </a:pPr>
            <a:r>
              <a:rPr lang="en-US" dirty="0"/>
              <a:t>The previous charts show the Matthew effect that is evident in baseball. In baseball, the cutoff date is July 31</a:t>
            </a:r>
            <a:r>
              <a:rPr lang="en-US" baseline="30000" dirty="0"/>
              <a:t>st</a:t>
            </a:r>
            <a:r>
              <a:rPr lang="en-US" dirty="0"/>
              <a:t>. We see from the data that the month with the most amount of players in baseball is august. This is because they are the oldest and the Matthew effect is taking place. We see that the first quarter after the cutoff has the most players. The data is continuous and follows a downward trend as we go later in the year and the players become younger.</a:t>
            </a:r>
          </a:p>
        </p:txBody>
      </p:sp>
    </p:spTree>
    <p:extLst>
      <p:ext uri="{BB962C8B-B14F-4D97-AF65-F5344CB8AC3E}">
        <p14:creationId xmlns:p14="http://schemas.microsoft.com/office/powerpoint/2010/main" val="286122677"/>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1198</Words>
  <Application>Microsoft Macintosh PowerPoint</Application>
  <PresentationFormat>Widescreen</PresentationFormat>
  <Paragraphs>134</Paragraphs>
  <Slides>10</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Arial</vt:lpstr>
      <vt:lpstr>Calibri</vt:lpstr>
      <vt:lpstr>Copperplate Gothic Light</vt:lpstr>
      <vt:lpstr>Segoe UI</vt:lpstr>
      <vt:lpstr>Segoe UI Light</vt:lpstr>
      <vt:lpstr>Balancing Act</vt:lpstr>
      <vt:lpstr>Wellspring</vt:lpstr>
      <vt:lpstr>Star of the show</vt:lpstr>
      <vt:lpstr>Amusements</vt:lpstr>
      <vt:lpstr> does your birthday make you better at sports?</vt:lpstr>
      <vt:lpstr>Statistical analysis – chi-square test and the” MATTHEW effect”</vt:lpstr>
      <vt:lpstr>Compare to us population</vt:lpstr>
      <vt:lpstr>The Hypothesis</vt:lpstr>
      <vt:lpstr>Chi – TeSt pt.2 Assessing the results</vt:lpstr>
      <vt:lpstr>Chi – TeSt pt.3 Assessing the results.</vt:lpstr>
      <vt:lpstr>PowerPoint Presentation</vt:lpstr>
      <vt:lpstr>PowerPoint Presentation</vt:lpstr>
      <vt:lpstr>Explanation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2023-01-10T15:27:31Z</dcterms:modified>
</cp:coreProperties>
</file>