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1527-A84C-6148-805D-E83E2135505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034DE9-B480-A84F-BC16-FDF933E5B8EF}"/>
              </a:ext>
            </a:extLst>
          </p:cNvPr>
          <p:cNvSpPr txBox="1"/>
          <p:nvPr/>
        </p:nvSpPr>
        <p:spPr>
          <a:xfrm>
            <a:off x="190105" y="161364"/>
            <a:ext cx="54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BE3E0-FEFB-EB43-AB34-53279A6B9197}"/>
              </a:ext>
            </a:extLst>
          </p:cNvPr>
          <p:cNvSpPr txBox="1"/>
          <p:nvPr/>
        </p:nvSpPr>
        <p:spPr>
          <a:xfrm>
            <a:off x="2077950" y="161363"/>
            <a:ext cx="152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Representation (bits)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C8F5F-01C5-E94F-B43B-83C471605ABF}"/>
              </a:ext>
            </a:extLst>
          </p:cNvPr>
          <p:cNvSpPr txBox="1"/>
          <p:nvPr/>
        </p:nvSpPr>
        <p:spPr>
          <a:xfrm>
            <a:off x="5236099" y="206300"/>
            <a:ext cx="1514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Representation</a:t>
            </a:r>
          </a:p>
          <a:p>
            <a:pPr algn="ctr"/>
            <a:r>
              <a:rPr lang="en-US" sz="1200" b="1" dirty="0"/>
              <a:t>hex                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BD66C-BFC8-AF4C-A0E8-AAA51DE208A9}"/>
              </a:ext>
            </a:extLst>
          </p:cNvPr>
          <p:cNvSpPr txBox="1"/>
          <p:nvPr/>
        </p:nvSpPr>
        <p:spPr>
          <a:xfrm>
            <a:off x="517910" y="8305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44872-E5A3-314C-A672-03336817FED4}"/>
              </a:ext>
            </a:extLst>
          </p:cNvPr>
          <p:cNvSpPr txBox="1"/>
          <p:nvPr/>
        </p:nvSpPr>
        <p:spPr>
          <a:xfrm>
            <a:off x="1434012" y="849405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0000 0000 0000 0000 0000 0000 000</a:t>
            </a:r>
            <a:r>
              <a:rPr lang="en-US" sz="1200" b="1" dirty="0"/>
              <a:t>1</a:t>
            </a:r>
            <a:r>
              <a:rPr lang="en-US" sz="1200" dirty="0"/>
              <a:t> </a:t>
            </a:r>
            <a:r>
              <a:rPr lang="en-US" sz="1200" b="1" dirty="0"/>
              <a:t>0011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95F9B-9288-934F-9D82-F603AAAF1714}"/>
              </a:ext>
            </a:extLst>
          </p:cNvPr>
          <p:cNvSpPr txBox="1"/>
          <p:nvPr/>
        </p:nvSpPr>
        <p:spPr>
          <a:xfrm>
            <a:off x="4986074" y="877907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0x000000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19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4C6CF-1449-924B-8034-3E052B30B009}"/>
              </a:ext>
            </a:extLst>
          </p:cNvPr>
          <p:cNvSpPr txBox="1"/>
          <p:nvPr/>
        </p:nvSpPr>
        <p:spPr>
          <a:xfrm>
            <a:off x="445014" y="13776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D140C-DAD2-D843-B9A1-3DA7240F07D1}"/>
              </a:ext>
            </a:extLst>
          </p:cNvPr>
          <p:cNvSpPr txBox="1"/>
          <p:nvPr/>
        </p:nvSpPr>
        <p:spPr>
          <a:xfrm>
            <a:off x="1434011" y="1377675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0000 0000 0000 0000 0000 0000 _________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20CC7-9AC5-224F-A323-404A54F21E1F}"/>
              </a:ext>
            </a:extLst>
          </p:cNvPr>
          <p:cNvSpPr txBox="1"/>
          <p:nvPr/>
        </p:nvSpPr>
        <p:spPr>
          <a:xfrm>
            <a:off x="4971198" y="1406177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0x000000__    ___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5A359-7F6A-554D-95BC-5F721E4DAA4B}"/>
              </a:ext>
            </a:extLst>
          </p:cNvPr>
          <p:cNvSpPr txBox="1"/>
          <p:nvPr/>
        </p:nvSpPr>
        <p:spPr>
          <a:xfrm>
            <a:off x="335168" y="1644173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B754F0-E1A1-E440-AA88-1D6B92BDB311}"/>
              </a:ext>
            </a:extLst>
          </p:cNvPr>
          <p:cNvSpPr txBox="1"/>
          <p:nvPr/>
        </p:nvSpPr>
        <p:spPr>
          <a:xfrm>
            <a:off x="1434011" y="1650452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dirty="0"/>
              <a:t>111 1111 1111 1111 1111 1111 1111 111</a:t>
            </a:r>
            <a:r>
              <a:rPr lang="en-US" sz="12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7FCED-0AD9-4F42-9B7C-C52C0B4B62C6}"/>
              </a:ext>
            </a:extLst>
          </p:cNvPr>
          <p:cNvSpPr txBox="1"/>
          <p:nvPr/>
        </p:nvSpPr>
        <p:spPr>
          <a:xfrm>
            <a:off x="306122" y="192323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F1B20-FBC8-0940-8F9A-63C8F986ACAC}"/>
              </a:ext>
            </a:extLst>
          </p:cNvPr>
          <p:cNvSpPr txBox="1"/>
          <p:nvPr/>
        </p:nvSpPr>
        <p:spPr>
          <a:xfrm>
            <a:off x="1434010" y="1923230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  <a:r>
              <a:rPr lang="en-US" sz="1200" dirty="0"/>
              <a:t>111 1111 1111 1111 1111 1111 1111 111</a:t>
            </a:r>
            <a:r>
              <a:rPr lang="en-US" sz="1200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AA231-7B67-1140-91AE-2F548E26B2DB}"/>
              </a:ext>
            </a:extLst>
          </p:cNvPr>
          <p:cNvSpPr txBox="1"/>
          <p:nvPr/>
        </p:nvSpPr>
        <p:spPr>
          <a:xfrm>
            <a:off x="4993640" y="1678954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FFFFFF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-2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7431E-5943-9544-90A1-E4EEBC085EAE}"/>
              </a:ext>
            </a:extLst>
          </p:cNvPr>
          <p:cNvSpPr txBox="1"/>
          <p:nvPr/>
        </p:nvSpPr>
        <p:spPr>
          <a:xfrm>
            <a:off x="4993640" y="1951732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FFFFFF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214...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0E5C5F4-E743-034F-916F-6F4911A950E4}"/>
              </a:ext>
            </a:extLst>
          </p:cNvPr>
          <p:cNvSpPr/>
          <p:nvPr/>
        </p:nvSpPr>
        <p:spPr>
          <a:xfrm rot="16200000">
            <a:off x="2770469" y="-525284"/>
            <a:ext cx="144293" cy="2615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4AD958-4ED1-3A45-8B18-D2827E201CF5}"/>
              </a:ext>
            </a:extLst>
          </p:cNvPr>
          <p:cNvSpPr txBox="1"/>
          <p:nvPr/>
        </p:nvSpPr>
        <p:spPr>
          <a:xfrm>
            <a:off x="1108622" y="450054"/>
            <a:ext cx="215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31-bit, 2's complement number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C9B1DE-6017-9A4E-99AF-2B04B792706B}"/>
              </a:ext>
            </a:extLst>
          </p:cNvPr>
          <p:cNvCxnSpPr>
            <a:cxnSpLocks/>
          </p:cNvCxnSpPr>
          <p:nvPr/>
        </p:nvCxnSpPr>
        <p:spPr>
          <a:xfrm>
            <a:off x="4204285" y="710450"/>
            <a:ext cx="0" cy="16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6A7B97-0958-954A-9ECA-8F03640B222E}"/>
              </a:ext>
            </a:extLst>
          </p:cNvPr>
          <p:cNvSpPr txBox="1"/>
          <p:nvPr/>
        </p:nvSpPr>
        <p:spPr>
          <a:xfrm>
            <a:off x="3422434" y="451778"/>
            <a:ext cx="165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 bit (1=</a:t>
            </a:r>
            <a:r>
              <a:rPr lang="en-US" sz="1200" dirty="0" err="1"/>
              <a:t>num</a:t>
            </a:r>
            <a:r>
              <a:rPr lang="en-US" sz="1200" dirty="0"/>
              <a:t>, 0=bool)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FDD642-2E3E-D348-80FE-56F4DDCF42A4}"/>
              </a:ext>
            </a:extLst>
          </p:cNvPr>
          <p:cNvCxnSpPr>
            <a:cxnSpLocks/>
          </p:cNvCxnSpPr>
          <p:nvPr/>
        </p:nvCxnSpPr>
        <p:spPr>
          <a:xfrm>
            <a:off x="1534734" y="2200229"/>
            <a:ext cx="0" cy="11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769EAF-54CA-7340-A18C-D63CE9CCC98B}"/>
              </a:ext>
            </a:extLst>
          </p:cNvPr>
          <p:cNvSpPr txBox="1"/>
          <p:nvPr/>
        </p:nvSpPr>
        <p:spPr>
          <a:xfrm>
            <a:off x="1136933" y="2303199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true/false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49A3EC8-F3A8-D943-81CD-9849940D13E2}"/>
              </a:ext>
            </a:extLst>
          </p:cNvPr>
          <p:cNvSpPr/>
          <p:nvPr/>
        </p:nvSpPr>
        <p:spPr>
          <a:xfrm rot="5400000">
            <a:off x="2834535" y="996932"/>
            <a:ext cx="116886" cy="2515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3A363-927E-1246-9024-C5F8A22C7F0D}"/>
              </a:ext>
            </a:extLst>
          </p:cNvPr>
          <p:cNvSpPr txBox="1"/>
          <p:nvPr/>
        </p:nvSpPr>
        <p:spPr>
          <a:xfrm>
            <a:off x="2508727" y="2297809"/>
            <a:ext cx="2675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 bits for future value representations!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F7123-0328-214F-8A1E-DD3D98B8A559}"/>
              </a:ext>
            </a:extLst>
          </p:cNvPr>
          <p:cNvSpPr txBox="1"/>
          <p:nvPr/>
        </p:nvSpPr>
        <p:spPr>
          <a:xfrm>
            <a:off x="471423" y="1088424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96CE3B-8A5A-CC46-8EFB-18A6CDF402B9}"/>
              </a:ext>
            </a:extLst>
          </p:cNvPr>
          <p:cNvSpPr txBox="1"/>
          <p:nvPr/>
        </p:nvSpPr>
        <p:spPr>
          <a:xfrm>
            <a:off x="1434010" y="1100982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1111 1111 1111 1111 1111 1111 1111 </a:t>
            </a:r>
            <a:r>
              <a:rPr lang="en-US" sz="1200" b="1" dirty="0"/>
              <a:t>1101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FEEB72-44E2-7444-8A30-4F818620C0DB}"/>
              </a:ext>
            </a:extLst>
          </p:cNvPr>
          <p:cNvSpPr txBox="1"/>
          <p:nvPr/>
        </p:nvSpPr>
        <p:spPr>
          <a:xfrm>
            <a:off x="4971197" y="112948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0xFFFFFFF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-3 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7E8CA1-2FF0-2B4E-A5E5-5AA0A923AC23}"/>
              </a:ext>
            </a:extLst>
          </p:cNvPr>
          <p:cNvSpPr/>
          <p:nvPr/>
        </p:nvSpPr>
        <p:spPr>
          <a:xfrm>
            <a:off x="62541" y="2579180"/>
            <a:ext cx="4751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(e : expr)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(n) -&gt;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EBool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(b) (* b is true or false *) -&gt;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9DD96-D9E3-4145-8864-175CFD775206}"/>
              </a:ext>
            </a:extLst>
          </p:cNvPr>
          <p:cNvSpPr txBox="1"/>
          <p:nvPr/>
        </p:nvSpPr>
        <p:spPr>
          <a:xfrm>
            <a:off x="99802" y="546329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(add1 x)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6225C1-FC76-A048-9A27-CC6AE3FBFE80}"/>
              </a:ext>
            </a:extLst>
          </p:cNvPr>
          <p:cNvCxnSpPr/>
          <p:nvPr/>
        </p:nvCxnSpPr>
        <p:spPr>
          <a:xfrm>
            <a:off x="201760" y="6049139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188880-BD89-5E46-826E-B887102503E5}"/>
              </a:ext>
            </a:extLst>
          </p:cNvPr>
          <p:cNvCxnSpPr/>
          <p:nvPr/>
        </p:nvCxnSpPr>
        <p:spPr>
          <a:xfrm>
            <a:off x="201762" y="6279532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6E0967-7103-0342-9D8A-74CE1C2977ED}"/>
              </a:ext>
            </a:extLst>
          </p:cNvPr>
          <p:cNvCxnSpPr/>
          <p:nvPr/>
        </p:nvCxnSpPr>
        <p:spPr>
          <a:xfrm>
            <a:off x="201762" y="6509925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0E7584-B71E-814F-890E-9D9B7819D6BA}"/>
              </a:ext>
            </a:extLst>
          </p:cNvPr>
          <p:cNvCxnSpPr/>
          <p:nvPr/>
        </p:nvCxnSpPr>
        <p:spPr>
          <a:xfrm>
            <a:off x="201762" y="6740318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53A3EF-0047-C244-95D0-2B464A9A8FFF}"/>
              </a:ext>
            </a:extLst>
          </p:cNvPr>
          <p:cNvCxnSpPr/>
          <p:nvPr/>
        </p:nvCxnSpPr>
        <p:spPr>
          <a:xfrm>
            <a:off x="201759" y="6970711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464935-7446-5F42-BF76-3829697B90B3}"/>
              </a:ext>
            </a:extLst>
          </p:cNvPr>
          <p:cNvCxnSpPr/>
          <p:nvPr/>
        </p:nvCxnSpPr>
        <p:spPr>
          <a:xfrm>
            <a:off x="201758" y="7201104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1DD3F2-7ED9-BC47-890E-9A868D6FD13F}"/>
              </a:ext>
            </a:extLst>
          </p:cNvPr>
          <p:cNvCxnSpPr/>
          <p:nvPr/>
        </p:nvCxnSpPr>
        <p:spPr>
          <a:xfrm>
            <a:off x="201757" y="7431497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372C89-35F8-4443-979C-B3E6FD100398}"/>
              </a:ext>
            </a:extLst>
          </p:cNvPr>
          <p:cNvCxnSpPr/>
          <p:nvPr/>
        </p:nvCxnSpPr>
        <p:spPr>
          <a:xfrm>
            <a:off x="201757" y="7661890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327F5F-9BF4-2C43-B5BA-87DE80404605}"/>
              </a:ext>
            </a:extLst>
          </p:cNvPr>
          <p:cNvCxnSpPr/>
          <p:nvPr/>
        </p:nvCxnSpPr>
        <p:spPr>
          <a:xfrm>
            <a:off x="201757" y="7892283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A58ED57-49B8-C34D-87B4-37FE915760BE}"/>
              </a:ext>
            </a:extLst>
          </p:cNvPr>
          <p:cNvSpPr txBox="1"/>
          <p:nvPr/>
        </p:nvSpPr>
        <p:spPr>
          <a:xfrm>
            <a:off x="3762235" y="54483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(&gt; x y)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DB5884-FB4A-C342-BF85-8E49ACA83E2C}"/>
              </a:ext>
            </a:extLst>
          </p:cNvPr>
          <p:cNvSpPr txBox="1"/>
          <p:nvPr/>
        </p:nvSpPr>
        <p:spPr>
          <a:xfrm>
            <a:off x="62541" y="4790781"/>
            <a:ext cx="312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(Assume x at esp-4, which contains 0x0000013)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701519-0946-1F46-A97C-9DBE6AF5BB5B}"/>
              </a:ext>
            </a:extLst>
          </p:cNvPr>
          <p:cNvCxnSpPr/>
          <p:nvPr/>
        </p:nvCxnSpPr>
        <p:spPr>
          <a:xfrm>
            <a:off x="3833052" y="6007839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C63BC6-F1DA-CA49-A385-043FF99AC94A}"/>
              </a:ext>
            </a:extLst>
          </p:cNvPr>
          <p:cNvCxnSpPr/>
          <p:nvPr/>
        </p:nvCxnSpPr>
        <p:spPr>
          <a:xfrm>
            <a:off x="3833054" y="6238232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AB1CE2-62FB-9947-AB9A-325C3814352B}"/>
              </a:ext>
            </a:extLst>
          </p:cNvPr>
          <p:cNvCxnSpPr/>
          <p:nvPr/>
        </p:nvCxnSpPr>
        <p:spPr>
          <a:xfrm>
            <a:off x="3833054" y="6468625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61EC7C-0EFF-C64C-BC97-78E237634F92}"/>
              </a:ext>
            </a:extLst>
          </p:cNvPr>
          <p:cNvCxnSpPr/>
          <p:nvPr/>
        </p:nvCxnSpPr>
        <p:spPr>
          <a:xfrm>
            <a:off x="3833054" y="6699018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46A933-DD0B-6147-A41E-9CCFB65CD9D4}"/>
              </a:ext>
            </a:extLst>
          </p:cNvPr>
          <p:cNvCxnSpPr/>
          <p:nvPr/>
        </p:nvCxnSpPr>
        <p:spPr>
          <a:xfrm>
            <a:off x="3833051" y="6929411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3B1DB6E-1930-6B43-8B8D-36ECFAF85281}"/>
              </a:ext>
            </a:extLst>
          </p:cNvPr>
          <p:cNvCxnSpPr/>
          <p:nvPr/>
        </p:nvCxnSpPr>
        <p:spPr>
          <a:xfrm>
            <a:off x="3833050" y="7159804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FF615D-6B59-AA4B-9B60-D182FDE0DC97}"/>
              </a:ext>
            </a:extLst>
          </p:cNvPr>
          <p:cNvCxnSpPr/>
          <p:nvPr/>
        </p:nvCxnSpPr>
        <p:spPr>
          <a:xfrm>
            <a:off x="3833049" y="7390197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585D87-B9C6-C94A-85D7-5A70F244CF7B}"/>
              </a:ext>
            </a:extLst>
          </p:cNvPr>
          <p:cNvCxnSpPr/>
          <p:nvPr/>
        </p:nvCxnSpPr>
        <p:spPr>
          <a:xfrm>
            <a:off x="3833049" y="7620590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DC04A9-0FF6-764B-BE94-8E9E910D070D}"/>
              </a:ext>
            </a:extLst>
          </p:cNvPr>
          <p:cNvCxnSpPr/>
          <p:nvPr/>
        </p:nvCxnSpPr>
        <p:spPr>
          <a:xfrm>
            <a:off x="3833049" y="7850983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0C9128B-C054-7D47-BAC2-864E1CBFBE13}"/>
              </a:ext>
            </a:extLst>
          </p:cNvPr>
          <p:cNvSpPr txBox="1"/>
          <p:nvPr/>
        </p:nvSpPr>
        <p:spPr>
          <a:xfrm>
            <a:off x="3765783" y="4767477"/>
            <a:ext cx="312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(Assume x at esp-4, which contains 0x0000013)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35CB2-CFB1-3347-BF99-3ABC281ECF43}"/>
              </a:ext>
            </a:extLst>
          </p:cNvPr>
          <p:cNvSpPr txBox="1"/>
          <p:nvPr/>
        </p:nvSpPr>
        <p:spPr>
          <a:xfrm>
            <a:off x="3765783" y="5038688"/>
            <a:ext cx="316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(Assume y at esp-8, which contains 0xFFFFFFFD)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8858B19-8D8F-744C-9240-7F8E962C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1050"/>
            <a:ext cx="6858000" cy="99070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EAED9D7-9683-AF4B-954C-5D7326C4F0E1}"/>
              </a:ext>
            </a:extLst>
          </p:cNvPr>
          <p:cNvSpPr/>
          <p:nvPr/>
        </p:nvSpPr>
        <p:spPr>
          <a:xfrm>
            <a:off x="2256546" y="8248120"/>
            <a:ext cx="4349273" cy="524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and arg1, arg2 </a:t>
            </a:r>
            <a:r>
              <a:rPr lang="en-US" sz="1200" dirty="0"/>
              <a:t>– bitwise and the </a:t>
            </a:r>
            <a:r>
              <a:rPr lang="en-US" sz="1200" dirty="0" err="1"/>
              <a:t>args</a:t>
            </a:r>
            <a:r>
              <a:rPr lang="en-US" sz="1200" dirty="0"/>
              <a:t>, store in arg1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or arg1, arg2 </a:t>
            </a:r>
            <a:r>
              <a:rPr lang="en-US" sz="1200" dirty="0"/>
              <a:t>– bitwise or the </a:t>
            </a:r>
            <a:r>
              <a:rPr lang="en-US" sz="1200" dirty="0" err="1"/>
              <a:t>args</a:t>
            </a:r>
            <a:r>
              <a:rPr lang="en-US" sz="1200" dirty="0"/>
              <a:t>, store in arg1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59BDB9-2EAD-0047-98D9-E9034BFE8D94}"/>
              </a:ext>
            </a:extLst>
          </p:cNvPr>
          <p:cNvSpPr/>
          <p:nvPr/>
        </p:nvSpPr>
        <p:spPr>
          <a:xfrm>
            <a:off x="2077075" y="5624242"/>
            <a:ext cx="1361065" cy="399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84C823-3A31-2A48-A89B-5EDFE770BA00}"/>
              </a:ext>
            </a:extLst>
          </p:cNvPr>
          <p:cNvSpPr/>
          <p:nvPr/>
        </p:nvSpPr>
        <p:spPr>
          <a:xfrm>
            <a:off x="5500741" y="5608213"/>
            <a:ext cx="1249683" cy="399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EFDEEC-FBBB-AE4A-81DF-0C792051E127}"/>
              </a:ext>
            </a:extLst>
          </p:cNvPr>
          <p:cNvSpPr txBox="1"/>
          <p:nvPr/>
        </p:nvSpPr>
        <p:spPr>
          <a:xfrm>
            <a:off x="70800" y="5037098"/>
            <a:ext cx="3273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(Follow-up: What if esp-4 contained 0x7FFFFFFE?)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3A0065-05EF-694E-BEF0-39BF038DDA47}"/>
              </a:ext>
            </a:extLst>
          </p:cNvPr>
          <p:cNvSpPr txBox="1"/>
          <p:nvPr/>
        </p:nvSpPr>
        <p:spPr>
          <a:xfrm>
            <a:off x="2198960" y="5388694"/>
            <a:ext cx="108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 EAX at end?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8796FB-BE26-274D-8A7C-01EF68D88572}"/>
              </a:ext>
            </a:extLst>
          </p:cNvPr>
          <p:cNvSpPr txBox="1"/>
          <p:nvPr/>
        </p:nvSpPr>
        <p:spPr>
          <a:xfrm>
            <a:off x="5584440" y="5384763"/>
            <a:ext cx="108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 EAX at end?</a:t>
            </a:r>
          </a:p>
        </p:txBody>
      </p:sp>
    </p:spTree>
    <p:extLst>
      <p:ext uri="{BB962C8B-B14F-4D97-AF65-F5344CB8AC3E}">
        <p14:creationId xmlns:p14="http://schemas.microsoft.com/office/powerpoint/2010/main" val="27181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109DD96-D9E3-4145-8864-175CFD775206}"/>
              </a:ext>
            </a:extLst>
          </p:cNvPr>
          <p:cNvSpPr txBox="1"/>
          <p:nvPr/>
        </p:nvSpPr>
        <p:spPr>
          <a:xfrm>
            <a:off x="99802" y="810609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(add1 x)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6225C1-FC76-A048-9A27-CC6AE3FBFE80}"/>
              </a:ext>
            </a:extLst>
          </p:cNvPr>
          <p:cNvCxnSpPr/>
          <p:nvPr/>
        </p:nvCxnSpPr>
        <p:spPr>
          <a:xfrm>
            <a:off x="201760" y="1396456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188880-BD89-5E46-826E-B887102503E5}"/>
              </a:ext>
            </a:extLst>
          </p:cNvPr>
          <p:cNvCxnSpPr/>
          <p:nvPr/>
        </p:nvCxnSpPr>
        <p:spPr>
          <a:xfrm>
            <a:off x="201762" y="1626849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6E0967-7103-0342-9D8A-74CE1C2977ED}"/>
              </a:ext>
            </a:extLst>
          </p:cNvPr>
          <p:cNvCxnSpPr/>
          <p:nvPr/>
        </p:nvCxnSpPr>
        <p:spPr>
          <a:xfrm>
            <a:off x="201762" y="1857242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0E7584-B71E-814F-890E-9D9B7819D6BA}"/>
              </a:ext>
            </a:extLst>
          </p:cNvPr>
          <p:cNvCxnSpPr/>
          <p:nvPr/>
        </p:nvCxnSpPr>
        <p:spPr>
          <a:xfrm>
            <a:off x="201762" y="2087635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53A3EF-0047-C244-95D0-2B464A9A8FFF}"/>
              </a:ext>
            </a:extLst>
          </p:cNvPr>
          <p:cNvCxnSpPr/>
          <p:nvPr/>
        </p:nvCxnSpPr>
        <p:spPr>
          <a:xfrm>
            <a:off x="201759" y="2318028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464935-7446-5F42-BF76-3829697B90B3}"/>
              </a:ext>
            </a:extLst>
          </p:cNvPr>
          <p:cNvCxnSpPr/>
          <p:nvPr/>
        </p:nvCxnSpPr>
        <p:spPr>
          <a:xfrm>
            <a:off x="201758" y="2548421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1DD3F2-7ED9-BC47-890E-9A868D6FD13F}"/>
              </a:ext>
            </a:extLst>
          </p:cNvPr>
          <p:cNvCxnSpPr/>
          <p:nvPr/>
        </p:nvCxnSpPr>
        <p:spPr>
          <a:xfrm>
            <a:off x="201757" y="2778814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372C89-35F8-4443-979C-B3E6FD100398}"/>
              </a:ext>
            </a:extLst>
          </p:cNvPr>
          <p:cNvCxnSpPr/>
          <p:nvPr/>
        </p:nvCxnSpPr>
        <p:spPr>
          <a:xfrm>
            <a:off x="201757" y="3009207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327F5F-9BF4-2C43-B5BA-87DE80404605}"/>
              </a:ext>
            </a:extLst>
          </p:cNvPr>
          <p:cNvCxnSpPr/>
          <p:nvPr/>
        </p:nvCxnSpPr>
        <p:spPr>
          <a:xfrm>
            <a:off x="201757" y="3239600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A58ED57-49B8-C34D-87B4-37FE915760BE}"/>
              </a:ext>
            </a:extLst>
          </p:cNvPr>
          <p:cNvSpPr txBox="1"/>
          <p:nvPr/>
        </p:nvSpPr>
        <p:spPr>
          <a:xfrm>
            <a:off x="3762235" y="7957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(&gt; x y)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DB5884-FB4A-C342-BF85-8E49ACA83E2C}"/>
              </a:ext>
            </a:extLst>
          </p:cNvPr>
          <p:cNvSpPr txBox="1"/>
          <p:nvPr/>
        </p:nvSpPr>
        <p:spPr>
          <a:xfrm>
            <a:off x="62541" y="138098"/>
            <a:ext cx="312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(Assume x at esp-4, which contains 0x0000013)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701519-0946-1F46-A97C-9DBE6AF5BB5B}"/>
              </a:ext>
            </a:extLst>
          </p:cNvPr>
          <p:cNvCxnSpPr/>
          <p:nvPr/>
        </p:nvCxnSpPr>
        <p:spPr>
          <a:xfrm>
            <a:off x="3833052" y="1355156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C63BC6-F1DA-CA49-A385-043FF99AC94A}"/>
              </a:ext>
            </a:extLst>
          </p:cNvPr>
          <p:cNvCxnSpPr/>
          <p:nvPr/>
        </p:nvCxnSpPr>
        <p:spPr>
          <a:xfrm>
            <a:off x="3833054" y="1585549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AB1CE2-62FB-9947-AB9A-325C3814352B}"/>
              </a:ext>
            </a:extLst>
          </p:cNvPr>
          <p:cNvCxnSpPr/>
          <p:nvPr/>
        </p:nvCxnSpPr>
        <p:spPr>
          <a:xfrm>
            <a:off x="3833054" y="1815942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61EC7C-0EFF-C64C-BC97-78E237634F92}"/>
              </a:ext>
            </a:extLst>
          </p:cNvPr>
          <p:cNvCxnSpPr/>
          <p:nvPr/>
        </p:nvCxnSpPr>
        <p:spPr>
          <a:xfrm>
            <a:off x="3833054" y="2046335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46A933-DD0B-6147-A41E-9CCFB65CD9D4}"/>
              </a:ext>
            </a:extLst>
          </p:cNvPr>
          <p:cNvCxnSpPr/>
          <p:nvPr/>
        </p:nvCxnSpPr>
        <p:spPr>
          <a:xfrm>
            <a:off x="3833051" y="2276728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3B1DB6E-1930-6B43-8B8D-36ECFAF85281}"/>
              </a:ext>
            </a:extLst>
          </p:cNvPr>
          <p:cNvCxnSpPr/>
          <p:nvPr/>
        </p:nvCxnSpPr>
        <p:spPr>
          <a:xfrm>
            <a:off x="3833050" y="2507121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FF615D-6B59-AA4B-9B60-D182FDE0DC97}"/>
              </a:ext>
            </a:extLst>
          </p:cNvPr>
          <p:cNvCxnSpPr/>
          <p:nvPr/>
        </p:nvCxnSpPr>
        <p:spPr>
          <a:xfrm>
            <a:off x="3833049" y="2737514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585D87-B9C6-C94A-85D7-5A70F244CF7B}"/>
              </a:ext>
            </a:extLst>
          </p:cNvPr>
          <p:cNvCxnSpPr/>
          <p:nvPr/>
        </p:nvCxnSpPr>
        <p:spPr>
          <a:xfrm>
            <a:off x="3833049" y="2967907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DC04A9-0FF6-764B-BE94-8E9E910D070D}"/>
              </a:ext>
            </a:extLst>
          </p:cNvPr>
          <p:cNvCxnSpPr/>
          <p:nvPr/>
        </p:nvCxnSpPr>
        <p:spPr>
          <a:xfrm>
            <a:off x="3833049" y="3198300"/>
            <a:ext cx="1586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0C9128B-C054-7D47-BAC2-864E1CBFBE13}"/>
              </a:ext>
            </a:extLst>
          </p:cNvPr>
          <p:cNvSpPr txBox="1"/>
          <p:nvPr/>
        </p:nvSpPr>
        <p:spPr>
          <a:xfrm>
            <a:off x="3765783" y="114794"/>
            <a:ext cx="312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(Assume x at esp-4, which contains 0x0000013)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035CB2-CFB1-3347-BF99-3ABC281ECF43}"/>
              </a:ext>
            </a:extLst>
          </p:cNvPr>
          <p:cNvSpPr txBox="1"/>
          <p:nvPr/>
        </p:nvSpPr>
        <p:spPr>
          <a:xfrm>
            <a:off x="3765783" y="386005"/>
            <a:ext cx="316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(Assume y at esp-8, which contains 0xFFFFFFFD)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8858B19-8D8F-744C-9240-7F8E962C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8367"/>
            <a:ext cx="6858000" cy="99070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EAED9D7-9683-AF4B-954C-5D7326C4F0E1}"/>
              </a:ext>
            </a:extLst>
          </p:cNvPr>
          <p:cNvSpPr/>
          <p:nvPr/>
        </p:nvSpPr>
        <p:spPr>
          <a:xfrm>
            <a:off x="2256546" y="3595437"/>
            <a:ext cx="4349273" cy="524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and arg1, arg2 </a:t>
            </a:r>
            <a:r>
              <a:rPr lang="en-US" sz="1200" dirty="0"/>
              <a:t>– bitwise and the </a:t>
            </a:r>
            <a:r>
              <a:rPr lang="en-US" sz="1200" dirty="0" err="1"/>
              <a:t>args</a:t>
            </a:r>
            <a:r>
              <a:rPr lang="en-US" sz="1200" dirty="0"/>
              <a:t>, store in arg1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or arg1, arg2 </a:t>
            </a:r>
            <a:r>
              <a:rPr lang="en-US" sz="1200" dirty="0"/>
              <a:t>– bitwise or the </a:t>
            </a:r>
            <a:r>
              <a:rPr lang="en-US" sz="1200" dirty="0" err="1"/>
              <a:t>args</a:t>
            </a:r>
            <a:r>
              <a:rPr lang="en-US" sz="1200" dirty="0"/>
              <a:t>, store in arg1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59BDB9-2EAD-0047-98D9-E9034BFE8D94}"/>
              </a:ext>
            </a:extLst>
          </p:cNvPr>
          <p:cNvSpPr/>
          <p:nvPr/>
        </p:nvSpPr>
        <p:spPr>
          <a:xfrm>
            <a:off x="2077075" y="971559"/>
            <a:ext cx="1361065" cy="399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84C823-3A31-2A48-A89B-5EDFE770BA00}"/>
              </a:ext>
            </a:extLst>
          </p:cNvPr>
          <p:cNvSpPr/>
          <p:nvPr/>
        </p:nvSpPr>
        <p:spPr>
          <a:xfrm>
            <a:off x="5500741" y="955530"/>
            <a:ext cx="1249683" cy="399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EFDEEC-FBBB-AE4A-81DF-0C792051E127}"/>
              </a:ext>
            </a:extLst>
          </p:cNvPr>
          <p:cNvSpPr txBox="1"/>
          <p:nvPr/>
        </p:nvSpPr>
        <p:spPr>
          <a:xfrm>
            <a:off x="70800" y="384415"/>
            <a:ext cx="3273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(Follow-up: What if esp-4 contained 0x7FFFFFFE?)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3A0065-05EF-694E-BEF0-39BF038DDA47}"/>
              </a:ext>
            </a:extLst>
          </p:cNvPr>
          <p:cNvSpPr txBox="1"/>
          <p:nvPr/>
        </p:nvSpPr>
        <p:spPr>
          <a:xfrm>
            <a:off x="2198960" y="736011"/>
            <a:ext cx="108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 EAX at end?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8796FB-BE26-274D-8A7C-01EF68D88572}"/>
              </a:ext>
            </a:extLst>
          </p:cNvPr>
          <p:cNvSpPr txBox="1"/>
          <p:nvPr/>
        </p:nvSpPr>
        <p:spPr>
          <a:xfrm>
            <a:off x="5584440" y="732080"/>
            <a:ext cx="108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 EAX at end?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A56924-0B01-E24E-BD7B-968FAC578996}"/>
              </a:ext>
            </a:extLst>
          </p:cNvPr>
          <p:cNvSpPr txBox="1"/>
          <p:nvPr/>
        </p:nvSpPr>
        <p:spPr>
          <a:xfrm>
            <a:off x="127564" y="4974076"/>
            <a:ext cx="54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Value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C385D8-3ECA-A342-8567-F0ACE81B1E9F}"/>
              </a:ext>
            </a:extLst>
          </p:cNvPr>
          <p:cNvSpPr txBox="1"/>
          <p:nvPr/>
        </p:nvSpPr>
        <p:spPr>
          <a:xfrm>
            <a:off x="2015409" y="4974075"/>
            <a:ext cx="152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Representation (bits)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AF9438-00DE-E240-971B-B67D4D481423}"/>
              </a:ext>
            </a:extLst>
          </p:cNvPr>
          <p:cNvSpPr txBox="1"/>
          <p:nvPr/>
        </p:nvSpPr>
        <p:spPr>
          <a:xfrm>
            <a:off x="5173558" y="5019012"/>
            <a:ext cx="1514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Representation</a:t>
            </a:r>
          </a:p>
          <a:p>
            <a:pPr algn="ctr"/>
            <a:r>
              <a:rPr lang="en-US" sz="1200" b="1" dirty="0"/>
              <a:t>hex                 decimal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4BF0A2-DC40-C844-B7E2-9D952F273D38}"/>
              </a:ext>
            </a:extLst>
          </p:cNvPr>
          <p:cNvSpPr txBox="1"/>
          <p:nvPr/>
        </p:nvSpPr>
        <p:spPr>
          <a:xfrm>
            <a:off x="455369" y="56432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413A81-9063-494D-B3A5-9E515DF01FE0}"/>
              </a:ext>
            </a:extLst>
          </p:cNvPr>
          <p:cNvSpPr txBox="1"/>
          <p:nvPr/>
        </p:nvSpPr>
        <p:spPr>
          <a:xfrm>
            <a:off x="1371471" y="5662117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0000 0000 0000 0000 0000 0000 000</a:t>
            </a:r>
            <a:r>
              <a:rPr lang="en-US" sz="1200" b="1" dirty="0"/>
              <a:t>1</a:t>
            </a:r>
            <a:r>
              <a:rPr lang="en-US" sz="1200" dirty="0"/>
              <a:t> </a:t>
            </a:r>
            <a:r>
              <a:rPr lang="en-US" sz="1200" b="1" dirty="0"/>
              <a:t>0011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FC1525-E774-8747-BEAC-2131FE6F67D2}"/>
              </a:ext>
            </a:extLst>
          </p:cNvPr>
          <p:cNvSpPr txBox="1"/>
          <p:nvPr/>
        </p:nvSpPr>
        <p:spPr>
          <a:xfrm>
            <a:off x="4923533" y="5690619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0x000000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19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DBCEFA-3CB2-6643-AE24-9A623ED82309}"/>
              </a:ext>
            </a:extLst>
          </p:cNvPr>
          <p:cNvSpPr txBox="1"/>
          <p:nvPr/>
        </p:nvSpPr>
        <p:spPr>
          <a:xfrm>
            <a:off x="382473" y="61903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B7D276-F243-DB46-9529-C3B5C997AA74}"/>
              </a:ext>
            </a:extLst>
          </p:cNvPr>
          <p:cNvSpPr txBox="1"/>
          <p:nvPr/>
        </p:nvSpPr>
        <p:spPr>
          <a:xfrm>
            <a:off x="1371470" y="6190387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0000 0000 0000 0000 0000 0000 _________</a:t>
            </a:r>
            <a:endParaRPr lang="en-US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82FA22-CDE8-F743-A172-BFE73D597881}"/>
              </a:ext>
            </a:extLst>
          </p:cNvPr>
          <p:cNvSpPr txBox="1"/>
          <p:nvPr/>
        </p:nvSpPr>
        <p:spPr>
          <a:xfrm>
            <a:off x="4908657" y="6218889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0x000000__    ___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12AC52-ABFE-8643-9A11-8B6AB380B8DE}"/>
              </a:ext>
            </a:extLst>
          </p:cNvPr>
          <p:cNvSpPr txBox="1"/>
          <p:nvPr/>
        </p:nvSpPr>
        <p:spPr>
          <a:xfrm>
            <a:off x="272627" y="645688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2A2966-A232-254E-BD74-086D03208ED8}"/>
              </a:ext>
            </a:extLst>
          </p:cNvPr>
          <p:cNvSpPr txBox="1"/>
          <p:nvPr/>
        </p:nvSpPr>
        <p:spPr>
          <a:xfrm>
            <a:off x="1371470" y="6463164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dirty="0"/>
              <a:t>111 1111 1111 1111 1111 1111 1111 111</a:t>
            </a:r>
            <a:r>
              <a:rPr lang="en-US" sz="1200" b="1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6CE178-3974-C34F-BFF8-6CA5F537D474}"/>
              </a:ext>
            </a:extLst>
          </p:cNvPr>
          <p:cNvSpPr txBox="1"/>
          <p:nvPr/>
        </p:nvSpPr>
        <p:spPr>
          <a:xfrm>
            <a:off x="243581" y="6735942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2F64D7-1B6B-2344-BFDC-19CB36B8FC2F}"/>
              </a:ext>
            </a:extLst>
          </p:cNvPr>
          <p:cNvSpPr txBox="1"/>
          <p:nvPr/>
        </p:nvSpPr>
        <p:spPr>
          <a:xfrm>
            <a:off x="1371469" y="6735942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  <a:r>
              <a:rPr lang="en-US" sz="1200" dirty="0"/>
              <a:t>111 1111 1111 1111 1111 1111 1111 111</a:t>
            </a:r>
            <a:r>
              <a:rPr lang="en-US" sz="1200" b="1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C43BCB-F26A-8B4F-8C0A-3F03CE9194EF}"/>
              </a:ext>
            </a:extLst>
          </p:cNvPr>
          <p:cNvSpPr txBox="1"/>
          <p:nvPr/>
        </p:nvSpPr>
        <p:spPr>
          <a:xfrm>
            <a:off x="4931099" y="6491666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FFFFFF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-2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882EA1-8AB3-424F-ACA7-2657D4F6A4B1}"/>
              </a:ext>
            </a:extLst>
          </p:cNvPr>
          <p:cNvSpPr txBox="1"/>
          <p:nvPr/>
        </p:nvSpPr>
        <p:spPr>
          <a:xfrm>
            <a:off x="4931099" y="6764444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FFFFFF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214...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F953C48E-2E49-A741-B9DD-6DDCC3B77868}"/>
              </a:ext>
            </a:extLst>
          </p:cNvPr>
          <p:cNvSpPr/>
          <p:nvPr/>
        </p:nvSpPr>
        <p:spPr>
          <a:xfrm rot="16200000">
            <a:off x="2707928" y="4287428"/>
            <a:ext cx="144293" cy="2615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0BBD2C-069A-014C-8BD9-BBCE7A681EDE}"/>
              </a:ext>
            </a:extLst>
          </p:cNvPr>
          <p:cNvSpPr txBox="1"/>
          <p:nvPr/>
        </p:nvSpPr>
        <p:spPr>
          <a:xfrm>
            <a:off x="1046081" y="5262766"/>
            <a:ext cx="215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31-bit, 2's complement number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6250E6-16B6-924E-8E53-56984CCFECBF}"/>
              </a:ext>
            </a:extLst>
          </p:cNvPr>
          <p:cNvCxnSpPr>
            <a:cxnSpLocks/>
          </p:cNvCxnSpPr>
          <p:nvPr/>
        </p:nvCxnSpPr>
        <p:spPr>
          <a:xfrm>
            <a:off x="4141744" y="5523162"/>
            <a:ext cx="0" cy="16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A99FDDF-3172-7744-9457-E9BC065BE024}"/>
              </a:ext>
            </a:extLst>
          </p:cNvPr>
          <p:cNvSpPr txBox="1"/>
          <p:nvPr/>
        </p:nvSpPr>
        <p:spPr>
          <a:xfrm>
            <a:off x="3359893" y="5264490"/>
            <a:ext cx="165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 bit (1=</a:t>
            </a:r>
            <a:r>
              <a:rPr lang="en-US" sz="1200" dirty="0" err="1"/>
              <a:t>num</a:t>
            </a:r>
            <a:r>
              <a:rPr lang="en-US" sz="1200" dirty="0"/>
              <a:t>, 0=bool)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319001-0FBD-2E49-A08C-62668EA94B1A}"/>
              </a:ext>
            </a:extLst>
          </p:cNvPr>
          <p:cNvCxnSpPr>
            <a:cxnSpLocks/>
          </p:cNvCxnSpPr>
          <p:nvPr/>
        </p:nvCxnSpPr>
        <p:spPr>
          <a:xfrm>
            <a:off x="1472193" y="7012941"/>
            <a:ext cx="0" cy="11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EB9DE0C-C9F8-E443-8A6B-9BEAABEB7CBC}"/>
              </a:ext>
            </a:extLst>
          </p:cNvPr>
          <p:cNvSpPr txBox="1"/>
          <p:nvPr/>
        </p:nvSpPr>
        <p:spPr>
          <a:xfrm>
            <a:off x="1074392" y="7115911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true/false</a:t>
            </a: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C30AEB8D-AD46-8246-B6E6-E0C4D9EAC8D4}"/>
              </a:ext>
            </a:extLst>
          </p:cNvPr>
          <p:cNvSpPr/>
          <p:nvPr/>
        </p:nvSpPr>
        <p:spPr>
          <a:xfrm rot="5400000">
            <a:off x="2771994" y="5809644"/>
            <a:ext cx="116886" cy="2515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B10C26-2642-9746-9298-D41E2D308220}"/>
              </a:ext>
            </a:extLst>
          </p:cNvPr>
          <p:cNvSpPr txBox="1"/>
          <p:nvPr/>
        </p:nvSpPr>
        <p:spPr>
          <a:xfrm>
            <a:off x="2446186" y="7110521"/>
            <a:ext cx="2675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 bits for future value representations!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CCA57C-DD6B-BD45-BE4C-F88CC837FFCC}"/>
              </a:ext>
            </a:extLst>
          </p:cNvPr>
          <p:cNvSpPr txBox="1"/>
          <p:nvPr/>
        </p:nvSpPr>
        <p:spPr>
          <a:xfrm>
            <a:off x="408882" y="590113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1237D9-1F45-A549-B0C9-60C9B61974EC}"/>
              </a:ext>
            </a:extLst>
          </p:cNvPr>
          <p:cNvSpPr txBox="1"/>
          <p:nvPr/>
        </p:nvSpPr>
        <p:spPr>
          <a:xfrm>
            <a:off x="1371469" y="5913694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1111 1111 1111 1111 1111 1111 1111 </a:t>
            </a:r>
            <a:r>
              <a:rPr lang="en-US" sz="1200" b="1" dirty="0"/>
              <a:t>1101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3F57A6-705E-594C-94F6-88B1F667CE83}"/>
              </a:ext>
            </a:extLst>
          </p:cNvPr>
          <p:cNvSpPr txBox="1"/>
          <p:nvPr/>
        </p:nvSpPr>
        <p:spPr>
          <a:xfrm>
            <a:off x="4908656" y="5942196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0xFFFFFFF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-3 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5F61F7-6916-B44B-93D6-833E71B77300}"/>
              </a:ext>
            </a:extLst>
          </p:cNvPr>
          <p:cNvSpPr/>
          <p:nvPr/>
        </p:nvSpPr>
        <p:spPr>
          <a:xfrm>
            <a:off x="0" y="7391892"/>
            <a:ext cx="4751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(e : expr)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(n) -&gt;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EBool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(b) (* b is true or false *) -&gt;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5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406</Words>
  <Application>Microsoft Macintosh PowerPoint</Application>
  <PresentationFormat>Letter Paper (8.5x11 in)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8</cp:revision>
  <cp:lastPrinted>2018-04-18T15:40:55Z</cp:lastPrinted>
  <dcterms:created xsi:type="dcterms:W3CDTF">2018-04-18T14:54:44Z</dcterms:created>
  <dcterms:modified xsi:type="dcterms:W3CDTF">2018-04-18T15:41:19Z</dcterms:modified>
</cp:coreProperties>
</file>