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8" r:id="rId20"/>
    <p:sldId id="277"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2"/>
    <p:restoredTop sz="89124"/>
  </p:normalViewPr>
  <p:slideViewPr>
    <p:cSldViewPr snapToGrid="0" snapToObjects="1">
      <p:cViewPr varScale="1">
        <p:scale>
          <a:sx n="147" d="100"/>
          <a:sy n="147" d="100"/>
        </p:scale>
        <p:origin x="8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77AEE-D88C-6E47-BE27-00EF687FB624}" type="datetimeFigureOut">
              <a:rPr lang="en-US" smtClean="0"/>
              <a:t>5/5/18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0A771-FFD5-584A-8492-DE0BE3FDAF70}" type="slidenum">
              <a:rPr lang="en-US" smtClean="0"/>
              <a:t>‹#›</a:t>
            </a:fld>
            <a:endParaRPr lang="en-US"/>
          </a:p>
        </p:txBody>
      </p:sp>
    </p:spTree>
    <p:extLst>
      <p:ext uri="{BB962C8B-B14F-4D97-AF65-F5344CB8AC3E}">
        <p14:creationId xmlns:p14="http://schemas.microsoft.com/office/powerpoint/2010/main" val="111671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a:t>
            </a:r>
            <a:r>
              <a:rPr lang="en-US" baseline="0" dirty="0" smtClean="0"/>
              <a:t> look at the basics of how </a:t>
            </a:r>
            <a:r>
              <a:rPr lang="en-US" baseline="0" dirty="0" err="1" smtClean="0"/>
              <a:t>ethereum</a:t>
            </a:r>
            <a:r>
              <a:rPr lang="en-US" baseline="0" dirty="0" smtClean="0"/>
              <a:t> works and examine some key concepts that are critical to development.  We have a lot to cover today so I’m going to skip over the more nuanced details; but all of that information can be found online and I’ll point that out on a resources slide at the end.  We’re going to talk about how smart contracts work at a high level and gain a basic understanding of what they can be used for.  Since </a:t>
            </a:r>
            <a:r>
              <a:rPr lang="en-US" baseline="0" dirty="0" err="1" smtClean="0"/>
              <a:t>ethereum</a:t>
            </a:r>
            <a:r>
              <a:rPr lang="en-US" baseline="0" dirty="0" smtClean="0"/>
              <a:t> is open source, we’ll look at a few different types of networks and discuss deploying code to private as well as public networks.  We’ll set up a development environment look at some of the tooling available &amp; finally debug, test, and deploy some code.</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2</a:t>
            </a:fld>
            <a:endParaRPr lang="en-US"/>
          </a:p>
        </p:txBody>
      </p:sp>
    </p:spTree>
    <p:extLst>
      <p:ext uri="{BB962C8B-B14F-4D97-AF65-F5344CB8AC3E}">
        <p14:creationId xmlns:p14="http://schemas.microsoft.com/office/powerpoint/2010/main" val="1723060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happens when we deploy a contract?  We are essentially</a:t>
            </a:r>
            <a:r>
              <a:rPr lang="en-US" baseline="0" dirty="0" smtClean="0"/>
              <a:t> just transmitting a standard transaction to the network to a specific address (called the 0 address) and sending EVM bytecode that wraps our contract code.  That transaction gets mined like any other and our code is deployed on the EVM to a specific address that is based on the sender address and a “nonce” value derived from the number of outbound transactions we’ve made.  </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11</a:t>
            </a:fld>
            <a:endParaRPr lang="en-US"/>
          </a:p>
        </p:txBody>
      </p:sp>
    </p:spTree>
    <p:extLst>
      <p:ext uri="{BB962C8B-B14F-4D97-AF65-F5344CB8AC3E}">
        <p14:creationId xmlns:p14="http://schemas.microsoft.com/office/powerpoint/2010/main" val="345906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lets get our </a:t>
            </a:r>
            <a:r>
              <a:rPr lang="en-US" dirty="0" err="1" smtClean="0"/>
              <a:t>devenv</a:t>
            </a:r>
            <a:r>
              <a:rPr lang="en-US" dirty="0" smtClean="0"/>
              <a:t> setup.  To</a:t>
            </a:r>
            <a:r>
              <a:rPr lang="en-US" baseline="0" dirty="0" smtClean="0"/>
              <a:t> get going quickly all you need is to install the </a:t>
            </a:r>
            <a:r>
              <a:rPr lang="en-US" baseline="0" dirty="0" err="1" smtClean="0"/>
              <a:t>metamask</a:t>
            </a:r>
            <a:r>
              <a:rPr lang="en-US" baseline="0" dirty="0" smtClean="0"/>
              <a:t> browser extension.  We are going to actually deploy a contract to the test net so if </a:t>
            </a:r>
            <a:r>
              <a:rPr lang="en-US" baseline="0" dirty="0" smtClean="0"/>
              <a:t>you want </a:t>
            </a:r>
            <a:r>
              <a:rPr lang="en-US" baseline="0" dirty="0" smtClean="0"/>
              <a:t>to participate and follow along, you can install </a:t>
            </a:r>
            <a:r>
              <a:rPr lang="en-US" baseline="0" dirty="0" err="1" smtClean="0"/>
              <a:t>metamask</a:t>
            </a:r>
            <a:r>
              <a:rPr lang="en-US" baseline="0" dirty="0" smtClean="0"/>
              <a:t> now.  It is critically important to make sure you are connected to the correct network.  You do not want to deploy your test code to the main net until you are </a:t>
            </a:r>
            <a:r>
              <a:rPr lang="en-US" baseline="0" dirty="0" smtClean="0"/>
              <a:t>certain</a:t>
            </a:r>
            <a:r>
              <a:rPr lang="en-US" baseline="0" dirty="0" smtClean="0"/>
              <a:t>, and the </a:t>
            </a:r>
            <a:r>
              <a:rPr lang="en-US" baseline="0" dirty="0" smtClean="0"/>
              <a:t>tools will </a:t>
            </a:r>
            <a:r>
              <a:rPr lang="en-US" baseline="0" dirty="0" smtClean="0"/>
              <a:t>let you do it without warning.  So now let’s fire up the browser-based solidity compiler and deploy some code to the test network.  Once this transaction clears we can execute the functions against the ballot.</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12</a:t>
            </a:fld>
            <a:endParaRPr lang="en-US"/>
          </a:p>
        </p:txBody>
      </p:sp>
    </p:spTree>
    <p:extLst>
      <p:ext uri="{BB962C8B-B14F-4D97-AF65-F5344CB8AC3E}">
        <p14:creationId xmlns:p14="http://schemas.microsoft.com/office/powerpoint/2010/main" val="656713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fire up</a:t>
            </a:r>
            <a:r>
              <a:rPr lang="en-US" baseline="0" dirty="0" smtClean="0"/>
              <a:t> </a:t>
            </a:r>
            <a:r>
              <a:rPr lang="en-US" baseline="0" dirty="0" err="1" smtClean="0"/>
              <a:t>myetherwallet</a:t>
            </a:r>
            <a:r>
              <a:rPr lang="en-US" baseline="0" dirty="0" smtClean="0"/>
              <a:t>.  Careful to check the </a:t>
            </a:r>
            <a:r>
              <a:rPr lang="en-US" baseline="0" dirty="0" err="1" smtClean="0"/>
              <a:t>url</a:t>
            </a:r>
            <a:r>
              <a:rPr lang="en-US" baseline="0" dirty="0" smtClean="0"/>
              <a:t>.  There are many many scam sites out there.  Be sure to change the network to </a:t>
            </a:r>
            <a:r>
              <a:rPr lang="en-US" baseline="0" dirty="0" err="1" smtClean="0"/>
              <a:t>rinkeby</a:t>
            </a:r>
            <a:r>
              <a:rPr lang="en-US" baseline="0" dirty="0" smtClean="0"/>
              <a:t>.  Drop your public </a:t>
            </a:r>
            <a:r>
              <a:rPr lang="en-US" baseline="0" dirty="0" err="1" smtClean="0"/>
              <a:t>ethereum</a:t>
            </a:r>
            <a:r>
              <a:rPr lang="en-US" baseline="0" dirty="0" smtClean="0"/>
              <a:t> address and I will add everyone to the ballot.  Now you need to </a:t>
            </a:r>
            <a:r>
              <a:rPr lang="en-US" baseline="0" dirty="0" smtClean="0"/>
              <a:t>generate a </a:t>
            </a:r>
            <a:r>
              <a:rPr lang="en-US" baseline="0" dirty="0" smtClean="0"/>
              <a:t>transaction. We are going to do this manually this time.  The signature is the method ABI hash, followed by the parameter padded out to 32 bytes.</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13</a:t>
            </a:fld>
            <a:endParaRPr lang="en-US"/>
          </a:p>
        </p:txBody>
      </p:sp>
    </p:spTree>
    <p:extLst>
      <p:ext uri="{BB962C8B-B14F-4D97-AF65-F5344CB8AC3E}">
        <p14:creationId xmlns:p14="http://schemas.microsoft.com/office/powerpoint/2010/main" val="724969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a:t>
            </a:r>
            <a:r>
              <a:rPr lang="en-US" baseline="0" dirty="0" smtClean="0"/>
              <a:t> we can’t or don</a:t>
            </a:r>
            <a:r>
              <a:rPr lang="mr-IN" baseline="0" dirty="0" smtClean="0"/>
              <a:t>’</a:t>
            </a:r>
            <a:r>
              <a:rPr lang="en-US" baseline="0" dirty="0" smtClean="0"/>
              <a:t>t want to develop with an internet connection, so lets configure a local environment for development.  I’m working on a Mac but the instructions are similar for a </a:t>
            </a:r>
            <a:r>
              <a:rPr lang="en-US" baseline="0" dirty="0" err="1" smtClean="0"/>
              <a:t>windopws</a:t>
            </a:r>
            <a:r>
              <a:rPr lang="en-US" baseline="0" dirty="0" smtClean="0"/>
              <a:t> machine.  In the interest of time, by environment is </a:t>
            </a:r>
            <a:r>
              <a:rPr lang="en-US" baseline="0" dirty="0" err="1" smtClean="0"/>
              <a:t>arleady</a:t>
            </a:r>
            <a:r>
              <a:rPr lang="en-US" baseline="0" dirty="0" smtClean="0"/>
              <a:t> set up; but I will walk through each of the steps to get configured for offline development.</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14</a:t>
            </a:fld>
            <a:endParaRPr lang="en-US"/>
          </a:p>
        </p:txBody>
      </p:sp>
    </p:spTree>
    <p:extLst>
      <p:ext uri="{BB962C8B-B14F-4D97-AF65-F5344CB8AC3E}">
        <p14:creationId xmlns:p14="http://schemas.microsoft.com/office/powerpoint/2010/main" val="734743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we want to set up our private block chain to be </a:t>
            </a:r>
            <a:r>
              <a:rPr lang="en-US" baseline="0" dirty="0" err="1" smtClean="0"/>
              <a:t>addressible</a:t>
            </a:r>
            <a:r>
              <a:rPr lang="en-US" baseline="0" dirty="0" smtClean="0"/>
              <a:t> from </a:t>
            </a:r>
            <a:r>
              <a:rPr lang="en-US" baseline="0" dirty="0" err="1" smtClean="0"/>
              <a:t>metamask</a:t>
            </a:r>
            <a:r>
              <a:rPr lang="en-US" baseline="0" dirty="0" smtClean="0"/>
              <a:t>.  So now we have a local block chain running on our local machine.  Lets send a couple test transactions and prove that we are offline by turning off </a:t>
            </a:r>
            <a:r>
              <a:rPr lang="en-US" baseline="0" dirty="0" err="1" smtClean="0"/>
              <a:t>wifi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15</a:t>
            </a:fld>
            <a:endParaRPr lang="en-US"/>
          </a:p>
        </p:txBody>
      </p:sp>
    </p:spTree>
    <p:extLst>
      <p:ext uri="{BB962C8B-B14F-4D97-AF65-F5344CB8AC3E}">
        <p14:creationId xmlns:p14="http://schemas.microsoft.com/office/powerpoint/2010/main" val="200076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these are the basic steps to set up a new project.  Once the contract is migrated onto the </a:t>
            </a:r>
            <a:r>
              <a:rPr lang="en-US" dirty="0" err="1" smtClean="0"/>
              <a:t>blockchain</a:t>
            </a:r>
            <a:r>
              <a:rPr lang="en-US" dirty="0" smtClean="0"/>
              <a:t> we can execute the same steps that we did against the </a:t>
            </a:r>
            <a:r>
              <a:rPr lang="en-US" dirty="0" err="1" smtClean="0"/>
              <a:t>rinkeby</a:t>
            </a:r>
            <a:r>
              <a:rPr lang="en-US" dirty="0" smtClean="0"/>
              <a:t> test net.</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16</a:t>
            </a:fld>
            <a:endParaRPr lang="en-US"/>
          </a:p>
        </p:txBody>
      </p:sp>
    </p:spTree>
    <p:extLst>
      <p:ext uri="{BB962C8B-B14F-4D97-AF65-F5344CB8AC3E}">
        <p14:creationId xmlns:p14="http://schemas.microsoft.com/office/powerpoint/2010/main" val="576701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lets fire up the truffle developer console and configure a basic state.  Assign </a:t>
            </a:r>
            <a:r>
              <a:rPr lang="en-US" baseline="0" dirty="0" err="1" smtClean="0"/>
              <a:t>vars</a:t>
            </a:r>
            <a:r>
              <a:rPr lang="en-US" baseline="0" dirty="0" smtClean="0"/>
              <a:t> to the accounts to make it easier to type, then assign the contract </a:t>
            </a:r>
            <a:r>
              <a:rPr lang="en-US" baseline="0" dirty="0" err="1" smtClean="0"/>
              <a:t>toa</a:t>
            </a:r>
            <a:r>
              <a:rPr lang="en-US" baseline="0" dirty="0" smtClean="0"/>
              <a:t> variable </a:t>
            </a:r>
            <a:r>
              <a:rPr lang="en-US" baseline="0" dirty="0" err="1" smtClean="0"/>
              <a:t>aswell</a:t>
            </a:r>
            <a:r>
              <a:rPr lang="en-US" baseline="0" dirty="0" smtClean="0"/>
              <a:t>.  Now we can invoke functions on the contract using the </a:t>
            </a:r>
            <a:r>
              <a:rPr lang="en-US" baseline="0" dirty="0" err="1" smtClean="0"/>
              <a:t>javascript</a:t>
            </a:r>
            <a:r>
              <a:rPr lang="en-US" baseline="0" dirty="0" smtClean="0"/>
              <a:t> </a:t>
            </a:r>
            <a:r>
              <a:rPr lang="en-US" baseline="0" dirty="0" err="1" smtClean="0"/>
              <a:t>api</a:t>
            </a:r>
            <a:r>
              <a:rPr lang="en-US" baseline="0" dirty="0" smtClean="0"/>
              <a:t> surface.  Under the hood web3 will convert our high-level calls </a:t>
            </a:r>
            <a:r>
              <a:rPr lang="en-US" baseline="0" dirty="0" err="1" smtClean="0"/>
              <a:t>inot</a:t>
            </a:r>
            <a:r>
              <a:rPr lang="en-US" baseline="0" dirty="0" smtClean="0"/>
              <a:t> the TX data we need.  </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17</a:t>
            </a:fld>
            <a:endParaRPr lang="en-US"/>
          </a:p>
        </p:txBody>
      </p:sp>
    </p:spTree>
    <p:extLst>
      <p:ext uri="{BB962C8B-B14F-4D97-AF65-F5344CB8AC3E}">
        <p14:creationId xmlns:p14="http://schemas.microsoft.com/office/powerpoint/2010/main" val="1188939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two examples here that show executing</a:t>
            </a:r>
            <a:r>
              <a:rPr lang="en-US" baseline="0" dirty="0" smtClean="0"/>
              <a:t> the same tests in solidity and </a:t>
            </a:r>
            <a:r>
              <a:rPr lang="en-US" baseline="0" dirty="0" err="1" smtClean="0"/>
              <a:t>javascript</a:t>
            </a:r>
            <a:r>
              <a:rPr lang="en-US" baseline="0" dirty="0" smtClean="0"/>
              <a:t>.  Lets go look at our constructor</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18</a:t>
            </a:fld>
            <a:endParaRPr lang="en-US"/>
          </a:p>
        </p:txBody>
      </p:sp>
    </p:spTree>
    <p:extLst>
      <p:ext uri="{BB962C8B-B14F-4D97-AF65-F5344CB8AC3E}">
        <p14:creationId xmlns:p14="http://schemas.microsoft.com/office/powerpoint/2010/main" val="1221037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noter</a:t>
            </a:r>
            <a:r>
              <a:rPr lang="en-US" dirty="0" smtClean="0"/>
              <a:t> </a:t>
            </a:r>
            <a:r>
              <a:rPr lang="en-US" dirty="0" err="1" smtClean="0"/>
              <a:t>abount</a:t>
            </a:r>
            <a:r>
              <a:rPr lang="en-US" dirty="0" smtClean="0"/>
              <a:t> function calls.  When testing there are a couple ways to call functions.</a:t>
            </a:r>
            <a:r>
              <a:rPr lang="en-US" baseline="0" dirty="0" smtClean="0"/>
              <a:t>  Calling a function directly executes it on the </a:t>
            </a:r>
            <a:r>
              <a:rPr lang="en-US" baseline="0" dirty="0" err="1" smtClean="0"/>
              <a:t>blockchain</a:t>
            </a:r>
            <a:r>
              <a:rPr lang="en-US" baseline="0" dirty="0" smtClean="0"/>
              <a:t> while calling the “call” will simply return a value from the contact state.  Additionally, we can pass in an object at the end that represents modifications </a:t>
            </a:r>
            <a:r>
              <a:rPr lang="en-US" baseline="0" dirty="0" err="1" smtClean="0"/>
              <a:t>ot</a:t>
            </a:r>
            <a:r>
              <a:rPr lang="en-US" baseline="0" dirty="0" smtClean="0"/>
              <a:t> the transaction.  This allows us to mock different senders or gas limits, etc.</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19</a:t>
            </a:fld>
            <a:endParaRPr lang="en-US"/>
          </a:p>
        </p:txBody>
      </p:sp>
    </p:spTree>
    <p:extLst>
      <p:ext uri="{BB962C8B-B14F-4D97-AF65-F5344CB8AC3E}">
        <p14:creationId xmlns:p14="http://schemas.microsoft.com/office/powerpoint/2010/main" val="213614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lets</a:t>
            </a:r>
            <a:r>
              <a:rPr lang="en-US" baseline="0" dirty="0" smtClean="0"/>
              <a:t> look at improving our contract.  This is </a:t>
            </a:r>
            <a:r>
              <a:rPr lang="en-US" baseline="0" dirty="0" err="1" smtClean="0"/>
              <a:t>abasic</a:t>
            </a:r>
            <a:r>
              <a:rPr lang="en-US" baseline="0" dirty="0" smtClean="0"/>
              <a:t> example but there are a few things we want to do to make sure we don’t shoot ourselves in the foot.  First, we want to make sure that the contract </a:t>
            </a:r>
            <a:r>
              <a:rPr lang="en-US" baseline="0" dirty="0" err="1" smtClean="0"/>
              <a:t>hass</a:t>
            </a:r>
            <a:r>
              <a:rPr lang="en-US" baseline="0" dirty="0" smtClean="0"/>
              <a:t> a self-destruct method that only the owner can call.  If for whatever reason you find an exploit in your contract, the owner can kill the contract.  The contract is never </a:t>
            </a:r>
            <a:r>
              <a:rPr lang="en-US" baseline="0" dirty="0" err="1" smtClean="0"/>
              <a:t>relally</a:t>
            </a:r>
            <a:r>
              <a:rPr lang="en-US" baseline="0" dirty="0" smtClean="0"/>
              <a:t> removed from the </a:t>
            </a:r>
            <a:r>
              <a:rPr lang="en-US" baseline="0" dirty="0" err="1" smtClean="0"/>
              <a:t>blockchain</a:t>
            </a:r>
            <a:r>
              <a:rPr lang="en-US" baseline="0" dirty="0" smtClean="0"/>
              <a:t>, but its state is wiped out and code can no longer be executed against it.  </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20</a:t>
            </a:fld>
            <a:endParaRPr lang="en-US"/>
          </a:p>
        </p:txBody>
      </p:sp>
    </p:spTree>
    <p:extLst>
      <p:ext uri="{BB962C8B-B14F-4D97-AF65-F5344CB8AC3E}">
        <p14:creationId xmlns:p14="http://schemas.microsoft.com/office/powerpoint/2010/main" val="93770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preparing for this presentation I was discussing with one of my coworkers</a:t>
            </a:r>
            <a:r>
              <a:rPr lang="en-US" baseline="0" dirty="0" smtClean="0"/>
              <a:t> my approach; and he said, “yes I’m familiar with how it all works; but what I’m missing is why should I care?”  That’s when I realized it is difficult to see past all of the hype surrounding </a:t>
            </a:r>
            <a:r>
              <a:rPr lang="en-US" baseline="0" dirty="0" err="1" smtClean="0"/>
              <a:t>blockchain</a:t>
            </a:r>
            <a:r>
              <a:rPr lang="en-US" baseline="0" dirty="0" smtClean="0"/>
              <a:t> tech.  As with any software project, it’s important to consider the problem domain you are trying to solve before you pick your tools.  Today it seems like every startup or company has a </a:t>
            </a:r>
            <a:r>
              <a:rPr lang="en-US" baseline="0" dirty="0" err="1" smtClean="0"/>
              <a:t>blockchain</a:t>
            </a:r>
            <a:r>
              <a:rPr lang="en-US" baseline="0" dirty="0" smtClean="0"/>
              <a:t> hammer looking for a nail, so it can be difficult to see why this may be a better solution than a traditional client-server model, or some other architecture.  There are probably many use cases I haven’t thought of, but the two main ones are for projects that need to maintain a record of account and projects that need to provide consensus among </a:t>
            </a:r>
            <a:r>
              <a:rPr lang="en-US" baseline="0" dirty="0" err="1" smtClean="0"/>
              <a:t>untrsuted</a:t>
            </a:r>
            <a:r>
              <a:rPr lang="en-US" baseline="0" dirty="0" smtClean="0"/>
              <a:t> parties.  </a:t>
            </a:r>
            <a:r>
              <a:rPr lang="en-US" baseline="0" dirty="0" err="1" smtClean="0"/>
              <a:t>Ethereum</a:t>
            </a:r>
            <a:r>
              <a:rPr lang="en-US" baseline="0" dirty="0" smtClean="0"/>
              <a:t> is essentially a highly fault-tolerant distributed database that can execute stored procedures; so it can be a very compelling development platform that can theoretically have lower maintenance costs than a traditional geo-replicated database model.  In a private environment </a:t>
            </a:r>
            <a:r>
              <a:rPr lang="en-US" baseline="0" dirty="0" smtClean="0"/>
              <a:t>Ether (the cryptocurrency that powers the network) </a:t>
            </a:r>
            <a:r>
              <a:rPr lang="en-US" baseline="0" dirty="0" smtClean="0"/>
              <a:t>has no real value so transaction and storage costs can rival other implementations such as </a:t>
            </a:r>
            <a:r>
              <a:rPr lang="en-US" baseline="0" dirty="0" smtClean="0"/>
              <a:t>a traditional replicated relational database.  </a:t>
            </a:r>
            <a:r>
              <a:rPr lang="en-US" baseline="0" dirty="0" smtClean="0"/>
              <a:t>Database throughput is still a concern and is likely the main reason you wouldn’t use a system like this.  Most </a:t>
            </a:r>
            <a:r>
              <a:rPr lang="en-US" baseline="0" dirty="0" err="1" smtClean="0"/>
              <a:t>peoiple</a:t>
            </a:r>
            <a:r>
              <a:rPr lang="en-US" baseline="0" dirty="0" smtClean="0"/>
              <a:t> agree however that the </a:t>
            </a:r>
            <a:r>
              <a:rPr lang="en-US" baseline="0" dirty="0" smtClean="0"/>
              <a:t>real </a:t>
            </a:r>
            <a:r>
              <a:rPr lang="en-US" baseline="0" dirty="0" smtClean="0"/>
              <a:t>value is in the public network where you essentially pay a transaction costs </a:t>
            </a:r>
            <a:r>
              <a:rPr lang="en-US" baseline="0" dirty="0" smtClean="0"/>
              <a:t>to buy trust</a:t>
            </a:r>
            <a:r>
              <a:rPr lang="en-US" baseline="0" dirty="0" smtClean="0"/>
              <a:t>.  As an example </a:t>
            </a:r>
            <a:r>
              <a:rPr lang="en-US" baseline="0" dirty="0" smtClean="0"/>
              <a:t>in March a </a:t>
            </a:r>
            <a:r>
              <a:rPr lang="en-US" baseline="0" dirty="0" err="1" smtClean="0"/>
              <a:t>ForEx</a:t>
            </a:r>
            <a:r>
              <a:rPr lang="en-US" baseline="0" dirty="0" smtClean="0"/>
              <a:t> contract was </a:t>
            </a:r>
            <a:r>
              <a:rPr lang="en-US" baseline="0" dirty="0" smtClean="0"/>
              <a:t>settled on the public </a:t>
            </a:r>
            <a:r>
              <a:rPr lang="en-US" baseline="0" dirty="0" err="1" smtClean="0"/>
              <a:t>ethereum</a:t>
            </a:r>
            <a:r>
              <a:rPr lang="en-US" baseline="0" dirty="0" smtClean="0"/>
              <a:t> </a:t>
            </a:r>
            <a:r>
              <a:rPr lang="en-US" baseline="0" dirty="0" err="1" smtClean="0"/>
              <a:t>blockchain</a:t>
            </a:r>
            <a:r>
              <a:rPr lang="en-US" baseline="0" dirty="0" smtClean="0"/>
              <a:t> as a real-world test to validate the assumptions that </a:t>
            </a:r>
            <a:r>
              <a:rPr lang="en-US" baseline="0" dirty="0" err="1" smtClean="0"/>
              <a:t>blockchain</a:t>
            </a:r>
            <a:r>
              <a:rPr lang="en-US" baseline="0" dirty="0" smtClean="0"/>
              <a:t> settlement can be cheaper than using 3</a:t>
            </a:r>
            <a:r>
              <a:rPr lang="en-US" baseline="30000" dirty="0" smtClean="0"/>
              <a:t>rd</a:t>
            </a:r>
            <a:r>
              <a:rPr lang="en-US" baseline="0" dirty="0" smtClean="0"/>
              <a:t> party clearing houses.</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3</a:t>
            </a:fld>
            <a:endParaRPr lang="en-US"/>
          </a:p>
        </p:txBody>
      </p:sp>
    </p:spTree>
    <p:extLst>
      <p:ext uri="{BB962C8B-B14F-4D97-AF65-F5344CB8AC3E}">
        <p14:creationId xmlns:p14="http://schemas.microsoft.com/office/powerpoint/2010/main" val="169187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our code to the </a:t>
            </a:r>
            <a:r>
              <a:rPr lang="en-US" dirty="0" err="1" smtClean="0"/>
              <a:t>rinkeby</a:t>
            </a:r>
            <a:r>
              <a:rPr lang="en-US" dirty="0" smtClean="0"/>
              <a:t> test net can be done from the command line too,</a:t>
            </a:r>
            <a:r>
              <a:rPr lang="en-US" baseline="0" dirty="0" smtClean="0"/>
              <a:t> we just need to create another network and tell truffle about it.  You’ll need to set up and configure the Go </a:t>
            </a:r>
            <a:r>
              <a:rPr lang="en-US" baseline="0" dirty="0" err="1" smtClean="0"/>
              <a:t>Ethereum</a:t>
            </a:r>
            <a:r>
              <a:rPr lang="en-US" baseline="0" dirty="0" smtClean="0"/>
              <a:t> client (or connect to a known one) in order to broadcast transactions to the network </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21</a:t>
            </a:fld>
            <a:endParaRPr lang="en-US"/>
          </a:p>
        </p:txBody>
      </p:sp>
    </p:spTree>
    <p:extLst>
      <p:ext uri="{BB962C8B-B14F-4D97-AF65-F5344CB8AC3E}">
        <p14:creationId xmlns:p14="http://schemas.microsoft.com/office/powerpoint/2010/main" val="105937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contracts are essentially just code.  </a:t>
            </a:r>
            <a:r>
              <a:rPr lang="en-US" dirty="0" smtClean="0"/>
              <a:t>I like</a:t>
            </a:r>
            <a:r>
              <a:rPr lang="en-US" baseline="0" dirty="0" smtClean="0"/>
              <a:t> the analogy of a Stored Procedure that anyone can deploy and execute.  </a:t>
            </a:r>
            <a:r>
              <a:rPr lang="en-US" dirty="0" smtClean="0"/>
              <a:t>The </a:t>
            </a:r>
            <a:r>
              <a:rPr lang="en-US" dirty="0" smtClean="0"/>
              <a:t>contract portion of the name is a bit mis</a:t>
            </a:r>
            <a:r>
              <a:rPr lang="en-US" baseline="0" dirty="0" smtClean="0"/>
              <a:t>leading because it implies there must be a counterparty but that is not necessarily the case </a:t>
            </a:r>
            <a:r>
              <a:rPr lang="mr-IN" baseline="0" dirty="0" smtClean="0"/>
              <a:t>–</a:t>
            </a:r>
            <a:r>
              <a:rPr lang="en-US" baseline="0" dirty="0" smtClean="0"/>
              <a:t> even if it is one of the primary use cases.  In the case of </a:t>
            </a:r>
            <a:r>
              <a:rPr lang="en-US" baseline="0" dirty="0" err="1" smtClean="0"/>
              <a:t>Ethereum</a:t>
            </a:r>
            <a:r>
              <a:rPr lang="en-US" baseline="0" dirty="0" smtClean="0"/>
              <a:t>; </a:t>
            </a:r>
            <a:r>
              <a:rPr lang="en-US" baseline="0" dirty="0" smtClean="0"/>
              <a:t>Smart Contracts are just blocks of code with function inputs and </a:t>
            </a:r>
            <a:r>
              <a:rPr lang="en-US" baseline="0" dirty="0" smtClean="0"/>
              <a:t>outputs and that mutate state.  </a:t>
            </a:r>
            <a:r>
              <a:rPr lang="en-US" baseline="0" dirty="0" smtClean="0"/>
              <a:t>When you issue a transaction to a smart contract, the network (a miner) will execute the code with the given inputs and will write the outputs to the </a:t>
            </a:r>
            <a:r>
              <a:rPr lang="en-US" baseline="0" dirty="0" err="1" smtClean="0"/>
              <a:t>blockchain</a:t>
            </a:r>
            <a:r>
              <a:rPr lang="en-US" baseline="0" dirty="0" smtClean="0"/>
              <a:t> effectively transitioning the state of your app.  This change will propagate to all other nodes in the network and will be verified by everyone essentially proving you code did what it says it does.</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4</a:t>
            </a:fld>
            <a:endParaRPr lang="en-US"/>
          </a:p>
        </p:txBody>
      </p:sp>
    </p:spTree>
    <p:extLst>
      <p:ext uri="{BB962C8B-B14F-4D97-AF65-F5344CB8AC3E}">
        <p14:creationId xmlns:p14="http://schemas.microsoft.com/office/powerpoint/2010/main" val="92518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a:t>
            </a:r>
            <a:r>
              <a:rPr lang="en-US" baseline="0" dirty="0" smtClean="0"/>
              <a:t>e are a number of interesting projects being built on </a:t>
            </a:r>
            <a:r>
              <a:rPr lang="en-US" baseline="0" dirty="0" err="1" smtClean="0"/>
              <a:t>Ethereum</a:t>
            </a:r>
            <a:r>
              <a:rPr lang="en-US" baseline="0" dirty="0" smtClean="0"/>
              <a:t>, and maybe more than a few scams too.  Here are a few projects that seem legit and have a chance at succeeding at solving real world problems.  No mention of </a:t>
            </a:r>
            <a:r>
              <a:rPr lang="en-US" baseline="0" dirty="0" err="1" smtClean="0"/>
              <a:t>Ethereum</a:t>
            </a:r>
            <a:r>
              <a:rPr lang="en-US" baseline="0" dirty="0" smtClean="0"/>
              <a:t> smart contracts would be complete without Talking about Crypto Kitties.  For those unfamiliar, crypto kitties are essentially non-divisible digital assets in the form of a game.  </a:t>
            </a:r>
            <a:r>
              <a:rPr lang="en-US" baseline="0" dirty="0" smtClean="0"/>
              <a:t>Late last year the overwhelming </a:t>
            </a:r>
            <a:r>
              <a:rPr lang="en-US" baseline="0" dirty="0" err="1" smtClean="0"/>
              <a:t>pop;ularity</a:t>
            </a:r>
            <a:r>
              <a:rPr lang="en-US" baseline="0" dirty="0" smtClean="0"/>
              <a:t> of </a:t>
            </a:r>
            <a:r>
              <a:rPr lang="en-US" baseline="0" dirty="0" err="1" smtClean="0"/>
              <a:t>Cryptoi</a:t>
            </a:r>
            <a:r>
              <a:rPr lang="en-US" baseline="0" dirty="0" smtClean="0"/>
              <a:t>-Kitties </a:t>
            </a:r>
            <a:r>
              <a:rPr lang="en-US" baseline="0" dirty="0" err="1" smtClean="0"/>
              <a:t>brough</a:t>
            </a:r>
            <a:r>
              <a:rPr lang="en-US" baseline="0" dirty="0" smtClean="0"/>
              <a:t> the </a:t>
            </a:r>
            <a:r>
              <a:rPr lang="en-US" baseline="0" dirty="0" err="1" smtClean="0"/>
              <a:t>ethereum</a:t>
            </a:r>
            <a:r>
              <a:rPr lang="en-US" baseline="0" dirty="0" smtClean="0"/>
              <a:t> network to a standstill and demonstrated the scalability issues of the </a:t>
            </a:r>
            <a:r>
              <a:rPr lang="en-US" baseline="0" dirty="0" err="1" smtClean="0"/>
              <a:t>etehreum</a:t>
            </a:r>
            <a:r>
              <a:rPr lang="en-US" baseline="0" dirty="0" smtClean="0"/>
              <a:t> virtual machine.  We’ll be looking closely at Crypto Kitties as an example to demonstrate some of the features of the </a:t>
            </a:r>
            <a:r>
              <a:rPr lang="en-US" baseline="0" dirty="0" err="1" smtClean="0"/>
              <a:t>Ethereum</a:t>
            </a:r>
            <a:r>
              <a:rPr lang="en-US" baseline="0" dirty="0" smtClean="0"/>
              <a:t> platform.  Since </a:t>
            </a:r>
            <a:r>
              <a:rPr lang="en-US" baseline="0" dirty="0" smtClean="0"/>
              <a:t>just about everything in the </a:t>
            </a:r>
            <a:r>
              <a:rPr lang="en-US" baseline="0" dirty="0" err="1" smtClean="0"/>
              <a:t>Ethereum</a:t>
            </a:r>
            <a:r>
              <a:rPr lang="en-US" baseline="0" dirty="0" smtClean="0"/>
              <a:t> ecosystem is open source, lets take a look at the crypto kitties smart contract.  </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5</a:t>
            </a:fld>
            <a:endParaRPr lang="en-US"/>
          </a:p>
        </p:txBody>
      </p:sp>
    </p:spTree>
    <p:extLst>
      <p:ext uri="{BB962C8B-B14F-4D97-AF65-F5344CB8AC3E}">
        <p14:creationId xmlns:p14="http://schemas.microsoft.com/office/powerpoint/2010/main" val="64442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crypto kitties contract is a good starting</a:t>
            </a:r>
            <a:r>
              <a:rPr lang="en-US" baseline="0" dirty="0" smtClean="0"/>
              <a:t> example to show off a few development concepts.  If we look at it on </a:t>
            </a:r>
            <a:r>
              <a:rPr lang="en-US" baseline="0" dirty="0" err="1" smtClean="0"/>
              <a:t>etherscan</a:t>
            </a:r>
            <a:r>
              <a:rPr lang="en-US" baseline="0" dirty="0" smtClean="0"/>
              <a:t> you can see the developers </a:t>
            </a:r>
            <a:r>
              <a:rPr lang="en-US" baseline="0" dirty="0" smtClean="0"/>
              <a:t>uploaded </a:t>
            </a:r>
            <a:r>
              <a:rPr lang="en-US" baseline="0" dirty="0" smtClean="0"/>
              <a:t>the contract source code.  This isn’t required but it does help with visibility.  If the developer </a:t>
            </a:r>
            <a:r>
              <a:rPr lang="en-US" baseline="0" dirty="0" err="1" smtClean="0"/>
              <a:t>didn</a:t>
            </a:r>
            <a:r>
              <a:rPr lang="mr-IN" baseline="0" dirty="0" smtClean="0"/>
              <a:t>’</a:t>
            </a:r>
            <a:r>
              <a:rPr lang="en-US" baseline="0" dirty="0" smtClean="0"/>
              <a:t>t upload the source, the ABI </a:t>
            </a:r>
            <a:r>
              <a:rPr lang="en-US" baseline="0" dirty="0" smtClean="0"/>
              <a:t>interface </a:t>
            </a:r>
            <a:r>
              <a:rPr lang="en-US" baseline="0" dirty="0" smtClean="0"/>
              <a:t>must be available.  This is a data structure that represents how the outside world can interface with the contract code. </a:t>
            </a:r>
            <a:r>
              <a:rPr lang="en-US" baseline="0" dirty="0" smtClean="0"/>
              <a:t>It’s </a:t>
            </a:r>
            <a:r>
              <a:rPr lang="en-US" baseline="0" dirty="0" smtClean="0"/>
              <a:t>essentially the public interface for your contract binary.  So lets look at the contract source briefly.  Looking at the </a:t>
            </a:r>
            <a:r>
              <a:rPr lang="en-US" baseline="0" dirty="0" err="1" smtClean="0"/>
              <a:t>Ownable</a:t>
            </a:r>
            <a:r>
              <a:rPr lang="en-US" baseline="0" dirty="0" smtClean="0"/>
              <a:t> interface we can see a few </a:t>
            </a:r>
            <a:r>
              <a:rPr lang="en-US" baseline="0" dirty="0" err="1" smtClean="0"/>
              <a:t>ethereum</a:t>
            </a:r>
            <a:r>
              <a:rPr lang="en-US" baseline="0" dirty="0" smtClean="0"/>
              <a:t> concepts demonstrated.  You’ll notice this </a:t>
            </a:r>
            <a:r>
              <a:rPr lang="en-US" baseline="0" dirty="0" smtClean="0"/>
              <a:t>contract </a:t>
            </a:r>
            <a:r>
              <a:rPr lang="en-US" baseline="0" dirty="0" smtClean="0"/>
              <a:t>implements the ERC721 interface. These are just contracts agreed on to define a common set of methods across different contracts.  By having a standard API surface other developers can build things assuming that those methods are there.</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6</a:t>
            </a:fld>
            <a:endParaRPr lang="en-US"/>
          </a:p>
        </p:txBody>
      </p:sp>
    </p:spTree>
    <p:extLst>
      <p:ext uri="{BB962C8B-B14F-4D97-AF65-F5344CB8AC3E}">
        <p14:creationId xmlns:p14="http://schemas.microsoft.com/office/powerpoint/2010/main" val="933782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most</a:t>
            </a:r>
            <a:r>
              <a:rPr lang="en-US" baseline="0" dirty="0" smtClean="0"/>
              <a:t> statically types languages </a:t>
            </a:r>
            <a:r>
              <a:rPr lang="en-US" baseline="0" dirty="0" err="1" smtClean="0"/>
              <a:t>ther</a:t>
            </a:r>
            <a:r>
              <a:rPr lang="en-US" baseline="0" dirty="0" smtClean="0"/>
              <a:t> </a:t>
            </a:r>
            <a:r>
              <a:rPr lang="en-US" baseline="0" dirty="0" err="1" smtClean="0"/>
              <a:t>eare</a:t>
            </a:r>
            <a:r>
              <a:rPr lang="en-US" baseline="0" dirty="0" smtClean="0"/>
              <a:t> value types and reference types.  Value types will always be passed around as values, whereas reference types can be quite complex and large.  Because reference types can be quite large, care must be given to their data location.  The data location varies by default depending on context </a:t>
            </a:r>
            <a:r>
              <a:rPr lang="en-US" baseline="0" dirty="0" err="1" smtClean="0"/>
              <a:t>buit</a:t>
            </a:r>
            <a:r>
              <a:rPr lang="en-US" baseline="0" dirty="0" smtClean="0"/>
              <a:t> can always be changed by using a function modifier.  For instance public contract fields are always located in storage.  The docs are quire good here and I highly recommend reading through them.</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7</a:t>
            </a:fld>
            <a:endParaRPr lang="en-US"/>
          </a:p>
        </p:txBody>
      </p:sp>
    </p:spTree>
    <p:extLst>
      <p:ext uri="{BB962C8B-B14F-4D97-AF65-F5344CB8AC3E}">
        <p14:creationId xmlns:p14="http://schemas.microsoft.com/office/powerpoint/2010/main" val="79137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ethereum</a:t>
            </a:r>
            <a:r>
              <a:rPr lang="en-US" dirty="0" smtClean="0"/>
              <a:t> documentation will be your friend.  It</a:t>
            </a:r>
            <a:r>
              <a:rPr lang="en-US" baseline="0" dirty="0" smtClean="0"/>
              <a:t> is fairly complete and will provide an excellent resource for understanding various facets of development.   Basically the EVM uses a stack-based bytecode language and an internal cost reference to associate a cost to every operation.  For instance, adding 2 integers costs 3 GAS.  The costs are in the </a:t>
            </a:r>
            <a:r>
              <a:rPr lang="en-US" baseline="0" dirty="0" err="1" smtClean="0"/>
              <a:t>Ethereum</a:t>
            </a:r>
            <a:r>
              <a:rPr lang="en-US" baseline="0" dirty="0" smtClean="0"/>
              <a:t> yellow paper but this </a:t>
            </a:r>
            <a:r>
              <a:rPr lang="en-US" baseline="0" dirty="0" err="1" smtClean="0"/>
              <a:t>github</a:t>
            </a:r>
            <a:r>
              <a:rPr lang="en-US" baseline="0" dirty="0" smtClean="0"/>
              <a:t> link extracts them into a CSV for easy reading.  The dev team decided to use GAS as a way to separate the fixed costs of operation from the variable costs of the ETH token.  The prevailing market price can be found on eth gas station.  You can set the price you want to pay based on the market to have your transaction mined.  It important to note that in most cases the gas price and limit are user-facing values that end users can manipulate in most circumstances depending on how they send their transaction to your contracts.  We’ll look at this more in a bit.</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8</a:t>
            </a:fld>
            <a:endParaRPr lang="en-US"/>
          </a:p>
        </p:txBody>
      </p:sp>
    </p:spTree>
    <p:extLst>
      <p:ext uri="{BB962C8B-B14F-4D97-AF65-F5344CB8AC3E}">
        <p14:creationId xmlns:p14="http://schemas.microsoft.com/office/powerpoint/2010/main" val="138758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dirty="0" err="1" smtClean="0"/>
              <a:t>lewts</a:t>
            </a:r>
            <a:r>
              <a:rPr lang="en-US" dirty="0" smtClean="0"/>
              <a:t> take a look at the transaction data structure.  This is primarily how users or your front-end application will interact</a:t>
            </a:r>
            <a:r>
              <a:rPr lang="en-US" baseline="0" dirty="0" smtClean="0"/>
              <a:t> with your </a:t>
            </a:r>
            <a:r>
              <a:rPr lang="en-US" baseline="0" dirty="0" err="1" smtClean="0"/>
              <a:t>constract</a:t>
            </a:r>
            <a:r>
              <a:rPr lang="en-US" baseline="0" dirty="0" smtClean="0"/>
              <a:t> state.   </a:t>
            </a:r>
            <a:r>
              <a:rPr lang="en-US" dirty="0" smtClean="0"/>
              <a:t>Lets go back to the </a:t>
            </a:r>
            <a:r>
              <a:rPr lang="en-US" dirty="0" err="1" smtClean="0"/>
              <a:t>cryptokitties</a:t>
            </a:r>
            <a:r>
              <a:rPr lang="en-US" dirty="0" smtClean="0"/>
              <a:t> contract and look at a random transaction.  Notice the transaction</a:t>
            </a:r>
            <a:r>
              <a:rPr lang="en-US" baseline="0" dirty="0" smtClean="0"/>
              <a:t> may/may not have an ether transfer value </a:t>
            </a:r>
            <a:r>
              <a:rPr lang="en-US" baseline="0" dirty="0" err="1" smtClean="0"/>
              <a:t>dependning</a:t>
            </a:r>
            <a:r>
              <a:rPr lang="en-US" baseline="0" dirty="0" smtClean="0"/>
              <a:t> on the function called.  The gas limit is set when the transaction is created but the actual </a:t>
            </a:r>
            <a:r>
              <a:rPr lang="en-US" baseline="0" dirty="0" err="1" smtClean="0"/>
              <a:t>Tx</a:t>
            </a:r>
            <a:r>
              <a:rPr lang="en-US" baseline="0" dirty="0" smtClean="0"/>
              <a:t> cost is populated after the code is executed and the block is confirmed.  That </a:t>
            </a:r>
            <a:r>
              <a:rPr lang="en-US" baseline="0" dirty="0" err="1" smtClean="0"/>
              <a:t>Tx</a:t>
            </a:r>
            <a:r>
              <a:rPr lang="en-US" baseline="0" dirty="0" smtClean="0"/>
              <a:t> fee goes to the miner.  Now is a good time to look at the two different types of accounts.  Basically user accounts do not have code whereas contract accounts do have code.  User accounts own contract accounts since each contract account must be deployed by a user account and be mined like any other transaction.</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9</a:t>
            </a:fld>
            <a:endParaRPr lang="en-US"/>
          </a:p>
        </p:txBody>
      </p:sp>
    </p:spTree>
    <p:extLst>
      <p:ext uri="{BB962C8B-B14F-4D97-AF65-F5344CB8AC3E}">
        <p14:creationId xmlns:p14="http://schemas.microsoft.com/office/powerpoint/2010/main" val="24391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essentially 3 types</a:t>
            </a:r>
            <a:r>
              <a:rPr lang="en-US" baseline="0" dirty="0" smtClean="0"/>
              <a:t> of networks.  Private nets are just private deployments of </a:t>
            </a:r>
            <a:r>
              <a:rPr lang="en-US" baseline="0" dirty="0" err="1" smtClean="0"/>
              <a:t>ethereum</a:t>
            </a:r>
            <a:r>
              <a:rPr lang="en-US" baseline="0" dirty="0" smtClean="0"/>
              <a:t>.  It can be on your local host, or any combination of real and virtual hardware. Public test nets are test networks maintained by the community to test and debug smart contracts before deploying to the real network . Because there are real-world financial implications to running on the main net it is always recommended to test against the test networks before deploying your contracts.  Its important to note that whenever you connect to the </a:t>
            </a:r>
            <a:r>
              <a:rPr lang="en-US" baseline="0" dirty="0" err="1" smtClean="0"/>
              <a:t>ethereum</a:t>
            </a:r>
            <a:r>
              <a:rPr lang="en-US" baseline="0" dirty="0" smtClean="0"/>
              <a:t> network you are connecting through a node.  While the </a:t>
            </a:r>
            <a:r>
              <a:rPr lang="en-US" baseline="0" dirty="0" smtClean="0"/>
              <a:t>ETH network </a:t>
            </a:r>
            <a:r>
              <a:rPr lang="en-US" baseline="0" dirty="0" smtClean="0"/>
              <a:t>is decentralized, </a:t>
            </a:r>
            <a:r>
              <a:rPr lang="en-US" baseline="0" dirty="0" smtClean="0"/>
              <a:t>you are </a:t>
            </a:r>
            <a:r>
              <a:rPr lang="en-US" baseline="0" dirty="0" smtClean="0"/>
              <a:t>still connecting to it from a single point of failure.  If you connect </a:t>
            </a:r>
            <a:r>
              <a:rPr lang="en-US" baseline="0" dirty="0" err="1" smtClean="0"/>
              <a:t>ot</a:t>
            </a:r>
            <a:r>
              <a:rPr lang="en-US" baseline="0" dirty="0" smtClean="0"/>
              <a:t> a node that is untrusted you can essentially become the victim of a malicious actor.  In the </a:t>
            </a:r>
            <a:r>
              <a:rPr lang="en-US" baseline="0" dirty="0" err="1" smtClean="0"/>
              <a:t>ral</a:t>
            </a:r>
            <a:r>
              <a:rPr lang="en-US" baseline="0" dirty="0" smtClean="0"/>
              <a:t> world </a:t>
            </a:r>
            <a:r>
              <a:rPr lang="en-US" baseline="0" dirty="0" err="1" smtClean="0"/>
              <a:t>howevr</a:t>
            </a:r>
            <a:r>
              <a:rPr lang="en-US" baseline="0" dirty="0" smtClean="0"/>
              <a:t> this </a:t>
            </a:r>
            <a:r>
              <a:rPr lang="en-US" baseline="0" dirty="0" err="1" smtClean="0"/>
              <a:t>isnt</a:t>
            </a:r>
            <a:r>
              <a:rPr lang="en-US" baseline="0" dirty="0" smtClean="0"/>
              <a:t> a major concern since the consensus </a:t>
            </a:r>
            <a:r>
              <a:rPr lang="en-US" baseline="0" dirty="0" err="1" smtClean="0"/>
              <a:t>meachinsms</a:t>
            </a:r>
            <a:r>
              <a:rPr lang="en-US" baseline="0" dirty="0" smtClean="0"/>
              <a:t> in place incentivize nodes to behave according to the rules.  It’s just something to consider if your application is privacy-focused</a:t>
            </a:r>
            <a:endParaRPr lang="en-US" dirty="0"/>
          </a:p>
        </p:txBody>
      </p:sp>
      <p:sp>
        <p:nvSpPr>
          <p:cNvPr id="4" name="Slide Number Placeholder 3"/>
          <p:cNvSpPr>
            <a:spLocks noGrp="1"/>
          </p:cNvSpPr>
          <p:nvPr>
            <p:ph type="sldNum" sz="quarter" idx="10"/>
          </p:nvPr>
        </p:nvSpPr>
        <p:spPr/>
        <p:txBody>
          <a:bodyPr/>
          <a:lstStyle/>
          <a:p>
            <a:fld id="{4830A771-FFD5-584A-8492-DE0BE3FDAF70}" type="slidenum">
              <a:rPr lang="en-US" smtClean="0"/>
              <a:t>10</a:t>
            </a:fld>
            <a:endParaRPr lang="en-US"/>
          </a:p>
        </p:txBody>
      </p:sp>
    </p:spTree>
    <p:extLst>
      <p:ext uri="{BB962C8B-B14F-4D97-AF65-F5344CB8AC3E}">
        <p14:creationId xmlns:p14="http://schemas.microsoft.com/office/powerpoint/2010/main" val="198116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67AA5E-C8D4-8943-B5D1-45C2432B1F1E}"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165841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7AA5E-C8D4-8943-B5D1-45C2432B1F1E}"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58223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7AA5E-C8D4-8943-B5D1-45C2432B1F1E}"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172277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7AA5E-C8D4-8943-B5D1-45C2432B1F1E}"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77475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67AA5E-C8D4-8943-B5D1-45C2432B1F1E}" type="datetimeFigureOut">
              <a:rPr lang="en-US" smtClean="0"/>
              <a:t>5/5/18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104947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67AA5E-C8D4-8943-B5D1-45C2432B1F1E}" type="datetimeFigureOut">
              <a:rPr lang="en-US" smtClean="0"/>
              <a:t>5/5/18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130017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67AA5E-C8D4-8943-B5D1-45C2432B1F1E}" type="datetimeFigureOut">
              <a:rPr lang="en-US" smtClean="0"/>
              <a:t>5/5/18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139758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67AA5E-C8D4-8943-B5D1-45C2432B1F1E}" type="datetimeFigureOut">
              <a:rPr lang="en-US" smtClean="0"/>
              <a:t>5/5/18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7536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7AA5E-C8D4-8943-B5D1-45C2432B1F1E}" type="datetimeFigureOut">
              <a:rPr lang="en-US" smtClean="0"/>
              <a:t>5/5/18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184449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7AA5E-C8D4-8943-B5D1-45C2432B1F1E}" type="datetimeFigureOut">
              <a:rPr lang="en-US" smtClean="0"/>
              <a:t>5/5/18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149280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7AA5E-C8D4-8943-B5D1-45C2432B1F1E}" type="datetimeFigureOut">
              <a:rPr lang="en-US" smtClean="0"/>
              <a:t>5/5/18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7621E-8846-3440-BA4C-A99F7D7A1BA1}" type="slidenum">
              <a:rPr lang="en-US" smtClean="0"/>
              <a:t>‹#›</a:t>
            </a:fld>
            <a:endParaRPr lang="en-US"/>
          </a:p>
        </p:txBody>
      </p:sp>
    </p:spTree>
    <p:extLst>
      <p:ext uri="{BB962C8B-B14F-4D97-AF65-F5344CB8AC3E}">
        <p14:creationId xmlns:p14="http://schemas.microsoft.com/office/powerpoint/2010/main" val="470623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7AA5E-C8D4-8943-B5D1-45C2432B1F1E}" type="datetimeFigureOut">
              <a:rPr lang="en-US" smtClean="0"/>
              <a:t>5/5/18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7621E-8846-3440-BA4C-A99F7D7A1BA1}" type="slidenum">
              <a:rPr lang="en-US" smtClean="0"/>
              <a:t>‹#›</a:t>
            </a:fld>
            <a:endParaRPr lang="en-US"/>
          </a:p>
        </p:txBody>
      </p:sp>
    </p:spTree>
    <p:extLst>
      <p:ext uri="{BB962C8B-B14F-4D97-AF65-F5344CB8AC3E}">
        <p14:creationId xmlns:p14="http://schemas.microsoft.com/office/powerpoint/2010/main" val="31812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Matt.Wilhelm@InfernoRed.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metamask.io/" TargetMode="External"/><Relationship Id="rId4" Type="http://schemas.openxmlformats.org/officeDocument/2006/relationships/hyperlink" Target="https://www.rinkeby.io/#faucet" TargetMode="External"/><Relationship Id="rId5" Type="http://schemas.openxmlformats.org/officeDocument/2006/relationships/hyperlink" Target="http://remix.ethereum.org/"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myetherwalle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trufflesuite/ganach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ethereum/wiki/wiki/JavaScript-API"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rinkeby.io/#geth"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ethereum/wiki/wiki/Useful-%C3%90app-Patterns" TargetMode="External"/><Relationship Id="rId4" Type="http://schemas.openxmlformats.org/officeDocument/2006/relationships/hyperlink" Target="https://consensys.github.io/smart-contract-best-practices" TargetMode="External"/><Relationship Id="rId5" Type="http://schemas.openxmlformats.org/officeDocument/2006/relationships/hyperlink" Target="https://github.com/ethereum/wiki/wiki" TargetMode="External"/><Relationship Id="rId6" Type="http://schemas.openxmlformats.org/officeDocument/2006/relationships/hyperlink" Target="https://gitcoin.co/" TargetMode="External"/><Relationship Id="rId1" Type="http://schemas.openxmlformats.org/officeDocument/2006/relationships/slideLayout" Target="../slideLayouts/slideLayout2.xml"/><Relationship Id="rId2" Type="http://schemas.openxmlformats.org/officeDocument/2006/relationships/hyperlink" Target="https://github.com/ethereum/wiki/wiki/Standardized_Contract_API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truffleframework.com/tutorials/" TargetMode="External"/><Relationship Id="rId4" Type="http://schemas.openxmlformats.org/officeDocument/2006/relationships/hyperlink" Target="http://ethon.consensys.net/" TargetMode="External"/><Relationship Id="rId5" Type="http://schemas.openxmlformats.org/officeDocument/2006/relationships/hyperlink" Target="http://truffleframework.com/tutorials/chain-forking-exploiting-the-dao" TargetMode="External"/><Relationship Id="rId6" Type="http://schemas.openxmlformats.org/officeDocument/2006/relationships/hyperlink" Target="http://truffleframework.com/docs/drizzle/getting-started" TargetMode="External"/><Relationship Id="rId7" Type="http://schemas.openxmlformats.org/officeDocument/2006/relationships/hyperlink" Target="https://openzeppelin.org/" TargetMode="External"/><Relationship Id="rId1" Type="http://schemas.openxmlformats.org/officeDocument/2006/relationships/slideLayout" Target="../slideLayouts/slideLayout2.xml"/><Relationship Id="rId2" Type="http://schemas.openxmlformats.org/officeDocument/2006/relationships/hyperlink" Target="https://cryptozombies.io/"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pmorganchase/quorum" TargetMode="External"/><Relationship Id="rId4" Type="http://schemas.openxmlformats.org/officeDocument/2006/relationships/hyperlink" Target="https://www.coindesk.com/security-settles-ethereum-first-kind-blockchain-transaction/"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https://omisego.network/" TargetMode="External"/><Relationship Id="rId4" Type="http://schemas.openxmlformats.org/officeDocument/2006/relationships/hyperlink" Target="http://www.augur.net/" TargetMode="External"/><Relationship Id="rId5" Type="http://schemas.openxmlformats.org/officeDocument/2006/relationships/hyperlink" Target="https://0xproject.com/" TargetMode="External"/><Relationship Id="rId6" Type="http://schemas.openxmlformats.org/officeDocument/2006/relationships/hyperlink" Target="https://www.saltlending.com/" TargetMode="External"/><Relationship Id="rId7" Type="http://schemas.openxmlformats.org/officeDocument/2006/relationships/hyperlink" Target="https://storj.io/" TargetMode="External"/><Relationship Id="rId8" Type="http://schemas.openxmlformats.org/officeDocument/2006/relationships/hyperlink" Target="https://www.cryptokitties.co/" TargetMode="External"/><Relationship Id="rId9" Type="http://schemas.openxmlformats.org/officeDocument/2006/relationships/hyperlink" Target="https://etherscan.io/address/0x06012c8cf97bead5deae237070f9587f8e7a266d#code"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solidity.readthedocs.io/en/latest/types.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ethdocs.org/en/latest/" TargetMode="External"/><Relationship Id="rId4" Type="http://schemas.openxmlformats.org/officeDocument/2006/relationships/hyperlink" Target="https://solidity.readthedocs.io/en/v0.4.21/introduction-to-smart-contracts.html" TargetMode="External"/><Relationship Id="rId5" Type="http://schemas.openxmlformats.org/officeDocument/2006/relationships/hyperlink" Target="https://github.com/djrtwo/evm-opcode-gas-costs/blob/master/opcode-gas-costs_EIP-150_revision-1e18248_2017-04-12.csv" TargetMode="External"/><Relationship Id="rId6" Type="http://schemas.openxmlformats.org/officeDocument/2006/relationships/hyperlink" Target="https://ethgasstation.info/" TargetMode="External"/><Relationship Id="rId7" Type="http://schemas.openxmlformats.org/officeDocument/2006/relationships/hyperlink" Target="https://github.com/ethereum/wiki/wiki/JavaScript-API#web3ethestimategas"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therscan.io/address/0x06012c8cf97bead5deae237070f9587f8e7a266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Ethereum</a:t>
            </a:r>
            <a:endParaRPr lang="en-US" dirty="0"/>
          </a:p>
        </p:txBody>
      </p:sp>
      <p:sp>
        <p:nvSpPr>
          <p:cNvPr id="3" name="Subtitle 2"/>
          <p:cNvSpPr>
            <a:spLocks noGrp="1"/>
          </p:cNvSpPr>
          <p:nvPr>
            <p:ph type="subTitle" idx="1"/>
          </p:nvPr>
        </p:nvSpPr>
        <p:spPr/>
        <p:txBody>
          <a:bodyPr/>
          <a:lstStyle/>
          <a:p>
            <a:r>
              <a:rPr lang="en-US" dirty="0" smtClean="0">
                <a:hlinkClick r:id="rId2"/>
              </a:rPr>
              <a:t>Matt.Wilhelm@InfernoRed.com</a:t>
            </a:r>
            <a:endParaRPr lang="en-US" dirty="0" smtClean="0"/>
          </a:p>
          <a:p>
            <a:r>
              <a:rPr lang="en-US" dirty="0" smtClean="0"/>
              <a:t>@</a:t>
            </a:r>
            <a:r>
              <a:rPr lang="en-US" dirty="0" err="1" smtClean="0"/>
              <a:t>AddressXception</a:t>
            </a:r>
            <a:endParaRPr lang="en-US" dirty="0" smtClean="0"/>
          </a:p>
          <a:p>
            <a:r>
              <a:rPr lang="en-US" dirty="0" err="1" smtClean="0"/>
              <a:t>Github.com</a:t>
            </a:r>
            <a:r>
              <a:rPr lang="en-US" dirty="0" smtClean="0"/>
              <a:t>/</a:t>
            </a:r>
            <a:r>
              <a:rPr lang="en-US" dirty="0" err="1" smtClean="0"/>
              <a:t>AddressXception</a:t>
            </a:r>
            <a:endParaRPr lang="en-US" dirty="0" smtClean="0"/>
          </a:p>
          <a:p>
            <a:endParaRPr lang="en-US" dirty="0"/>
          </a:p>
        </p:txBody>
      </p:sp>
    </p:spTree>
    <p:extLst>
      <p:ext uri="{BB962C8B-B14F-4D97-AF65-F5344CB8AC3E}">
        <p14:creationId xmlns:p14="http://schemas.microsoft.com/office/powerpoint/2010/main" val="10174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Ethereum</a:t>
            </a:r>
            <a:r>
              <a:rPr lang="en-US" dirty="0" smtClean="0"/>
              <a:t> Networks</a:t>
            </a:r>
            <a:endParaRPr lang="en-US" dirty="0"/>
          </a:p>
        </p:txBody>
      </p:sp>
      <p:sp>
        <p:nvSpPr>
          <p:cNvPr id="3" name="Content Placeholder 2"/>
          <p:cNvSpPr>
            <a:spLocks noGrp="1"/>
          </p:cNvSpPr>
          <p:nvPr>
            <p:ph idx="1"/>
          </p:nvPr>
        </p:nvSpPr>
        <p:spPr/>
        <p:txBody>
          <a:bodyPr/>
          <a:lstStyle/>
          <a:p>
            <a:r>
              <a:rPr lang="en-US" dirty="0" smtClean="0"/>
              <a:t>3 ways to develop on </a:t>
            </a:r>
            <a:r>
              <a:rPr lang="en-US" dirty="0" err="1" smtClean="0"/>
              <a:t>Etehreum</a:t>
            </a:r>
            <a:endParaRPr lang="en-US" dirty="0" smtClean="0"/>
          </a:p>
          <a:p>
            <a:r>
              <a:rPr lang="en-US" dirty="0" smtClean="0"/>
              <a:t>Private Networks </a:t>
            </a:r>
            <a:r>
              <a:rPr lang="mr-IN" dirty="0" smtClean="0"/>
              <a:t>–</a:t>
            </a:r>
            <a:r>
              <a:rPr lang="en-US" dirty="0" smtClean="0"/>
              <a:t> localhost, EC2/Azure VM’s, real hardware cluster</a:t>
            </a:r>
          </a:p>
          <a:p>
            <a:r>
              <a:rPr lang="en-US" dirty="0" smtClean="0"/>
              <a:t>Public </a:t>
            </a:r>
            <a:r>
              <a:rPr lang="en-US" dirty="0" err="1" smtClean="0"/>
              <a:t>TestNets</a:t>
            </a:r>
            <a:r>
              <a:rPr lang="en-US" dirty="0" smtClean="0"/>
              <a:t> </a:t>
            </a:r>
            <a:r>
              <a:rPr lang="mr-IN" dirty="0" smtClean="0"/>
              <a:t>–</a:t>
            </a:r>
            <a:r>
              <a:rPr lang="en-US" dirty="0" smtClean="0"/>
              <a:t> different versions of EVM where ETH has no real world value.</a:t>
            </a:r>
          </a:p>
          <a:p>
            <a:pPr lvl="1"/>
            <a:r>
              <a:rPr lang="en-US" dirty="0" err="1" smtClean="0"/>
              <a:t>Ropsten</a:t>
            </a:r>
            <a:r>
              <a:rPr lang="en-US" dirty="0" smtClean="0"/>
              <a:t> </a:t>
            </a:r>
            <a:r>
              <a:rPr lang="mr-IN" dirty="0" smtClean="0"/>
              <a:t>–</a:t>
            </a:r>
            <a:r>
              <a:rPr lang="en-US" dirty="0" smtClean="0"/>
              <a:t> Supports Mining</a:t>
            </a:r>
          </a:p>
          <a:p>
            <a:pPr lvl="1"/>
            <a:r>
              <a:rPr lang="en-US" dirty="0" err="1" smtClean="0"/>
              <a:t>Rinkeby</a:t>
            </a:r>
            <a:r>
              <a:rPr lang="en-US" dirty="0" smtClean="0"/>
              <a:t> </a:t>
            </a:r>
            <a:r>
              <a:rPr lang="mr-IN" dirty="0" smtClean="0"/>
              <a:t>–</a:t>
            </a:r>
            <a:r>
              <a:rPr lang="en-US" dirty="0" smtClean="0"/>
              <a:t> No mining (use a faucet to get ETH)</a:t>
            </a:r>
          </a:p>
          <a:p>
            <a:r>
              <a:rPr lang="en-US" dirty="0" smtClean="0"/>
              <a:t>Public </a:t>
            </a:r>
            <a:r>
              <a:rPr lang="en-US" dirty="0" err="1" smtClean="0"/>
              <a:t>MainNet</a:t>
            </a:r>
            <a:endParaRPr lang="en-US" dirty="0"/>
          </a:p>
        </p:txBody>
      </p:sp>
    </p:spTree>
    <p:extLst>
      <p:ext uri="{BB962C8B-B14F-4D97-AF65-F5344CB8AC3E}">
        <p14:creationId xmlns:p14="http://schemas.microsoft.com/office/powerpoint/2010/main" val="5046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Steps</a:t>
            </a:r>
            <a:endParaRPr lang="en-US" dirty="0"/>
          </a:p>
        </p:txBody>
      </p:sp>
      <p:sp>
        <p:nvSpPr>
          <p:cNvPr id="3" name="Content Placeholder 2"/>
          <p:cNvSpPr>
            <a:spLocks noGrp="1"/>
          </p:cNvSpPr>
          <p:nvPr>
            <p:ph idx="1"/>
          </p:nvPr>
        </p:nvSpPr>
        <p:spPr/>
        <p:txBody>
          <a:bodyPr>
            <a:normAutofit lnSpcReduction="10000"/>
          </a:bodyPr>
          <a:lstStyle/>
          <a:p>
            <a:r>
              <a:rPr lang="en-US" dirty="0" smtClean="0"/>
              <a:t>(optionally) configure your infrastructure</a:t>
            </a:r>
          </a:p>
          <a:p>
            <a:r>
              <a:rPr lang="en-US" dirty="0" smtClean="0"/>
              <a:t>Configure environment</a:t>
            </a:r>
          </a:p>
          <a:p>
            <a:r>
              <a:rPr lang="en-US" dirty="0" smtClean="0"/>
              <a:t>Build &amp; deploy smart contract</a:t>
            </a:r>
          </a:p>
          <a:p>
            <a:pPr lvl="1"/>
            <a:r>
              <a:rPr lang="en-US" dirty="0" smtClean="0"/>
              <a:t>Transaction sent to the “0” account on the </a:t>
            </a:r>
            <a:r>
              <a:rPr lang="en-US" dirty="0" err="1" smtClean="0"/>
              <a:t>blockchain</a:t>
            </a:r>
            <a:r>
              <a:rPr lang="en-US" dirty="0" smtClean="0"/>
              <a:t>.</a:t>
            </a:r>
          </a:p>
          <a:p>
            <a:pPr lvl="1"/>
            <a:r>
              <a:rPr lang="en-US" dirty="0" smtClean="0"/>
              <a:t>A new Contract Account is created with an address derived from the sender and the number of outbound transactions</a:t>
            </a:r>
          </a:p>
          <a:p>
            <a:pPr lvl="1"/>
            <a:r>
              <a:rPr lang="en-US" dirty="0" smtClean="0"/>
              <a:t>The payload is interpreted as EVM bytecode to set up your contract &amp; execute the constructor function.</a:t>
            </a:r>
          </a:p>
          <a:p>
            <a:r>
              <a:rPr lang="en-US" dirty="0" smtClean="0"/>
              <a:t>Build and deploy front-end</a:t>
            </a:r>
          </a:p>
          <a:p>
            <a:r>
              <a:rPr lang="en-US" dirty="0" smtClean="0"/>
              <a:t>Test Test Test</a:t>
            </a:r>
            <a:endParaRPr lang="en-US" dirty="0"/>
          </a:p>
        </p:txBody>
      </p:sp>
    </p:spTree>
    <p:extLst>
      <p:ext uri="{BB962C8B-B14F-4D97-AF65-F5344CB8AC3E}">
        <p14:creationId xmlns:p14="http://schemas.microsoft.com/office/powerpoint/2010/main" val="68955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Tl;DR</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Metamask</a:t>
            </a:r>
            <a:r>
              <a:rPr lang="en-US" dirty="0" smtClean="0"/>
              <a:t> in Chrome </a:t>
            </a:r>
            <a:r>
              <a:rPr lang="en-US" dirty="0" err="1" smtClean="0"/>
              <a:t>FireFox</a:t>
            </a:r>
            <a:r>
              <a:rPr lang="en-US" dirty="0" smtClean="0"/>
              <a:t> and Brave. - </a:t>
            </a:r>
            <a:r>
              <a:rPr lang="en-US" dirty="0" smtClean="0">
                <a:hlinkClick r:id="rId3"/>
              </a:rPr>
              <a:t>https://metamask.io</a:t>
            </a:r>
            <a:endParaRPr lang="en-US" dirty="0" smtClean="0"/>
          </a:p>
          <a:p>
            <a:r>
              <a:rPr lang="en-US" dirty="0" smtClean="0"/>
              <a:t>Get some ETH on </a:t>
            </a:r>
            <a:r>
              <a:rPr lang="en-US" dirty="0" err="1" smtClean="0"/>
              <a:t>Rinkeby</a:t>
            </a:r>
            <a:r>
              <a:rPr lang="en-US" dirty="0" smtClean="0"/>
              <a:t> test net - </a:t>
            </a:r>
            <a:r>
              <a:rPr lang="en-US" dirty="0" smtClean="0">
                <a:hlinkClick r:id="rId4"/>
              </a:rPr>
              <a:t>https://www.rinkeby.io/#faucet</a:t>
            </a:r>
            <a:endParaRPr lang="en-US" dirty="0" smtClean="0"/>
          </a:p>
          <a:p>
            <a:pPr lvl="1"/>
            <a:r>
              <a:rPr lang="en-US" dirty="0" smtClean="0"/>
              <a:t>IMPORTANT!  CHECK YOUR NETWORK!</a:t>
            </a:r>
          </a:p>
          <a:p>
            <a:pPr lvl="1"/>
            <a:r>
              <a:rPr lang="en-US" dirty="0" smtClean="0"/>
              <a:t>I keep completely separate accounts for </a:t>
            </a:r>
            <a:r>
              <a:rPr lang="en-US" dirty="0" err="1" smtClean="0"/>
              <a:t>Mainnet</a:t>
            </a:r>
            <a:r>
              <a:rPr lang="en-US" dirty="0" smtClean="0"/>
              <a:t> and </a:t>
            </a:r>
            <a:r>
              <a:rPr lang="en-US" dirty="0" err="1" smtClean="0"/>
              <a:t>testnets</a:t>
            </a:r>
            <a:endParaRPr lang="en-US" dirty="0" smtClean="0"/>
          </a:p>
          <a:p>
            <a:r>
              <a:rPr lang="en-US" dirty="0" smtClean="0">
                <a:hlinkClick r:id="rId5"/>
              </a:rPr>
              <a:t>http://remix.ethereum.org</a:t>
            </a:r>
            <a:endParaRPr lang="en-US" dirty="0" smtClean="0"/>
          </a:p>
          <a:p>
            <a:r>
              <a:rPr lang="en-US" dirty="0" smtClean="0"/>
              <a:t>Deploy the ballot example</a:t>
            </a:r>
          </a:p>
        </p:txBody>
      </p:sp>
    </p:spTree>
    <p:extLst>
      <p:ext uri="{BB962C8B-B14F-4D97-AF65-F5344CB8AC3E}">
        <p14:creationId xmlns:p14="http://schemas.microsoft.com/office/powerpoint/2010/main" val="204234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Vote!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Which is the best Star Wars Movie that isn’t Empire?</a:t>
            </a:r>
          </a:p>
          <a:p>
            <a:pPr lvl="1"/>
            <a:r>
              <a:rPr lang="en-US" dirty="0" smtClean="0"/>
              <a:t>1 </a:t>
            </a:r>
            <a:r>
              <a:rPr lang="mr-IN" dirty="0" smtClean="0"/>
              <a:t>–</a:t>
            </a:r>
            <a:r>
              <a:rPr lang="en-US" dirty="0" smtClean="0"/>
              <a:t> A New Hope</a:t>
            </a:r>
          </a:p>
          <a:p>
            <a:pPr lvl="1"/>
            <a:r>
              <a:rPr lang="en-US" dirty="0" smtClean="0"/>
              <a:t>2 </a:t>
            </a:r>
            <a:r>
              <a:rPr lang="mr-IN" dirty="0" smtClean="0"/>
              <a:t>–</a:t>
            </a:r>
            <a:r>
              <a:rPr lang="en-US" dirty="0" smtClean="0"/>
              <a:t> The Last Jedi</a:t>
            </a:r>
          </a:p>
          <a:p>
            <a:pPr lvl="1"/>
            <a:r>
              <a:rPr lang="en-US" dirty="0" smtClean="0"/>
              <a:t>3 </a:t>
            </a:r>
            <a:r>
              <a:rPr lang="mr-IN" dirty="0" smtClean="0"/>
              <a:t>–</a:t>
            </a:r>
            <a:r>
              <a:rPr lang="en-US" dirty="0" smtClean="0"/>
              <a:t> Any except the Phantom Menace</a:t>
            </a:r>
          </a:p>
          <a:p>
            <a:r>
              <a:rPr lang="en-US" dirty="0" smtClean="0"/>
              <a:t>Paste your public </a:t>
            </a:r>
            <a:r>
              <a:rPr lang="en-US" dirty="0" err="1" smtClean="0"/>
              <a:t>Ethereum</a:t>
            </a:r>
            <a:r>
              <a:rPr lang="en-US" dirty="0" smtClean="0"/>
              <a:t> address here:</a:t>
            </a:r>
          </a:p>
          <a:p>
            <a:r>
              <a:rPr lang="en-US" dirty="0" err="1" smtClean="0"/>
              <a:t>Paper.dropbox.com</a:t>
            </a:r>
            <a:r>
              <a:rPr lang="en-US" dirty="0" smtClean="0"/>
              <a:t>/</a:t>
            </a:r>
          </a:p>
          <a:p>
            <a:r>
              <a:rPr lang="en-US" dirty="0" smtClean="0"/>
              <a:t>Create a transaction - </a:t>
            </a:r>
            <a:r>
              <a:rPr lang="en-US" dirty="0" smtClean="0">
                <a:hlinkClick r:id="rId3"/>
              </a:rPr>
              <a:t>https://www.myetherwallet.com/</a:t>
            </a:r>
            <a:endParaRPr lang="en-US" dirty="0" smtClean="0"/>
          </a:p>
          <a:p>
            <a:pPr lvl="1"/>
            <a:r>
              <a:rPr lang="en-US" dirty="0" smtClean="0"/>
              <a:t>https://</a:t>
            </a:r>
            <a:r>
              <a:rPr lang="en-US" dirty="0" err="1" smtClean="0"/>
              <a:t>github.com</a:t>
            </a:r>
            <a:r>
              <a:rPr lang="en-US" dirty="0" smtClean="0"/>
              <a:t>/</a:t>
            </a:r>
            <a:r>
              <a:rPr lang="en-US" dirty="0" err="1" smtClean="0"/>
              <a:t>ethereum</a:t>
            </a:r>
            <a:r>
              <a:rPr lang="en-US" dirty="0" smtClean="0"/>
              <a:t>/wiki/wiki/</a:t>
            </a:r>
            <a:r>
              <a:rPr lang="en-US" dirty="0" err="1" smtClean="0"/>
              <a:t>Ethereum-Contract-ABI#examples</a:t>
            </a:r>
            <a:endParaRPr lang="en-US" dirty="0" smtClean="0"/>
          </a:p>
          <a:p>
            <a:pPr lvl="1"/>
            <a:r>
              <a:rPr lang="en-US" dirty="0" smtClean="0"/>
              <a:t>We need the function </a:t>
            </a:r>
            <a:r>
              <a:rPr lang="en-US" dirty="0" err="1" smtClean="0"/>
              <a:t>abi</a:t>
            </a:r>
            <a:r>
              <a:rPr lang="en-US" dirty="0" smtClean="0"/>
              <a:t>: 0xb3f98adc</a:t>
            </a:r>
          </a:p>
          <a:p>
            <a:pPr lvl="1"/>
            <a:r>
              <a:rPr lang="en-US" dirty="0" smtClean="0"/>
              <a:t>And the input value as a 32-byte word </a:t>
            </a:r>
            <a:r>
              <a:rPr lang="mr-IN" dirty="0" smtClean="0"/>
              <a:t>–</a:t>
            </a:r>
            <a:r>
              <a:rPr lang="en-US" dirty="0" smtClean="0"/>
              <a:t> </a:t>
            </a:r>
          </a:p>
          <a:p>
            <a:pPr lvl="1"/>
            <a:r>
              <a:rPr lang="is-IS" dirty="0" smtClean="0"/>
              <a:t>0000000000000000000000000000000000000000000000000000000000000001</a:t>
            </a:r>
            <a:endParaRPr lang="en-US" dirty="0" smtClean="0"/>
          </a:p>
          <a:p>
            <a:r>
              <a:rPr lang="en-US" dirty="0" smtClean="0"/>
              <a:t>Lets Vote</a:t>
            </a:r>
            <a:r>
              <a:rPr lang="en-US" dirty="0" smtClean="0"/>
              <a:t>!</a:t>
            </a:r>
            <a:endParaRPr lang="en-US" dirty="0"/>
          </a:p>
        </p:txBody>
      </p:sp>
    </p:spTree>
    <p:extLst>
      <p:ext uri="{BB962C8B-B14F-4D97-AF65-F5344CB8AC3E}">
        <p14:creationId xmlns:p14="http://schemas.microsoft.com/office/powerpoint/2010/main" val="118664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Development</a:t>
            </a:r>
            <a:endParaRPr lang="en-US" dirty="0"/>
          </a:p>
        </p:txBody>
      </p:sp>
      <p:sp>
        <p:nvSpPr>
          <p:cNvPr id="3" name="Content Placeholder 2"/>
          <p:cNvSpPr>
            <a:spLocks noGrp="1"/>
          </p:cNvSpPr>
          <p:nvPr>
            <p:ph idx="1"/>
          </p:nvPr>
        </p:nvSpPr>
        <p:spPr/>
        <p:txBody>
          <a:bodyPr/>
          <a:lstStyle/>
          <a:p>
            <a:r>
              <a:rPr lang="en-US" dirty="0" smtClean="0"/>
              <a:t>Node/NPM</a:t>
            </a:r>
          </a:p>
          <a:p>
            <a:r>
              <a:rPr lang="en-US" dirty="0" smtClean="0"/>
              <a:t>Web3.js </a:t>
            </a:r>
            <a:r>
              <a:rPr lang="mr-IN" dirty="0" smtClean="0"/>
              <a:t>–</a:t>
            </a:r>
            <a:r>
              <a:rPr lang="en-US" dirty="0" smtClean="0"/>
              <a:t> </a:t>
            </a:r>
            <a:r>
              <a:rPr lang="en-US" dirty="0" err="1" smtClean="0"/>
              <a:t>javascript</a:t>
            </a:r>
            <a:r>
              <a:rPr lang="en-US" dirty="0" smtClean="0"/>
              <a:t> interface for working with </a:t>
            </a:r>
            <a:r>
              <a:rPr lang="en-US" dirty="0" err="1" smtClean="0"/>
              <a:t>Ethereum</a:t>
            </a:r>
            <a:r>
              <a:rPr lang="en-US" dirty="0" smtClean="0"/>
              <a:t> JSON RPC</a:t>
            </a:r>
          </a:p>
          <a:p>
            <a:r>
              <a:rPr lang="en-US" dirty="0" smtClean="0"/>
              <a:t>Truffle </a:t>
            </a:r>
            <a:r>
              <a:rPr lang="mr-IN" dirty="0" smtClean="0"/>
              <a:t>–</a:t>
            </a:r>
            <a:r>
              <a:rPr lang="en-US" dirty="0" smtClean="0"/>
              <a:t> Full-featured testing and deployment framework</a:t>
            </a:r>
          </a:p>
          <a:p>
            <a:r>
              <a:rPr lang="en-US" dirty="0" smtClean="0"/>
              <a:t>Ganache </a:t>
            </a:r>
            <a:r>
              <a:rPr lang="mr-IN" dirty="0" smtClean="0"/>
              <a:t>–</a:t>
            </a:r>
            <a:r>
              <a:rPr lang="en-US" dirty="0" smtClean="0"/>
              <a:t> encapsulated </a:t>
            </a:r>
            <a:r>
              <a:rPr lang="en-US" dirty="0" err="1" smtClean="0"/>
              <a:t>ethereum</a:t>
            </a:r>
            <a:r>
              <a:rPr lang="en-US" dirty="0" smtClean="0"/>
              <a:t> local network</a:t>
            </a:r>
          </a:p>
          <a:p>
            <a:r>
              <a:rPr lang="en-US" dirty="0" smtClean="0"/>
              <a:t>Visual Studio Code </a:t>
            </a:r>
            <a:r>
              <a:rPr lang="mr-IN" dirty="0" smtClean="0"/>
              <a:t>–</a:t>
            </a:r>
            <a:r>
              <a:rPr lang="en-US" dirty="0" smtClean="0"/>
              <a:t> code editor</a:t>
            </a:r>
          </a:p>
          <a:p>
            <a:pPr lvl="1"/>
            <a:r>
              <a:rPr lang="en-US" dirty="0"/>
              <a:t> </a:t>
            </a:r>
            <a:r>
              <a:rPr lang="en-US" dirty="0" smtClean="0"/>
              <a:t>solidity-plugin</a:t>
            </a:r>
            <a:endParaRPr lang="en-US" dirty="0"/>
          </a:p>
        </p:txBody>
      </p:sp>
    </p:spTree>
    <p:extLst>
      <p:ext uri="{BB962C8B-B14F-4D97-AF65-F5344CB8AC3E}">
        <p14:creationId xmlns:p14="http://schemas.microsoft.com/office/powerpoint/2010/main" val="183937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Metamask</a:t>
            </a:r>
            <a:r>
              <a:rPr lang="en-US" dirty="0" smtClean="0"/>
              <a:t> and Ganache</a:t>
            </a:r>
            <a:endParaRPr lang="en-US" dirty="0"/>
          </a:p>
        </p:txBody>
      </p:sp>
      <p:sp>
        <p:nvSpPr>
          <p:cNvPr id="3" name="Content Placeholder 2"/>
          <p:cNvSpPr>
            <a:spLocks noGrp="1"/>
          </p:cNvSpPr>
          <p:nvPr>
            <p:ph idx="1"/>
          </p:nvPr>
        </p:nvSpPr>
        <p:spPr/>
        <p:txBody>
          <a:bodyPr/>
          <a:lstStyle/>
          <a:p>
            <a:r>
              <a:rPr lang="en-US" dirty="0">
                <a:hlinkClick r:id="rId3"/>
              </a:rPr>
              <a:t>https://github.com/trufflesuite/ganache</a:t>
            </a:r>
            <a:endParaRPr lang="en-US" dirty="0"/>
          </a:p>
          <a:p>
            <a:r>
              <a:rPr lang="en-US" dirty="0" smtClean="0"/>
              <a:t>Settings </a:t>
            </a:r>
            <a:r>
              <a:rPr lang="en-US" dirty="0" err="1" smtClean="0"/>
              <a:t>HostName</a:t>
            </a:r>
            <a:r>
              <a:rPr lang="en-US" dirty="0" smtClean="0"/>
              <a:t> -&gt; </a:t>
            </a:r>
            <a:r>
              <a:rPr lang="en-US" dirty="0" smtClean="0"/>
              <a:t>127.0.0.1:7545</a:t>
            </a:r>
            <a:endParaRPr lang="en-US" dirty="0" smtClean="0"/>
          </a:p>
          <a:p>
            <a:r>
              <a:rPr lang="en-US" dirty="0" smtClean="0"/>
              <a:t>Copy private key(s) to </a:t>
            </a:r>
            <a:r>
              <a:rPr lang="en-US" dirty="0" err="1" smtClean="0"/>
              <a:t>metamask</a:t>
            </a:r>
            <a:endParaRPr lang="en-US" dirty="0" smtClean="0"/>
          </a:p>
          <a:p>
            <a:r>
              <a:rPr lang="en-US" dirty="0" smtClean="0"/>
              <a:t>Send a test transaction</a:t>
            </a:r>
          </a:p>
          <a:p>
            <a:r>
              <a:rPr lang="en-US" dirty="0" smtClean="0"/>
              <a:t>We’re offline!</a:t>
            </a:r>
          </a:p>
        </p:txBody>
      </p:sp>
    </p:spTree>
    <p:extLst>
      <p:ext uri="{BB962C8B-B14F-4D97-AF65-F5344CB8AC3E}">
        <p14:creationId xmlns:p14="http://schemas.microsoft.com/office/powerpoint/2010/main" val="14325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&gt; New Project</a:t>
            </a:r>
            <a:endParaRPr lang="en-US" dirty="0"/>
          </a:p>
        </p:txBody>
      </p:sp>
      <p:sp>
        <p:nvSpPr>
          <p:cNvPr id="3" name="Content Placeholder 2"/>
          <p:cNvSpPr>
            <a:spLocks noGrp="1"/>
          </p:cNvSpPr>
          <p:nvPr>
            <p:ph idx="1"/>
          </p:nvPr>
        </p:nvSpPr>
        <p:spPr/>
        <p:txBody>
          <a:bodyPr/>
          <a:lstStyle/>
          <a:p>
            <a:r>
              <a:rPr lang="en-US" dirty="0" err="1" smtClean="0"/>
              <a:t>Mkdir</a:t>
            </a:r>
            <a:r>
              <a:rPr lang="en-US" dirty="0" smtClean="0"/>
              <a:t> eth-vote</a:t>
            </a:r>
          </a:p>
          <a:p>
            <a:r>
              <a:rPr lang="en-US" dirty="0" err="1" smtClean="0"/>
              <a:t>Npm</a:t>
            </a:r>
            <a:r>
              <a:rPr lang="en-US" dirty="0" smtClean="0"/>
              <a:t> install truffle (I also install it globally)</a:t>
            </a:r>
          </a:p>
          <a:p>
            <a:r>
              <a:rPr lang="en-US" dirty="0" smtClean="0"/>
              <a:t>Truffle </a:t>
            </a:r>
            <a:r>
              <a:rPr lang="en-US" dirty="0" err="1" smtClean="0"/>
              <a:t>init</a:t>
            </a:r>
            <a:endParaRPr lang="en-US" dirty="0" smtClean="0"/>
          </a:p>
          <a:p>
            <a:r>
              <a:rPr lang="en-US" dirty="0" smtClean="0"/>
              <a:t>Lets copy over the ballot code now.</a:t>
            </a:r>
          </a:p>
          <a:p>
            <a:r>
              <a:rPr lang="en-US" dirty="0" smtClean="0"/>
              <a:t>Create a 2_deploy_contracts.js file</a:t>
            </a:r>
          </a:p>
          <a:p>
            <a:r>
              <a:rPr lang="en-US" dirty="0" err="1" smtClean="0"/>
              <a:t>Truffle.js</a:t>
            </a:r>
            <a:r>
              <a:rPr lang="en-US" dirty="0" smtClean="0"/>
              <a:t> add our test network</a:t>
            </a:r>
          </a:p>
          <a:p>
            <a:r>
              <a:rPr lang="en-US" dirty="0" smtClean="0"/>
              <a:t>Truffle migrate</a:t>
            </a:r>
          </a:p>
          <a:p>
            <a:r>
              <a:rPr lang="en-US" dirty="0" smtClean="0"/>
              <a:t>Check the deployed contract</a:t>
            </a:r>
            <a:endParaRPr lang="en-US" dirty="0"/>
          </a:p>
        </p:txBody>
      </p:sp>
    </p:spTree>
    <p:extLst>
      <p:ext uri="{BB962C8B-B14F-4D97-AF65-F5344CB8AC3E}">
        <p14:creationId xmlns:p14="http://schemas.microsoft.com/office/powerpoint/2010/main" val="198264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Web3.js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3"/>
              </a:rPr>
              <a:t>https://github.com/ethereum/wiki/wiki/JavaScript-API</a:t>
            </a:r>
            <a:endParaRPr lang="en-US" dirty="0" smtClean="0"/>
          </a:p>
          <a:p>
            <a:r>
              <a:rPr lang="en-US" dirty="0" smtClean="0"/>
              <a:t>Truffle console</a:t>
            </a:r>
          </a:p>
          <a:p>
            <a:r>
              <a:rPr lang="en-US" dirty="0" smtClean="0"/>
              <a:t>Assign </a:t>
            </a:r>
            <a:r>
              <a:rPr lang="en-US" dirty="0" err="1" smtClean="0"/>
              <a:t>vars</a:t>
            </a:r>
            <a:r>
              <a:rPr lang="en-US" dirty="0" smtClean="0"/>
              <a:t> to the accounts:</a:t>
            </a:r>
          </a:p>
          <a:p>
            <a:pPr lvl="1"/>
            <a:r>
              <a:rPr lang="en-US" dirty="0" smtClean="0"/>
              <a:t>Account0 = web3.eth.accounts[0]</a:t>
            </a:r>
          </a:p>
          <a:p>
            <a:r>
              <a:rPr lang="en-US" dirty="0" smtClean="0"/>
              <a:t>Associate the instance and assign voters</a:t>
            </a:r>
          </a:p>
          <a:p>
            <a:pPr lvl="1"/>
            <a:r>
              <a:rPr lang="en-US" dirty="0" err="1" smtClean="0"/>
              <a:t>Ballot.deployed</a:t>
            </a:r>
            <a:r>
              <a:rPr lang="en-US" dirty="0" smtClean="0"/>
              <a:t>().then(instance =&gt; {ballot = instance})</a:t>
            </a:r>
          </a:p>
          <a:p>
            <a:pPr lvl="1"/>
            <a:r>
              <a:rPr lang="en-US" dirty="0" err="1" smtClean="0"/>
              <a:t>ballot.giveRightToVote</a:t>
            </a:r>
            <a:r>
              <a:rPr lang="en-US" dirty="0" smtClean="0"/>
              <a:t>(account80)</a:t>
            </a:r>
          </a:p>
          <a:p>
            <a:pPr lvl="1"/>
            <a:r>
              <a:rPr lang="en-US" dirty="0" err="1" smtClean="0"/>
              <a:t>ballot.giveRightToVote</a:t>
            </a:r>
            <a:r>
              <a:rPr lang="en-US" dirty="0" smtClean="0"/>
              <a:t>(account93)</a:t>
            </a:r>
          </a:p>
          <a:p>
            <a:r>
              <a:rPr lang="en-US" dirty="0" err="1" smtClean="0"/>
              <a:t>Metamask</a:t>
            </a:r>
            <a:r>
              <a:rPr lang="en-US" dirty="0" smtClean="0"/>
              <a:t> -&gt; send transactions like we did before</a:t>
            </a:r>
          </a:p>
          <a:p>
            <a:r>
              <a:rPr lang="en-US" dirty="0" err="1" smtClean="0"/>
              <a:t>ballot.winningProposal</a:t>
            </a:r>
            <a:r>
              <a:rPr lang="en-US" dirty="0" smtClean="0"/>
              <a:t>()</a:t>
            </a:r>
          </a:p>
        </p:txBody>
      </p:sp>
    </p:spTree>
    <p:extLst>
      <p:ext uri="{BB962C8B-B14F-4D97-AF65-F5344CB8AC3E}">
        <p14:creationId xmlns:p14="http://schemas.microsoft.com/office/powerpoint/2010/main" val="140010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Can test in solidity or </a:t>
            </a:r>
            <a:r>
              <a:rPr lang="en-US" dirty="0" err="1" smtClean="0"/>
              <a:t>javacsript</a:t>
            </a:r>
            <a:endParaRPr lang="en-US" dirty="0" smtClean="0"/>
          </a:p>
          <a:p>
            <a:r>
              <a:rPr lang="en-US" dirty="0" smtClean="0"/>
              <a:t>Solidity</a:t>
            </a:r>
          </a:p>
          <a:p>
            <a:pPr lvl="1"/>
            <a:r>
              <a:rPr lang="en-US" dirty="0" smtClean="0"/>
              <a:t>Should not extend base contracts</a:t>
            </a:r>
          </a:p>
          <a:p>
            <a:pPr lvl="1"/>
            <a:r>
              <a:rPr lang="en-US" dirty="0" smtClean="0"/>
              <a:t>All test contract names must start with “Test” (capital T)</a:t>
            </a:r>
          </a:p>
          <a:p>
            <a:pPr lvl="1"/>
            <a:r>
              <a:rPr lang="en-US" dirty="0" smtClean="0"/>
              <a:t>All function test names must start with “test” (lowercase t)</a:t>
            </a:r>
          </a:p>
          <a:p>
            <a:r>
              <a:rPr lang="en-US" dirty="0" err="1" smtClean="0"/>
              <a:t>Javascript</a:t>
            </a:r>
            <a:endParaRPr lang="en-US" dirty="0" smtClean="0"/>
          </a:p>
          <a:p>
            <a:pPr lvl="1"/>
            <a:r>
              <a:rPr lang="en-US" dirty="0" smtClean="0"/>
              <a:t>Truffle uses mocha</a:t>
            </a:r>
          </a:p>
          <a:p>
            <a:r>
              <a:rPr lang="en-US" dirty="0" smtClean="0"/>
              <a:t>Truffle test</a:t>
            </a:r>
          </a:p>
          <a:p>
            <a:r>
              <a:rPr lang="en-US" dirty="0" smtClean="0"/>
              <a:t>Ganache </a:t>
            </a:r>
            <a:r>
              <a:rPr lang="mr-IN" dirty="0" smtClean="0"/>
              <a:t>–</a:t>
            </a:r>
            <a:r>
              <a:rPr lang="en-US" dirty="0" smtClean="0"/>
              <a:t> see our tests being executed</a:t>
            </a:r>
          </a:p>
        </p:txBody>
      </p:sp>
    </p:spTree>
    <p:extLst>
      <p:ext uri="{BB962C8B-B14F-4D97-AF65-F5344CB8AC3E}">
        <p14:creationId xmlns:p14="http://schemas.microsoft.com/office/powerpoint/2010/main" val="181398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fn</a:t>
            </a:r>
            <a:r>
              <a:rPr lang="en-US" dirty="0" smtClean="0"/>
              <a:t>(), </a:t>
            </a:r>
            <a:r>
              <a:rPr lang="en-US" dirty="0" err="1" smtClean="0"/>
              <a:t>fn.call</a:t>
            </a:r>
            <a:r>
              <a:rPr lang="en-US" dirty="0" smtClean="0"/>
              <a:t>(), </a:t>
            </a:r>
            <a:r>
              <a:rPr lang="en-US" dirty="0" err="1" smtClean="0"/>
              <a:t>fn.sendTransatction</a:t>
            </a:r>
            <a:r>
              <a:rPr lang="en-US" dirty="0" smtClean="0"/>
              <a:t>()</a:t>
            </a:r>
            <a:endParaRPr lang="en-US" dirty="0"/>
          </a:p>
        </p:txBody>
      </p:sp>
      <p:sp>
        <p:nvSpPr>
          <p:cNvPr id="3" name="Content Placeholder 2"/>
          <p:cNvSpPr>
            <a:spLocks noGrp="1"/>
          </p:cNvSpPr>
          <p:nvPr>
            <p:ph idx="1"/>
          </p:nvPr>
        </p:nvSpPr>
        <p:spPr/>
        <p:txBody>
          <a:bodyPr/>
          <a:lstStyle/>
          <a:p>
            <a:r>
              <a:rPr lang="en-US" dirty="0" err="1" smtClean="0"/>
              <a:t>fn</a:t>
            </a:r>
            <a:r>
              <a:rPr lang="en-US" dirty="0" smtClean="0"/>
              <a:t>() and </a:t>
            </a:r>
            <a:r>
              <a:rPr lang="en-US" dirty="0" err="1" smtClean="0"/>
              <a:t>fn.sendTransaction</a:t>
            </a:r>
            <a:r>
              <a:rPr lang="en-US" dirty="0" smtClean="0"/>
              <a:t>() are the same</a:t>
            </a:r>
          </a:p>
          <a:p>
            <a:pPr lvl="1"/>
            <a:r>
              <a:rPr lang="en-US" dirty="0" smtClean="0"/>
              <a:t>Executes a </a:t>
            </a:r>
            <a:r>
              <a:rPr lang="en-US" dirty="0" err="1" smtClean="0"/>
              <a:t>tx</a:t>
            </a:r>
            <a:r>
              <a:rPr lang="en-US" dirty="0" smtClean="0"/>
              <a:t> on the </a:t>
            </a:r>
            <a:r>
              <a:rPr lang="en-US" dirty="0" err="1" smtClean="0"/>
              <a:t>blockchain</a:t>
            </a:r>
            <a:endParaRPr lang="en-US" dirty="0" smtClean="0"/>
          </a:p>
          <a:p>
            <a:pPr lvl="1"/>
            <a:r>
              <a:rPr lang="en-US" dirty="0" smtClean="0"/>
              <a:t>Can read and write state</a:t>
            </a:r>
          </a:p>
          <a:p>
            <a:pPr lvl="1"/>
            <a:r>
              <a:rPr lang="en-US" dirty="0" smtClean="0"/>
              <a:t>Returns an object with </a:t>
            </a:r>
            <a:r>
              <a:rPr lang="en-US" dirty="0" err="1" smtClean="0"/>
              <a:t>tx</a:t>
            </a:r>
            <a:r>
              <a:rPr lang="en-US" dirty="0" smtClean="0"/>
              <a:t> id</a:t>
            </a:r>
          </a:p>
          <a:p>
            <a:pPr lvl="1"/>
            <a:r>
              <a:rPr lang="en-US" dirty="0" smtClean="0"/>
              <a:t>Costs gas, must be mined</a:t>
            </a:r>
          </a:p>
          <a:p>
            <a:r>
              <a:rPr lang="en-US" dirty="0" err="1" smtClean="0"/>
              <a:t>Fn.call</a:t>
            </a:r>
            <a:r>
              <a:rPr lang="en-US" dirty="0" smtClean="0"/>
              <a:t>()</a:t>
            </a:r>
          </a:p>
          <a:p>
            <a:pPr lvl="1"/>
            <a:r>
              <a:rPr lang="en-US" dirty="0" smtClean="0"/>
              <a:t>Can only read state</a:t>
            </a:r>
          </a:p>
          <a:p>
            <a:pPr lvl="1"/>
            <a:r>
              <a:rPr lang="en-US" dirty="0" smtClean="0"/>
              <a:t>Executes immediately (does not need mined)</a:t>
            </a:r>
          </a:p>
          <a:p>
            <a:pPr lvl="1"/>
            <a:r>
              <a:rPr lang="en-US" dirty="0" smtClean="0"/>
              <a:t>Exposes a return value</a:t>
            </a:r>
          </a:p>
          <a:p>
            <a:pPr lvl="1"/>
            <a:r>
              <a:rPr lang="en-US" dirty="0" err="1" smtClean="0"/>
              <a:t>Fn.call</a:t>
            </a:r>
            <a:r>
              <a:rPr lang="en-US" dirty="0" smtClean="0"/>
              <a:t>({from: accounts[1]})</a:t>
            </a:r>
          </a:p>
          <a:p>
            <a:endParaRPr lang="en-US" dirty="0"/>
          </a:p>
        </p:txBody>
      </p:sp>
    </p:spTree>
    <p:extLst>
      <p:ext uri="{BB962C8B-B14F-4D97-AF65-F5344CB8AC3E}">
        <p14:creationId xmlns:p14="http://schemas.microsoft.com/office/powerpoint/2010/main" val="121725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err="1" smtClean="0"/>
              <a:t>Ethereum</a:t>
            </a:r>
            <a:r>
              <a:rPr lang="en-US" dirty="0" smtClean="0"/>
              <a:t> Protocol Fundamentals</a:t>
            </a:r>
          </a:p>
          <a:p>
            <a:r>
              <a:rPr lang="en-US" dirty="0" smtClean="0"/>
              <a:t>How smart contracts work</a:t>
            </a:r>
          </a:p>
          <a:p>
            <a:r>
              <a:rPr lang="en-US" dirty="0" smtClean="0"/>
              <a:t>Different </a:t>
            </a:r>
            <a:r>
              <a:rPr lang="en-US" dirty="0" err="1" smtClean="0"/>
              <a:t>Ethereum</a:t>
            </a:r>
            <a:r>
              <a:rPr lang="en-US" dirty="0" smtClean="0"/>
              <a:t> Networks</a:t>
            </a:r>
          </a:p>
          <a:p>
            <a:r>
              <a:rPr lang="en-US" dirty="0" smtClean="0"/>
              <a:t>Configuring a development environment</a:t>
            </a:r>
          </a:p>
          <a:p>
            <a:r>
              <a:rPr lang="en-US" dirty="0" smtClean="0"/>
              <a:t>Developer tools</a:t>
            </a:r>
          </a:p>
          <a:p>
            <a:r>
              <a:rPr lang="en-US" dirty="0" smtClean="0"/>
              <a:t>Debugging &amp; Testing</a:t>
            </a:r>
          </a:p>
          <a:p>
            <a:r>
              <a:rPr lang="en-US" dirty="0" smtClean="0"/>
              <a:t>Deploying code</a:t>
            </a:r>
            <a:endParaRPr lang="en-US" dirty="0"/>
          </a:p>
        </p:txBody>
      </p:sp>
    </p:spTree>
    <p:extLst>
      <p:ext uri="{BB962C8B-B14F-4D97-AF65-F5344CB8AC3E}">
        <p14:creationId xmlns:p14="http://schemas.microsoft.com/office/powerpoint/2010/main" val="218986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our contract</a:t>
            </a:r>
            <a:endParaRPr lang="en-US" dirty="0"/>
          </a:p>
        </p:txBody>
      </p:sp>
      <p:sp>
        <p:nvSpPr>
          <p:cNvPr id="3" name="Content Placeholder 2"/>
          <p:cNvSpPr>
            <a:spLocks noGrp="1"/>
          </p:cNvSpPr>
          <p:nvPr>
            <p:ph idx="1"/>
          </p:nvPr>
        </p:nvSpPr>
        <p:spPr/>
        <p:txBody>
          <a:bodyPr/>
          <a:lstStyle/>
          <a:p>
            <a:r>
              <a:rPr lang="en-US" dirty="0" smtClean="0"/>
              <a:t>Default empty payable</a:t>
            </a:r>
          </a:p>
          <a:p>
            <a:pPr lvl="1"/>
            <a:r>
              <a:rPr lang="en-US" dirty="0" smtClean="0"/>
              <a:t>A means to recover funds if people send balance to your contract address</a:t>
            </a:r>
          </a:p>
          <a:p>
            <a:r>
              <a:rPr lang="en-US" dirty="0" err="1" smtClean="0"/>
              <a:t>selfDestruct</a:t>
            </a:r>
            <a:endParaRPr lang="en-US" dirty="0" smtClean="0"/>
          </a:p>
          <a:p>
            <a:r>
              <a:rPr lang="en-US" dirty="0" err="1" smtClean="0"/>
              <a:t>onlyOwner</a:t>
            </a:r>
            <a:r>
              <a:rPr lang="en-US" dirty="0" smtClean="0"/>
              <a:t> modifier</a:t>
            </a:r>
          </a:p>
          <a:p>
            <a:r>
              <a:rPr lang="en-US" dirty="0" smtClean="0"/>
              <a:t>Fire Event</a:t>
            </a:r>
            <a:endParaRPr lang="en-US" dirty="0"/>
          </a:p>
        </p:txBody>
      </p:sp>
    </p:spTree>
    <p:extLst>
      <p:ext uri="{BB962C8B-B14F-4D97-AF65-F5344CB8AC3E}">
        <p14:creationId xmlns:p14="http://schemas.microsoft.com/office/powerpoint/2010/main" val="80255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other nets</a:t>
            </a:r>
            <a:endParaRPr lang="en-US" dirty="0"/>
          </a:p>
        </p:txBody>
      </p:sp>
      <p:sp>
        <p:nvSpPr>
          <p:cNvPr id="3" name="Content Placeholder 2"/>
          <p:cNvSpPr>
            <a:spLocks noGrp="1"/>
          </p:cNvSpPr>
          <p:nvPr>
            <p:ph idx="1"/>
          </p:nvPr>
        </p:nvSpPr>
        <p:spPr/>
        <p:txBody>
          <a:bodyPr/>
          <a:lstStyle/>
          <a:p>
            <a:r>
              <a:rPr lang="en-US" dirty="0" smtClean="0"/>
              <a:t>Download and sync the </a:t>
            </a:r>
            <a:r>
              <a:rPr lang="en-US" dirty="0" err="1" smtClean="0"/>
              <a:t>rinkeby</a:t>
            </a:r>
            <a:r>
              <a:rPr lang="en-US" dirty="0" smtClean="0"/>
              <a:t> </a:t>
            </a:r>
            <a:r>
              <a:rPr lang="en-US" dirty="0" err="1" smtClean="0"/>
              <a:t>netowrk</a:t>
            </a:r>
            <a:endParaRPr lang="en-US" dirty="0" smtClean="0"/>
          </a:p>
          <a:p>
            <a:pPr lvl="1"/>
            <a:r>
              <a:rPr lang="en-US" dirty="0" smtClean="0">
                <a:hlinkClick r:id="rId3"/>
              </a:rPr>
              <a:t>https://www.rinkeby.io/#geth</a:t>
            </a:r>
            <a:endParaRPr lang="en-US" dirty="0" smtClean="0"/>
          </a:p>
          <a:p>
            <a:r>
              <a:rPr lang="en-US" dirty="0" smtClean="0"/>
              <a:t>Add another network in </a:t>
            </a:r>
            <a:r>
              <a:rPr lang="en-US" dirty="0" err="1" smtClean="0"/>
              <a:t>truffle.js</a:t>
            </a:r>
            <a:endParaRPr lang="en-US" dirty="0" smtClean="0"/>
          </a:p>
          <a:p>
            <a:r>
              <a:rPr lang="en-US" dirty="0" smtClean="0"/>
              <a:t>Truffle migrate </a:t>
            </a:r>
            <a:r>
              <a:rPr lang="mr-IN" dirty="0" smtClean="0"/>
              <a:t>–</a:t>
            </a:r>
            <a:r>
              <a:rPr lang="en-US" dirty="0" smtClean="0"/>
              <a:t>network development</a:t>
            </a:r>
            <a:endParaRPr lang="en-US" dirty="0"/>
          </a:p>
        </p:txBody>
      </p:sp>
    </p:spTree>
    <p:extLst>
      <p:ext uri="{BB962C8B-B14F-4D97-AF65-F5344CB8AC3E}">
        <p14:creationId xmlns:p14="http://schemas.microsoft.com/office/powerpoint/2010/main" val="700328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Communicating with other </a:t>
            </a:r>
            <a:r>
              <a:rPr lang="en-US" dirty="0" err="1" smtClean="0"/>
              <a:t>Dapps</a:t>
            </a:r>
            <a:r>
              <a:rPr lang="en-US" dirty="0" smtClean="0"/>
              <a:t> - </a:t>
            </a:r>
            <a:r>
              <a:rPr lang="en-US" dirty="0">
                <a:hlinkClick r:id="rId2"/>
              </a:rPr>
              <a:t>https://github.com/ethereum/wiki/wiki/Standardized_Contract_APIs</a:t>
            </a:r>
            <a:endParaRPr lang="en-US" dirty="0"/>
          </a:p>
          <a:p>
            <a:r>
              <a:rPr lang="en-US" dirty="0" smtClean="0"/>
              <a:t>Useful DAPP Patterns - </a:t>
            </a:r>
            <a:r>
              <a:rPr lang="en-US" dirty="0">
                <a:hlinkClick r:id="rId3"/>
              </a:rPr>
              <a:t>https://github.com/ethereum/wiki/wiki/Useful-%</a:t>
            </a:r>
            <a:r>
              <a:rPr lang="en-US" dirty="0" smtClean="0">
                <a:hlinkClick r:id="rId3"/>
              </a:rPr>
              <a:t>C3%90app-Patterns</a:t>
            </a:r>
            <a:endParaRPr lang="en-US" dirty="0" smtClean="0"/>
          </a:p>
          <a:p>
            <a:r>
              <a:rPr lang="en-US" dirty="0" smtClean="0"/>
              <a:t>Contract Best Practices </a:t>
            </a:r>
            <a:r>
              <a:rPr lang="en-US" dirty="0" smtClean="0">
                <a:hlinkClick r:id="rId4"/>
              </a:rPr>
              <a:t>https</a:t>
            </a:r>
            <a:r>
              <a:rPr lang="en-US" dirty="0">
                <a:hlinkClick r:id="rId4"/>
              </a:rPr>
              <a:t>://</a:t>
            </a:r>
            <a:r>
              <a:rPr lang="en-US" dirty="0" smtClean="0">
                <a:hlinkClick r:id="rId4"/>
              </a:rPr>
              <a:t>consensys.github.io/smart-contract-best-practices</a:t>
            </a:r>
            <a:endParaRPr lang="en-US" dirty="0" smtClean="0"/>
          </a:p>
          <a:p>
            <a:r>
              <a:rPr lang="en-US" dirty="0" smtClean="0"/>
              <a:t>Official Documentation - </a:t>
            </a:r>
            <a:r>
              <a:rPr lang="en-US" dirty="0">
                <a:hlinkClick r:id="rId5"/>
              </a:rPr>
              <a:t>https://</a:t>
            </a:r>
            <a:r>
              <a:rPr lang="en-US" dirty="0" smtClean="0">
                <a:hlinkClick r:id="rId5"/>
              </a:rPr>
              <a:t>github.com/ethereum/wiki/wiki</a:t>
            </a:r>
            <a:endParaRPr lang="en-US" dirty="0" smtClean="0"/>
          </a:p>
          <a:p>
            <a:r>
              <a:rPr lang="en-US" dirty="0" err="1" smtClean="0"/>
              <a:t>Gitcoin</a:t>
            </a:r>
            <a:r>
              <a:rPr lang="en-US" dirty="0" smtClean="0"/>
              <a:t> - </a:t>
            </a:r>
            <a:r>
              <a:rPr lang="en-US" dirty="0">
                <a:hlinkClick r:id="rId6"/>
              </a:rPr>
              <a:t>https://gitcoin.co</a:t>
            </a:r>
            <a:r>
              <a:rPr lang="en-US" dirty="0" smtClean="0">
                <a:hlinkClick r:id="rId6"/>
              </a:rPr>
              <a:t>/</a:t>
            </a:r>
            <a:endParaRPr lang="en-US" dirty="0"/>
          </a:p>
          <a:p>
            <a:endParaRPr lang="en-US" dirty="0"/>
          </a:p>
          <a:p>
            <a:endParaRPr lang="en-US" dirty="0"/>
          </a:p>
        </p:txBody>
      </p:sp>
    </p:spTree>
    <p:extLst>
      <p:ext uri="{BB962C8B-B14F-4D97-AF65-F5344CB8AC3E}">
        <p14:creationId xmlns:p14="http://schemas.microsoft.com/office/powerpoint/2010/main" val="1066783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(continued)</a:t>
            </a:r>
            <a:endParaRPr lang="en-US" dirty="0"/>
          </a:p>
        </p:txBody>
      </p:sp>
      <p:sp>
        <p:nvSpPr>
          <p:cNvPr id="3" name="Content Placeholder 2"/>
          <p:cNvSpPr>
            <a:spLocks noGrp="1"/>
          </p:cNvSpPr>
          <p:nvPr>
            <p:ph idx="1"/>
          </p:nvPr>
        </p:nvSpPr>
        <p:spPr/>
        <p:txBody>
          <a:bodyPr/>
          <a:lstStyle/>
          <a:p>
            <a:r>
              <a:rPr lang="en-US" dirty="0" smtClean="0"/>
              <a:t>Crypto Zombies </a:t>
            </a:r>
            <a:r>
              <a:rPr lang="mr-IN" dirty="0" smtClean="0"/>
              <a:t>–</a:t>
            </a:r>
            <a:r>
              <a:rPr lang="en-US" dirty="0" smtClean="0"/>
              <a:t> </a:t>
            </a:r>
            <a:r>
              <a:rPr lang="en-US" dirty="0" smtClean="0">
                <a:hlinkClick r:id="rId2"/>
              </a:rPr>
              <a:t>https://cryptozombies.io</a:t>
            </a:r>
            <a:endParaRPr lang="en-US" dirty="0" smtClean="0"/>
          </a:p>
          <a:p>
            <a:r>
              <a:rPr lang="en-US" dirty="0" smtClean="0"/>
              <a:t>Truffle Tutorials </a:t>
            </a:r>
            <a:r>
              <a:rPr lang="mr-IN" dirty="0" smtClean="0"/>
              <a:t>–</a:t>
            </a:r>
            <a:r>
              <a:rPr lang="en-US" dirty="0" smtClean="0"/>
              <a:t> </a:t>
            </a:r>
            <a:r>
              <a:rPr lang="en-US" dirty="0">
                <a:hlinkClick r:id="rId3"/>
              </a:rPr>
              <a:t>http://truffleframework.com/tutorials</a:t>
            </a:r>
            <a:r>
              <a:rPr lang="en-US" dirty="0" smtClean="0">
                <a:hlinkClick r:id="rId3"/>
              </a:rPr>
              <a:t>/</a:t>
            </a:r>
            <a:endParaRPr lang="en-US" dirty="0" smtClean="0"/>
          </a:p>
          <a:p>
            <a:r>
              <a:rPr lang="en-US" dirty="0" smtClean="0"/>
              <a:t>Eth Ontology - </a:t>
            </a:r>
            <a:r>
              <a:rPr lang="en-US" dirty="0">
                <a:hlinkClick r:id="rId4"/>
              </a:rPr>
              <a:t>http://ethon.consensys.net/</a:t>
            </a:r>
            <a:endParaRPr lang="en-US" dirty="0"/>
          </a:p>
          <a:p>
            <a:r>
              <a:rPr lang="en-US" dirty="0" smtClean="0"/>
              <a:t>The DAO Hack - </a:t>
            </a:r>
            <a:r>
              <a:rPr lang="en-US" dirty="0">
                <a:hlinkClick r:id="rId5"/>
              </a:rPr>
              <a:t>http://</a:t>
            </a:r>
            <a:r>
              <a:rPr lang="en-US" dirty="0" smtClean="0">
                <a:hlinkClick r:id="rId5"/>
              </a:rPr>
              <a:t>truffleframework.com/tutorials/chain-forking-exploiting-the-dao</a:t>
            </a:r>
            <a:endParaRPr lang="en-US" dirty="0" smtClean="0"/>
          </a:p>
          <a:p>
            <a:r>
              <a:rPr lang="en-US" dirty="0" smtClean="0"/>
              <a:t>Drizzle - </a:t>
            </a:r>
            <a:r>
              <a:rPr lang="en-US" dirty="0" smtClean="0">
                <a:hlinkClick r:id="rId6"/>
              </a:rPr>
              <a:t>http://truffleframework.com/docs/drizzle/getting-started</a:t>
            </a:r>
            <a:endParaRPr lang="en-US" dirty="0" smtClean="0"/>
          </a:p>
          <a:p>
            <a:r>
              <a:rPr lang="en-US" dirty="0" smtClean="0"/>
              <a:t>Open Zeppelin - </a:t>
            </a:r>
            <a:r>
              <a:rPr lang="en-US" dirty="0" smtClean="0">
                <a:hlinkClick r:id="rId7"/>
              </a:rPr>
              <a:t>https://openzeppelin.org/</a:t>
            </a:r>
            <a:endParaRPr lang="en-US" dirty="0" smtClean="0"/>
          </a:p>
          <a:p>
            <a:endParaRPr lang="en-US" dirty="0"/>
          </a:p>
          <a:p>
            <a:endParaRPr lang="en-US" dirty="0"/>
          </a:p>
        </p:txBody>
      </p:sp>
    </p:spTree>
    <p:extLst>
      <p:ext uri="{BB962C8B-B14F-4D97-AF65-F5344CB8AC3E}">
        <p14:creationId xmlns:p14="http://schemas.microsoft.com/office/powerpoint/2010/main" val="86641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Record of Account </a:t>
            </a:r>
          </a:p>
          <a:p>
            <a:pPr lvl="1"/>
            <a:r>
              <a:rPr lang="en-US" dirty="0" smtClean="0"/>
              <a:t>Cryptographically verifiable audit trail</a:t>
            </a:r>
          </a:p>
          <a:p>
            <a:pPr lvl="1"/>
            <a:r>
              <a:rPr lang="en-US" dirty="0" smtClean="0"/>
              <a:t>Byzantine fault tolerance </a:t>
            </a:r>
            <a:r>
              <a:rPr lang="mr-IN" dirty="0" smtClean="0"/>
              <a:t>–</a:t>
            </a:r>
            <a:r>
              <a:rPr lang="en-US" dirty="0" smtClean="0"/>
              <a:t> protection against malicious actors</a:t>
            </a:r>
          </a:p>
          <a:p>
            <a:pPr lvl="1"/>
            <a:r>
              <a:rPr lang="en-US" dirty="0" smtClean="0"/>
              <a:t>Private chains are well suited</a:t>
            </a:r>
          </a:p>
          <a:p>
            <a:pPr lvl="1"/>
            <a:r>
              <a:rPr lang="en-US" dirty="0" smtClean="0"/>
              <a:t>Permissioned </a:t>
            </a:r>
            <a:r>
              <a:rPr lang="en-US" dirty="0" err="1" smtClean="0"/>
              <a:t>Ethereum</a:t>
            </a:r>
            <a:endParaRPr lang="en-US" dirty="0"/>
          </a:p>
          <a:p>
            <a:pPr lvl="2"/>
            <a:r>
              <a:rPr lang="en-US" dirty="0" smtClean="0">
                <a:hlinkClick r:id="rId3"/>
              </a:rPr>
              <a:t>https://github.com/jpmorganchase/quorum</a:t>
            </a:r>
            <a:endParaRPr lang="en-US" dirty="0" smtClean="0"/>
          </a:p>
          <a:p>
            <a:r>
              <a:rPr lang="en-US" dirty="0" smtClean="0"/>
              <a:t>Consensus</a:t>
            </a:r>
          </a:p>
          <a:p>
            <a:pPr lvl="1"/>
            <a:r>
              <a:rPr lang="en-US" dirty="0" smtClean="0"/>
              <a:t>Settlement &amp; Clearing</a:t>
            </a:r>
          </a:p>
          <a:p>
            <a:pPr lvl="1"/>
            <a:r>
              <a:rPr lang="en-US" dirty="0" smtClean="0"/>
              <a:t>Process efficiency between untrusted parties</a:t>
            </a:r>
          </a:p>
          <a:p>
            <a:pPr lvl="1"/>
            <a:r>
              <a:rPr lang="en-US" dirty="0" smtClean="0"/>
              <a:t>Public chains are well suited</a:t>
            </a:r>
          </a:p>
          <a:p>
            <a:pPr lvl="1"/>
            <a:r>
              <a:rPr lang="en-US" dirty="0" smtClean="0">
                <a:hlinkClick r:id="rId4"/>
              </a:rPr>
              <a:t>https://www.coindesk.com/security-settles-ethereum-first-kind-blockchain-transaction/</a:t>
            </a:r>
            <a:endParaRPr lang="en-US" dirty="0" smtClean="0"/>
          </a:p>
          <a:p>
            <a:pPr lvl="1"/>
            <a:r>
              <a:rPr lang="en-US" dirty="0" smtClean="0"/>
              <a:t>“</a:t>
            </a:r>
            <a:r>
              <a:rPr lang="en-US" dirty="0"/>
              <a:t>in the </a:t>
            </a:r>
            <a:r>
              <a:rPr lang="en-US" dirty="0" err="1"/>
              <a:t>ethereum</a:t>
            </a:r>
            <a:r>
              <a:rPr lang="en-US" dirty="0"/>
              <a:t> bond last year the final cost was reduced from an estimated 40,000 pounds to about 50 </a:t>
            </a:r>
            <a:r>
              <a:rPr lang="en-US" dirty="0" smtClean="0"/>
              <a:t>pounds”</a:t>
            </a:r>
          </a:p>
        </p:txBody>
      </p:sp>
    </p:spTree>
    <p:extLst>
      <p:ext uri="{BB962C8B-B14F-4D97-AF65-F5344CB8AC3E}">
        <p14:creationId xmlns:p14="http://schemas.microsoft.com/office/powerpoint/2010/main" val="179333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smart contract?</a:t>
            </a:r>
            <a:endParaRPr lang="en-US" dirty="0"/>
          </a:p>
        </p:txBody>
      </p:sp>
      <p:sp>
        <p:nvSpPr>
          <p:cNvPr id="3" name="Content Placeholder 2"/>
          <p:cNvSpPr>
            <a:spLocks noGrp="1"/>
          </p:cNvSpPr>
          <p:nvPr>
            <p:ph idx="1"/>
          </p:nvPr>
        </p:nvSpPr>
        <p:spPr/>
        <p:txBody>
          <a:bodyPr/>
          <a:lstStyle/>
          <a:p>
            <a:r>
              <a:rPr lang="en-US" i="1" dirty="0" smtClean="0"/>
              <a:t>“ </a:t>
            </a:r>
            <a:r>
              <a:rPr lang="en-US" i="1" dirty="0"/>
              <a:t>a set of promises, specified in digital form, including protocols within which the </a:t>
            </a:r>
            <a:r>
              <a:rPr lang="en-US" i="1" dirty="0" smtClean="0"/>
              <a:t>parties </a:t>
            </a:r>
            <a:r>
              <a:rPr lang="en-US" i="1" dirty="0"/>
              <a:t>perform on these promises</a:t>
            </a:r>
            <a:r>
              <a:rPr lang="en-US" i="1" dirty="0" smtClean="0"/>
              <a:t>…” </a:t>
            </a:r>
            <a:r>
              <a:rPr lang="mr-IN" dirty="0" smtClean="0"/>
              <a:t>–</a:t>
            </a:r>
            <a:r>
              <a:rPr lang="en-US" dirty="0" smtClean="0"/>
              <a:t> Nick Szabo 1996</a:t>
            </a:r>
          </a:p>
          <a:p>
            <a:r>
              <a:rPr lang="en-US" i="1" dirty="0" smtClean="0"/>
              <a:t>“</a:t>
            </a:r>
            <a:r>
              <a:rPr lang="en-US" i="1" dirty="0"/>
              <a:t>Smart contracts are computer protocols intended to facilitate, verify, or enforce the </a:t>
            </a:r>
            <a:r>
              <a:rPr lang="en-US" i="1" dirty="0" smtClean="0"/>
              <a:t>negotiation </a:t>
            </a:r>
            <a:r>
              <a:rPr lang="en-US" i="1" dirty="0"/>
              <a:t>or performance of a contract</a:t>
            </a:r>
            <a:r>
              <a:rPr lang="en-US" i="1" dirty="0" smtClean="0"/>
              <a:t>.” </a:t>
            </a:r>
            <a:r>
              <a:rPr lang="mr-IN" dirty="0" smtClean="0"/>
              <a:t>–</a:t>
            </a:r>
            <a:r>
              <a:rPr lang="en-US" dirty="0" smtClean="0"/>
              <a:t> Wikipedia</a:t>
            </a:r>
          </a:p>
          <a:p>
            <a:r>
              <a:rPr lang="en-US" i="1" dirty="0" smtClean="0"/>
              <a:t>“</a:t>
            </a:r>
            <a:r>
              <a:rPr lang="en-US" i="1" dirty="0"/>
              <a:t>a collection of code (its functions) and data (its state) that resides at a specific address on the </a:t>
            </a:r>
            <a:r>
              <a:rPr lang="en-US" i="1" dirty="0" err="1"/>
              <a:t>Ethereum</a:t>
            </a:r>
            <a:r>
              <a:rPr lang="en-US" i="1" dirty="0"/>
              <a:t> </a:t>
            </a:r>
            <a:r>
              <a:rPr lang="en-US" i="1" dirty="0" err="1"/>
              <a:t>blockchain</a:t>
            </a:r>
            <a:r>
              <a:rPr lang="en-US" i="1" dirty="0" smtClean="0"/>
              <a:t>.” </a:t>
            </a:r>
            <a:r>
              <a:rPr lang="mr-IN" dirty="0" smtClean="0"/>
              <a:t>–</a:t>
            </a:r>
            <a:r>
              <a:rPr lang="en-US" dirty="0" smtClean="0"/>
              <a:t> </a:t>
            </a:r>
            <a:r>
              <a:rPr lang="en-US" dirty="0" err="1" smtClean="0"/>
              <a:t>ethdocs.org</a:t>
            </a:r>
            <a:endParaRPr lang="en-US" i="1" dirty="0" smtClean="0"/>
          </a:p>
          <a:p>
            <a:r>
              <a:rPr lang="en-US" dirty="0" smtClean="0"/>
              <a:t>Deterministic</a:t>
            </a:r>
          </a:p>
          <a:p>
            <a:r>
              <a:rPr lang="en-US" dirty="0" smtClean="0"/>
              <a:t>Mutable</a:t>
            </a:r>
          </a:p>
          <a:p>
            <a:r>
              <a:rPr lang="en-US" dirty="0" smtClean="0"/>
              <a:t>Verifiable</a:t>
            </a:r>
            <a:endParaRPr lang="en-US" dirty="0"/>
          </a:p>
        </p:txBody>
      </p:sp>
    </p:spTree>
    <p:extLst>
      <p:ext uri="{BB962C8B-B14F-4D97-AF65-F5344CB8AC3E}">
        <p14:creationId xmlns:p14="http://schemas.microsoft.com/office/powerpoint/2010/main" val="41170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idx="1"/>
          </p:nvPr>
        </p:nvSpPr>
        <p:spPr/>
        <p:txBody>
          <a:bodyPr/>
          <a:lstStyle/>
          <a:p>
            <a:r>
              <a:rPr lang="en-US" dirty="0" smtClean="0"/>
              <a:t>Decentralized payment processor - </a:t>
            </a:r>
            <a:r>
              <a:rPr lang="en-US" dirty="0" smtClean="0">
                <a:hlinkClick r:id="rId3"/>
              </a:rPr>
              <a:t>https://omisego.network/</a:t>
            </a:r>
            <a:endParaRPr lang="en-US" dirty="0" smtClean="0"/>
          </a:p>
          <a:p>
            <a:r>
              <a:rPr lang="en-US" dirty="0" smtClean="0"/>
              <a:t>Prediction </a:t>
            </a:r>
            <a:r>
              <a:rPr lang="en-US" dirty="0" smtClean="0"/>
              <a:t>Market rewards model accuracy - </a:t>
            </a:r>
            <a:r>
              <a:rPr lang="en-US" dirty="0" smtClean="0">
                <a:hlinkClick r:id="rId4"/>
              </a:rPr>
              <a:t>http://www.augur.net/</a:t>
            </a:r>
            <a:endParaRPr lang="en-US" dirty="0" smtClean="0"/>
          </a:p>
          <a:p>
            <a:r>
              <a:rPr lang="en-US" dirty="0" smtClean="0"/>
              <a:t>Permission-less </a:t>
            </a:r>
            <a:r>
              <a:rPr lang="en-US" dirty="0" smtClean="0"/>
              <a:t>Exchange Protocol - </a:t>
            </a:r>
            <a:r>
              <a:rPr lang="en-US" dirty="0" smtClean="0">
                <a:hlinkClick r:id="rId5"/>
              </a:rPr>
              <a:t>https://0xproject.com/</a:t>
            </a:r>
            <a:endParaRPr lang="en-US" dirty="0" smtClean="0"/>
          </a:p>
          <a:p>
            <a:r>
              <a:rPr lang="en-US" dirty="0" smtClean="0"/>
              <a:t>Cash Loans - </a:t>
            </a:r>
            <a:r>
              <a:rPr lang="en-US" dirty="0" smtClean="0">
                <a:hlinkClick r:id="rId6"/>
              </a:rPr>
              <a:t>https://www.saltlending.com/</a:t>
            </a:r>
            <a:endParaRPr lang="en-US" dirty="0" smtClean="0"/>
          </a:p>
          <a:p>
            <a:r>
              <a:rPr lang="en-US" dirty="0" smtClean="0"/>
              <a:t>Distributed Storage - </a:t>
            </a:r>
            <a:r>
              <a:rPr lang="en-US" dirty="0" smtClean="0">
                <a:hlinkClick r:id="rId7"/>
              </a:rPr>
              <a:t>https://storj.io/</a:t>
            </a:r>
            <a:endParaRPr lang="en-US" dirty="0" smtClean="0"/>
          </a:p>
          <a:p>
            <a:r>
              <a:rPr lang="en-US" dirty="0" smtClean="0"/>
              <a:t>Digital Assets - </a:t>
            </a:r>
            <a:r>
              <a:rPr lang="en-US" dirty="0" smtClean="0">
                <a:hlinkClick r:id="rId8"/>
              </a:rPr>
              <a:t>https://www.cryptokitties.co/</a:t>
            </a:r>
            <a:endParaRPr lang="en-US" dirty="0" smtClean="0"/>
          </a:p>
          <a:p>
            <a:pPr lvl="1"/>
            <a:r>
              <a:rPr lang="en-US" dirty="0" smtClean="0">
                <a:hlinkClick r:id="rId9"/>
              </a:rPr>
              <a:t>https://etherscan.io/address/0x06012c8cf97bead5deae237070f9587f8e7a266d#code</a:t>
            </a:r>
            <a:endParaRPr lang="en-US" dirty="0" smtClean="0"/>
          </a:p>
          <a:p>
            <a:pPr lvl="1"/>
            <a:endParaRPr lang="en-US" dirty="0" smtClean="0"/>
          </a:p>
          <a:p>
            <a:endParaRPr lang="en-US" dirty="0"/>
          </a:p>
        </p:txBody>
      </p:sp>
    </p:spTree>
    <p:extLst>
      <p:ext uri="{BB962C8B-B14F-4D97-AF65-F5344CB8AC3E}">
        <p14:creationId xmlns:p14="http://schemas.microsoft.com/office/powerpoint/2010/main" val="47549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 Kitties</a:t>
            </a:r>
            <a:endParaRPr lang="en-US" dirty="0"/>
          </a:p>
        </p:txBody>
      </p:sp>
      <p:sp>
        <p:nvSpPr>
          <p:cNvPr id="3" name="Content Placeholder 2"/>
          <p:cNvSpPr>
            <a:spLocks noGrp="1"/>
          </p:cNvSpPr>
          <p:nvPr>
            <p:ph idx="1"/>
          </p:nvPr>
        </p:nvSpPr>
        <p:spPr/>
        <p:txBody>
          <a:bodyPr>
            <a:normAutofit lnSpcReduction="10000"/>
          </a:bodyPr>
          <a:lstStyle/>
          <a:p>
            <a:r>
              <a:rPr lang="en-US" dirty="0" smtClean="0"/>
              <a:t>Source code is available.  The developer uploaded this.</a:t>
            </a:r>
          </a:p>
          <a:p>
            <a:r>
              <a:rPr lang="en-US" dirty="0" smtClean="0"/>
              <a:t>Contract ABI (App </a:t>
            </a:r>
            <a:r>
              <a:rPr lang="en-US" dirty="0" smtClean="0"/>
              <a:t>Binary </a:t>
            </a:r>
            <a:r>
              <a:rPr lang="en-US" dirty="0" smtClean="0"/>
              <a:t>Interface) </a:t>
            </a:r>
            <a:r>
              <a:rPr lang="en-US" dirty="0" smtClean="0"/>
              <a:t>defines Public API</a:t>
            </a:r>
            <a:endParaRPr lang="en-US" dirty="0" smtClean="0"/>
          </a:p>
          <a:p>
            <a:r>
              <a:rPr lang="en-US" dirty="0" smtClean="0"/>
              <a:t>Contract Source</a:t>
            </a:r>
          </a:p>
          <a:p>
            <a:pPr lvl="1"/>
            <a:r>
              <a:rPr lang="en-US" dirty="0" smtClean="0"/>
              <a:t>Contract </a:t>
            </a:r>
            <a:r>
              <a:rPr lang="mr-IN" dirty="0" smtClean="0"/>
              <a:t>–</a:t>
            </a:r>
            <a:r>
              <a:rPr lang="en-US" dirty="0" smtClean="0"/>
              <a:t> similar to a class or interface</a:t>
            </a:r>
          </a:p>
          <a:p>
            <a:pPr lvl="1"/>
            <a:r>
              <a:rPr lang="en-US" dirty="0" smtClean="0"/>
              <a:t>Public </a:t>
            </a:r>
            <a:r>
              <a:rPr lang="en-US" dirty="0" smtClean="0"/>
              <a:t>field </a:t>
            </a:r>
            <a:r>
              <a:rPr lang="mr-IN" dirty="0" smtClean="0"/>
              <a:t>–</a:t>
            </a:r>
            <a:r>
              <a:rPr lang="en-US" dirty="0" smtClean="0"/>
              <a:t> data field (state variables stored in the EVM)</a:t>
            </a:r>
          </a:p>
          <a:p>
            <a:pPr lvl="1"/>
            <a:r>
              <a:rPr lang="en-US" dirty="0" smtClean="0"/>
              <a:t>Function </a:t>
            </a:r>
            <a:r>
              <a:rPr lang="mr-IN" dirty="0" smtClean="0"/>
              <a:t>–</a:t>
            </a:r>
            <a:r>
              <a:rPr lang="en-US" dirty="0" smtClean="0"/>
              <a:t> method or code block similar to other OO languages</a:t>
            </a:r>
          </a:p>
          <a:p>
            <a:pPr lvl="1"/>
            <a:r>
              <a:rPr lang="en-US" dirty="0" smtClean="0"/>
              <a:t>Modifier </a:t>
            </a:r>
            <a:r>
              <a:rPr lang="mr-IN" dirty="0" smtClean="0"/>
              <a:t>–</a:t>
            </a:r>
            <a:r>
              <a:rPr lang="en-US" dirty="0" smtClean="0"/>
              <a:t>check a condition prior to execution</a:t>
            </a:r>
          </a:p>
          <a:p>
            <a:pPr lvl="1"/>
            <a:r>
              <a:rPr lang="en-US" dirty="0" smtClean="0"/>
              <a:t>Require </a:t>
            </a:r>
            <a:r>
              <a:rPr lang="mr-IN" dirty="0" smtClean="0"/>
              <a:t>–</a:t>
            </a:r>
            <a:r>
              <a:rPr lang="en-US" dirty="0" smtClean="0"/>
              <a:t> basically: </a:t>
            </a:r>
            <a:r>
              <a:rPr lang="en-US" b="1" i="1" dirty="0" smtClean="0"/>
              <a:t>if (!condition) throw;</a:t>
            </a:r>
          </a:p>
          <a:p>
            <a:pPr lvl="1"/>
            <a:r>
              <a:rPr lang="en-US" dirty="0" smtClean="0"/>
              <a:t>Event </a:t>
            </a:r>
            <a:r>
              <a:rPr lang="mr-IN" dirty="0" smtClean="0"/>
              <a:t>–</a:t>
            </a:r>
            <a:r>
              <a:rPr lang="en-US" dirty="0" smtClean="0"/>
              <a:t> dispatched signals </a:t>
            </a:r>
            <a:r>
              <a:rPr lang="en-US" dirty="0" smtClean="0"/>
              <a:t>(a means to listen for changes)</a:t>
            </a:r>
            <a:endParaRPr lang="en-US" dirty="0" smtClean="0"/>
          </a:p>
          <a:p>
            <a:r>
              <a:rPr lang="en-US" dirty="0" smtClean="0"/>
              <a:t>ERC721 contract interface</a:t>
            </a:r>
          </a:p>
          <a:p>
            <a:pPr lvl="1"/>
            <a:endParaRPr lang="en-US" dirty="0"/>
          </a:p>
        </p:txBody>
      </p:sp>
    </p:spTree>
    <p:extLst>
      <p:ext uri="{BB962C8B-B14F-4D97-AF65-F5344CB8AC3E}">
        <p14:creationId xmlns:p14="http://schemas.microsoft.com/office/powerpoint/2010/main" val="87999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Solidity</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solidity.readthedocs.io/en/latest/types.html</a:t>
            </a:r>
            <a:endParaRPr lang="en-US" dirty="0" smtClean="0"/>
          </a:p>
          <a:p>
            <a:r>
              <a:rPr lang="en-US" dirty="0" smtClean="0"/>
              <a:t>Statically Typed Language (</a:t>
            </a:r>
            <a:r>
              <a:rPr lang="en-US" dirty="0" err="1" smtClean="0"/>
              <a:t>c++</a:t>
            </a:r>
            <a:r>
              <a:rPr lang="en-US" dirty="0" smtClean="0"/>
              <a:t>, c#, Java)</a:t>
            </a:r>
          </a:p>
          <a:p>
            <a:r>
              <a:rPr lang="en-US" dirty="0" smtClean="0"/>
              <a:t>Value Types </a:t>
            </a:r>
            <a:r>
              <a:rPr lang="mr-IN" dirty="0" smtClean="0"/>
              <a:t>–</a:t>
            </a:r>
            <a:r>
              <a:rPr lang="en-US" dirty="0" smtClean="0"/>
              <a:t> Boolean, Integer, </a:t>
            </a:r>
            <a:r>
              <a:rPr lang="en-US" dirty="0" err="1" smtClean="0"/>
              <a:t>Enum</a:t>
            </a:r>
            <a:r>
              <a:rPr lang="en-US" dirty="0" smtClean="0"/>
              <a:t>, Function, Address</a:t>
            </a:r>
          </a:p>
          <a:p>
            <a:pPr lvl="1"/>
            <a:r>
              <a:rPr lang="en-US" dirty="0" smtClean="0"/>
              <a:t>Less than 256 bits</a:t>
            </a:r>
          </a:p>
          <a:p>
            <a:r>
              <a:rPr lang="en-US" dirty="0" smtClean="0"/>
              <a:t>Reference Types </a:t>
            </a:r>
            <a:r>
              <a:rPr lang="mr-IN" dirty="0" smtClean="0"/>
              <a:t>–</a:t>
            </a:r>
            <a:r>
              <a:rPr lang="en-US" dirty="0" smtClean="0"/>
              <a:t> String, Array, </a:t>
            </a:r>
            <a:r>
              <a:rPr lang="en-US" dirty="0" err="1" smtClean="0"/>
              <a:t>Struct</a:t>
            </a:r>
            <a:r>
              <a:rPr lang="en-US" dirty="0" smtClean="0"/>
              <a:t>, Mapping</a:t>
            </a:r>
          </a:p>
          <a:p>
            <a:pPr lvl="1"/>
            <a:r>
              <a:rPr lang="en-US" dirty="0" smtClean="0"/>
              <a:t>Greater than 256 bits</a:t>
            </a:r>
          </a:p>
          <a:p>
            <a:pPr lvl="1"/>
            <a:r>
              <a:rPr lang="en-US" dirty="0" smtClean="0"/>
              <a:t>Data location changes depending on context</a:t>
            </a:r>
          </a:p>
          <a:p>
            <a:pPr lvl="2"/>
            <a:r>
              <a:rPr lang="en-US" dirty="0" smtClean="0"/>
              <a:t>Storage</a:t>
            </a:r>
          </a:p>
          <a:p>
            <a:pPr lvl="2"/>
            <a:r>
              <a:rPr lang="en-US" dirty="0" smtClean="0"/>
              <a:t>memory</a:t>
            </a:r>
          </a:p>
        </p:txBody>
      </p:sp>
    </p:spTree>
    <p:extLst>
      <p:ext uri="{BB962C8B-B14F-4D97-AF65-F5344CB8AC3E}">
        <p14:creationId xmlns:p14="http://schemas.microsoft.com/office/powerpoint/2010/main" val="1698257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Ethereum</a:t>
            </a:r>
            <a:r>
              <a:rPr lang="en-US" dirty="0" smtClean="0"/>
              <a:t> Virtual Machine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hlinkClick r:id="rId3"/>
              </a:rPr>
              <a:t>http://www.ethdocs.org/en/latest/</a:t>
            </a:r>
            <a:endParaRPr lang="en-US" dirty="0" smtClean="0"/>
          </a:p>
          <a:p>
            <a:r>
              <a:rPr lang="en-US" dirty="0" smtClean="0">
                <a:hlinkClick r:id="rId4"/>
              </a:rPr>
              <a:t>https://solidity.readthedocs.io/en/v0.4.21/introduction-to-smart-contracts.html</a:t>
            </a:r>
            <a:endParaRPr lang="en-US" dirty="0" smtClean="0"/>
          </a:p>
          <a:p>
            <a:r>
              <a:rPr lang="en-US" dirty="0" smtClean="0"/>
              <a:t>Stack-based bytecode language</a:t>
            </a:r>
          </a:p>
          <a:p>
            <a:pPr lvl="1"/>
            <a:r>
              <a:rPr lang="en-US" dirty="0" smtClean="0"/>
              <a:t>PUSH1 0 CALLDATALOAD SLOAD NOT PUSH1 9 JUMPI STOP JUMPDEST PUSH1 32 CALLDATALOAD PUSH1 0 CALLDATALOAD SSTORE</a:t>
            </a:r>
          </a:p>
          <a:p>
            <a:r>
              <a:rPr lang="en-US" dirty="0" smtClean="0"/>
              <a:t>Contracts are compiled into a series of </a:t>
            </a:r>
            <a:r>
              <a:rPr lang="en-US" dirty="0" err="1" smtClean="0"/>
              <a:t>OpCodes</a:t>
            </a:r>
            <a:endParaRPr lang="en-US" dirty="0" smtClean="0"/>
          </a:p>
          <a:p>
            <a:r>
              <a:rPr lang="en-US" dirty="0" smtClean="0"/>
              <a:t>Each </a:t>
            </a:r>
            <a:r>
              <a:rPr lang="en-US" dirty="0" err="1" smtClean="0"/>
              <a:t>OpCode</a:t>
            </a:r>
            <a:r>
              <a:rPr lang="en-US" dirty="0" smtClean="0"/>
              <a:t> has a cost (GAS)</a:t>
            </a:r>
          </a:p>
          <a:p>
            <a:pPr lvl="1"/>
            <a:r>
              <a:rPr lang="en-US" dirty="0" smtClean="0">
                <a:hlinkClick r:id="rId5"/>
              </a:rPr>
              <a:t>https://github.com/djrtwo/evm-opcode-gas-costs/blob/master/opcode-gas-costs_EIP-150_revision-1e18248_2017-04-12.csv</a:t>
            </a:r>
            <a:endParaRPr lang="en-US" dirty="0" smtClean="0"/>
          </a:p>
          <a:p>
            <a:r>
              <a:rPr lang="en-US" dirty="0" smtClean="0"/>
              <a:t>Gas separates the cost of operations from the price of the ETH token.</a:t>
            </a:r>
          </a:p>
          <a:p>
            <a:r>
              <a:rPr lang="en-US" dirty="0" err="1" smtClean="0"/>
              <a:t>GasPrice</a:t>
            </a:r>
            <a:r>
              <a:rPr lang="en-US" dirty="0" smtClean="0"/>
              <a:t> (The Price in ETH for each unit) - </a:t>
            </a:r>
            <a:r>
              <a:rPr lang="en-US" dirty="0" smtClean="0">
                <a:hlinkClick r:id="rId6"/>
              </a:rPr>
              <a:t>https://ethgasstation.info/</a:t>
            </a:r>
            <a:endParaRPr lang="en-US" dirty="0" smtClean="0"/>
          </a:p>
          <a:p>
            <a:r>
              <a:rPr lang="en-US" dirty="0" err="1" smtClean="0"/>
              <a:t>GasLimit</a:t>
            </a:r>
            <a:r>
              <a:rPr lang="en-US" dirty="0" smtClean="0"/>
              <a:t> (To prevent DDOS attacks each transaction must specify a limit)</a:t>
            </a:r>
          </a:p>
          <a:p>
            <a:r>
              <a:rPr lang="en-US" dirty="0" smtClean="0">
                <a:hlinkClick r:id="rId7"/>
              </a:rPr>
              <a:t>https://github.com/ethereum/wiki/wiki/JavaScript-API#web3ethestimategas</a:t>
            </a:r>
            <a:endParaRPr lang="en-US" dirty="0" smtClean="0"/>
          </a:p>
        </p:txBody>
      </p:sp>
    </p:spTree>
    <p:extLst>
      <p:ext uri="{BB962C8B-B14F-4D97-AF65-F5344CB8AC3E}">
        <p14:creationId xmlns:p14="http://schemas.microsoft.com/office/powerpoint/2010/main" val="139930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&amp; Transactions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3"/>
              </a:rPr>
              <a:t>https://etherscan.io/address/0x06012c8cf97bead5deae237070f9587f8e7a266d</a:t>
            </a:r>
            <a:endParaRPr lang="en-US" dirty="0" smtClean="0"/>
          </a:p>
          <a:p>
            <a:r>
              <a:rPr lang="en-US" dirty="0" smtClean="0"/>
              <a:t>Two account types:</a:t>
            </a:r>
          </a:p>
          <a:p>
            <a:pPr lvl="1"/>
            <a:r>
              <a:rPr lang="en-US" dirty="0" smtClean="0"/>
              <a:t>Externally Own Accounts (User Accounts)</a:t>
            </a:r>
          </a:p>
          <a:p>
            <a:pPr lvl="2"/>
            <a:r>
              <a:rPr lang="en-US" dirty="0"/>
              <a:t>has an ether balance,</a:t>
            </a:r>
          </a:p>
          <a:p>
            <a:pPr lvl="2"/>
            <a:r>
              <a:rPr lang="en-US" dirty="0"/>
              <a:t>can send transactions (ether transfer or trigger contract code),</a:t>
            </a:r>
          </a:p>
          <a:p>
            <a:pPr lvl="2"/>
            <a:r>
              <a:rPr lang="en-US" dirty="0"/>
              <a:t>is controlled by private keys,</a:t>
            </a:r>
          </a:p>
          <a:p>
            <a:pPr lvl="2"/>
            <a:r>
              <a:rPr lang="en-US" dirty="0"/>
              <a:t>has no associated </a:t>
            </a:r>
            <a:r>
              <a:rPr lang="en-US" dirty="0" smtClean="0"/>
              <a:t>code</a:t>
            </a:r>
            <a:r>
              <a:rPr lang="en-US" dirty="0"/>
              <a:t>.</a:t>
            </a:r>
            <a:endParaRPr lang="en-US" dirty="0" smtClean="0"/>
          </a:p>
          <a:p>
            <a:pPr lvl="1"/>
            <a:r>
              <a:rPr lang="en-US" dirty="0" smtClean="0"/>
              <a:t>Contract Accounts (“owned” by User Accounts)</a:t>
            </a:r>
          </a:p>
          <a:p>
            <a:pPr lvl="2"/>
            <a:r>
              <a:rPr lang="en-US" dirty="0"/>
              <a:t>has an ether balance,</a:t>
            </a:r>
          </a:p>
          <a:p>
            <a:pPr lvl="2"/>
            <a:r>
              <a:rPr lang="en-US" dirty="0"/>
              <a:t>has associated </a:t>
            </a:r>
            <a:r>
              <a:rPr lang="en-US" dirty="0" smtClean="0"/>
              <a:t>code</a:t>
            </a:r>
            <a:endParaRPr lang="en-US" dirty="0"/>
          </a:p>
          <a:p>
            <a:pPr lvl="2"/>
            <a:r>
              <a:rPr lang="en-US" dirty="0"/>
              <a:t>code execution is triggered by transactions or messages (calls) received from other contracts.</a:t>
            </a:r>
          </a:p>
          <a:p>
            <a:pPr lvl="2"/>
            <a:r>
              <a:rPr lang="en-US" dirty="0" smtClean="0"/>
              <a:t>Can manipulate its own persistent storage, call other contracts.</a:t>
            </a:r>
            <a:endParaRPr lang="en-US" dirty="0"/>
          </a:p>
          <a:p>
            <a:pPr lvl="1"/>
            <a:endParaRPr lang="en-US" dirty="0"/>
          </a:p>
        </p:txBody>
      </p:sp>
    </p:spTree>
    <p:extLst>
      <p:ext uri="{BB962C8B-B14F-4D97-AF65-F5344CB8AC3E}">
        <p14:creationId xmlns:p14="http://schemas.microsoft.com/office/powerpoint/2010/main" val="1734647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4683</TotalTime>
  <Words>3471</Words>
  <Application>Microsoft Macintosh PowerPoint</Application>
  <PresentationFormat>Widescreen</PresentationFormat>
  <Paragraphs>240</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Mangal</vt:lpstr>
      <vt:lpstr>Arial</vt:lpstr>
      <vt:lpstr>Office Theme</vt:lpstr>
      <vt:lpstr>Intro To Ethereum</vt:lpstr>
      <vt:lpstr>What will we learn?</vt:lpstr>
      <vt:lpstr>Why should I Care?</vt:lpstr>
      <vt:lpstr>What is a smart contract?</vt:lpstr>
      <vt:lpstr>Some Examples</vt:lpstr>
      <vt:lpstr>Crypto Kitties</vt:lpstr>
      <vt:lpstr>Solidity</vt:lpstr>
      <vt:lpstr>Ethereum Virtual Machine</vt:lpstr>
      <vt:lpstr>Accounts &amp; Transactions</vt:lpstr>
      <vt:lpstr>Ethereum Networks</vt:lpstr>
      <vt:lpstr>Developer Steps</vt:lpstr>
      <vt:lpstr>Tl;DR</vt:lpstr>
      <vt:lpstr>Lets Vote!</vt:lpstr>
      <vt:lpstr>Local Development</vt:lpstr>
      <vt:lpstr>Configuring Metamask and Ganache</vt:lpstr>
      <vt:lpstr>File &gt; New Project</vt:lpstr>
      <vt:lpstr>Web3.js</vt:lpstr>
      <vt:lpstr>Testing</vt:lpstr>
      <vt:lpstr>fn(), fn.call(), fn.sendTransatction()</vt:lpstr>
      <vt:lpstr>Improve our contract</vt:lpstr>
      <vt:lpstr>Deploying to other nets</vt:lpstr>
      <vt:lpstr>Resources</vt:lpstr>
      <vt:lpstr>Resources (continued)</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Ethereum</dc:title>
  <dc:creator>Matt Wilhelm</dc:creator>
  <cp:lastModifiedBy>Matt Wilhelm</cp:lastModifiedBy>
  <cp:revision>49</cp:revision>
  <dcterms:created xsi:type="dcterms:W3CDTF">2018-04-01T12:42:55Z</dcterms:created>
  <dcterms:modified xsi:type="dcterms:W3CDTF">2018-05-05T18:52:39Z</dcterms:modified>
</cp:coreProperties>
</file>