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13" autoAdjust="0"/>
    <p:restoredTop sz="94660"/>
  </p:normalViewPr>
  <p:slideViewPr>
    <p:cSldViewPr snapToGrid="0">
      <p:cViewPr varScale="1">
        <p:scale>
          <a:sx n="78" d="100"/>
          <a:sy n="78" d="100"/>
        </p:scale>
        <p:origin x="-16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usinessnewsdaily.com/5686-the-most-in-demand-career-skills.html" TargetMode="External"/><Relationship Id="rId2" Type="http://schemas.openxmlformats.org/officeDocument/2006/relationships/hyperlink" Target="https://www.weforum.org/agenda/2020/10/top-10-work-skills-of-tomorrow-how-long-it-takes-to-learn-them/" TargetMode="External"/><Relationship Id="rId1" Type="http://schemas.openxmlformats.org/officeDocument/2006/relationships/slideLayout" Target="../slideLayouts/slideLayout2.xml"/><Relationship Id="rId4" Type="http://schemas.openxmlformats.org/officeDocument/2006/relationships/hyperlink" Target="https://www.businessnewsdaily.com/5189-attract-skilled-worker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usinessnewsdaily.com/7860-skills-employers-wan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409074"/>
          </a:xfrm>
        </p:spPr>
        <p:txBody>
          <a:bodyPr>
            <a:normAutofit fontScale="90000"/>
          </a:bodyPr>
          <a:lstStyle/>
          <a:p>
            <a:r>
              <a:rPr lang="en-US" dirty="0" smtClean="0"/>
              <a:t>Lecture 1 </a:t>
            </a:r>
            <a:r>
              <a:rPr lang="en-US" dirty="0"/>
              <a:t/>
            </a:r>
            <a:br>
              <a:rPr lang="en-US" dirty="0"/>
            </a:br>
            <a:r>
              <a:rPr lang="en-US" dirty="0" smtClean="0"/>
              <a:t>Introduction Critical Thinking</a:t>
            </a:r>
            <a:br>
              <a:rPr lang="en-US" dirty="0" smtClean="0"/>
            </a:br>
            <a:endParaRPr lang="en-US" dirty="0"/>
          </a:p>
        </p:txBody>
      </p:sp>
      <p:sp>
        <p:nvSpPr>
          <p:cNvPr id="3" name="Subtitle 2"/>
          <p:cNvSpPr>
            <a:spLocks noGrp="1"/>
          </p:cNvSpPr>
          <p:nvPr>
            <p:ph type="subTitle" idx="1"/>
          </p:nvPr>
        </p:nvSpPr>
        <p:spPr>
          <a:xfrm>
            <a:off x="2589213" y="2923675"/>
            <a:ext cx="8915399" cy="3549314"/>
          </a:xfrm>
        </p:spPr>
        <p:txBody>
          <a:bodyPr>
            <a:normAutofit/>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2236800" y="2247364"/>
            <a:ext cx="9711360" cy="4010529"/>
          </a:xfrm>
          <a:prstGeom prst="rect">
            <a:avLst/>
          </a:prstGeom>
          <a:noFill/>
          <a:ln w="9525">
            <a:noFill/>
            <a:miter lim="800000"/>
            <a:headEnd/>
            <a:tailEnd/>
          </a:ln>
          <a:effectLst/>
        </p:spPr>
      </p:pic>
    </p:spTree>
    <p:extLst>
      <p:ext uri="{BB962C8B-B14F-4D97-AF65-F5344CB8AC3E}">
        <p14:creationId xmlns:p14="http://schemas.microsoft.com/office/powerpoint/2010/main" xmlns="" val="105312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What is Critical </a:t>
            </a:r>
            <a:r>
              <a:rPr lang="de-DE" dirty="0" smtClean="0"/>
              <a:t>Thinking</a:t>
            </a:r>
            <a:r>
              <a:rPr lang="en-US" dirty="0"/>
              <a:t/>
            </a:r>
            <a:br>
              <a:rPr lang="en-US" dirty="0"/>
            </a:br>
            <a:r>
              <a:rPr lang="en-GB" dirty="0" smtClean="0"/>
              <a:t/>
            </a:r>
            <a:br>
              <a:rPr lang="en-GB" dirty="0" smtClean="0"/>
            </a:br>
            <a:r>
              <a:rPr lang="en-GB" dirty="0" smtClean="0"/>
              <a:t/>
            </a:r>
            <a:br>
              <a:rPr lang="en-GB" dirty="0" smtClean="0"/>
            </a:br>
            <a:r>
              <a:rPr lang="en-GB" dirty="0" smtClean="0"/>
              <a:t/>
            </a:r>
            <a:br>
              <a:rPr lang="en-GB" dirty="0" smtClean="0"/>
            </a:br>
            <a:r>
              <a:rPr lang="en-GB" dirty="0" smtClean="0"/>
              <a:t>Critical </a:t>
            </a:r>
            <a:r>
              <a:rPr lang="en-GB" dirty="0" smtClean="0"/>
              <a:t>thinking is that mode of thinking - about any subject, content, or problem - in which the thinker improves the quality of his or her thinking by skilfully taking charge of the structures inherent in thinking and imposing intellectual standards upon them.</a:t>
            </a:r>
            <a:endParaRPr lang="en-US" dirty="0"/>
          </a:p>
        </p:txBody>
      </p:sp>
      <p:sp>
        <p:nvSpPr>
          <p:cNvPr id="3" name="Content Placeholder 2"/>
          <p:cNvSpPr>
            <a:spLocks noGrp="1"/>
          </p:cNvSpPr>
          <p:nvPr>
            <p:ph idx="1"/>
          </p:nvPr>
        </p:nvSpPr>
        <p:spPr>
          <a:xfrm>
            <a:off x="2589212" y="2133599"/>
            <a:ext cx="8915400" cy="4170947"/>
          </a:xfrm>
        </p:spPr>
        <p:txBody>
          <a:bodyPr/>
          <a:lstStyle/>
          <a:p>
            <a:pPr lvl="3"/>
            <a:endParaRPr lang="en-US" dirty="0"/>
          </a:p>
        </p:txBody>
      </p:sp>
    </p:spTree>
    <p:extLst>
      <p:ext uri="{BB962C8B-B14F-4D97-AF65-F5344CB8AC3E}">
        <p14:creationId xmlns:p14="http://schemas.microsoft.com/office/powerpoint/2010/main" xmlns="" val="1036271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is critical thinking important in the workplace?</a:t>
            </a:r>
            <a:br>
              <a:rPr lang="en-US" b="1" dirty="0" smtClean="0"/>
            </a:br>
            <a:endParaRPr lang="en-US" dirty="0"/>
          </a:p>
        </p:txBody>
      </p:sp>
      <p:sp>
        <p:nvSpPr>
          <p:cNvPr id="3" name="Content Placeholder 2"/>
          <p:cNvSpPr>
            <a:spLocks noGrp="1"/>
          </p:cNvSpPr>
          <p:nvPr>
            <p:ph idx="1"/>
          </p:nvPr>
        </p:nvSpPr>
        <p:spPr>
          <a:xfrm>
            <a:off x="2589212" y="1455821"/>
            <a:ext cx="8915400" cy="5017168"/>
          </a:xfrm>
        </p:spPr>
        <p:txBody>
          <a:bodyPr>
            <a:normAutofit/>
          </a:bodyPr>
          <a:lstStyle/>
          <a:p>
            <a:pPr lvl="0"/>
            <a:endParaRPr lang="en-US" dirty="0"/>
          </a:p>
          <a:p>
            <a:pPr lvl="0" algn="just"/>
            <a:r>
              <a:rPr lang="en-US" dirty="0" smtClean="0"/>
              <a:t>A </a:t>
            </a:r>
            <a:r>
              <a:rPr lang="en-US" dirty="0" smtClean="0">
                <a:hlinkClick r:id="rId2"/>
              </a:rPr>
              <a:t>World Economic Forum report</a:t>
            </a:r>
            <a:r>
              <a:rPr lang="en-US" dirty="0" smtClean="0"/>
              <a:t> revealed that critical thinking is one of the most </a:t>
            </a:r>
            <a:r>
              <a:rPr lang="en-US" dirty="0" smtClean="0">
                <a:hlinkClick r:id="rId3"/>
              </a:rPr>
              <a:t>in-demand career skills</a:t>
            </a:r>
            <a:r>
              <a:rPr lang="en-US" dirty="0" smtClean="0"/>
              <a:t> employers seek when trying to </a:t>
            </a:r>
            <a:r>
              <a:rPr lang="en-US" dirty="0" smtClean="0">
                <a:hlinkClick r:id="rId4"/>
              </a:rPr>
              <a:t>attract and retain the best employees</a:t>
            </a:r>
            <a:r>
              <a:rPr lang="en-US" dirty="0" smtClean="0"/>
              <a:t> – and employers believe critical thinking skills will become even more necessary in the coming years. </a:t>
            </a:r>
          </a:p>
          <a:p>
            <a:pPr lvl="0" algn="just"/>
            <a:r>
              <a:rPr lang="en-US" dirty="0" smtClean="0"/>
              <a:t>Critical thinking in the workplace guarantees objective and efficient problem-solving, ultimately reducing costly errors and ensuring that your organization’s resources are used wisely. Team members employing critical thinking can connect ideas, spot errors and inconsistencies, and make the best decisions most often.</a:t>
            </a:r>
          </a:p>
          <a:p>
            <a:endParaRPr lang="en-US" dirty="0"/>
          </a:p>
        </p:txBody>
      </p:sp>
    </p:spTree>
    <p:extLst>
      <p:ext uri="{BB962C8B-B14F-4D97-AF65-F5344CB8AC3E}">
        <p14:creationId xmlns:p14="http://schemas.microsoft.com/office/powerpoint/2010/main" xmlns="" val="1013746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sz="2400" dirty="0" smtClean="0">
                <a:latin typeface="Times New Roman" pitchFamily="18" charset="0"/>
                <a:cs typeface="Times New Roman" pitchFamily="18" charset="0"/>
              </a:rPr>
              <a:t>Critical thinking is not as easy as a one-step action. It requires some detailed analysis and research. Critical thinking deals with solving problems through rational processes and evidence-based knowledge. Like any scientific method, critical thinking involves a lot of steps. But such steps help to save a lot of time in the long run when errors are avoided using such steps.</a:t>
            </a:r>
          </a:p>
          <a:p>
            <a:pPr marL="0" indent="0">
              <a:buNone/>
            </a:pPr>
            <a:endParaRPr lang="en-US" dirty="0"/>
          </a:p>
        </p:txBody>
      </p:sp>
      <p:sp>
        <p:nvSpPr>
          <p:cNvPr id="4" name="Rectangle 3"/>
          <p:cNvSpPr/>
          <p:nvPr/>
        </p:nvSpPr>
        <p:spPr>
          <a:xfrm>
            <a:off x="3048000" y="182881"/>
            <a:ext cx="6096000" cy="830997"/>
          </a:xfrm>
          <a:prstGeom prst="rect">
            <a:avLst/>
          </a:prstGeom>
        </p:spPr>
        <p:txBody>
          <a:bodyPr wrap="square">
            <a:spAutoFit/>
          </a:bodyPr>
          <a:lstStyle/>
          <a:p>
            <a:r>
              <a:rPr lang="en-US" sz="2400" b="1" dirty="0" smtClean="0">
                <a:latin typeface="Times New Roman" pitchFamily="18" charset="0"/>
                <a:cs typeface="Times New Roman" pitchFamily="18" charset="0"/>
              </a:rPr>
              <a:t>Process of Critical Thinking</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7726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Steps in Critical thinking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Critical thinking includes four major steps namely evaluation, assessment, categorization, and reasoning. </a:t>
            </a:r>
          </a:p>
          <a:p>
            <a:pPr>
              <a:buNone/>
            </a:pPr>
            <a:r>
              <a:rPr lang="en-US" b="1" dirty="0" smtClean="0">
                <a:latin typeface="Times New Roman" pitchFamily="18" charset="0"/>
                <a:cs typeface="Times New Roman" pitchFamily="18" charset="0"/>
              </a:rPr>
              <a:t>Step 1 – Evaluation</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This includes using logic to understand a problem in detail before coming up with a solution for the same. </a:t>
            </a:r>
          </a:p>
          <a:p>
            <a:pPr>
              <a:buNone/>
            </a:pPr>
            <a:r>
              <a:rPr lang="en-US" b="1" dirty="0" smtClean="0">
                <a:latin typeface="Times New Roman" pitchFamily="18" charset="0"/>
                <a:cs typeface="Times New Roman" pitchFamily="18" charset="0"/>
              </a:rPr>
              <a:t>Step 2 – Assessment</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This includes considering the possible outcomes before taking any decision. </a:t>
            </a:r>
          </a:p>
          <a:p>
            <a:pPr>
              <a:buNone/>
            </a:pPr>
            <a:r>
              <a:rPr lang="en-US" b="1" dirty="0" smtClean="0">
                <a:latin typeface="Times New Roman" pitchFamily="18" charset="0"/>
                <a:cs typeface="Times New Roman" pitchFamily="18" charset="0"/>
              </a:rPr>
              <a:t>Step 3 – Categorization</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This includes putting different solutions together based on their similarity before selecting any one of them. </a:t>
            </a:r>
          </a:p>
          <a:p>
            <a:pPr>
              <a:buNone/>
            </a:pPr>
            <a:r>
              <a:rPr lang="en-US" b="1" dirty="0" smtClean="0">
                <a:latin typeface="Times New Roman" pitchFamily="18" charset="0"/>
                <a:cs typeface="Times New Roman" pitchFamily="18" charset="0"/>
              </a:rPr>
              <a:t>Step 4 – Reasoning</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This includes using logic to make decisions rather than being creative. </a:t>
            </a:r>
          </a:p>
          <a:p>
            <a:endParaRPr lang="en-US" dirty="0"/>
          </a:p>
        </p:txBody>
      </p:sp>
    </p:spTree>
    <p:extLst>
      <p:ext uri="{BB962C8B-B14F-4D97-AF65-F5344CB8AC3E}">
        <p14:creationId xmlns:p14="http://schemas.microsoft.com/office/powerpoint/2010/main" xmlns="" val="314506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What are critical thinking skills?</a:t>
            </a: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2589212" y="1231392"/>
            <a:ext cx="8915400" cy="5205984"/>
          </a:xfrm>
        </p:spPr>
        <p:txBody>
          <a:bodyPr>
            <a:normAutofit fontScale="70000" lnSpcReduction="20000"/>
          </a:bodyPr>
          <a:lstStyle/>
          <a:p>
            <a:pPr algn="just">
              <a:buNone/>
            </a:pPr>
            <a:r>
              <a:rPr lang="en-US" sz="2300" dirty="0" smtClean="0">
                <a:latin typeface="Times New Roman" pitchFamily="18" charset="0"/>
                <a:cs typeface="Times New Roman" pitchFamily="18" charset="0"/>
              </a:rPr>
              <a:t>Critical thinking is a </a:t>
            </a:r>
            <a:r>
              <a:rPr lang="en-US" sz="2300" dirty="0" smtClean="0">
                <a:latin typeface="Times New Roman" pitchFamily="18" charset="0"/>
                <a:cs typeface="Times New Roman" pitchFamily="18" charset="0"/>
                <a:hlinkClick r:id="rId2"/>
              </a:rPr>
              <a:t>soft skill</a:t>
            </a:r>
            <a:r>
              <a:rPr lang="en-US" sz="2300" dirty="0" smtClean="0">
                <a:latin typeface="Times New Roman" pitchFamily="18" charset="0"/>
                <a:cs typeface="Times New Roman" pitchFamily="18" charset="0"/>
              </a:rPr>
              <a:t> that comprises multiple interpersonal and analytical abilities and attributes. Here are some essential critical thinking skills that can support workforce success.</a:t>
            </a:r>
          </a:p>
          <a:p>
            <a:pPr lvl="0" algn="just">
              <a:buNone/>
            </a:pPr>
            <a:r>
              <a:rPr lang="en-US" sz="2300" b="1" dirty="0" smtClean="0">
                <a:latin typeface="Times New Roman" pitchFamily="18" charset="0"/>
                <a:cs typeface="Times New Roman" pitchFamily="18" charset="0"/>
              </a:rPr>
              <a:t>Observation:</a:t>
            </a:r>
            <a:r>
              <a:rPr lang="en-US" sz="2300" dirty="0" smtClean="0">
                <a:latin typeface="Times New Roman" pitchFamily="18" charset="0"/>
                <a:cs typeface="Times New Roman" pitchFamily="18" charset="0"/>
              </a:rPr>
              <a:t> Employees with critical thinking can easily sense and identify an existing problem – and even predict potential issues – based on their experience and sharp perception. They’re willing to embrace multiple points of view and look at the big picture. </a:t>
            </a:r>
          </a:p>
          <a:p>
            <a:pPr lvl="0" algn="just">
              <a:buNone/>
            </a:pPr>
            <a:r>
              <a:rPr lang="en-US" sz="2300" b="1" dirty="0" smtClean="0">
                <a:latin typeface="Times New Roman" pitchFamily="18" charset="0"/>
                <a:cs typeface="Times New Roman" pitchFamily="18" charset="0"/>
              </a:rPr>
              <a:t>Analytical thinking:</a:t>
            </a:r>
            <a:r>
              <a:rPr lang="en-US" sz="2300" dirty="0" smtClean="0">
                <a:latin typeface="Times New Roman" pitchFamily="18" charset="0"/>
                <a:cs typeface="Times New Roman" pitchFamily="18" charset="0"/>
              </a:rPr>
              <a:t> Analytical thinkers collect data from multiple sources, reject bias, and ask thoughtful questions. When approaching a problem, they gather and double-check facts, assess independent research, and sift through information to determine what’s accurate and what can help resolve the problem. </a:t>
            </a:r>
          </a:p>
          <a:p>
            <a:pPr lvl="0" algn="just">
              <a:buNone/>
            </a:pPr>
            <a:r>
              <a:rPr lang="en-US" sz="2300" b="1" dirty="0" smtClean="0">
                <a:latin typeface="Times New Roman" pitchFamily="18" charset="0"/>
                <a:cs typeface="Times New Roman" pitchFamily="18" charset="0"/>
              </a:rPr>
              <a:t>Open-mindedness:</a:t>
            </a:r>
            <a:r>
              <a:rPr lang="en-US" sz="2300" dirty="0" smtClean="0">
                <a:latin typeface="Times New Roman" pitchFamily="18" charset="0"/>
                <a:cs typeface="Times New Roman" pitchFamily="18" charset="0"/>
              </a:rPr>
              <a:t> Employees who demonstrate critical thinking are open-minded – not afraid to consider opinions and information that differ from their beliefs and assumptions. They listen to colleagues; they can let go of personal biases and recognize that a problem’s solution can come from unexpected sources. </a:t>
            </a:r>
          </a:p>
          <a:p>
            <a:pPr lvl="0" algn="just">
              <a:buNone/>
            </a:pPr>
            <a:r>
              <a:rPr lang="en-US" sz="2300" b="1" dirty="0" smtClean="0">
                <a:latin typeface="Times New Roman" pitchFamily="18" charset="0"/>
                <a:cs typeface="Times New Roman" pitchFamily="18" charset="0"/>
              </a:rPr>
              <a:t>Problem-solving attitude:</a:t>
            </a:r>
            <a:r>
              <a:rPr lang="en-US" sz="2300" dirty="0" smtClean="0">
                <a:latin typeface="Times New Roman" pitchFamily="18" charset="0"/>
                <a:cs typeface="Times New Roman" pitchFamily="18" charset="0"/>
              </a:rPr>
              <a:t> Critical thinkers possess a positive attitude toward problem-solving and look for optimal solutions to issues they’ve identified and analyzed. They are usually proactive and willing to offer suggestions based on all the information they receive. </a:t>
            </a:r>
          </a:p>
          <a:p>
            <a:pPr lvl="0" algn="just">
              <a:buNone/>
            </a:pPr>
            <a:r>
              <a:rPr lang="en-US" sz="2300" b="1" dirty="0" smtClean="0">
                <a:latin typeface="Times New Roman" pitchFamily="18" charset="0"/>
                <a:cs typeface="Times New Roman" pitchFamily="18" charset="0"/>
              </a:rPr>
              <a:t>Communication:</a:t>
            </a:r>
            <a:r>
              <a:rPr lang="en-US" sz="2300" dirty="0" smtClean="0">
                <a:latin typeface="Times New Roman" pitchFamily="18" charset="0"/>
                <a:cs typeface="Times New Roman" pitchFamily="18" charset="0"/>
              </a:rPr>
              <a:t> When managers make a decision, they must share it with the rest of the team and other stakeholders. Critical thinkers demonstrate excellent communication skills and can provide supporting arguments and evidence that substantiate the decision to ensure the entire team is on the same page. </a:t>
            </a:r>
          </a:p>
          <a:p>
            <a:endParaRPr lang="en-US" dirty="0"/>
          </a:p>
        </p:txBody>
      </p:sp>
    </p:spTree>
    <p:extLst>
      <p:ext uri="{BB962C8B-B14F-4D97-AF65-F5344CB8AC3E}">
        <p14:creationId xmlns:p14="http://schemas.microsoft.com/office/powerpoint/2010/main" xmlns="" val="38497464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CFBA35645CD04FBFD6F2D55E189D2C" ma:contentTypeVersion="5" ma:contentTypeDescription="Create a new document." ma:contentTypeScope="" ma:versionID="83ed5d1e335b8fb00fe54ca0a3bcaa8a">
  <xsd:schema xmlns:xsd="http://www.w3.org/2001/XMLSchema" xmlns:xs="http://www.w3.org/2001/XMLSchema" xmlns:p="http://schemas.microsoft.com/office/2006/metadata/properties" xmlns:ns2="40630b66-a714-4ef1-b80c-64bd7fff4f0b" xmlns:ns3="37d4c65a-bd38-4ac7-b804-17608acacc58" targetNamespace="http://schemas.microsoft.com/office/2006/metadata/properties" ma:root="true" ma:fieldsID="186fdb8f9e856fcc4e4b29b03f459109" ns2:_="" ns3:_="">
    <xsd:import namespace="40630b66-a714-4ef1-b80c-64bd7fff4f0b"/>
    <xsd:import namespace="37d4c65a-bd38-4ac7-b804-17608acacc5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630b66-a714-4ef1-b80c-64bd7fff4f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c65a-bd38-4ac7-b804-17608acacc5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60137A-3112-4423-A98B-BCD664DFF11D}"/>
</file>

<file path=customXml/itemProps2.xml><?xml version="1.0" encoding="utf-8"?>
<ds:datastoreItem xmlns:ds="http://schemas.openxmlformats.org/officeDocument/2006/customXml" ds:itemID="{AAACC984-800A-4334-A804-CB205C1ADAF3}"/>
</file>

<file path=customXml/itemProps3.xml><?xml version="1.0" encoding="utf-8"?>
<ds:datastoreItem xmlns:ds="http://schemas.openxmlformats.org/officeDocument/2006/customXml" ds:itemID="{F26B9331-F133-4E1B-A529-8272DAD390CB}"/>
</file>

<file path=docProps/app.xml><?xml version="1.0" encoding="utf-8"?>
<Properties xmlns="http://schemas.openxmlformats.org/officeDocument/2006/extended-properties" xmlns:vt="http://schemas.openxmlformats.org/officeDocument/2006/docPropsVTypes">
  <Template>Wisp</Template>
  <TotalTime>24</TotalTime>
  <Words>141</Words>
  <Application>Microsoft Office PowerPoint</Application>
  <PresentationFormat>Custom</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Wisp</vt:lpstr>
      <vt:lpstr>Lecture 1  Introduction Critical Thinking </vt:lpstr>
      <vt:lpstr>What is Critical Thinking    Critical thinking is that mode of thinking - about any subject, content, or problem - in which the thinker improves the quality of his or her thinking by skilfully taking charge of the structures inherent in thinking and imposing intellectual standards upon them.</vt:lpstr>
      <vt:lpstr>Why is critical thinking important in the workplace? </vt:lpstr>
      <vt:lpstr> </vt:lpstr>
      <vt:lpstr>Steps in Critical thinking </vt:lpstr>
      <vt:lpstr>What are critical thinking skills?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Re-order Paragraph</dc:title>
  <dc:creator>SSGoenka</dc:creator>
  <cp:lastModifiedBy>Prativa</cp:lastModifiedBy>
  <cp:revision>4</cp:revision>
  <dcterms:created xsi:type="dcterms:W3CDTF">2021-11-18T03:52:04Z</dcterms:created>
  <dcterms:modified xsi:type="dcterms:W3CDTF">2023-04-10T13:45:43Z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0x010100D5CFBA35645CD04FBFD6F2D55E189D2C</vt:lpwstr>
  </property>
</Properties>
</file>