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44D6F8-D123-4C86-9183-EFAF8650C8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8733A0-719C-455A-A763-A6CDE397B6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olutions.com/insights/how-to-build-the-right-digital-product-the-right-wa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olutions.com/insights/how-to-build-an-mvp-minimum-viable-product-a-step-by-step-guid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insights/product-market-fit-and-beyond/" TargetMode="External"/><Relationship Id="rId2" Type="http://schemas.openxmlformats.org/officeDocument/2006/relationships/hyperlink" Target="https://www.netsolutions.com/insights/customer-experience-vs-user-exper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Seven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Stages of New Product Life Cycle Development Process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>
              <a:hlinkClick r:id="rId2"/>
            </a:endParaRPr>
          </a:p>
          <a:p>
            <a:pPr algn="just"/>
            <a:endParaRPr lang="en-US" dirty="0" smtClean="0">
              <a:hlinkClick r:id="rId2"/>
            </a:endParaRPr>
          </a:p>
          <a:p>
            <a:pPr algn="just"/>
            <a:endParaRPr lang="en-US" dirty="0" smtClean="0">
              <a:hlinkClick r:id="rId2"/>
            </a:endParaRPr>
          </a:p>
          <a:p>
            <a:pPr algn="just"/>
            <a:endParaRPr lang="en-US" dirty="0" smtClean="0">
              <a:hlinkClick r:id="rId2"/>
            </a:endParaRPr>
          </a:p>
          <a:p>
            <a:pPr algn="just"/>
            <a:endParaRPr lang="en-US" dirty="0" smtClean="0">
              <a:hlinkClick r:id="rId2"/>
            </a:endParaRPr>
          </a:p>
          <a:p>
            <a:pPr algn="just"/>
            <a:r>
              <a:rPr lang="en-US" dirty="0" smtClean="0">
                <a:hlinkClick r:id="rId2"/>
              </a:rPr>
              <a:t>Building new products</a:t>
            </a:r>
            <a:r>
              <a:rPr lang="en-US" dirty="0" smtClean="0"/>
              <a:t> and services can be a process filled with uncertainty. However, following the systematic New Product Development process can help businesses gain clarity and confidence in what they are building.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all, no matter how common or uncommon the problem is, the solution should be unique. Even if a product already exists, ensure that the product can solve problems differently. For instance, Slack and Zoom are both </a:t>
            </a:r>
            <a:r>
              <a:rPr lang="en-US" dirty="0" err="1" smtClean="0"/>
              <a:t>SaaS</a:t>
            </a:r>
            <a:r>
              <a:rPr lang="en-US" dirty="0" smtClean="0"/>
              <a:t> products that focus on promoting communication and collaboration. Zoom, however, does this differently by also enabling the conducting of webinars. In other words, webinars are their unique selling point (USP).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Narrowing </a:t>
            </a:r>
            <a:r>
              <a:rPr lang="en-US" dirty="0" smtClean="0"/>
              <a:t>Down Problems + Solutions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Create </a:t>
            </a:r>
            <a:r>
              <a:rPr lang="en-US" dirty="0" smtClean="0"/>
              <a:t>a comparison chart that lists all the shortlisted problems and solutions. Circulate the findings across the organizational structure to develop a viable problem set. If the stakeholders are not convinced regarding the shortlisted idea, try the Replicate, Re-Purpose, and Upgrade approach.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 smtClean="0"/>
              <a:t>Replicate</a:t>
            </a:r>
            <a:r>
              <a:rPr lang="en-US" dirty="0" smtClean="0"/>
              <a:t>: This focuses on creating a similar product as that of a competitor but launching it in new market conditions. When done with </a:t>
            </a:r>
            <a:r>
              <a:rPr lang="en-US" dirty="0" smtClean="0">
                <a:hlinkClick r:id="rId2"/>
              </a:rPr>
              <a:t>launching the minimum viable product </a:t>
            </a:r>
            <a:r>
              <a:rPr lang="en-US" dirty="0" smtClean="0"/>
              <a:t>(MVP), the strategy should be to expand the business by introducing out-of-the-box and unique features later on.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Re-Purpose</a:t>
            </a:r>
            <a:r>
              <a:rPr lang="en-US" dirty="0" smtClean="0"/>
              <a:t>: This focuses on rewiring an existing business model. For instance, LinkedIn introduced LinkedIn Learning, an e-learning platform for professionals. This product was similar to an e-learning platform for students. However, they built new opportunities for expanding the target audience and market share.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Upgrading</a:t>
            </a:r>
            <a:r>
              <a:rPr lang="en-US" dirty="0" smtClean="0"/>
              <a:t>: This concept of New Product Development revolves around introducing a new business model that is better than existing solutions. Better could mean improved performance, better speed, addressing the challenges that a competitor is facing, or introducing added functionalities.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Stage 1: Idea Generation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goal should be to generate many worthy ideas that can form the foundation for the New Product Development strategy. The major focus for stage 1 should be to arrange brainstorming sessions where solving customer problems are given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precedence. 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phase is not about generating foolproof ideas that are ready for implementation. Instead, raw and unproven ideas that can be shortlisted later should be discussed.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how a business can do </a:t>
            </a:r>
            <a:r>
              <a:rPr lang="en-US" dirty="0" smtClean="0"/>
              <a:t>Idea Generation: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Emphasize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 Customer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Personal Problems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Qualify Each of the Listed Problems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Coming Up With Possible Solutions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Narrowing Down Problems + Solutions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Emphasize on Customer Problems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problem that is well described is a problem half-solved. Here’s how to identify the issues that the target audience is facing: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a. Personal Problems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It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is a good idea to look at problems the business is facing to come up with the idea. All a business needs to focus on that specific problem and build a solution that can be tagged as a “one for all” solution to the common problem.</a:t>
            </a:r>
          </a:p>
          <a:p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b. Qualify Each of the Listed Problems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This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step helps check the feasibility of the shortlisted problems and their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solutions based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on the 4U approach by Michael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Skok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the founder of Startup Secrets. The 4U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approach are discussed in the next slide:</a:t>
            </a:r>
          </a:p>
          <a:p>
            <a:pPr>
              <a:buNone/>
            </a:pP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. Coming Up With Possible Solutions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If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 problem has been identified, it’s time to look for possible solutions. For every user problem, there ought to be potential New Product Development opportunities. Here’s the workflow that starts with a problem and ends with strategizing around the solution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"/>
            <a:ext cx="8503920" cy="6629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Unworkable</a:t>
            </a:r>
            <a:r>
              <a:rPr lang="en-US" dirty="0" smtClean="0"/>
              <a:t>: Figure out whether the brainstormed product concepts will address some real problems. Will the product be able to fill the existing </a:t>
            </a:r>
            <a:r>
              <a:rPr lang="en-US" dirty="0" smtClean="0">
                <a:hlinkClick r:id="rId2"/>
              </a:rPr>
              <a:t>customer experience</a:t>
            </a:r>
            <a:r>
              <a:rPr lang="en-US" dirty="0" smtClean="0"/>
              <a:t> gaps and will the product achieve </a:t>
            </a:r>
            <a:r>
              <a:rPr lang="en-US" dirty="0" smtClean="0">
                <a:hlinkClick r:id="rId3"/>
              </a:rPr>
              <a:t>product-market fit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Unavoidable</a:t>
            </a:r>
            <a:r>
              <a:rPr lang="en-US" dirty="0" smtClean="0"/>
              <a:t>: Is the problem the product will address unavoidable to the extent that it becomes mandatory to comply? It is necessary to find out whether solving that problem is a choice or a compulsion.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Urgent</a:t>
            </a:r>
            <a:r>
              <a:rPr lang="en-US" dirty="0" smtClean="0"/>
              <a:t>: Is the problem urgent and is a solution highly demanded by the target market? If the answer is affirmative, this could be a chance to cover the white space in the market with the original product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Underserved</a:t>
            </a:r>
            <a:r>
              <a:rPr lang="en-US" dirty="0" smtClean="0"/>
              <a:t>: Are there no available products that address the existing user problems? Look for the whitespace in the market and hold on to the idea that looks promising.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Coming Up With Possible Solutions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a problem has been identified, it’s time to </a:t>
            </a:r>
            <a:r>
              <a:rPr lang="en-US" dirty="0" smtClean="0"/>
              <a:t>look for </a:t>
            </a:r>
            <a:r>
              <a:rPr lang="en-US" dirty="0" smtClean="0"/>
              <a:t>possible solutions. For every user problem, there ought to be potential New Product Development opportunities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FBA35645CD04FBFD6F2D55E189D2C" ma:contentTypeVersion="5" ma:contentTypeDescription="Create a new document." ma:contentTypeScope="" ma:versionID="83ed5d1e335b8fb00fe54ca0a3bcaa8a">
  <xsd:schema xmlns:xsd="http://www.w3.org/2001/XMLSchema" xmlns:xs="http://www.w3.org/2001/XMLSchema" xmlns:p="http://schemas.microsoft.com/office/2006/metadata/properties" xmlns:ns2="40630b66-a714-4ef1-b80c-64bd7fff4f0b" xmlns:ns3="37d4c65a-bd38-4ac7-b804-17608acacc58" targetNamespace="http://schemas.microsoft.com/office/2006/metadata/properties" ma:root="true" ma:fieldsID="186fdb8f9e856fcc4e4b29b03f459109" ns2:_="" ns3:_="">
    <xsd:import namespace="40630b66-a714-4ef1-b80c-64bd7fff4f0b"/>
    <xsd:import namespace="37d4c65a-bd38-4ac7-b804-17608aca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30b66-a714-4ef1-b80c-64bd7fff4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c65a-bd38-4ac7-b804-17608acac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20D1F7-8E79-4674-BFDB-06AC17D14110}"/>
</file>

<file path=customXml/itemProps2.xml><?xml version="1.0" encoding="utf-8"?>
<ds:datastoreItem xmlns:ds="http://schemas.openxmlformats.org/officeDocument/2006/customXml" ds:itemID="{DD61ED12-B774-45A2-A1E1-2FF6AC5BD69F}"/>
</file>

<file path=customXml/itemProps3.xml><?xml version="1.0" encoding="utf-8"?>
<ds:datastoreItem xmlns:ds="http://schemas.openxmlformats.org/officeDocument/2006/customXml" ds:itemID="{B6FA0F92-EF56-4F86-8EBB-E0FA74ADB53D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</TotalTime>
  <Words>504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                         Seven Stages of New Product Life Cycle Development Process  </vt:lpstr>
      <vt:lpstr>Slide 2</vt:lpstr>
      <vt:lpstr>    Stage 1: Idea Generation    </vt:lpstr>
      <vt:lpstr>Here’s how a business can do Idea Generation:</vt:lpstr>
      <vt:lpstr>  Emphasize on Customer Problems   </vt:lpstr>
      <vt:lpstr>Slide 6</vt:lpstr>
      <vt:lpstr>Slide 7</vt:lpstr>
      <vt:lpstr>Coming Up With Possible Solutions</vt:lpstr>
      <vt:lpstr>Slide 9</vt:lpstr>
      <vt:lpstr>Slide 10</vt:lpstr>
      <vt:lpstr> Narrowing Down Problems + Solutions 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Stages of New Product Life Cycle Development Process</dc:title>
  <dc:creator>Prativa</dc:creator>
  <cp:lastModifiedBy>Prativa</cp:lastModifiedBy>
  <cp:revision>7</cp:revision>
  <dcterms:created xsi:type="dcterms:W3CDTF">2023-05-07T16:32:21Z</dcterms:created>
  <dcterms:modified xsi:type="dcterms:W3CDTF">2023-05-07T17:35:04Z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0x010100D5CFBA35645CD04FBFD6F2D55E189D2C</vt:lpwstr>
  </property>
</Properties>
</file>