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534F8-3FE7-4C57-9013-FE3F8D47A166}" v="13" dt="2023-10-01T03:46:05.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4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h Mainali" userId="S::230143@softwarica.edu.np::b5d0f856-9a69-4b78-b4bc-014203b360de" providerId="AD" clId="Web-{2DE534F8-3FE7-4C57-9013-FE3F8D47A166}"/>
    <pc:docChg chg="addSld delSld modSld">
      <pc:chgData name="Parash Mainali" userId="S::230143@softwarica.edu.np::b5d0f856-9a69-4b78-b4bc-014203b360de" providerId="AD" clId="Web-{2DE534F8-3FE7-4C57-9013-FE3F8D47A166}" dt="2023-10-01T03:46:05.550" v="12"/>
      <pc:docMkLst>
        <pc:docMk/>
      </pc:docMkLst>
      <pc:sldChg chg="delSp modSp mod modClrScheme chgLayout">
        <pc:chgData name="Parash Mainali" userId="S::230143@softwarica.edu.np::b5d0f856-9a69-4b78-b4bc-014203b360de" providerId="AD" clId="Web-{2DE534F8-3FE7-4C57-9013-FE3F8D47A166}" dt="2023-10-01T03:43:53.670" v="3"/>
        <pc:sldMkLst>
          <pc:docMk/>
          <pc:sldMk cId="0" sldId="256"/>
        </pc:sldMkLst>
        <pc:spChg chg="mod ord">
          <ac:chgData name="Parash Mainali" userId="S::230143@softwarica.edu.np::b5d0f856-9a69-4b78-b4bc-014203b360de" providerId="AD" clId="Web-{2DE534F8-3FE7-4C57-9013-FE3F8D47A166}" dt="2023-10-01T03:43:53.670" v="3"/>
          <ac:spMkLst>
            <pc:docMk/>
            <pc:sldMk cId="0" sldId="256"/>
            <ac:spMk id="2" creationId="{00000000-0000-0000-0000-000000000000}"/>
          </ac:spMkLst>
        </pc:spChg>
        <pc:spChg chg="del">
          <ac:chgData name="Parash Mainali" userId="S::230143@softwarica.edu.np::b5d0f856-9a69-4b78-b4bc-014203b360de" providerId="AD" clId="Web-{2DE534F8-3FE7-4C57-9013-FE3F8D47A166}" dt="2023-10-01T03:43:53.670" v="3"/>
          <ac:spMkLst>
            <pc:docMk/>
            <pc:sldMk cId="0" sldId="256"/>
            <ac:spMk id="3" creationId="{00000000-0000-0000-0000-000000000000}"/>
          </ac:spMkLst>
        </pc:spChg>
      </pc:sldChg>
      <pc:sldChg chg="addSp delSp modSp mod setBg modClrScheme chgLayout">
        <pc:chgData name="Parash Mainali" userId="S::230143@softwarica.edu.np::b5d0f856-9a69-4b78-b4bc-014203b360de" providerId="AD" clId="Web-{2DE534F8-3FE7-4C57-9013-FE3F8D47A166}" dt="2023-10-01T03:40:13.927" v="2"/>
        <pc:sldMkLst>
          <pc:docMk/>
          <pc:sldMk cId="0" sldId="259"/>
        </pc:sldMkLst>
        <pc:spChg chg="del">
          <ac:chgData name="Parash Mainali" userId="S::230143@softwarica.edu.np::b5d0f856-9a69-4b78-b4bc-014203b360de" providerId="AD" clId="Web-{2DE534F8-3FE7-4C57-9013-FE3F8D47A166}" dt="2023-10-01T03:39:59.926" v="0"/>
          <ac:spMkLst>
            <pc:docMk/>
            <pc:sldMk cId="0" sldId="259"/>
            <ac:spMk id="2" creationId="{00000000-0000-0000-0000-000000000000}"/>
          </ac:spMkLst>
        </pc:spChg>
        <pc:spChg chg="mod ord">
          <ac:chgData name="Parash Mainali" userId="S::230143@softwarica.edu.np::b5d0f856-9a69-4b78-b4bc-014203b360de" providerId="AD" clId="Web-{2DE534F8-3FE7-4C57-9013-FE3F8D47A166}" dt="2023-10-01T03:39:59.926" v="0"/>
          <ac:spMkLst>
            <pc:docMk/>
            <pc:sldMk cId="0" sldId="259"/>
            <ac:spMk id="3" creationId="{00000000-0000-0000-0000-000000000000}"/>
          </ac:spMkLst>
        </pc:spChg>
        <pc:spChg chg="add del">
          <ac:chgData name="Parash Mainali" userId="S::230143@softwarica.edu.np::b5d0f856-9a69-4b78-b4bc-014203b360de" providerId="AD" clId="Web-{2DE534F8-3FE7-4C57-9013-FE3F8D47A166}" dt="2023-10-01T03:40:13.927" v="2"/>
          <ac:spMkLst>
            <pc:docMk/>
            <pc:sldMk cId="0" sldId="259"/>
            <ac:spMk id="9" creationId="{42A4FC2C-047E-45A5-965D-8E1E3BF09BC6}"/>
          </ac:spMkLst>
        </pc:spChg>
        <pc:picChg chg="add del">
          <ac:chgData name="Parash Mainali" userId="S::230143@softwarica.edu.np::b5d0f856-9a69-4b78-b4bc-014203b360de" providerId="AD" clId="Web-{2DE534F8-3FE7-4C57-9013-FE3F8D47A166}" dt="2023-10-01T03:40:13.927" v="2"/>
          <ac:picMkLst>
            <pc:docMk/>
            <pc:sldMk cId="0" sldId="259"/>
            <ac:picMk id="5" creationId="{759501B4-6A28-9BA3-50A4-24772AEC3D2A}"/>
          </ac:picMkLst>
        </pc:picChg>
      </pc:sldChg>
      <pc:sldChg chg="delSp modSp mod modClrScheme chgLayout">
        <pc:chgData name="Parash Mainali" userId="S::230143@softwarica.edu.np::b5d0f856-9a69-4b78-b4bc-014203b360de" providerId="AD" clId="Web-{2DE534F8-3FE7-4C57-9013-FE3F8D47A166}" dt="2023-10-01T03:45:24.314" v="8"/>
        <pc:sldMkLst>
          <pc:docMk/>
          <pc:sldMk cId="0" sldId="261"/>
        </pc:sldMkLst>
        <pc:spChg chg="del">
          <ac:chgData name="Parash Mainali" userId="S::230143@softwarica.edu.np::b5d0f856-9a69-4b78-b4bc-014203b360de" providerId="AD" clId="Web-{2DE534F8-3FE7-4C57-9013-FE3F8D47A166}" dt="2023-10-01T03:45:24.314" v="8"/>
          <ac:spMkLst>
            <pc:docMk/>
            <pc:sldMk cId="0" sldId="261"/>
            <ac:spMk id="2" creationId="{00000000-0000-0000-0000-000000000000}"/>
          </ac:spMkLst>
        </pc:spChg>
        <pc:spChg chg="mod ord">
          <ac:chgData name="Parash Mainali" userId="S::230143@softwarica.edu.np::b5d0f856-9a69-4b78-b4bc-014203b360de" providerId="AD" clId="Web-{2DE534F8-3FE7-4C57-9013-FE3F8D47A166}" dt="2023-10-01T03:45:24.314" v="8"/>
          <ac:spMkLst>
            <pc:docMk/>
            <pc:sldMk cId="0" sldId="261"/>
            <ac:spMk id="3" creationId="{00000000-0000-0000-0000-000000000000}"/>
          </ac:spMkLst>
        </pc:spChg>
      </pc:sldChg>
      <pc:sldChg chg="delSp modSp mod modClrScheme chgLayout">
        <pc:chgData name="Parash Mainali" userId="S::230143@softwarica.edu.np::b5d0f856-9a69-4b78-b4bc-014203b360de" providerId="AD" clId="Web-{2DE534F8-3FE7-4C57-9013-FE3F8D47A166}" dt="2023-10-01T03:46:05.550" v="12"/>
        <pc:sldMkLst>
          <pc:docMk/>
          <pc:sldMk cId="0" sldId="262"/>
        </pc:sldMkLst>
        <pc:spChg chg="del">
          <ac:chgData name="Parash Mainali" userId="S::230143@softwarica.edu.np::b5d0f856-9a69-4b78-b4bc-014203b360de" providerId="AD" clId="Web-{2DE534F8-3FE7-4C57-9013-FE3F8D47A166}" dt="2023-10-01T03:46:05.550" v="12"/>
          <ac:spMkLst>
            <pc:docMk/>
            <pc:sldMk cId="0" sldId="262"/>
            <ac:spMk id="2" creationId="{00000000-0000-0000-0000-000000000000}"/>
          </ac:spMkLst>
        </pc:spChg>
        <pc:spChg chg="mod ord">
          <ac:chgData name="Parash Mainali" userId="S::230143@softwarica.edu.np::b5d0f856-9a69-4b78-b4bc-014203b360de" providerId="AD" clId="Web-{2DE534F8-3FE7-4C57-9013-FE3F8D47A166}" dt="2023-10-01T03:46:05.550" v="12"/>
          <ac:spMkLst>
            <pc:docMk/>
            <pc:sldMk cId="0" sldId="262"/>
            <ac:spMk id="3" creationId="{00000000-0000-0000-0000-000000000000}"/>
          </ac:spMkLst>
        </pc:spChg>
      </pc:sldChg>
      <pc:sldChg chg="delSp modSp mod modClrScheme chgLayout">
        <pc:chgData name="Parash Mainali" userId="S::230143@softwarica.edu.np::b5d0f856-9a69-4b78-b4bc-014203b360de" providerId="AD" clId="Web-{2DE534F8-3FE7-4C57-9013-FE3F8D47A166}" dt="2023-10-01T03:45:59.987" v="11"/>
        <pc:sldMkLst>
          <pc:docMk/>
          <pc:sldMk cId="0" sldId="263"/>
        </pc:sldMkLst>
        <pc:spChg chg="del">
          <ac:chgData name="Parash Mainali" userId="S::230143@softwarica.edu.np::b5d0f856-9a69-4b78-b4bc-014203b360de" providerId="AD" clId="Web-{2DE534F8-3FE7-4C57-9013-FE3F8D47A166}" dt="2023-10-01T03:45:59.987" v="11"/>
          <ac:spMkLst>
            <pc:docMk/>
            <pc:sldMk cId="0" sldId="263"/>
            <ac:spMk id="2" creationId="{00000000-0000-0000-0000-000000000000}"/>
          </ac:spMkLst>
        </pc:spChg>
        <pc:spChg chg="mod ord">
          <ac:chgData name="Parash Mainali" userId="S::230143@softwarica.edu.np::b5d0f856-9a69-4b78-b4bc-014203b360de" providerId="AD" clId="Web-{2DE534F8-3FE7-4C57-9013-FE3F8D47A166}" dt="2023-10-01T03:45:59.987" v="11"/>
          <ac:spMkLst>
            <pc:docMk/>
            <pc:sldMk cId="0" sldId="263"/>
            <ac:spMk id="3" creationId="{00000000-0000-0000-0000-000000000000}"/>
          </ac:spMkLst>
        </pc:spChg>
      </pc:sldChg>
      <pc:sldChg chg="delSp modSp mod modClrScheme chgLayout">
        <pc:chgData name="Parash Mainali" userId="S::230143@softwarica.edu.np::b5d0f856-9a69-4b78-b4bc-014203b360de" providerId="AD" clId="Web-{2DE534F8-3FE7-4C57-9013-FE3F8D47A166}" dt="2023-10-01T03:45:53.018" v="10"/>
        <pc:sldMkLst>
          <pc:docMk/>
          <pc:sldMk cId="0" sldId="264"/>
        </pc:sldMkLst>
        <pc:spChg chg="del">
          <ac:chgData name="Parash Mainali" userId="S::230143@softwarica.edu.np::b5d0f856-9a69-4b78-b4bc-014203b360de" providerId="AD" clId="Web-{2DE534F8-3FE7-4C57-9013-FE3F8D47A166}" dt="2023-10-01T03:45:53.018" v="10"/>
          <ac:spMkLst>
            <pc:docMk/>
            <pc:sldMk cId="0" sldId="264"/>
            <ac:spMk id="2" creationId="{00000000-0000-0000-0000-000000000000}"/>
          </ac:spMkLst>
        </pc:spChg>
        <pc:spChg chg="mod ord">
          <ac:chgData name="Parash Mainali" userId="S::230143@softwarica.edu.np::b5d0f856-9a69-4b78-b4bc-014203b360de" providerId="AD" clId="Web-{2DE534F8-3FE7-4C57-9013-FE3F8D47A166}" dt="2023-10-01T03:45:53.018" v="10"/>
          <ac:spMkLst>
            <pc:docMk/>
            <pc:sldMk cId="0" sldId="264"/>
            <ac:spMk id="3" creationId="{00000000-0000-0000-0000-000000000000}"/>
          </ac:spMkLst>
        </pc:spChg>
      </pc:sldChg>
      <pc:sldChg chg="delSp modSp mod modClrScheme chgLayout">
        <pc:chgData name="Parash Mainali" userId="S::230143@softwarica.edu.np::b5d0f856-9a69-4b78-b4bc-014203b360de" providerId="AD" clId="Web-{2DE534F8-3FE7-4C57-9013-FE3F8D47A166}" dt="2023-10-01T03:45:46.409" v="9"/>
        <pc:sldMkLst>
          <pc:docMk/>
          <pc:sldMk cId="0" sldId="265"/>
        </pc:sldMkLst>
        <pc:spChg chg="del">
          <ac:chgData name="Parash Mainali" userId="S::230143@softwarica.edu.np::b5d0f856-9a69-4b78-b4bc-014203b360de" providerId="AD" clId="Web-{2DE534F8-3FE7-4C57-9013-FE3F8D47A166}" dt="2023-10-01T03:45:46.409" v="9"/>
          <ac:spMkLst>
            <pc:docMk/>
            <pc:sldMk cId="0" sldId="265"/>
            <ac:spMk id="2" creationId="{00000000-0000-0000-0000-000000000000}"/>
          </ac:spMkLst>
        </pc:spChg>
        <pc:spChg chg="mod ord">
          <ac:chgData name="Parash Mainali" userId="S::230143@softwarica.edu.np::b5d0f856-9a69-4b78-b4bc-014203b360de" providerId="AD" clId="Web-{2DE534F8-3FE7-4C57-9013-FE3F8D47A166}" dt="2023-10-01T03:45:46.409" v="9"/>
          <ac:spMkLst>
            <pc:docMk/>
            <pc:sldMk cId="0" sldId="265"/>
            <ac:spMk id="3" creationId="{00000000-0000-0000-0000-000000000000}"/>
          </ac:spMkLst>
        </pc:spChg>
      </pc:sldChg>
      <pc:sldChg chg="new del">
        <pc:chgData name="Parash Mainali" userId="S::230143@softwarica.edu.np::b5d0f856-9a69-4b78-b4bc-014203b360de" providerId="AD" clId="Web-{2DE534F8-3FE7-4C57-9013-FE3F8D47A166}" dt="2023-10-01T03:45:09.610" v="7"/>
        <pc:sldMkLst>
          <pc:docMk/>
          <pc:sldMk cId="1258060381" sldId="267"/>
        </pc:sldMkLst>
      </pc:sldChg>
      <pc:sldChg chg="new del">
        <pc:chgData name="Parash Mainali" userId="S::230143@softwarica.edu.np::b5d0f856-9a69-4b78-b4bc-014203b360de" providerId="AD" clId="Web-{2DE534F8-3FE7-4C57-9013-FE3F8D47A166}" dt="2023-10-01T03:44:48.922" v="5"/>
        <pc:sldMkLst>
          <pc:docMk/>
          <pc:sldMk cId="3883307168"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1C0EE2-37AD-44FF-A078-508BA32B1EE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C0EE2-37AD-44FF-A078-508BA32B1EE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C0EE2-37AD-44FF-A078-508BA32B1EE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C0EE2-37AD-44FF-A078-508BA32B1EE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C0EE2-37AD-44FF-A078-508BA32B1EEA}"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1C0EE2-37AD-44FF-A078-508BA32B1EEA}"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1C0EE2-37AD-44FF-A078-508BA32B1EEA}"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1C0EE2-37AD-44FF-A078-508BA32B1EEA}"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0EE2-37AD-44FF-A078-508BA32B1EEA}"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C0EE2-37AD-44FF-A078-508BA32B1EEA}"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C0EE2-37AD-44FF-A078-508BA32B1EEA}"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0FD08-E427-480D-AF65-57C10F4CD52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0EE2-37AD-44FF-A078-508BA32B1EEA}" type="datetimeFigureOut">
              <a:rPr lang="en-US" smtClean="0"/>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0FD08-E427-480D-AF65-57C10F4CD52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afetyculture.com/topics/project-management-system/" TargetMode="External"/><Relationship Id="rId2" Type="http://schemas.openxmlformats.org/officeDocument/2006/relationships/hyperlink" Target="https://safetyculture.com/topics/operations-management/" TargetMode="External"/><Relationship Id="rId1" Type="http://schemas.openxmlformats.org/officeDocument/2006/relationships/slideLayout" Target="../slideLayouts/slideLayout2.xml"/><Relationship Id="rId5" Type="http://schemas.openxmlformats.org/officeDocument/2006/relationships/hyperlink" Target="https://safetyculture.com/checklists/management-of-change/" TargetMode="External"/><Relationship Id="rId4" Type="http://schemas.openxmlformats.org/officeDocument/2006/relationships/hyperlink" Target="https://blog.safetyculture.com/iauditor-tips/how-to-get-your-team-to-collaborate-in-tracking-issues-and-ris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fetyculture.com/oper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57200"/>
            <a:ext cx="7772400" cy="1600200"/>
          </a:xfrm>
        </p:spPr>
        <p:txBody>
          <a:bodyPr>
            <a:normAutofit fontScale="90000"/>
          </a:bodyPr>
          <a:lstStyle/>
          <a:p>
            <a:r>
              <a:rPr lang="en-US" b="1" dirty="0"/>
              <a:t>Understanding the Concept of Six Thinking Hats</a:t>
            </a:r>
            <a:br>
              <a:rPr lang="en-US" b="1" dirty="0"/>
            </a:br>
            <a:endParaRPr lang="en-US" dirty="0"/>
          </a:p>
        </p:txBody>
      </p:sp>
      <p:pic>
        <p:nvPicPr>
          <p:cNvPr id="1026" name="Picture 2"/>
          <p:cNvPicPr>
            <a:picLocks noChangeAspect="1" noChangeArrowheads="1"/>
          </p:cNvPicPr>
          <p:nvPr/>
        </p:nvPicPr>
        <p:blipFill>
          <a:blip r:embed="rId2"/>
          <a:srcRect/>
          <a:stretch>
            <a:fillRect/>
          </a:stretch>
        </p:blipFill>
        <p:spPr bwMode="auto">
          <a:xfrm>
            <a:off x="0" y="1733550"/>
            <a:ext cx="9143999" cy="51244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70000" lnSpcReduction="20000"/>
          </a:bodyPr>
          <a:lstStyle/>
          <a:p>
            <a:pPr fontAlgn="base"/>
            <a:r>
              <a:rPr lang="en-US" b="1" dirty="0"/>
              <a:t>Black hat</a:t>
            </a:r>
          </a:p>
          <a:p>
            <a:pPr fontAlgn="base">
              <a:buNone/>
            </a:pPr>
            <a:r>
              <a:rPr lang="en-US" dirty="0"/>
              <a:t>Often regarded as the “negative yet logical” type of thinking hat, the black hat aims to represent the act of looking at the possible scenarios that may be far from or opposite to the desired outcome, along with the risks associated with the ideas.</a:t>
            </a:r>
          </a:p>
          <a:p>
            <a:pPr fontAlgn="base">
              <a:buNone/>
            </a:pPr>
            <a:r>
              <a:rPr lang="en-US" dirty="0"/>
              <a:t>Sample questions to ask while using the black hat:</a:t>
            </a:r>
          </a:p>
          <a:p>
            <a:r>
              <a:rPr lang="en-US" dirty="0"/>
              <a:t>What are the possible failure scenarios?</a:t>
            </a:r>
          </a:p>
          <a:p>
            <a:r>
              <a:rPr lang="en-US" dirty="0"/>
              <a:t>How do we identify the idea’s fatal flaws?</a:t>
            </a:r>
          </a:p>
          <a:p>
            <a:r>
              <a:rPr lang="en-US" dirty="0"/>
              <a:t>What are the potential risks and consequences we are likely to face?</a:t>
            </a:r>
          </a:p>
          <a:p>
            <a:r>
              <a:rPr lang="en-US" dirty="0"/>
              <a:t>What are the reasons why we should not proceed?</a:t>
            </a:r>
          </a:p>
          <a:p>
            <a:r>
              <a:rPr lang="en-US" dirty="0"/>
              <a:t>What might be the challenges along the way?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Use This Thinking Process</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pPr algn="just" fontAlgn="base"/>
            <a:r>
              <a:rPr lang="en-US" dirty="0">
                <a:latin typeface="Times New Roman" pitchFamily="18" charset="0"/>
                <a:cs typeface="Times New Roman" pitchFamily="18" charset="0"/>
              </a:rPr>
              <a:t>Dr. Edward de Bono believed that using the six thinking hats method toward success requires intentionally steering the discussion toward a particular approach.</a:t>
            </a:r>
          </a:p>
          <a:p>
            <a:pPr algn="just" fontAlgn="base"/>
            <a:r>
              <a:rPr lang="en-US" dirty="0">
                <a:latin typeface="Times New Roman" pitchFamily="18" charset="0"/>
                <a:cs typeface="Times New Roman" pitchFamily="18" charset="0"/>
              </a:rPr>
              <a:t>Following the prescribed order of using the six thinking hats by TSW Training, a meeting can begin with all members “wearing” the blue hat to identify how the meeting will go and what the goals and objectives will be. Then, they can all move to the white thinking hat to present the needed information and what steps to take in gathering further details for the agenda. After that, the group can then proceed to “wearing” the green hat to generate ideas and solutions. In relation to this, the yellow hat allows the team to look at the new ideas from a positive viewpoint, laying down the potential benefits they can get from implementation. The next step is to use the red thinking hat to encourage everyone to express their feelings and instincts about the proposed solutions without having to justify what they feel. Lastly, the black hat is worn to challenge such ideas and probe the potential risks and how certain cautionary measures can be set in place in case the solutions fail.</a:t>
            </a:r>
          </a:p>
          <a:p>
            <a:pPr algn="just" fontAlgn="base"/>
            <a:r>
              <a:rPr lang="en-US" dirty="0">
                <a:latin typeface="Times New Roman" pitchFamily="18" charset="0"/>
                <a:cs typeface="Times New Roman" pitchFamily="18" charset="0"/>
              </a:rPr>
              <a:t>The process of the six thinking hats can also be applied in the workplace, specifically for </a:t>
            </a:r>
            <a:r>
              <a:rPr lang="en-US" u="sng" dirty="0">
                <a:latin typeface="Times New Roman" pitchFamily="18" charset="0"/>
                <a:cs typeface="Times New Roman" pitchFamily="18" charset="0"/>
                <a:hlinkClick r:id="rId2"/>
              </a:rPr>
              <a:t>operations management</a:t>
            </a:r>
            <a:r>
              <a:rPr lang="en-US" dirty="0">
                <a:latin typeface="Times New Roman" pitchFamily="18" charset="0"/>
                <a:cs typeface="Times New Roman" pitchFamily="18" charset="0"/>
              </a:rPr>
              <a:t> and the following aspects:</a:t>
            </a:r>
          </a:p>
          <a:p>
            <a:pPr algn="just"/>
            <a:r>
              <a:rPr lang="en-US" dirty="0">
                <a:latin typeface="Times New Roman" pitchFamily="18" charset="0"/>
                <a:cs typeface="Times New Roman" pitchFamily="18" charset="0"/>
              </a:rPr>
              <a:t>Leadership development</a:t>
            </a:r>
          </a:p>
          <a:p>
            <a:pPr algn="just"/>
            <a:r>
              <a:rPr lang="en-US" dirty="0">
                <a:latin typeface="Times New Roman" pitchFamily="18" charset="0"/>
                <a:cs typeface="Times New Roman" pitchFamily="18" charset="0"/>
              </a:rPr>
              <a:t>Product and process improvement</a:t>
            </a:r>
          </a:p>
          <a:p>
            <a:pPr algn="just"/>
            <a:r>
              <a:rPr lang="en-US" dirty="0">
                <a:latin typeface="Times New Roman" pitchFamily="18" charset="0"/>
                <a:cs typeface="Times New Roman" pitchFamily="18" charset="0"/>
                <a:hlinkClick r:id="rId3"/>
              </a:rPr>
              <a:t>Project management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hlinkClick r:id="rId4"/>
              </a:rPr>
              <a:t>Team collaboration</a:t>
            </a:r>
            <a:r>
              <a:rPr lang="en-US" dirty="0">
                <a:latin typeface="Times New Roman" pitchFamily="18" charset="0"/>
                <a:cs typeface="Times New Roman" pitchFamily="18" charset="0"/>
              </a:rPr>
              <a:t> and alignment</a:t>
            </a:r>
          </a:p>
          <a:p>
            <a:pPr algn="just"/>
            <a:r>
              <a:rPr lang="en-US" dirty="0">
                <a:latin typeface="Times New Roman" pitchFamily="18" charset="0"/>
                <a:cs typeface="Times New Roman" pitchFamily="18" charset="0"/>
              </a:rPr>
              <a:t>Organizational system </a:t>
            </a:r>
            <a:r>
              <a:rPr lang="en-US" dirty="0">
                <a:latin typeface="Times New Roman" pitchFamily="18" charset="0"/>
                <a:cs typeface="Times New Roman" pitchFamily="18" charset="0"/>
                <a:hlinkClick r:id="rId5"/>
              </a:rPr>
              <a:t>change</a:t>
            </a:r>
            <a:r>
              <a:rPr lang="en-US" dirty="0">
                <a:latin typeface="Times New Roman" pitchFamily="18" charset="0"/>
                <a:cs typeface="Times New Roman" pitchFamily="18" charset="0"/>
              </a:rPr>
              <a:t> and performance management</a:t>
            </a:r>
          </a:p>
          <a:p>
            <a:pPr algn="just"/>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History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Dr. Edward de Bono, a Maltese physician, psychologist, and philosopher, wrote a book called “Six Thinking Hats” in 1985. As stated on the book’s cover, the simple technique is based on the brain’s various modes of thinking and aims to empower everyone to “run better meetings, make faster decisions.”</a:t>
            </a:r>
          </a:p>
          <a:p>
            <a:pPr fontAlgn="base"/>
            <a:r>
              <a:rPr lang="en-US" dirty="0"/>
              <a:t>Furthermore, Dr. de Bono believes that the central difficulty of thinking boils down to confusion, where people try to do too much all at once. At the core, it’s as if people attempt to juggle too many balls, allowing loads of responsibilities to overwhelm them.</a:t>
            </a:r>
          </a:p>
          <a:p>
            <a:pPr fontAlgn="base"/>
            <a:r>
              <a:rPr lang="en-US" dirty="0"/>
              <a:t>To help contain such a challenge, he describes 6 various types of thinking, with each represented by a unique hat color. This is how the concept of the Six Thinking Hats was born.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Six Thinking Hats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As part of any organization’s long-term efforts to establish and sustain quality </a:t>
            </a:r>
            <a:r>
              <a:rPr lang="en-US" dirty="0">
                <a:hlinkClick r:id="rId2"/>
              </a:rPr>
              <a:t>operations</a:t>
            </a:r>
            <a:r>
              <a:rPr lang="en-US" dirty="0"/>
              <a:t>, going back to the basics may be regarded as something that’s too simple. However, that’s where it should start, most especially during discussions where ideas come to life.</a:t>
            </a:r>
          </a:p>
          <a:p>
            <a:pPr fontAlgn="base"/>
            <a:r>
              <a:rPr lang="en-US" dirty="0"/>
              <a:t>Since its inception in 1986, the concept of the six thinking hats has helped organizations worldwide. Now, what are the six benefits of the six thinking hats? Here are the main factors where using this thinking process can be highly beneficial.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229600" cy="6858000"/>
          </a:xfrm>
        </p:spPr>
        <p:txBody>
          <a:bodyPr>
            <a:noAutofit/>
          </a:bodyPr>
          <a:lstStyle/>
          <a:p>
            <a:pPr fontAlgn="base"/>
            <a:r>
              <a:rPr lang="en-US" sz="1400" b="1" dirty="0">
                <a:latin typeface="Times New Roman" pitchFamily="18" charset="0"/>
                <a:cs typeface="Times New Roman" pitchFamily="18" charset="0"/>
              </a:rPr>
              <a:t>Organization</a:t>
            </a:r>
          </a:p>
          <a:p>
            <a:pPr fontAlgn="base">
              <a:buNone/>
            </a:pPr>
            <a:r>
              <a:rPr lang="en-US" sz="1400" dirty="0">
                <a:latin typeface="Times New Roman" pitchFamily="18" charset="0"/>
                <a:cs typeface="Times New Roman" pitchFamily="18" charset="0"/>
              </a:rPr>
              <a:t>        Using the six thinking hats technique promotes a highly organized process of thinking. This is because every angle tends to be considered, which helps further weigh information and remove unnecessary details, promoting streamlined decision-making.</a:t>
            </a:r>
          </a:p>
          <a:p>
            <a:pPr fontAlgn="base"/>
            <a:r>
              <a:rPr lang="en-US" sz="1400" b="1" dirty="0">
                <a:latin typeface="Times New Roman" pitchFamily="18" charset="0"/>
                <a:cs typeface="Times New Roman" pitchFamily="18" charset="0"/>
              </a:rPr>
              <a:t>Creativity</a:t>
            </a:r>
          </a:p>
          <a:p>
            <a:pPr fontAlgn="base">
              <a:buNone/>
            </a:pPr>
            <a:r>
              <a:rPr lang="en-US" sz="1400" dirty="0">
                <a:latin typeface="Times New Roman" pitchFamily="18" charset="0"/>
                <a:cs typeface="Times New Roman" pitchFamily="18" charset="0"/>
              </a:rPr>
              <a:t>       With various team members assuming unique yet common roles during the thinking process, they are encouraged to probe situations and suggest ways to address them, going beyond the obvious or basic ways to do so. This, in turn, lets groups and individuals challenge their own capabilities, get more innovative ideas, and combine various perspectives to come up with new ones throughout the process.</a:t>
            </a:r>
          </a:p>
          <a:p>
            <a:pPr fontAlgn="base"/>
            <a:r>
              <a:rPr lang="en-US" sz="1400" b="1" dirty="0">
                <a:latin typeface="Times New Roman" pitchFamily="18" charset="0"/>
                <a:cs typeface="Times New Roman" pitchFamily="18" charset="0"/>
              </a:rPr>
              <a:t>Productivity</a:t>
            </a:r>
          </a:p>
          <a:p>
            <a:pPr fontAlgn="base">
              <a:buNone/>
            </a:pPr>
            <a:r>
              <a:rPr lang="en-US" sz="1400" dirty="0">
                <a:latin typeface="Times New Roman" pitchFamily="18" charset="0"/>
                <a:cs typeface="Times New Roman" pitchFamily="18" charset="0"/>
              </a:rPr>
              <a:t>        Since the technique strengthens key skills such as organizational skills and creative thinking, people achieve more in fairly less time. This is because they are more empowered to work together, knowing the supposed direction of the discussion or problem-solving process. Hence, the six thinking hats method promotes role ownership and responsibility.</a:t>
            </a:r>
          </a:p>
          <a:p>
            <a:pPr fontAlgn="base"/>
            <a:r>
              <a:rPr lang="en-US" sz="1400" b="1" dirty="0">
                <a:latin typeface="Times New Roman" pitchFamily="18" charset="0"/>
                <a:cs typeface="Times New Roman" pitchFamily="18" charset="0"/>
              </a:rPr>
              <a:t>Quality decision-making</a:t>
            </a:r>
          </a:p>
          <a:p>
            <a:pPr fontAlgn="base">
              <a:buNone/>
            </a:pPr>
            <a:r>
              <a:rPr lang="en-US" sz="1400" dirty="0">
                <a:latin typeface="Times New Roman" pitchFamily="18" charset="0"/>
                <a:cs typeface="Times New Roman" pitchFamily="18" charset="0"/>
              </a:rPr>
              <a:t>        Ensuring that the context of the discussion is well-defined to a group is integral to reducing conflict and encouraging a more proactive way of thinking. One hat at a time, the members of the group can focus on one perspective then move to the next. This leads to quality decisions brought about by the positive impact of the process.</a:t>
            </a:r>
          </a:p>
          <a:p>
            <a:pPr fontAlgn="base"/>
            <a:r>
              <a:rPr lang="en-US" sz="1400" b="1" dirty="0">
                <a:latin typeface="Times New Roman" pitchFamily="18" charset="0"/>
                <a:cs typeface="Times New Roman" pitchFamily="18" charset="0"/>
              </a:rPr>
              <a:t>Inclusivity</a:t>
            </a:r>
          </a:p>
          <a:p>
            <a:pPr fontAlgn="base">
              <a:buNone/>
            </a:pPr>
            <a:r>
              <a:rPr lang="en-US" sz="1400" dirty="0">
                <a:latin typeface="Times New Roman" pitchFamily="18" charset="0"/>
                <a:cs typeface="Times New Roman" pitchFamily="18" charset="0"/>
              </a:rPr>
              <a:t>        As the group takes on a role by assuming a common “hat” in the process, any preconceptions may be set aside so that the group can collectively focus on one perspective at a time. With minimal conflict and shared understanding, everyone can feel included in the discussion.</a:t>
            </a:r>
          </a:p>
          <a:p>
            <a:pPr fontAlgn="base"/>
            <a:r>
              <a:rPr lang="en-US" sz="1400" b="1" dirty="0">
                <a:latin typeface="Times New Roman" pitchFamily="18" charset="0"/>
                <a:cs typeface="Times New Roman" pitchFamily="18" charset="0"/>
              </a:rPr>
              <a:t>Interpersonal skills</a:t>
            </a:r>
          </a:p>
          <a:p>
            <a:pPr fontAlgn="base">
              <a:buNone/>
            </a:pPr>
            <a:r>
              <a:rPr lang="en-US" sz="1400" dirty="0">
                <a:latin typeface="Times New Roman" pitchFamily="18" charset="0"/>
                <a:cs typeface="Times New Roman" pitchFamily="18" charset="0"/>
              </a:rPr>
              <a:t>       The six thinking hats technique also improves one’s listening and communication skills. Further, using such a methodology helps people become more persuasive as they pitch ideas, more aware of when to support others during the discussion, and more confident with the way they present solutions and resolve conflicts that may occur.</a:t>
            </a:r>
          </a:p>
          <a:p>
            <a:endParaRPr lang="en-US"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the Six Thinking Hats Represent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fontAlgn="base">
              <a:buNone/>
            </a:pPr>
            <a:r>
              <a:rPr lang="en-US" b="1" dirty="0"/>
              <a:t>Blue hat</a:t>
            </a:r>
          </a:p>
          <a:p>
            <a:pPr algn="just" fontAlgn="base">
              <a:buNone/>
            </a:pPr>
            <a:r>
              <a:rPr lang="en-US" dirty="0"/>
              <a:t>Responsible for when the group is focused on managing the overall decision-making, the blue hat mode is when the discussion’s agenda and goals are formed.</a:t>
            </a:r>
          </a:p>
          <a:p>
            <a:pPr algn="just" fontAlgn="base">
              <a:buNone/>
            </a:pPr>
            <a:r>
              <a:rPr lang="en-US" dirty="0"/>
              <a:t>Sample questions to ask while using the blue hat:</a:t>
            </a:r>
          </a:p>
          <a:p>
            <a:pPr algn="just"/>
            <a:r>
              <a:rPr lang="en-US" dirty="0"/>
              <a:t>What needs to be resolved?</a:t>
            </a:r>
          </a:p>
          <a:p>
            <a:pPr algn="just"/>
            <a:r>
              <a:rPr lang="en-US" dirty="0"/>
              <a:t>How should we define the problem?</a:t>
            </a:r>
          </a:p>
          <a:p>
            <a:pPr algn="just"/>
            <a:r>
              <a:rPr lang="en-US" dirty="0"/>
              <a:t>What are the goals or desired outcomes?</a:t>
            </a:r>
          </a:p>
          <a:p>
            <a:pPr algn="just"/>
            <a:r>
              <a:rPr lang="en-US" dirty="0"/>
              <a:t>How will the process of using each hat go?</a:t>
            </a:r>
          </a:p>
          <a:p>
            <a:pPr algn="just"/>
            <a:r>
              <a:rPr lang="en-US" dirty="0"/>
              <a:t>What kind of decision shall we arrive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77500" lnSpcReduction="20000"/>
          </a:bodyPr>
          <a:lstStyle/>
          <a:p>
            <a:pPr fontAlgn="base"/>
            <a:r>
              <a:rPr lang="en-US" b="1" dirty="0"/>
              <a:t>White hat</a:t>
            </a:r>
          </a:p>
          <a:p>
            <a:pPr fontAlgn="base">
              <a:buNone/>
            </a:pPr>
            <a:r>
              <a:rPr lang="en-US" dirty="0"/>
              <a:t>Representing the process of gathering information, the white hat doesn’t just tackle the details that are available for the team’s reference, but also identify other pieces of information that are lacking and need to be collected.</a:t>
            </a:r>
          </a:p>
          <a:p>
            <a:pPr fontAlgn="base">
              <a:buNone/>
            </a:pPr>
            <a:r>
              <a:rPr lang="en-US" dirty="0"/>
              <a:t>Sample questions to ask while using the white hat:</a:t>
            </a:r>
          </a:p>
          <a:p>
            <a:r>
              <a:rPr lang="en-US" dirty="0"/>
              <a:t>What data is available?</a:t>
            </a:r>
          </a:p>
          <a:p>
            <a:r>
              <a:rPr lang="en-US" dirty="0"/>
              <a:t>What information is required?</a:t>
            </a:r>
          </a:p>
          <a:p>
            <a:r>
              <a:rPr lang="en-US" dirty="0"/>
              <a:t>What information is missing?</a:t>
            </a:r>
          </a:p>
          <a:p>
            <a:r>
              <a:rPr lang="en-US" dirty="0"/>
              <a:t>What needs to be done to gather such information?</a:t>
            </a:r>
          </a:p>
          <a:p>
            <a:r>
              <a:rPr lang="en-US" dirty="0"/>
              <a:t>What questions need to be asked?</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77500" lnSpcReduction="20000"/>
          </a:bodyPr>
          <a:lstStyle/>
          <a:p>
            <a:pPr fontAlgn="base"/>
            <a:r>
              <a:rPr lang="en-US" b="1" dirty="0"/>
              <a:t>Green hat</a:t>
            </a:r>
          </a:p>
          <a:p>
            <a:pPr fontAlgn="base">
              <a:buNone/>
            </a:pPr>
            <a:r>
              <a:rPr lang="en-US" dirty="0"/>
              <a:t>Used to spark novel and creative ideas, “wearing” the green hat allows for a free-flowing, think-outside-the-box process where any idea can be looked into, discussed, and noted.</a:t>
            </a:r>
          </a:p>
          <a:p>
            <a:pPr fontAlgn="base">
              <a:buNone/>
            </a:pPr>
            <a:r>
              <a:rPr lang="en-US" dirty="0"/>
              <a:t>Sample questions to ask while using the green hat:</a:t>
            </a:r>
          </a:p>
          <a:p>
            <a:r>
              <a:rPr lang="en-US" dirty="0"/>
              <a:t>Are there thought experiments we can do?</a:t>
            </a:r>
          </a:p>
          <a:p>
            <a:r>
              <a:rPr lang="en-US" dirty="0"/>
              <a:t>Is it possible to explore new ideas or opportunities?</a:t>
            </a:r>
          </a:p>
          <a:p>
            <a:r>
              <a:rPr lang="en-US" dirty="0"/>
              <a:t>What are the other options we have to carry this out?</a:t>
            </a:r>
          </a:p>
          <a:p>
            <a:r>
              <a:rPr lang="en-US" dirty="0"/>
              <a:t>Are there any other scenarios we can consider based on this idea to come up with new insights?</a:t>
            </a:r>
          </a:p>
          <a:p>
            <a:r>
              <a:rPr lang="en-US" dirty="0"/>
              <a:t>What kind of risks are we willing or able to accept?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70000" lnSpcReduction="20000"/>
          </a:bodyPr>
          <a:lstStyle/>
          <a:p>
            <a:pPr fontAlgn="base"/>
            <a:r>
              <a:rPr lang="en-US" b="1" dirty="0"/>
              <a:t>Yellow hat</a:t>
            </a:r>
          </a:p>
          <a:p>
            <a:pPr fontAlgn="base">
              <a:buNone/>
            </a:pPr>
            <a:r>
              <a:rPr lang="en-US" dirty="0"/>
              <a:t>Typically covering the potential benefits of ideas, the yellow hat allows people to look at issues using the lens of optimism, further probing the insights gained during the green hat process.</a:t>
            </a:r>
          </a:p>
          <a:p>
            <a:pPr fontAlgn="base">
              <a:buNone/>
            </a:pPr>
            <a:r>
              <a:rPr lang="en-US" dirty="0"/>
              <a:t>Sample questions to ask while using the yellow hat:</a:t>
            </a:r>
          </a:p>
          <a:p>
            <a:r>
              <a:rPr lang="en-US" dirty="0"/>
              <a:t>Are there any opportunities for the green hat to expand on to show a clearer way of achieving the desired outcomes?</a:t>
            </a:r>
          </a:p>
          <a:p>
            <a:r>
              <a:rPr lang="en-US" dirty="0"/>
              <a:t>How can we lay down the factors that would make this idea beneficial or successful?</a:t>
            </a:r>
          </a:p>
          <a:p>
            <a:r>
              <a:rPr lang="en-US" dirty="0"/>
              <a:t>How do we define success?</a:t>
            </a:r>
          </a:p>
          <a:p>
            <a:r>
              <a:rPr lang="en-US" dirty="0"/>
              <a:t>How does this idea make our processes better?</a:t>
            </a:r>
          </a:p>
          <a:p>
            <a:r>
              <a:rPr lang="en-US" dirty="0"/>
              <a:t>What are the potential long-term benefits?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77500" lnSpcReduction="20000"/>
          </a:bodyPr>
          <a:lstStyle/>
          <a:p>
            <a:pPr fontAlgn="base"/>
            <a:r>
              <a:rPr lang="en-US" b="1" dirty="0"/>
              <a:t>Red hat</a:t>
            </a:r>
          </a:p>
          <a:p>
            <a:pPr fontAlgn="base">
              <a:buNone/>
            </a:pPr>
            <a:r>
              <a:rPr lang="en-US" dirty="0"/>
              <a:t>Combining instincts and feelings, the people engaged in the red hat type of thinking are free to express their feelings toward the ideas passively, without having to explain or justify their fears or dislikes in a logical way.</a:t>
            </a:r>
          </a:p>
          <a:p>
            <a:pPr fontAlgn="base">
              <a:buNone/>
            </a:pPr>
            <a:r>
              <a:rPr lang="en-US" dirty="0"/>
              <a:t>Sample questions to ask while using the red hat:</a:t>
            </a:r>
          </a:p>
          <a:p>
            <a:r>
              <a:rPr lang="en-US" dirty="0"/>
              <a:t>How do we feel about the possible choices we will make?</a:t>
            </a:r>
          </a:p>
          <a:p>
            <a:r>
              <a:rPr lang="en-US" dirty="0"/>
              <a:t>What are our gut feelings about the idea we are proposing?</a:t>
            </a:r>
          </a:p>
          <a:p>
            <a:r>
              <a:rPr lang="en-US" dirty="0"/>
              <a:t>What are our initial reactions?</a:t>
            </a:r>
          </a:p>
          <a:p>
            <a:r>
              <a:rPr lang="en-US" dirty="0"/>
              <a:t>What kind of emotions does this idea bring out?</a:t>
            </a:r>
          </a:p>
          <a:p>
            <a:r>
              <a:rPr lang="en-US" dirty="0"/>
              <a:t>What does our intuition say about the solution?</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FBA35645CD04FBFD6F2D55E189D2C" ma:contentTypeVersion="5" ma:contentTypeDescription="Create a new document." ma:contentTypeScope="" ma:versionID="83ed5d1e335b8fb00fe54ca0a3bcaa8a">
  <xsd:schema xmlns:xsd="http://www.w3.org/2001/XMLSchema" xmlns:xs="http://www.w3.org/2001/XMLSchema" xmlns:p="http://schemas.microsoft.com/office/2006/metadata/properties" xmlns:ns2="40630b66-a714-4ef1-b80c-64bd7fff4f0b" xmlns:ns3="37d4c65a-bd38-4ac7-b804-17608acacc58" targetNamespace="http://schemas.microsoft.com/office/2006/metadata/properties" ma:root="true" ma:fieldsID="186fdb8f9e856fcc4e4b29b03f459109" ns2:_="" ns3:_="">
    <xsd:import namespace="40630b66-a714-4ef1-b80c-64bd7fff4f0b"/>
    <xsd:import namespace="37d4c65a-bd38-4ac7-b804-17608acacc5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30b66-a714-4ef1-b80c-64bd7fff4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c65a-bd38-4ac7-b804-17608acacc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523A39-D869-4FDA-8907-2085CBB080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630b66-a714-4ef1-b80c-64bd7fff4f0b"/>
    <ds:schemaRef ds:uri="37d4c65a-bd38-4ac7-b804-17608acac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617515-11FB-498A-9F0D-DF907DCDBE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929C3E-2719-4019-8593-B73EF962F9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TotalTime>
  <Words>1356</Words>
  <Application>Microsoft Office PowerPoint</Application>
  <PresentationFormat>On-screen Show (4:3)</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Understanding the Concept of Six Thinking Hats </vt:lpstr>
      <vt:lpstr>History </vt:lpstr>
      <vt:lpstr>Benefits of Six Thinking Hats </vt:lpstr>
      <vt:lpstr>PowerPoint Presentation</vt:lpstr>
      <vt:lpstr>What the Six Thinking Hats Represent </vt:lpstr>
      <vt:lpstr>PowerPoint Presentation</vt:lpstr>
      <vt:lpstr>PowerPoint Presentation</vt:lpstr>
      <vt:lpstr>PowerPoint Presentation</vt:lpstr>
      <vt:lpstr>PowerPoint Presentation</vt:lpstr>
      <vt:lpstr>PowerPoint Presentation</vt:lpstr>
      <vt:lpstr>How to Use This Thinking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Concept of Six Thinking Hats</dc:title>
  <dc:creator>Prativa</dc:creator>
  <cp:lastModifiedBy>Prativa</cp:lastModifiedBy>
  <cp:revision>15</cp:revision>
  <dcterms:created xsi:type="dcterms:W3CDTF">2023-04-10T13:40:51Z</dcterms:created>
  <dcterms:modified xsi:type="dcterms:W3CDTF">2023-10-01T03:46:07Z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0x010100D5CFBA35645CD04FBFD6F2D55E189D2C</vt:lpwstr>
  </property>
</Properties>
</file>