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Quattrocento Sans"/>
      <p:regular r:id="rId27"/>
      <p:bold r:id="rId28"/>
      <p:italic r:id="rId29"/>
      <p:boldItalic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j/PrZfeNE2aJr5KZYCowr+Txzj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Black-regular.fntdata"/><Relationship Id="rId3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23"/>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23"/>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23"/>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a:p>
        </p:txBody>
      </p:sp>
      <p:sp>
        <p:nvSpPr>
          <p:cNvPr id="20" name="Google Shape;20;p23"/>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32"/>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80" name="Google Shape;80;p3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3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3"/>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3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33"/>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4"/>
          <p:cNvSpPr/>
          <p:nvPr>
            <p:ph idx="2" type="pic"/>
          </p:nvPr>
        </p:nvSpPr>
        <p:spPr>
          <a:xfrm>
            <a:off x="5384893" y="987427"/>
            <a:ext cx="6172200" cy="4873625"/>
          </a:xfrm>
          <a:prstGeom prst="rect">
            <a:avLst/>
          </a:prstGeom>
          <a:noFill/>
          <a:ln>
            <a:noFill/>
          </a:ln>
        </p:spPr>
      </p:sp>
      <p:sp>
        <p:nvSpPr>
          <p:cNvPr id="94" name="Google Shape;94;p34"/>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3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0" name="Google Shape;100;p35"/>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6"/>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7" name="Google Shape;107;p36"/>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6"/>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4"/>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24"/>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4"/>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5"/>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5"/>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6"/>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8"/>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8" name="Google Shape;48;p2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i="1" sz="1200">
                <a:solidFill>
                  <a:srgbClr val="0C0C0C"/>
                </a:solidFill>
                <a:latin typeface="Quattrocento Sans"/>
                <a:ea typeface="Quattrocento Sans"/>
                <a:cs typeface="Quattrocento Sans"/>
                <a:sym typeface="Quattrocento Sans"/>
              </a:defRPr>
            </a:lvl1pPr>
            <a:lvl2pPr indent="0" lvl="1" marL="0" algn="r">
              <a:spcBef>
                <a:spcPts val="0"/>
              </a:spcBef>
              <a:buNone/>
              <a:defRPr i="1" sz="1200">
                <a:solidFill>
                  <a:srgbClr val="0C0C0C"/>
                </a:solidFill>
                <a:latin typeface="Quattrocento Sans"/>
                <a:ea typeface="Quattrocento Sans"/>
                <a:cs typeface="Quattrocento Sans"/>
                <a:sym typeface="Quattrocento Sans"/>
              </a:defRPr>
            </a:lvl2pPr>
            <a:lvl3pPr indent="0" lvl="2" marL="0" algn="r">
              <a:spcBef>
                <a:spcPts val="0"/>
              </a:spcBef>
              <a:buNone/>
              <a:defRPr i="1" sz="1200">
                <a:solidFill>
                  <a:srgbClr val="0C0C0C"/>
                </a:solidFill>
                <a:latin typeface="Quattrocento Sans"/>
                <a:ea typeface="Quattrocento Sans"/>
                <a:cs typeface="Quattrocento Sans"/>
                <a:sym typeface="Quattrocento Sans"/>
              </a:defRPr>
            </a:lvl3pPr>
            <a:lvl4pPr indent="0" lvl="3" marL="0" algn="r">
              <a:spcBef>
                <a:spcPts val="0"/>
              </a:spcBef>
              <a:buNone/>
              <a:defRPr i="1" sz="1200">
                <a:solidFill>
                  <a:srgbClr val="0C0C0C"/>
                </a:solidFill>
                <a:latin typeface="Quattrocento Sans"/>
                <a:ea typeface="Quattrocento Sans"/>
                <a:cs typeface="Quattrocento Sans"/>
                <a:sym typeface="Quattrocento Sans"/>
              </a:defRPr>
            </a:lvl4pPr>
            <a:lvl5pPr indent="0" lvl="4" marL="0" algn="r">
              <a:spcBef>
                <a:spcPts val="0"/>
              </a:spcBef>
              <a:buNone/>
              <a:defRPr i="1" sz="1200">
                <a:solidFill>
                  <a:srgbClr val="0C0C0C"/>
                </a:solidFill>
                <a:latin typeface="Quattrocento Sans"/>
                <a:ea typeface="Quattrocento Sans"/>
                <a:cs typeface="Quattrocento Sans"/>
                <a:sym typeface="Quattrocento Sans"/>
              </a:defRPr>
            </a:lvl5pPr>
            <a:lvl6pPr indent="0" lvl="5" marL="0" algn="r">
              <a:spcBef>
                <a:spcPts val="0"/>
              </a:spcBef>
              <a:buNone/>
              <a:defRPr i="1" sz="1200">
                <a:solidFill>
                  <a:srgbClr val="0C0C0C"/>
                </a:solidFill>
                <a:latin typeface="Quattrocento Sans"/>
                <a:ea typeface="Quattrocento Sans"/>
                <a:cs typeface="Quattrocento Sans"/>
                <a:sym typeface="Quattrocento Sans"/>
              </a:defRPr>
            </a:lvl6pPr>
            <a:lvl7pPr indent="0" lvl="6" marL="0" algn="r">
              <a:spcBef>
                <a:spcPts val="0"/>
              </a:spcBef>
              <a:buNone/>
              <a:defRPr i="1" sz="1200">
                <a:solidFill>
                  <a:srgbClr val="0C0C0C"/>
                </a:solidFill>
                <a:latin typeface="Quattrocento Sans"/>
                <a:ea typeface="Quattrocento Sans"/>
                <a:cs typeface="Quattrocento Sans"/>
                <a:sym typeface="Quattrocento Sans"/>
              </a:defRPr>
            </a:lvl7pPr>
            <a:lvl8pPr indent="0" lvl="7" marL="0" algn="r">
              <a:spcBef>
                <a:spcPts val="0"/>
              </a:spcBef>
              <a:buNone/>
              <a:defRPr i="1" sz="1200">
                <a:solidFill>
                  <a:srgbClr val="0C0C0C"/>
                </a:solidFill>
                <a:latin typeface="Quattrocento Sans"/>
                <a:ea typeface="Quattrocento Sans"/>
                <a:cs typeface="Quattrocento Sans"/>
                <a:sym typeface="Quattrocento Sans"/>
              </a:defRPr>
            </a:lvl8pPr>
            <a:lvl9pPr indent="0" lvl="8" marL="0" algn="r">
              <a:spcBef>
                <a:spcPts val="0"/>
              </a:spcBef>
              <a:buNone/>
              <a:defRPr i="1" sz="1200">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9"/>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5" name="Google Shape;55;p2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i="1" sz="1200">
                <a:solidFill>
                  <a:srgbClr val="0C0C0C"/>
                </a:solidFill>
                <a:latin typeface="Quattrocento Sans"/>
                <a:ea typeface="Quattrocento Sans"/>
                <a:cs typeface="Quattrocento Sans"/>
                <a:sym typeface="Quattrocento Sans"/>
              </a:defRPr>
            </a:lvl1pPr>
            <a:lvl2pPr indent="0" lvl="1" marL="0" algn="r">
              <a:spcBef>
                <a:spcPts val="0"/>
              </a:spcBef>
              <a:buNone/>
              <a:defRPr i="1" sz="1200">
                <a:solidFill>
                  <a:srgbClr val="0C0C0C"/>
                </a:solidFill>
                <a:latin typeface="Quattrocento Sans"/>
                <a:ea typeface="Quattrocento Sans"/>
                <a:cs typeface="Quattrocento Sans"/>
                <a:sym typeface="Quattrocento Sans"/>
              </a:defRPr>
            </a:lvl2pPr>
            <a:lvl3pPr indent="0" lvl="2" marL="0" algn="r">
              <a:spcBef>
                <a:spcPts val="0"/>
              </a:spcBef>
              <a:buNone/>
              <a:defRPr i="1" sz="1200">
                <a:solidFill>
                  <a:srgbClr val="0C0C0C"/>
                </a:solidFill>
                <a:latin typeface="Quattrocento Sans"/>
                <a:ea typeface="Quattrocento Sans"/>
                <a:cs typeface="Quattrocento Sans"/>
                <a:sym typeface="Quattrocento Sans"/>
              </a:defRPr>
            </a:lvl3pPr>
            <a:lvl4pPr indent="0" lvl="3" marL="0" algn="r">
              <a:spcBef>
                <a:spcPts val="0"/>
              </a:spcBef>
              <a:buNone/>
              <a:defRPr i="1" sz="1200">
                <a:solidFill>
                  <a:srgbClr val="0C0C0C"/>
                </a:solidFill>
                <a:latin typeface="Quattrocento Sans"/>
                <a:ea typeface="Quattrocento Sans"/>
                <a:cs typeface="Quattrocento Sans"/>
                <a:sym typeface="Quattrocento Sans"/>
              </a:defRPr>
            </a:lvl4pPr>
            <a:lvl5pPr indent="0" lvl="4" marL="0" algn="r">
              <a:spcBef>
                <a:spcPts val="0"/>
              </a:spcBef>
              <a:buNone/>
              <a:defRPr i="1" sz="1200">
                <a:solidFill>
                  <a:srgbClr val="0C0C0C"/>
                </a:solidFill>
                <a:latin typeface="Quattrocento Sans"/>
                <a:ea typeface="Quattrocento Sans"/>
                <a:cs typeface="Quattrocento Sans"/>
                <a:sym typeface="Quattrocento Sans"/>
              </a:defRPr>
            </a:lvl5pPr>
            <a:lvl6pPr indent="0" lvl="5" marL="0" algn="r">
              <a:spcBef>
                <a:spcPts val="0"/>
              </a:spcBef>
              <a:buNone/>
              <a:defRPr i="1" sz="1200">
                <a:solidFill>
                  <a:srgbClr val="0C0C0C"/>
                </a:solidFill>
                <a:latin typeface="Quattrocento Sans"/>
                <a:ea typeface="Quattrocento Sans"/>
                <a:cs typeface="Quattrocento Sans"/>
                <a:sym typeface="Quattrocento Sans"/>
              </a:defRPr>
            </a:lvl6pPr>
            <a:lvl7pPr indent="0" lvl="6" marL="0" algn="r">
              <a:spcBef>
                <a:spcPts val="0"/>
              </a:spcBef>
              <a:buNone/>
              <a:defRPr i="1" sz="1200">
                <a:solidFill>
                  <a:srgbClr val="0C0C0C"/>
                </a:solidFill>
                <a:latin typeface="Quattrocento Sans"/>
                <a:ea typeface="Quattrocento Sans"/>
                <a:cs typeface="Quattrocento Sans"/>
                <a:sym typeface="Quattrocento Sans"/>
              </a:defRPr>
            </a:lvl7pPr>
            <a:lvl8pPr indent="0" lvl="7" marL="0" algn="r">
              <a:spcBef>
                <a:spcPts val="0"/>
              </a:spcBef>
              <a:buNone/>
              <a:defRPr i="1" sz="1200">
                <a:solidFill>
                  <a:srgbClr val="0C0C0C"/>
                </a:solidFill>
                <a:latin typeface="Quattrocento Sans"/>
                <a:ea typeface="Quattrocento Sans"/>
                <a:cs typeface="Quattrocento Sans"/>
                <a:sym typeface="Quattrocento Sans"/>
              </a:defRPr>
            </a:lvl8pPr>
            <a:lvl9pPr indent="0" lvl="8" marL="0" algn="r">
              <a:spcBef>
                <a:spcPts val="0"/>
              </a:spcBef>
              <a:buNone/>
              <a:defRPr i="1" sz="1200">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30"/>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2" name="Google Shape;62;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3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0"/>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30"/>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3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0" name="Google Shape;70;p31"/>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31"/>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3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31"/>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22"/>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mysmsmantra.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plivo.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sourceforge.net/software/product/Atomic-SMS-Send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88" name="Google Shape;188;p10"/>
          <p:cNvSpPr txBox="1"/>
          <p:nvPr>
            <p:ph idx="1" type="body"/>
          </p:nvPr>
        </p:nvSpPr>
        <p:spPr>
          <a:xfrm>
            <a:off x="172571" y="1418446"/>
            <a:ext cx="11846859" cy="5143969"/>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90000"/>
              </a:lnSpc>
              <a:spcBef>
                <a:spcPts val="0"/>
              </a:spcBef>
              <a:spcAft>
                <a:spcPts val="0"/>
              </a:spcAft>
              <a:buSzPts val="2400"/>
              <a:buNone/>
            </a:pPr>
            <a:r>
              <a:rPr b="1" lang="en-US" sz="2400" u="sng"/>
              <a:t>My SMS Mantra</a:t>
            </a:r>
            <a:endParaRPr/>
          </a:p>
          <a:p>
            <a:pPr indent="0" lvl="0" marL="0" marR="0" rtl="0" algn="just">
              <a:lnSpc>
                <a:spcPct val="90000"/>
              </a:lnSpc>
              <a:spcBef>
                <a:spcPts val="0"/>
              </a:spcBef>
              <a:spcAft>
                <a:spcPts val="0"/>
              </a:spcAft>
              <a:buSzPts val="2400"/>
              <a:buNone/>
            </a:pPr>
            <a:r>
              <a:t/>
            </a:r>
            <a:endParaRPr sz="2400"/>
          </a:p>
          <a:p>
            <a:pPr indent="-228600" lvl="0" marL="228600" marR="0" rtl="0" algn="just">
              <a:lnSpc>
                <a:spcPct val="90000"/>
              </a:lnSpc>
              <a:spcBef>
                <a:spcPts val="0"/>
              </a:spcBef>
              <a:spcAft>
                <a:spcPts val="0"/>
              </a:spcAft>
              <a:buSzPts val="2400"/>
              <a:buChar char="❖"/>
            </a:pPr>
            <a:r>
              <a:rPr lang="en-US" sz="2400"/>
              <a:t>My SMS Mantra is a free software for sending bulk SMS that enables the user to send SMS online, using an Excel plug-in. All you need is to download and install the Excel plug-in and then stay connected to your clients/customers via SMS.</a:t>
            </a:r>
            <a:endParaRPr/>
          </a:p>
          <a:p>
            <a:pPr indent="-228600" lvl="0" marL="228600" marR="0" rtl="0" algn="just">
              <a:lnSpc>
                <a:spcPct val="90000"/>
              </a:lnSpc>
              <a:spcBef>
                <a:spcPts val="0"/>
              </a:spcBef>
              <a:spcAft>
                <a:spcPts val="0"/>
              </a:spcAft>
              <a:buSzPts val="2400"/>
              <a:buChar char="❖"/>
            </a:pPr>
            <a:r>
              <a:rPr b="1" lang="en-US" sz="2400"/>
              <a:t>Advantages</a:t>
            </a:r>
            <a:r>
              <a:rPr lang="en-US" sz="2400"/>
              <a:t>:</a:t>
            </a:r>
            <a:endParaRPr/>
          </a:p>
          <a:p>
            <a:pPr indent="-342900" lvl="0" marL="571500" marR="0" rtl="0" algn="just">
              <a:lnSpc>
                <a:spcPct val="90000"/>
              </a:lnSpc>
              <a:spcBef>
                <a:spcPts val="0"/>
              </a:spcBef>
              <a:spcAft>
                <a:spcPts val="0"/>
              </a:spcAft>
              <a:buSzPts val="2400"/>
              <a:buFont typeface="Noto Sans Symbols"/>
              <a:buChar char="⮚"/>
            </a:pPr>
            <a:r>
              <a:rPr lang="en-US" sz="2400"/>
              <a:t>Seamlessly interfaces with other applications through its API</a:t>
            </a:r>
            <a:endParaRPr/>
          </a:p>
          <a:p>
            <a:pPr indent="-342900" lvl="0" marL="571500" marR="0" rtl="0" algn="just">
              <a:lnSpc>
                <a:spcPct val="90000"/>
              </a:lnSpc>
              <a:spcBef>
                <a:spcPts val="0"/>
              </a:spcBef>
              <a:spcAft>
                <a:spcPts val="0"/>
              </a:spcAft>
              <a:buSzPts val="2400"/>
              <a:buFont typeface="Noto Sans Symbols"/>
              <a:buChar char="⮚"/>
            </a:pPr>
            <a:r>
              <a:rPr lang="en-US" sz="2400"/>
              <a:t>Easy to set up with no hidden costs</a:t>
            </a:r>
            <a:endParaRPr/>
          </a:p>
          <a:p>
            <a:pPr indent="-342900" lvl="0" marL="571500" marR="0" rtl="0" algn="just">
              <a:lnSpc>
                <a:spcPct val="90000"/>
              </a:lnSpc>
              <a:spcBef>
                <a:spcPts val="0"/>
              </a:spcBef>
              <a:spcAft>
                <a:spcPts val="0"/>
              </a:spcAft>
              <a:buSzPts val="2400"/>
              <a:buFont typeface="Noto Sans Symbols"/>
              <a:buChar char="⮚"/>
            </a:pPr>
            <a:r>
              <a:rPr lang="en-US" sz="2400"/>
              <a:t>Has free technical support</a:t>
            </a:r>
            <a:endParaRPr/>
          </a:p>
          <a:p>
            <a:pPr indent="-342900" lvl="0" marL="571500" marR="0" rtl="0" algn="just">
              <a:lnSpc>
                <a:spcPct val="90000"/>
              </a:lnSpc>
              <a:spcBef>
                <a:spcPts val="0"/>
              </a:spcBef>
              <a:spcAft>
                <a:spcPts val="0"/>
              </a:spcAft>
              <a:buSzPts val="2400"/>
              <a:buFont typeface="Noto Sans Symbols"/>
              <a:buChar char="⮚"/>
            </a:pPr>
            <a:r>
              <a:rPr lang="en-US" sz="2400"/>
              <a:t>Allows 2-way messaging thanks to its Mantra Communicator</a:t>
            </a:r>
            <a:endParaRPr/>
          </a:p>
          <a:p>
            <a:pPr indent="-228600" lvl="0" marL="228600" marR="0" rtl="0" algn="just">
              <a:lnSpc>
                <a:spcPct val="90000"/>
              </a:lnSpc>
              <a:spcBef>
                <a:spcPts val="0"/>
              </a:spcBef>
              <a:spcAft>
                <a:spcPts val="0"/>
              </a:spcAft>
              <a:buSzPts val="2400"/>
              <a:buChar char="❖"/>
            </a:pPr>
            <a:r>
              <a:rPr b="1" lang="en-US" sz="2400"/>
              <a:t>Disadvantages</a:t>
            </a:r>
            <a:r>
              <a:rPr lang="en-US" sz="2400"/>
              <a:t>:</a:t>
            </a:r>
            <a:endParaRPr/>
          </a:p>
          <a:p>
            <a:pPr indent="-342900" lvl="0" marL="571500" marR="0" rtl="0" algn="just">
              <a:lnSpc>
                <a:spcPct val="90000"/>
              </a:lnSpc>
              <a:spcBef>
                <a:spcPts val="0"/>
              </a:spcBef>
              <a:spcAft>
                <a:spcPts val="0"/>
              </a:spcAft>
              <a:buSzPts val="2400"/>
              <a:buFont typeface="Noto Sans Symbols"/>
              <a:buChar char="⮚"/>
            </a:pPr>
            <a:r>
              <a:rPr lang="en-US" sz="2400"/>
              <a:t>The word limit for SMS messages is too short</a:t>
            </a:r>
            <a:endParaRPr/>
          </a:p>
          <a:p>
            <a:pPr indent="-342900" lvl="0" marL="571500" marR="0" rtl="0" algn="just">
              <a:lnSpc>
                <a:spcPct val="90000"/>
              </a:lnSpc>
              <a:spcBef>
                <a:spcPts val="0"/>
              </a:spcBef>
              <a:spcAft>
                <a:spcPts val="0"/>
              </a:spcAft>
              <a:buSzPts val="2400"/>
              <a:buFont typeface="Noto Sans Symbols"/>
              <a:buChar char="⮚"/>
            </a:pPr>
            <a:r>
              <a:rPr lang="en-US" sz="2400"/>
              <a:t>Might lose data put in the software if you face network issues</a:t>
            </a:r>
            <a:endParaRPr b="1" sz="2400"/>
          </a:p>
          <a:p>
            <a:pPr indent="-228600" lvl="0" marL="228600" marR="0" rtl="0" algn="just">
              <a:lnSpc>
                <a:spcPct val="90000"/>
              </a:lnSpc>
              <a:spcBef>
                <a:spcPts val="0"/>
              </a:spcBef>
              <a:spcAft>
                <a:spcPts val="0"/>
              </a:spcAft>
              <a:buSzPts val="2400"/>
              <a:buChar char="❖"/>
            </a:pPr>
            <a:r>
              <a:rPr b="1" lang="en-US" sz="2400"/>
              <a:t>Gaps Identified</a:t>
            </a:r>
            <a:r>
              <a:rPr lang="en-US" sz="2400"/>
              <a:t>: The pricing depends on the kind of SMS to be sent – whether it is a transactional or a promotional SMS.</a:t>
            </a:r>
            <a:endParaRPr/>
          </a:p>
          <a:p>
            <a:pPr indent="-228600" lvl="0" marL="228600" marR="0" rtl="0" algn="just">
              <a:lnSpc>
                <a:spcPct val="90000"/>
              </a:lnSpc>
              <a:spcBef>
                <a:spcPts val="0"/>
              </a:spcBef>
              <a:spcAft>
                <a:spcPts val="0"/>
              </a:spcAft>
              <a:buSzPts val="2400"/>
              <a:buChar char="❖"/>
            </a:pPr>
            <a:r>
              <a:rPr b="1" lang="en-US" sz="2400"/>
              <a:t>Reference Link</a:t>
            </a:r>
            <a:r>
              <a:rPr lang="en-US" sz="2400"/>
              <a:t>: </a:t>
            </a:r>
            <a:r>
              <a:rPr lang="en-US" sz="2400" u="sng">
                <a:solidFill>
                  <a:srgbClr val="0000FF"/>
                </a:solidFill>
                <a:hlinkClick r:id="rId3">
                  <a:extLst>
                    <a:ext uri="{A12FA001-AC4F-418D-AE19-62706E023703}">
                      <ahyp:hlinkClr val="tx"/>
                    </a:ext>
                  </a:extLst>
                </a:hlinkClick>
              </a:rPr>
              <a:t>https://www.mysmsmantra.com</a:t>
            </a:r>
            <a:endParaRPr sz="2400"/>
          </a:p>
        </p:txBody>
      </p:sp>
      <p:sp>
        <p:nvSpPr>
          <p:cNvPr id="189" name="Google Shape;189;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190" name="Google Shape;190;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6</a:t>
            </a:r>
            <a:endParaRPr/>
          </a:p>
        </p:txBody>
      </p:sp>
      <p:sp>
        <p:nvSpPr>
          <p:cNvPr id="191" name="Google Shape;191;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Project Objectives</a:t>
            </a:r>
            <a:endParaRPr/>
          </a:p>
        </p:txBody>
      </p:sp>
      <p:sp>
        <p:nvSpPr>
          <p:cNvPr id="197" name="Google Shape;197;p1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b="0" i="0" lang="en-US" sz="2400">
                <a:latin typeface="Arial"/>
                <a:ea typeface="Arial"/>
                <a:cs typeface="Arial"/>
                <a:sym typeface="Arial"/>
              </a:rPr>
              <a:t>We require a mobile/web app that will enable the sending of bulk emails and SMS to users in a single transmission using SMTP or other technology, ensuring that all users receive a notification on their mobile devices.</a:t>
            </a:r>
            <a:endParaRPr/>
          </a:p>
          <a:p>
            <a:pPr indent="0" lvl="0" marL="0" rtl="0" algn="l">
              <a:lnSpc>
                <a:spcPct val="90000"/>
              </a:lnSpc>
              <a:spcBef>
                <a:spcPts val="720"/>
              </a:spcBef>
              <a:spcAft>
                <a:spcPts val="0"/>
              </a:spcAft>
              <a:buSzPts val="2400"/>
              <a:buNone/>
            </a:pPr>
            <a:r>
              <a:t/>
            </a:r>
            <a:endParaRPr b="0" i="0" sz="2400">
              <a:latin typeface="Arial"/>
              <a:ea typeface="Arial"/>
              <a:cs typeface="Arial"/>
              <a:sym typeface="Arial"/>
            </a:endParaRPr>
          </a:p>
          <a:p>
            <a:pPr indent="-228600" lvl="0" marL="228600" rtl="0" algn="l">
              <a:lnSpc>
                <a:spcPct val="90000"/>
              </a:lnSpc>
              <a:spcBef>
                <a:spcPts val="720"/>
              </a:spcBef>
              <a:spcAft>
                <a:spcPts val="0"/>
              </a:spcAft>
              <a:buSzPts val="2400"/>
              <a:buChar char="❖"/>
            </a:pPr>
            <a:r>
              <a:rPr b="0" i="0" lang="en-US" sz="2400">
                <a:latin typeface="Arial"/>
                <a:ea typeface="Arial"/>
                <a:cs typeface="Arial"/>
                <a:sym typeface="Arial"/>
              </a:rPr>
              <a:t>Additionally, features such as log generation, notification of failed SMS and/or email delivery, scheduling of SMS/emails, a scheduler alert/notification system, creation of users with different roles and responsibilities, read/unread status, the ability to import contact details from Excel worksheets, and customization of emails with the recipient's name should also be included.</a:t>
            </a:r>
            <a:endParaRPr/>
          </a:p>
        </p:txBody>
      </p:sp>
      <p:sp>
        <p:nvSpPr>
          <p:cNvPr id="198" name="Google Shape;198;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199" name="Google Shape;199;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7</a:t>
            </a:r>
            <a:endParaRPr/>
          </a:p>
        </p:txBody>
      </p:sp>
      <p:sp>
        <p:nvSpPr>
          <p:cNvPr id="200" name="Google Shape;200;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Requirement Analysis</a:t>
            </a:r>
            <a:endParaRPr/>
          </a:p>
        </p:txBody>
      </p:sp>
      <p:sp>
        <p:nvSpPr>
          <p:cNvPr id="206" name="Google Shape;206;p1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400"/>
              <a:buChar char="❖"/>
            </a:pPr>
            <a:r>
              <a:rPr lang="en-US" sz="2400"/>
              <a:t>Hardware Requirements:</a:t>
            </a:r>
            <a:endParaRPr/>
          </a:p>
          <a:p>
            <a:pPr indent="-228600" lvl="1" marL="685800" rtl="0" algn="just">
              <a:lnSpc>
                <a:spcPct val="90000"/>
              </a:lnSpc>
              <a:spcBef>
                <a:spcPts val="720"/>
              </a:spcBef>
              <a:spcAft>
                <a:spcPts val="0"/>
              </a:spcAft>
              <a:buSzPts val="2400"/>
              <a:buChar char="⮚"/>
            </a:pPr>
            <a:r>
              <a:rPr lang="en-US" sz="2400"/>
              <a:t>Processor: Intel core i3</a:t>
            </a:r>
            <a:endParaRPr/>
          </a:p>
          <a:p>
            <a:pPr indent="-228600" lvl="1" marL="685800" rtl="0" algn="just">
              <a:lnSpc>
                <a:spcPct val="90000"/>
              </a:lnSpc>
              <a:spcBef>
                <a:spcPts val="720"/>
              </a:spcBef>
              <a:spcAft>
                <a:spcPts val="0"/>
              </a:spcAft>
              <a:buSzPts val="2400"/>
              <a:buChar char="⮚"/>
            </a:pPr>
            <a:r>
              <a:rPr lang="en-US" sz="2400"/>
              <a:t>RAM: 2GBs</a:t>
            </a:r>
            <a:endParaRPr/>
          </a:p>
          <a:p>
            <a:pPr indent="-228600" lvl="1" marL="685800" rtl="0" algn="just">
              <a:lnSpc>
                <a:spcPct val="90000"/>
              </a:lnSpc>
              <a:spcBef>
                <a:spcPts val="720"/>
              </a:spcBef>
              <a:spcAft>
                <a:spcPts val="0"/>
              </a:spcAft>
              <a:buSzPts val="2400"/>
              <a:buChar char="⮚"/>
            </a:pPr>
            <a:r>
              <a:rPr lang="en-US" sz="2400"/>
              <a:t>Hard Disk: 80 GBs (Memory Consumption: 5 MB while in use) 	</a:t>
            </a:r>
            <a:endParaRPr/>
          </a:p>
          <a:p>
            <a:pPr indent="-76200" lvl="0" marL="228600" rtl="0" algn="just">
              <a:lnSpc>
                <a:spcPct val="90000"/>
              </a:lnSpc>
              <a:spcBef>
                <a:spcPts val="720"/>
              </a:spcBef>
              <a:spcAft>
                <a:spcPts val="0"/>
              </a:spcAft>
              <a:buSzPts val="2400"/>
              <a:buNone/>
            </a:pPr>
            <a:r>
              <a:t/>
            </a:r>
            <a:endParaRPr sz="2400"/>
          </a:p>
          <a:p>
            <a:pPr indent="-228600" lvl="0" marL="228600" rtl="0" algn="just">
              <a:lnSpc>
                <a:spcPct val="90000"/>
              </a:lnSpc>
              <a:spcBef>
                <a:spcPts val="720"/>
              </a:spcBef>
              <a:spcAft>
                <a:spcPts val="0"/>
              </a:spcAft>
              <a:buSzPts val="2400"/>
              <a:buChar char="❖"/>
            </a:pPr>
            <a:r>
              <a:rPr lang="en-US" sz="2400"/>
              <a:t>Software Requirements:</a:t>
            </a:r>
            <a:endParaRPr/>
          </a:p>
          <a:p>
            <a:pPr indent="-228600" lvl="1" marL="685800" rtl="0" algn="just">
              <a:lnSpc>
                <a:spcPct val="90000"/>
              </a:lnSpc>
              <a:spcBef>
                <a:spcPts val="720"/>
              </a:spcBef>
              <a:spcAft>
                <a:spcPts val="0"/>
              </a:spcAft>
              <a:buSzPts val="2400"/>
              <a:buChar char="⮚"/>
            </a:pPr>
            <a:r>
              <a:rPr lang="en-US" sz="2400"/>
              <a:t>Operating System: Windows 7</a:t>
            </a:r>
            <a:endParaRPr/>
          </a:p>
          <a:p>
            <a:pPr indent="-228600" lvl="1" marL="685800" rtl="0" algn="just">
              <a:lnSpc>
                <a:spcPct val="90000"/>
              </a:lnSpc>
              <a:spcBef>
                <a:spcPts val="720"/>
              </a:spcBef>
              <a:spcAft>
                <a:spcPts val="0"/>
              </a:spcAft>
              <a:buSzPts val="2400"/>
              <a:buChar char="⮚"/>
            </a:pPr>
            <a:r>
              <a:rPr lang="en-US" sz="2400"/>
              <a:t>Frontend: Python Tkinter</a:t>
            </a:r>
            <a:endParaRPr sz="2400"/>
          </a:p>
          <a:p>
            <a:pPr indent="-228600" lvl="1" marL="685800" rtl="0" algn="just">
              <a:lnSpc>
                <a:spcPct val="90000"/>
              </a:lnSpc>
              <a:spcBef>
                <a:spcPts val="720"/>
              </a:spcBef>
              <a:spcAft>
                <a:spcPts val="0"/>
              </a:spcAft>
              <a:buSzPts val="2400"/>
              <a:buChar char="⮚"/>
            </a:pPr>
            <a:r>
              <a:rPr lang="en-US" sz="2400"/>
              <a:t>Backend: MySQL</a:t>
            </a:r>
            <a:endParaRPr/>
          </a:p>
        </p:txBody>
      </p:sp>
      <p:sp>
        <p:nvSpPr>
          <p:cNvPr id="207" name="Google Shape;207;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208" name="Google Shape;208;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a:t>
            </a:r>
            <a:endParaRPr/>
          </a:p>
        </p:txBody>
      </p:sp>
      <p:sp>
        <p:nvSpPr>
          <p:cNvPr id="209" name="Google Shape;209;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Designs/UML Diagrams</a:t>
            </a:r>
            <a:endParaRPr/>
          </a:p>
        </p:txBody>
      </p:sp>
      <p:sp>
        <p:nvSpPr>
          <p:cNvPr id="215" name="Google Shape;215;p1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216" name="Google Shape;216;p1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17" name="Google Shape;217;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a:t>
            </a:r>
            <a:endParaRPr/>
          </a:p>
        </p:txBody>
      </p:sp>
      <p:pic>
        <p:nvPicPr>
          <p:cNvPr id="218" name="Google Shape;218;p13"/>
          <p:cNvPicPr preferRelativeResize="0"/>
          <p:nvPr/>
        </p:nvPicPr>
        <p:blipFill rotWithShape="1">
          <a:blip r:embed="rId3">
            <a:alphaModFix/>
          </a:blip>
          <a:srcRect b="0" l="0" r="0" t="0"/>
          <a:stretch/>
        </p:blipFill>
        <p:spPr>
          <a:xfrm>
            <a:off x="390525" y="1427884"/>
            <a:ext cx="6766917" cy="5102664"/>
          </a:xfrm>
          <a:prstGeom prst="rect">
            <a:avLst/>
          </a:prstGeom>
          <a:noFill/>
          <a:ln>
            <a:noFill/>
          </a:ln>
        </p:spPr>
      </p:pic>
      <p:sp>
        <p:nvSpPr>
          <p:cNvPr id="219" name="Google Shape;219;p13"/>
          <p:cNvSpPr txBox="1"/>
          <p:nvPr/>
        </p:nvSpPr>
        <p:spPr>
          <a:xfrm>
            <a:off x="7420147" y="3429000"/>
            <a:ext cx="4381328"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000" u="none" cap="none" strike="noStrike">
                <a:solidFill>
                  <a:schemeClr val="dk1"/>
                </a:solidFill>
                <a:latin typeface="Quattrocento Sans"/>
                <a:ea typeface="Quattrocento Sans"/>
                <a:cs typeface="Quattrocento Sans"/>
                <a:sym typeface="Quattrocento Sans"/>
              </a:rPr>
              <a:t>Use Case UML Diagram</a:t>
            </a:r>
            <a:endParaRPr b="1" sz="30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Designs/UML Diagrams</a:t>
            </a:r>
            <a:endParaRPr/>
          </a:p>
        </p:txBody>
      </p:sp>
      <p:sp>
        <p:nvSpPr>
          <p:cNvPr id="226" name="Google Shape;226;p1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227" name="Google Shape;227;p1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28" name="Google Shape;228;p1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10</a:t>
            </a:r>
            <a:endParaRPr/>
          </a:p>
        </p:txBody>
      </p:sp>
      <p:pic>
        <p:nvPicPr>
          <p:cNvPr id="229" name="Google Shape;229;p14"/>
          <p:cNvPicPr preferRelativeResize="0"/>
          <p:nvPr/>
        </p:nvPicPr>
        <p:blipFill rotWithShape="1">
          <a:blip r:embed="rId3">
            <a:alphaModFix/>
          </a:blip>
          <a:srcRect b="0" l="0" r="0" t="0"/>
          <a:stretch/>
        </p:blipFill>
        <p:spPr>
          <a:xfrm>
            <a:off x="1683578" y="1643299"/>
            <a:ext cx="4271962" cy="4576584"/>
          </a:xfrm>
          <a:prstGeom prst="rect">
            <a:avLst/>
          </a:prstGeom>
          <a:noFill/>
          <a:ln>
            <a:noFill/>
          </a:ln>
        </p:spPr>
      </p:pic>
      <p:sp>
        <p:nvSpPr>
          <p:cNvPr id="230" name="Google Shape;230;p14"/>
          <p:cNvSpPr txBox="1"/>
          <p:nvPr/>
        </p:nvSpPr>
        <p:spPr>
          <a:xfrm>
            <a:off x="6781557" y="3654592"/>
            <a:ext cx="4443781"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Quattrocento Sans"/>
                <a:ea typeface="Quattrocento Sans"/>
                <a:cs typeface="Quattrocento Sans"/>
                <a:sym typeface="Quattrocento Sans"/>
              </a:rPr>
              <a:t>Registration Flow Chart</a:t>
            </a:r>
            <a:endParaRPr b="1" sz="30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Designs/UML Diagrams</a:t>
            </a:r>
            <a:endParaRPr/>
          </a:p>
        </p:txBody>
      </p:sp>
      <p:sp>
        <p:nvSpPr>
          <p:cNvPr id="236" name="Google Shape;236;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237" name="Google Shape;237;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38" name="Google Shape;238;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11</a:t>
            </a:r>
            <a:endParaRPr/>
          </a:p>
        </p:txBody>
      </p:sp>
      <p:pic>
        <p:nvPicPr>
          <p:cNvPr id="239" name="Google Shape;239;p15"/>
          <p:cNvPicPr preferRelativeResize="0"/>
          <p:nvPr/>
        </p:nvPicPr>
        <p:blipFill rotWithShape="1">
          <a:blip r:embed="rId3">
            <a:alphaModFix/>
          </a:blip>
          <a:srcRect b="0" l="0" r="0" t="0"/>
          <a:stretch/>
        </p:blipFill>
        <p:spPr>
          <a:xfrm>
            <a:off x="1050657" y="1569282"/>
            <a:ext cx="4767404" cy="4993134"/>
          </a:xfrm>
          <a:prstGeom prst="rect">
            <a:avLst/>
          </a:prstGeom>
          <a:noFill/>
          <a:ln>
            <a:noFill/>
          </a:ln>
        </p:spPr>
      </p:pic>
      <p:sp>
        <p:nvSpPr>
          <p:cNvPr id="240" name="Google Shape;240;p15"/>
          <p:cNvSpPr txBox="1"/>
          <p:nvPr/>
        </p:nvSpPr>
        <p:spPr>
          <a:xfrm>
            <a:off x="7392712" y="3654592"/>
            <a:ext cx="3252685"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Quattrocento Sans"/>
                <a:ea typeface="Quattrocento Sans"/>
                <a:cs typeface="Quattrocento Sans"/>
                <a:sym typeface="Quattrocento Sans"/>
              </a:rPr>
              <a:t>Login Flow Chart</a:t>
            </a:r>
            <a:endParaRPr b="1" sz="30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Designs/UML Diagrams</a:t>
            </a:r>
            <a:endParaRPr/>
          </a:p>
        </p:txBody>
      </p:sp>
      <p:sp>
        <p:nvSpPr>
          <p:cNvPr id="246" name="Google Shape;246;p1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247" name="Google Shape;247;p1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48" name="Google Shape;248;p1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a:t>
            </a:r>
            <a:endParaRPr/>
          </a:p>
        </p:txBody>
      </p:sp>
      <p:pic>
        <p:nvPicPr>
          <p:cNvPr id="249" name="Google Shape;249;p16"/>
          <p:cNvPicPr preferRelativeResize="0"/>
          <p:nvPr/>
        </p:nvPicPr>
        <p:blipFill rotWithShape="1">
          <a:blip r:embed="rId3">
            <a:alphaModFix/>
          </a:blip>
          <a:srcRect b="7865" l="0" r="2173" t="3009"/>
          <a:stretch/>
        </p:blipFill>
        <p:spPr>
          <a:xfrm>
            <a:off x="690298" y="1432924"/>
            <a:ext cx="5977202" cy="4997333"/>
          </a:xfrm>
          <a:prstGeom prst="rect">
            <a:avLst/>
          </a:prstGeom>
          <a:noFill/>
          <a:ln>
            <a:noFill/>
          </a:ln>
        </p:spPr>
      </p:pic>
      <p:sp>
        <p:nvSpPr>
          <p:cNvPr id="250" name="Google Shape;250;p16"/>
          <p:cNvSpPr txBox="1"/>
          <p:nvPr/>
        </p:nvSpPr>
        <p:spPr>
          <a:xfrm>
            <a:off x="7859148" y="3654592"/>
            <a:ext cx="2454518"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Quattrocento Sans"/>
                <a:ea typeface="Quattrocento Sans"/>
                <a:cs typeface="Quattrocento Sans"/>
                <a:sym typeface="Quattrocento Sans"/>
              </a:rPr>
              <a:t>E-R Diagram</a:t>
            </a:r>
            <a:endParaRPr b="1" sz="30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Solution Proposed</a:t>
            </a:r>
            <a:endParaRPr/>
          </a:p>
        </p:txBody>
      </p:sp>
      <p:sp>
        <p:nvSpPr>
          <p:cNvPr id="256" name="Google Shape;256;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257" name="Google Shape;257;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58" name="Google Shape;258;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a:t>
            </a:r>
            <a:endParaRPr/>
          </a:p>
        </p:txBody>
      </p:sp>
      <p:sp>
        <p:nvSpPr>
          <p:cNvPr id="259" name="Google Shape;259;p1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457200" lvl="1" marL="457200" rtl="0" algn="just">
              <a:lnSpc>
                <a:spcPct val="90000"/>
              </a:lnSpc>
              <a:spcBef>
                <a:spcPts val="0"/>
              </a:spcBef>
              <a:spcAft>
                <a:spcPts val="0"/>
              </a:spcAft>
              <a:buSzPts val="2400"/>
              <a:buFont typeface="Noto Sans Symbols"/>
              <a:buChar char="❖"/>
            </a:pPr>
            <a:r>
              <a:rPr lang="en-US" sz="2400"/>
              <a:t>The final deliverable will be an application made using Python Tkinter as the front end and MySQL as the back end. </a:t>
            </a:r>
            <a:endParaRPr/>
          </a:p>
          <a:p>
            <a:pPr indent="-457200" lvl="1" marL="457200" rtl="0" algn="just">
              <a:lnSpc>
                <a:spcPct val="90000"/>
              </a:lnSpc>
              <a:spcBef>
                <a:spcPts val="720"/>
              </a:spcBef>
              <a:spcAft>
                <a:spcPts val="0"/>
              </a:spcAft>
              <a:buSzPts val="2400"/>
              <a:buFont typeface="Noto Sans Symbols"/>
              <a:buChar char="❖"/>
            </a:pPr>
            <a:r>
              <a:rPr lang="en-US" sz="2400"/>
              <a:t>This project is very useful for the study of Python and the interaction between SMS and Computer programs. </a:t>
            </a:r>
            <a:endParaRPr/>
          </a:p>
          <a:p>
            <a:pPr indent="-457200" lvl="1" marL="457200" rtl="0" algn="just">
              <a:lnSpc>
                <a:spcPct val="90000"/>
              </a:lnSpc>
              <a:spcBef>
                <a:spcPts val="720"/>
              </a:spcBef>
              <a:spcAft>
                <a:spcPts val="0"/>
              </a:spcAft>
              <a:buSzPts val="2400"/>
              <a:buFont typeface="Noto Sans Symbols"/>
              <a:buChar char="❖"/>
            </a:pPr>
            <a:r>
              <a:rPr lang="en-US" sz="2400"/>
              <a:t>This project report consists of the basic idea of Bulk Email &amp; SMS receiving and sending through a personal computer. This project basically supports to busy people who want to save time. </a:t>
            </a:r>
            <a:endParaRPr/>
          </a:p>
          <a:p>
            <a:pPr indent="-457200" lvl="1" marL="457200" rtl="0" algn="just">
              <a:lnSpc>
                <a:spcPct val="90000"/>
              </a:lnSpc>
              <a:spcBef>
                <a:spcPts val="720"/>
              </a:spcBef>
              <a:spcAft>
                <a:spcPts val="0"/>
              </a:spcAft>
              <a:buSzPts val="2400"/>
              <a:buFont typeface="Noto Sans Symbols"/>
              <a:buChar char="❖"/>
            </a:pPr>
            <a:r>
              <a:rPr lang="en-US" sz="2400"/>
              <a:t>We have provided easy interaction for users for adding new contact names &amp; contact numbers. </a:t>
            </a:r>
            <a:endParaRPr/>
          </a:p>
          <a:p>
            <a:pPr indent="-457200" lvl="1" marL="457200" rtl="0" algn="just">
              <a:lnSpc>
                <a:spcPct val="90000"/>
              </a:lnSpc>
              <a:spcBef>
                <a:spcPts val="720"/>
              </a:spcBef>
              <a:spcAft>
                <a:spcPts val="0"/>
              </a:spcAft>
              <a:buSzPts val="2400"/>
              <a:buFont typeface="Noto Sans Symbols"/>
              <a:buChar char="❖"/>
            </a:pPr>
            <a:r>
              <a:rPr lang="en-US" sz="2400"/>
              <a:t>Also we can store information about that person. We have provided a MySQL database for storing information about the person. </a:t>
            </a:r>
            <a:endParaRPr/>
          </a:p>
          <a:p>
            <a:pPr indent="0" lvl="1" marL="0" rtl="0" algn="just">
              <a:lnSpc>
                <a:spcPct val="90000"/>
              </a:lnSpc>
              <a:spcBef>
                <a:spcPts val="960"/>
              </a:spcBef>
              <a:spcAft>
                <a:spcPts val="0"/>
              </a:spcAft>
              <a:buSzPts val="3200"/>
              <a:buNone/>
            </a:pPr>
            <a:r>
              <a:t/>
            </a:r>
            <a:endParaRPr sz="320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Outcome Discussion</a:t>
            </a:r>
            <a:endParaRPr/>
          </a:p>
        </p:txBody>
      </p:sp>
      <p:sp>
        <p:nvSpPr>
          <p:cNvPr id="265" name="Google Shape;265;p1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2400"/>
              <a:buNone/>
            </a:pPr>
            <a:r>
              <a:rPr lang="en-US" sz="2400"/>
              <a:t>While SMS (Short Message Service), a text messaging service, elicits the appeal of instantaneous communication by using mobile technology to send a text message to anyone anytime and anywhere, the bulk SMS system has expanded that capability of SMS by implementing the ability to easily send multiple SMS messages to intended recipients with reliability. The advantages of bulk SMS can be applied in schools and universities to further develop classroom interactions and set up a virtual community as a public relations system. Lecturers can conduct mobile quizzes in many question forms with their students via SMS.</a:t>
            </a:r>
            <a:endParaRPr/>
          </a:p>
        </p:txBody>
      </p:sp>
      <p:sp>
        <p:nvSpPr>
          <p:cNvPr id="266" name="Google Shape;266;p1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267" name="Google Shape;267;p1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14</a:t>
            </a:r>
            <a:endParaRPr/>
          </a:p>
        </p:txBody>
      </p:sp>
      <p:sp>
        <p:nvSpPr>
          <p:cNvPr id="268" name="Google Shape;268;p1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Conclusion and Limitation</a:t>
            </a:r>
            <a:endParaRPr/>
          </a:p>
        </p:txBody>
      </p:sp>
      <p:sp>
        <p:nvSpPr>
          <p:cNvPr id="274" name="Google Shape;274;p1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SzPct val="100000"/>
              <a:buChar char="❖"/>
            </a:pPr>
            <a:r>
              <a:rPr lang="en-US" sz="2600"/>
              <a:t>This project is widely used in organizations, colleges, banking, companies, E-Commerce, Market News, Government &amp; Public Utilities, Logistics, Media &amp; Entertainment, Travel &amp; Tourism Industry, etc. Alert your customer/user about the new updates of organizations/colleges. In Logistics, it is used to send shipping updates, invoices, bills, tracking detail web URLs, and much more via SMS. In Media &amp; Entertainment, it is used to invite the audience to an FM/TV show or ask the audience to vote for their favorite contestants in your reality show. and it is also used in Travel &amp; Tourism Industry to become a travel buddy of your customer by sending all the itineraries and travel routes via an SMS to make their journey more hassle-free.</a:t>
            </a:r>
            <a:endParaRPr/>
          </a:p>
          <a:p>
            <a:pPr indent="-228600" lvl="0" marL="228600" rtl="0" algn="just">
              <a:lnSpc>
                <a:spcPct val="90000"/>
              </a:lnSpc>
              <a:spcBef>
                <a:spcPts val="722"/>
              </a:spcBef>
              <a:spcAft>
                <a:spcPts val="0"/>
              </a:spcAft>
              <a:buSzPct val="100000"/>
              <a:buChar char="❖"/>
            </a:pPr>
            <a:r>
              <a:rPr lang="en-US" sz="2600"/>
              <a:t>In all, this project has multiple use cases and therefore it proves to be one of the significant solutions to real-world communication problems.</a:t>
            </a:r>
            <a:endParaRPr/>
          </a:p>
          <a:p>
            <a:pPr indent="0" lvl="0" marL="0" rtl="0" algn="just">
              <a:lnSpc>
                <a:spcPct val="90000"/>
              </a:lnSpc>
              <a:spcBef>
                <a:spcPts val="722"/>
              </a:spcBef>
              <a:spcAft>
                <a:spcPts val="0"/>
              </a:spcAft>
              <a:buSzPct val="100000"/>
              <a:buNone/>
            </a:pPr>
            <a:r>
              <a:t/>
            </a:r>
            <a:endParaRPr sz="2600"/>
          </a:p>
          <a:p>
            <a:pPr indent="0" lvl="0" marL="0" marR="0" rtl="0" algn="just">
              <a:lnSpc>
                <a:spcPct val="90000"/>
              </a:lnSpc>
              <a:spcBef>
                <a:spcPts val="0"/>
              </a:spcBef>
              <a:spcAft>
                <a:spcPts val="0"/>
              </a:spcAft>
              <a:buSzPct val="100000"/>
              <a:buChar char="❖"/>
            </a:pPr>
            <a:r>
              <a:rPr lang="en-US" sz="2600"/>
              <a:t>Limitations:</a:t>
            </a:r>
            <a:endParaRPr/>
          </a:p>
          <a:p>
            <a:pPr indent="-228600" lvl="1" marL="685800" rtl="0" algn="just">
              <a:lnSpc>
                <a:spcPct val="90000"/>
              </a:lnSpc>
              <a:spcBef>
                <a:spcPts val="0"/>
              </a:spcBef>
              <a:spcAft>
                <a:spcPts val="0"/>
              </a:spcAft>
              <a:buSzPct val="100000"/>
              <a:buChar char="⮚"/>
            </a:pPr>
            <a:r>
              <a:rPr lang="en-US" sz="2600"/>
              <a:t>SMS Character Limit</a:t>
            </a:r>
            <a:endParaRPr/>
          </a:p>
          <a:p>
            <a:pPr indent="-228600" lvl="1" marL="685800" rtl="0" algn="just">
              <a:lnSpc>
                <a:spcPct val="90000"/>
              </a:lnSpc>
              <a:spcBef>
                <a:spcPts val="0"/>
              </a:spcBef>
              <a:spcAft>
                <a:spcPts val="0"/>
              </a:spcAft>
              <a:buSzPct val="100000"/>
              <a:buChar char="⮚"/>
            </a:pPr>
            <a:r>
              <a:rPr lang="en-US" sz="2600"/>
              <a:t>Delayed Messages</a:t>
            </a:r>
            <a:endParaRPr/>
          </a:p>
          <a:p>
            <a:pPr indent="-228600" lvl="1" marL="685800" rtl="0" algn="just">
              <a:lnSpc>
                <a:spcPct val="90000"/>
              </a:lnSpc>
              <a:spcBef>
                <a:spcPts val="0"/>
              </a:spcBef>
              <a:spcAft>
                <a:spcPts val="0"/>
              </a:spcAft>
              <a:buSzPct val="100000"/>
              <a:buChar char="⮚"/>
            </a:pPr>
            <a:r>
              <a:rPr lang="en-US" sz="2600"/>
              <a:t>Server Problem</a:t>
            </a:r>
            <a:endParaRPr/>
          </a:p>
          <a:p>
            <a:pPr indent="0" lvl="0" marL="0" rtl="0" algn="just">
              <a:lnSpc>
                <a:spcPct val="90000"/>
              </a:lnSpc>
              <a:spcBef>
                <a:spcPts val="888"/>
              </a:spcBef>
              <a:spcAft>
                <a:spcPts val="0"/>
              </a:spcAft>
              <a:buSzPct val="100000"/>
              <a:buNone/>
            </a:pPr>
            <a:r>
              <a:t/>
            </a:r>
            <a:endParaRPr/>
          </a:p>
        </p:txBody>
      </p:sp>
      <p:sp>
        <p:nvSpPr>
          <p:cNvPr id="275" name="Google Shape;275;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276" name="Google Shape;276;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15</a:t>
            </a:r>
            <a:endParaRPr/>
          </a:p>
        </p:txBody>
      </p:sp>
      <p:sp>
        <p:nvSpPr>
          <p:cNvPr id="277" name="Google Shape;277;p1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838200" y="2405576"/>
            <a:ext cx="10515600" cy="1860146"/>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Arial"/>
              <a:buNone/>
            </a:pPr>
            <a:r>
              <a:rPr b="0" i="0" lang="en-US">
                <a:latin typeface="Arial"/>
                <a:ea typeface="Arial"/>
                <a:cs typeface="Arial"/>
                <a:sym typeface="Arial"/>
              </a:rPr>
              <a:t>Bulk SMS and Email Delivery System</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r">
              <a:lnSpc>
                <a:spcPct val="150000"/>
              </a:lnSpc>
              <a:spcBef>
                <a:spcPts val="0"/>
              </a:spcBef>
              <a:spcAft>
                <a:spcPts val="0"/>
              </a:spcAft>
              <a:buSzPct val="100000"/>
              <a:buNone/>
            </a:pPr>
            <a:r>
              <a:rPr b="1" lang="en-US" sz="4000">
                <a:solidFill>
                  <a:schemeClr val="dk1"/>
                </a:solidFill>
                <a:latin typeface="Droid Sans Mono"/>
                <a:ea typeface="Droid Sans Mono"/>
                <a:cs typeface="Droid Sans Mono"/>
                <a:sym typeface="Droid Sans Mono"/>
              </a:rPr>
              <a:t>Submitted to: </a:t>
            </a:r>
            <a:endParaRPr/>
          </a:p>
          <a:p>
            <a:pPr indent="0" lvl="0" marL="0" rtl="0" algn="r">
              <a:lnSpc>
                <a:spcPct val="150000"/>
              </a:lnSpc>
              <a:spcBef>
                <a:spcPts val="600"/>
              </a:spcBef>
              <a:spcAft>
                <a:spcPts val="0"/>
              </a:spcAft>
              <a:buSzPct val="100000"/>
              <a:buNone/>
            </a:pPr>
            <a:r>
              <a:rPr b="1" lang="en-US" sz="4000">
                <a:solidFill>
                  <a:schemeClr val="dk1"/>
                </a:solidFill>
                <a:latin typeface="Droid Sans Mono"/>
                <a:ea typeface="Droid Sans Mono"/>
                <a:cs typeface="Droid Sans Mono"/>
                <a:sym typeface="Droid Sans Mono"/>
              </a:rPr>
              <a:t>Department of Computer Science and Engineering</a:t>
            </a:r>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Acknowledgment</a:t>
            </a:r>
            <a:endParaRPr/>
          </a:p>
        </p:txBody>
      </p:sp>
      <p:sp>
        <p:nvSpPr>
          <p:cNvPr id="283" name="Google Shape;283;p20"/>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lang="en-US" sz="2400"/>
              <a:t>We acknowledge that information provided above is true to the best of our knowledge. </a:t>
            </a:r>
            <a:endParaRPr/>
          </a:p>
          <a:p>
            <a:pPr indent="-228600" lvl="0" marL="228600" rtl="0" algn="l">
              <a:lnSpc>
                <a:spcPct val="90000"/>
              </a:lnSpc>
              <a:spcBef>
                <a:spcPts val="720"/>
              </a:spcBef>
              <a:spcAft>
                <a:spcPts val="0"/>
              </a:spcAft>
              <a:buSzPts val="2400"/>
              <a:buChar char="❖"/>
            </a:pPr>
            <a:r>
              <a:rPr lang="en-US" sz="2400"/>
              <a:t> We would like to express our deepest gratitude to Prof. Shivshankar Rajput</a:t>
            </a:r>
            <a:r>
              <a:rPr b="0" i="0" lang="en-US" sz="2400">
                <a:solidFill>
                  <a:srgbClr val="222222"/>
                </a:solidFill>
              </a:rPr>
              <a:t> for their guidance and helping us complete our project.</a:t>
            </a:r>
            <a:endParaRPr/>
          </a:p>
          <a:p>
            <a:pPr indent="0" lvl="0" marL="0" rtl="0" algn="l">
              <a:lnSpc>
                <a:spcPct val="90000"/>
              </a:lnSpc>
              <a:spcBef>
                <a:spcPts val="960"/>
              </a:spcBef>
              <a:spcAft>
                <a:spcPts val="0"/>
              </a:spcAft>
              <a:buSzPts val="3200"/>
              <a:buNone/>
            </a:pPr>
            <a:r>
              <a:t/>
            </a:r>
            <a:endParaRPr b="0" i="0">
              <a:solidFill>
                <a:srgbClr val="222222"/>
              </a:solidFill>
            </a:endParaRPr>
          </a:p>
          <a:p>
            <a:pPr indent="0" lvl="0" marL="0" rtl="0" algn="just">
              <a:lnSpc>
                <a:spcPct val="90000"/>
              </a:lnSpc>
              <a:spcBef>
                <a:spcPts val="960"/>
              </a:spcBef>
              <a:spcAft>
                <a:spcPts val="0"/>
              </a:spcAft>
              <a:buSzPts val="3200"/>
              <a:buNone/>
            </a:pPr>
            <a:r>
              <a:t/>
            </a:r>
            <a:endParaRPr/>
          </a:p>
        </p:txBody>
      </p:sp>
      <p:sp>
        <p:nvSpPr>
          <p:cNvPr id="284" name="Google Shape;284;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285" name="Google Shape;285;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286" name="Google Shape;286;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0" cap="none">
                <a:solidFill>
                  <a:srgbClr val="6D9BC1"/>
                </a:solidFill>
                <a:latin typeface="Quattrocento Sans"/>
                <a:ea typeface="Quattrocento Sans"/>
                <a:cs typeface="Quattrocento Sans"/>
                <a:sym typeface="Quattrocento Sans"/>
              </a:rPr>
              <a:t>THANKS</a:t>
            </a:r>
            <a:endParaRPr b="1" sz="20000" cap="none">
              <a:solidFill>
                <a:srgbClr val="6D9BC1"/>
              </a:solidFill>
              <a:latin typeface="Quattrocento Sans"/>
              <a:ea typeface="Quattrocento Sans"/>
              <a:cs typeface="Quattrocento Sans"/>
              <a:sym typeface="Quattrocento Sans"/>
            </a:endParaRPr>
          </a:p>
        </p:txBody>
      </p:sp>
      <p:sp>
        <p:nvSpPr>
          <p:cNvPr id="292" name="Google Shape;292;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293" name="Google Shape;293;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294" name="Google Shape;294;p2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38201" y="2402238"/>
            <a:ext cx="4802944" cy="218722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Droid Sans Mono"/>
              <a:buNone/>
            </a:pPr>
            <a:r>
              <a:rPr lang="en-US" sz="3200"/>
              <a:t>Supervised by:</a:t>
            </a:r>
            <a:br>
              <a:rPr lang="en-US" sz="3200"/>
            </a:br>
            <a:r>
              <a:rPr lang="en-US" sz="3200"/>
              <a:t>Prof. Shivashankar Rajput</a:t>
            </a:r>
            <a:br>
              <a:rPr lang="en-US" sz="3200"/>
            </a:br>
            <a:r>
              <a:rPr lang="en-US" sz="3200"/>
              <a:t>Assistant Professor</a:t>
            </a:r>
            <a:br>
              <a:rPr lang="en-US" sz="3200"/>
            </a:br>
            <a:r>
              <a:rPr lang="en-US" sz="3200"/>
              <a:t>CSE AITR</a:t>
            </a:r>
            <a:endParaRPr/>
          </a:p>
        </p:txBody>
      </p:sp>
      <p:sp>
        <p:nvSpPr>
          <p:cNvPr id="127" name="Google Shape;127;p3"/>
          <p:cNvSpPr txBox="1"/>
          <p:nvPr>
            <p:ph idx="1" type="body"/>
          </p:nvPr>
        </p:nvSpPr>
        <p:spPr>
          <a:xfrm>
            <a:off x="6323308" y="2025748"/>
            <a:ext cx="5269424" cy="2827606"/>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 Aryan Dame</a:t>
            </a:r>
            <a:endParaRPr/>
          </a:p>
          <a:p>
            <a:pPr indent="0" lvl="0" marL="0" rtl="0" algn="l">
              <a:lnSpc>
                <a:spcPct val="120000"/>
              </a:lnSpc>
              <a:spcBef>
                <a:spcPts val="0"/>
              </a:spcBef>
              <a:spcAft>
                <a:spcPts val="0"/>
              </a:spcAft>
              <a:buSzPct val="100000"/>
              <a:buNone/>
            </a:pPr>
            <a:r>
              <a:rPr lang="en-US"/>
              <a:t>2. Anurag Chauhan</a:t>
            </a:r>
            <a:endParaRPr/>
          </a:p>
          <a:p>
            <a:pPr indent="0" lvl="0" marL="0" rtl="0" algn="l">
              <a:lnSpc>
                <a:spcPct val="120000"/>
              </a:lnSpc>
              <a:spcBef>
                <a:spcPts val="0"/>
              </a:spcBef>
              <a:spcAft>
                <a:spcPts val="0"/>
              </a:spcAft>
              <a:buSzPct val="100000"/>
              <a:buNone/>
            </a:pPr>
            <a:r>
              <a:rPr lang="en-US"/>
              <a:t>3. Anirudha Khode </a:t>
            </a:r>
            <a:endParaRPr/>
          </a:p>
          <a:p>
            <a:pPr indent="0" lvl="0" marL="0" rtl="0" algn="l">
              <a:lnSpc>
                <a:spcPct val="120000"/>
              </a:lnSpc>
              <a:spcBef>
                <a:spcPts val="0"/>
              </a:spcBef>
              <a:spcAft>
                <a:spcPts val="0"/>
              </a:spcAft>
              <a:buSzPct val="100000"/>
              <a:buNone/>
            </a:pPr>
            <a:r>
              <a:rPr lang="en-US"/>
              <a:t>4. Aditya Trivedi </a:t>
            </a:r>
            <a:endParaRPr/>
          </a:p>
        </p:txBody>
      </p:sp>
      <p:sp>
        <p:nvSpPr>
          <p:cNvPr id="128" name="Google Shape;128;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Project Presentation Outline</a:t>
            </a:r>
            <a:endParaRPr/>
          </a:p>
        </p:txBody>
      </p:sp>
      <p:sp>
        <p:nvSpPr>
          <p:cNvPr id="135" name="Google Shape;135;p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400"/>
              <a:buChar char="❖"/>
            </a:pPr>
            <a:r>
              <a:rPr lang="en-US" sz="2400"/>
              <a:t>Abstract</a:t>
            </a:r>
            <a:endParaRPr/>
          </a:p>
          <a:p>
            <a:pPr indent="-228600" lvl="0" marL="228600" rtl="0" algn="just">
              <a:lnSpc>
                <a:spcPct val="90000"/>
              </a:lnSpc>
              <a:spcBef>
                <a:spcPts val="720"/>
              </a:spcBef>
              <a:spcAft>
                <a:spcPts val="0"/>
              </a:spcAft>
              <a:buSzPts val="2400"/>
              <a:buChar char="❖"/>
            </a:pPr>
            <a:r>
              <a:rPr lang="en-US" sz="2400"/>
              <a:t>Introduction</a:t>
            </a:r>
            <a:endParaRPr/>
          </a:p>
          <a:p>
            <a:pPr indent="-228600" lvl="0" marL="228600" rtl="0" algn="just">
              <a:lnSpc>
                <a:spcPct val="90000"/>
              </a:lnSpc>
              <a:spcBef>
                <a:spcPts val="720"/>
              </a:spcBef>
              <a:spcAft>
                <a:spcPts val="0"/>
              </a:spcAft>
              <a:buSzPts val="2400"/>
              <a:buChar char="❖"/>
            </a:pPr>
            <a:r>
              <a:rPr lang="en-US" sz="2400"/>
              <a:t>Problem Statement</a:t>
            </a:r>
            <a:endParaRPr/>
          </a:p>
          <a:p>
            <a:pPr indent="-228600" lvl="0" marL="228600" rtl="0" algn="just">
              <a:lnSpc>
                <a:spcPct val="90000"/>
              </a:lnSpc>
              <a:spcBef>
                <a:spcPts val="720"/>
              </a:spcBef>
              <a:spcAft>
                <a:spcPts val="0"/>
              </a:spcAft>
              <a:buSzPts val="2400"/>
              <a:buChar char="❖"/>
            </a:pPr>
            <a:r>
              <a:rPr lang="en-US" sz="2400"/>
              <a:t>Survey of Existing Systems</a:t>
            </a:r>
            <a:endParaRPr/>
          </a:p>
          <a:p>
            <a:pPr indent="-228600" lvl="0" marL="228600" rtl="0" algn="just">
              <a:lnSpc>
                <a:spcPct val="90000"/>
              </a:lnSpc>
              <a:spcBef>
                <a:spcPts val="720"/>
              </a:spcBef>
              <a:spcAft>
                <a:spcPts val="0"/>
              </a:spcAft>
              <a:buSzPts val="2400"/>
              <a:buChar char="❖"/>
            </a:pPr>
            <a:r>
              <a:rPr lang="en-US" sz="2400"/>
              <a:t>Project Objectives</a:t>
            </a:r>
            <a:endParaRPr/>
          </a:p>
          <a:p>
            <a:pPr indent="-228600" lvl="0" marL="228600" rtl="0" algn="just">
              <a:lnSpc>
                <a:spcPct val="90000"/>
              </a:lnSpc>
              <a:spcBef>
                <a:spcPts val="720"/>
              </a:spcBef>
              <a:spcAft>
                <a:spcPts val="0"/>
              </a:spcAft>
              <a:buSzPts val="2400"/>
              <a:buChar char="❖"/>
            </a:pPr>
            <a:r>
              <a:rPr lang="en-US" sz="2400"/>
              <a:t>Requirement Analysis</a:t>
            </a:r>
            <a:endParaRPr/>
          </a:p>
          <a:p>
            <a:pPr indent="-228600" lvl="0" marL="228600" rtl="0" algn="just">
              <a:lnSpc>
                <a:spcPct val="90000"/>
              </a:lnSpc>
              <a:spcBef>
                <a:spcPts val="720"/>
              </a:spcBef>
              <a:spcAft>
                <a:spcPts val="0"/>
              </a:spcAft>
              <a:buSzPts val="2400"/>
              <a:buChar char="❖"/>
            </a:pPr>
            <a:r>
              <a:rPr lang="en-US" sz="2400"/>
              <a:t>Designs/UML Diagrams</a:t>
            </a:r>
            <a:endParaRPr/>
          </a:p>
          <a:p>
            <a:pPr indent="-228600" lvl="0" marL="228600" rtl="0" algn="just">
              <a:lnSpc>
                <a:spcPct val="90000"/>
              </a:lnSpc>
              <a:spcBef>
                <a:spcPts val="720"/>
              </a:spcBef>
              <a:spcAft>
                <a:spcPts val="0"/>
              </a:spcAft>
              <a:buSzPts val="2400"/>
              <a:buChar char="❖"/>
            </a:pPr>
            <a:r>
              <a:rPr lang="en-US" sz="2400"/>
              <a:t>Solution Proposed</a:t>
            </a:r>
            <a:endParaRPr/>
          </a:p>
          <a:p>
            <a:pPr indent="-228600" lvl="0" marL="228600" rtl="0" algn="just">
              <a:lnSpc>
                <a:spcPct val="90000"/>
              </a:lnSpc>
              <a:spcBef>
                <a:spcPts val="720"/>
              </a:spcBef>
              <a:spcAft>
                <a:spcPts val="0"/>
              </a:spcAft>
              <a:buSzPts val="2400"/>
              <a:buChar char="❖"/>
            </a:pPr>
            <a:r>
              <a:rPr lang="en-US" sz="2400"/>
              <a:t>The Outcome  Discussion</a:t>
            </a:r>
            <a:endParaRPr/>
          </a:p>
          <a:p>
            <a:pPr indent="-228600" lvl="0" marL="228600" rtl="0" algn="just">
              <a:lnSpc>
                <a:spcPct val="90000"/>
              </a:lnSpc>
              <a:spcBef>
                <a:spcPts val="720"/>
              </a:spcBef>
              <a:spcAft>
                <a:spcPts val="0"/>
              </a:spcAft>
              <a:buSzPts val="2400"/>
              <a:buChar char="❖"/>
            </a:pPr>
            <a:r>
              <a:rPr lang="en-US" sz="2400"/>
              <a:t>Conclusions and Limitations</a:t>
            </a:r>
            <a:endParaRPr/>
          </a:p>
          <a:p>
            <a:pPr indent="-228600" lvl="0" marL="228600" rtl="0" algn="just">
              <a:lnSpc>
                <a:spcPct val="90000"/>
              </a:lnSpc>
              <a:spcBef>
                <a:spcPts val="960"/>
              </a:spcBef>
              <a:spcAft>
                <a:spcPts val="0"/>
              </a:spcAft>
              <a:buSzPts val="3200"/>
              <a:buNone/>
            </a:pPr>
            <a:r>
              <a:t/>
            </a:r>
            <a:endParaRPr/>
          </a:p>
        </p:txBody>
      </p:sp>
      <p:sp>
        <p:nvSpPr>
          <p:cNvPr id="136" name="Google Shape;136;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137" name="Google Shape;137;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Abstract</a:t>
            </a:r>
            <a:endParaRPr/>
          </a:p>
        </p:txBody>
      </p:sp>
      <p:sp>
        <p:nvSpPr>
          <p:cNvPr id="143" name="Google Shape;143;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b="0" i="0" lang="en-US" sz="2400">
                <a:latin typeface="Arial"/>
                <a:ea typeface="Arial"/>
                <a:cs typeface="Arial"/>
                <a:sym typeface="Arial"/>
              </a:rPr>
              <a:t>Bulk emailing and messaging refers to the distribution of a large number of emails and messages for delivery to mobile phones and computer systems. It is utilized by media companies, enterprises, banks for marketing and fraud control, and consumer brands for a variety of purposes, including entertainment, business, and mobile marketing.</a:t>
            </a:r>
            <a:endParaRPr/>
          </a:p>
          <a:p>
            <a:pPr indent="0" lvl="0" marL="0" rtl="0" algn="l">
              <a:lnSpc>
                <a:spcPct val="90000"/>
              </a:lnSpc>
              <a:spcBef>
                <a:spcPts val="720"/>
              </a:spcBef>
              <a:spcAft>
                <a:spcPts val="0"/>
              </a:spcAft>
              <a:buSzPts val="2400"/>
              <a:buNone/>
            </a:pPr>
            <a:r>
              <a:t/>
            </a:r>
            <a:endParaRPr b="0" i="0" sz="2400">
              <a:latin typeface="Arial"/>
              <a:ea typeface="Arial"/>
              <a:cs typeface="Arial"/>
              <a:sym typeface="Arial"/>
            </a:endParaRPr>
          </a:p>
          <a:p>
            <a:pPr indent="-228600" lvl="0" marL="228600" rtl="0" algn="l">
              <a:lnSpc>
                <a:spcPct val="90000"/>
              </a:lnSpc>
              <a:spcBef>
                <a:spcPts val="720"/>
              </a:spcBef>
              <a:spcAft>
                <a:spcPts val="0"/>
              </a:spcAft>
              <a:buSzPts val="2400"/>
              <a:buChar char="❖"/>
            </a:pPr>
            <a:r>
              <a:rPr b="0" i="0" lang="en-US" sz="2400">
                <a:latin typeface="Arial"/>
                <a:ea typeface="Arial"/>
                <a:cs typeface="Arial"/>
                <a:sym typeface="Arial"/>
              </a:rPr>
              <a:t>SMS (Short Message Service) and email (electronic mail), as text messaging services, offer the convenience of instant communication by allowing the sending of emails and text messages to anyone, anytime and anywhere. The bulk email and SMS system enhance this capability by enabling the efficient sending of multiple emails and messages to the desired recipients with reliability.</a:t>
            </a:r>
            <a:endParaRPr/>
          </a:p>
          <a:p>
            <a:pPr indent="0" lvl="0" marL="0" rtl="0" algn="just">
              <a:lnSpc>
                <a:spcPct val="90000"/>
              </a:lnSpc>
              <a:spcBef>
                <a:spcPts val="960"/>
              </a:spcBef>
              <a:spcAft>
                <a:spcPts val="0"/>
              </a:spcAft>
              <a:buSzPts val="3200"/>
              <a:buNone/>
            </a:pPr>
            <a:r>
              <a:t/>
            </a:r>
            <a:endParaRPr/>
          </a:p>
        </p:txBody>
      </p:sp>
      <p:sp>
        <p:nvSpPr>
          <p:cNvPr id="144" name="Google Shape;144;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145" name="Google Shape;145;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a:t>
            </a:r>
            <a:endParaRPr/>
          </a:p>
        </p:txBody>
      </p:sp>
      <p:sp>
        <p:nvSpPr>
          <p:cNvPr id="146" name="Google Shape;146;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Introduction </a:t>
            </a:r>
            <a:endParaRPr/>
          </a:p>
        </p:txBody>
      </p:sp>
      <p:sp>
        <p:nvSpPr>
          <p:cNvPr id="152" name="Google Shape;152;p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b="0" i="0" lang="en-US" sz="2400">
                <a:latin typeface="Arial"/>
                <a:ea typeface="Arial"/>
                <a:cs typeface="Arial"/>
                <a:sym typeface="Arial"/>
              </a:rPr>
              <a:t>A bulk SMS or email service that can effectively communicate information to a  large audience in a brief period of time is necessary. It may encompass important alerts, warnings, and news that must be delivered to all citizens of a country simultaneously.</a:t>
            </a:r>
            <a:endParaRPr/>
          </a:p>
          <a:p>
            <a:pPr indent="0" lvl="0" marL="0" rtl="0" algn="l">
              <a:lnSpc>
                <a:spcPct val="90000"/>
              </a:lnSpc>
              <a:spcBef>
                <a:spcPts val="720"/>
              </a:spcBef>
              <a:spcAft>
                <a:spcPts val="0"/>
              </a:spcAft>
              <a:buSzPts val="2400"/>
              <a:buNone/>
            </a:pPr>
            <a:r>
              <a:t/>
            </a:r>
            <a:endParaRPr b="0" i="0" sz="2400">
              <a:latin typeface="Arial"/>
              <a:ea typeface="Arial"/>
              <a:cs typeface="Arial"/>
              <a:sym typeface="Arial"/>
            </a:endParaRPr>
          </a:p>
          <a:p>
            <a:pPr indent="-228600" lvl="0" marL="228600" rtl="0" algn="l">
              <a:lnSpc>
                <a:spcPct val="90000"/>
              </a:lnSpc>
              <a:spcBef>
                <a:spcPts val="720"/>
              </a:spcBef>
              <a:spcAft>
                <a:spcPts val="0"/>
              </a:spcAft>
              <a:buSzPts val="2400"/>
              <a:buChar char="❖"/>
            </a:pPr>
            <a:r>
              <a:rPr b="0" i="0" lang="en-US" sz="2400">
                <a:latin typeface="Arial"/>
                <a:ea typeface="Arial"/>
                <a:cs typeface="Arial"/>
                <a:sym typeface="Arial"/>
              </a:rPr>
              <a:t>This app will permit the sending of bulk emails and SMS to users in a single transmission using SMTP or other technology, also ensuring that all users receive a notification on their mobile devices.</a:t>
            </a:r>
            <a:endParaRPr/>
          </a:p>
        </p:txBody>
      </p:sp>
      <p:sp>
        <p:nvSpPr>
          <p:cNvPr id="153" name="Google Shape;153;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154" name="Google Shape;154;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2</a:t>
            </a:r>
            <a:endParaRPr/>
          </a:p>
        </p:txBody>
      </p:sp>
      <p:sp>
        <p:nvSpPr>
          <p:cNvPr id="155" name="Google Shape;155;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Problem Statement</a:t>
            </a:r>
            <a:endParaRPr/>
          </a:p>
        </p:txBody>
      </p:sp>
      <p:sp>
        <p:nvSpPr>
          <p:cNvPr id="161" name="Google Shape;161;p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2400"/>
              <a:buNone/>
            </a:pPr>
            <a:r>
              <a:rPr b="0" i="0" lang="en-US" sz="2400">
                <a:solidFill>
                  <a:srgbClr val="212529"/>
                </a:solidFill>
              </a:rPr>
              <a:t>Information sharing is a major factor for development in the country. It is a time taking process to share information to all the citizens of the country through media and newspaper. </a:t>
            </a:r>
            <a:endParaRPr/>
          </a:p>
          <a:p>
            <a:pPr indent="0" lvl="0" marL="0" rtl="0" algn="just">
              <a:lnSpc>
                <a:spcPct val="90000"/>
              </a:lnSpc>
              <a:spcBef>
                <a:spcPts val="720"/>
              </a:spcBef>
              <a:spcAft>
                <a:spcPts val="0"/>
              </a:spcAft>
              <a:buSzPts val="2400"/>
              <a:buNone/>
            </a:pPr>
            <a:r>
              <a:rPr b="0" i="0" lang="en-US" sz="2400">
                <a:solidFill>
                  <a:srgbClr val="212529"/>
                </a:solidFill>
              </a:rPr>
              <a:t>In this modern generation almost everyone has a mobile phone in their hand. We can use this opportunity to share information directly to them through SMS or email. </a:t>
            </a:r>
            <a:endParaRPr/>
          </a:p>
          <a:p>
            <a:pPr indent="0" lvl="0" marL="0" rtl="0" algn="just">
              <a:lnSpc>
                <a:spcPct val="90000"/>
              </a:lnSpc>
              <a:spcBef>
                <a:spcPts val="720"/>
              </a:spcBef>
              <a:spcAft>
                <a:spcPts val="0"/>
              </a:spcAft>
              <a:buSzPts val="2400"/>
              <a:buNone/>
            </a:pPr>
            <a:r>
              <a:rPr b="0" i="0" lang="en-US" sz="2400">
                <a:solidFill>
                  <a:srgbClr val="212529"/>
                </a:solidFill>
              </a:rPr>
              <a:t>This will save time and money and information can be shared with a larger community within short time duration. Also such service can be used to repeatedly send SMS in case of emergency situations. </a:t>
            </a:r>
            <a:endParaRPr/>
          </a:p>
        </p:txBody>
      </p:sp>
      <p:sp>
        <p:nvSpPr>
          <p:cNvPr id="162" name="Google Shape;162;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163" name="Google Shape;163;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a:t>
            </a:r>
            <a:endParaRPr/>
          </a:p>
        </p:txBody>
      </p:sp>
      <p:sp>
        <p:nvSpPr>
          <p:cNvPr id="164" name="Google Shape;164;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70" name="Google Shape;170;p8"/>
          <p:cNvSpPr txBox="1"/>
          <p:nvPr>
            <p:ph idx="1" type="body"/>
          </p:nvPr>
        </p:nvSpPr>
        <p:spPr>
          <a:xfrm>
            <a:off x="172571" y="1418446"/>
            <a:ext cx="11846859" cy="5143969"/>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SzPts val="2400"/>
              <a:buNone/>
            </a:pPr>
            <a:r>
              <a:rPr b="1" lang="en-US" sz="2400" u="sng">
                <a:solidFill>
                  <a:srgbClr val="252530"/>
                </a:solidFill>
              </a:rPr>
              <a:t>Plivo</a:t>
            </a:r>
            <a:endParaRPr/>
          </a:p>
          <a:p>
            <a:pPr indent="0" lvl="0" marL="0" marR="0" rtl="0" algn="just">
              <a:lnSpc>
                <a:spcPct val="90000"/>
              </a:lnSpc>
              <a:spcBef>
                <a:spcPts val="0"/>
              </a:spcBef>
              <a:spcAft>
                <a:spcPts val="0"/>
              </a:spcAft>
              <a:buSzPts val="2400"/>
              <a:buNone/>
            </a:pPr>
            <a:r>
              <a:t/>
            </a:r>
            <a:endParaRPr sz="2400" u="sng"/>
          </a:p>
          <a:p>
            <a:pPr indent="-228600" lvl="0" marL="228600" marR="0" rtl="0" algn="just">
              <a:lnSpc>
                <a:spcPct val="90000"/>
              </a:lnSpc>
              <a:spcBef>
                <a:spcPts val="0"/>
              </a:spcBef>
              <a:spcAft>
                <a:spcPts val="0"/>
              </a:spcAft>
              <a:buSzPts val="2400"/>
              <a:buChar char="❖"/>
            </a:pPr>
            <a:r>
              <a:rPr b="1" lang="en-US" sz="2400"/>
              <a:t>Description</a:t>
            </a:r>
            <a:r>
              <a:rPr lang="en-US" sz="2400"/>
              <a:t>: Plivo’s cloud communication platform offers a simple, fast, and scalable way for companies to modernize their business communications. Plivo’s API platform lets businesses quickly incorporate voice and text messaging capabilities (both SMS and MMS) into their own applications, and it offers SIP truncating and phone number rental services.</a:t>
            </a:r>
            <a:endParaRPr/>
          </a:p>
          <a:p>
            <a:pPr indent="-228600" lvl="0" marL="228600" marR="0" rtl="0" algn="just">
              <a:lnSpc>
                <a:spcPct val="90000"/>
              </a:lnSpc>
              <a:spcBef>
                <a:spcPts val="0"/>
              </a:spcBef>
              <a:spcAft>
                <a:spcPts val="0"/>
              </a:spcAft>
              <a:buSzPts val="2400"/>
              <a:buChar char="❖"/>
            </a:pPr>
            <a:r>
              <a:rPr b="1" lang="en-US" sz="2400"/>
              <a:t>Advantages</a:t>
            </a:r>
            <a:r>
              <a:rPr lang="en-US" sz="2400"/>
              <a:t>: </a:t>
            </a:r>
            <a:endParaRPr/>
          </a:p>
          <a:p>
            <a:pPr indent="-342900" lvl="0" marL="571500" marR="0" rtl="0" algn="just">
              <a:lnSpc>
                <a:spcPct val="90000"/>
              </a:lnSpc>
              <a:spcBef>
                <a:spcPts val="0"/>
              </a:spcBef>
              <a:spcAft>
                <a:spcPts val="0"/>
              </a:spcAft>
              <a:buSzPts val="2400"/>
              <a:buFont typeface="Noto Sans Symbols"/>
              <a:buChar char="⮚"/>
            </a:pPr>
            <a:r>
              <a:rPr lang="en-US" sz="2400"/>
              <a:t>Ease Of Integration</a:t>
            </a:r>
            <a:endParaRPr/>
          </a:p>
          <a:p>
            <a:pPr indent="-342900" lvl="0" marL="571500" marR="0" rtl="0" algn="just">
              <a:lnSpc>
                <a:spcPct val="90000"/>
              </a:lnSpc>
              <a:spcBef>
                <a:spcPts val="0"/>
              </a:spcBef>
              <a:spcAft>
                <a:spcPts val="0"/>
              </a:spcAft>
              <a:buSzPts val="2400"/>
              <a:buFont typeface="Noto Sans Symbols"/>
              <a:buChar char="⮚"/>
            </a:pPr>
            <a:r>
              <a:rPr lang="en-US" sz="2400"/>
              <a:t>API Call Speed</a:t>
            </a:r>
            <a:endParaRPr/>
          </a:p>
          <a:p>
            <a:pPr indent="-342900" lvl="0" marL="571500" marR="0" rtl="0" algn="just">
              <a:lnSpc>
                <a:spcPct val="90000"/>
              </a:lnSpc>
              <a:spcBef>
                <a:spcPts val="0"/>
              </a:spcBef>
              <a:spcAft>
                <a:spcPts val="0"/>
              </a:spcAft>
              <a:buSzPts val="2400"/>
              <a:buFont typeface="Noto Sans Symbols"/>
              <a:buChar char="⮚"/>
            </a:pPr>
            <a:r>
              <a:rPr lang="en-US" sz="2400"/>
              <a:t>Communication Varieties</a:t>
            </a:r>
            <a:endParaRPr/>
          </a:p>
          <a:p>
            <a:pPr indent="-342900" lvl="0" marL="571500" marR="0" rtl="0" algn="just">
              <a:lnSpc>
                <a:spcPct val="90000"/>
              </a:lnSpc>
              <a:spcBef>
                <a:spcPts val="0"/>
              </a:spcBef>
              <a:spcAft>
                <a:spcPts val="0"/>
              </a:spcAft>
              <a:buSzPts val="2400"/>
              <a:buFont typeface="Noto Sans Symbols"/>
              <a:buChar char="⮚"/>
            </a:pPr>
            <a:r>
              <a:rPr lang="en-US" sz="2400"/>
              <a:t>Documentation Available</a:t>
            </a:r>
            <a:endParaRPr/>
          </a:p>
          <a:p>
            <a:pPr indent="-228600" lvl="0" marL="228600" marR="0" rtl="0" algn="just">
              <a:lnSpc>
                <a:spcPct val="90000"/>
              </a:lnSpc>
              <a:spcBef>
                <a:spcPts val="0"/>
              </a:spcBef>
              <a:spcAft>
                <a:spcPts val="0"/>
              </a:spcAft>
              <a:buSzPts val="2400"/>
              <a:buChar char="❖"/>
            </a:pPr>
            <a:r>
              <a:rPr b="1" lang="en-US" sz="2400"/>
              <a:t>Disadvantages</a:t>
            </a:r>
            <a:r>
              <a:rPr lang="en-US" sz="2400"/>
              <a:t>: It is expensive and majorly meant for business purposes</a:t>
            </a:r>
            <a:endParaRPr/>
          </a:p>
          <a:p>
            <a:pPr indent="-228600" lvl="0" marL="228600" marR="0" rtl="0" algn="just">
              <a:lnSpc>
                <a:spcPct val="90000"/>
              </a:lnSpc>
              <a:spcBef>
                <a:spcPts val="0"/>
              </a:spcBef>
              <a:spcAft>
                <a:spcPts val="0"/>
              </a:spcAft>
              <a:buSzPts val="2400"/>
              <a:buChar char="❖"/>
            </a:pPr>
            <a:r>
              <a:rPr b="1" lang="en-US" sz="2400"/>
              <a:t>Reference</a:t>
            </a:r>
            <a:r>
              <a:rPr lang="en-US" sz="2400"/>
              <a:t> </a:t>
            </a:r>
            <a:r>
              <a:rPr b="1" lang="en-US" sz="2400"/>
              <a:t>link</a:t>
            </a:r>
            <a:r>
              <a:rPr lang="en-US" sz="2400"/>
              <a:t>: </a:t>
            </a:r>
            <a:r>
              <a:rPr lang="en-US" sz="2400" u="sng">
                <a:solidFill>
                  <a:srgbClr val="0000FF"/>
                </a:solidFill>
                <a:hlinkClick r:id="rId3">
                  <a:extLst>
                    <a:ext uri="{A12FA001-AC4F-418D-AE19-62706E023703}">
                      <ahyp:hlinkClr val="tx"/>
                    </a:ext>
                  </a:extLst>
                </a:hlinkClick>
              </a:rPr>
              <a:t>https://www.plivo.com</a:t>
            </a:r>
            <a:endParaRPr sz="2400" u="sng">
              <a:solidFill>
                <a:srgbClr val="0000FF"/>
              </a:solidFill>
            </a:endParaRPr>
          </a:p>
          <a:p>
            <a:pPr indent="-76200" lvl="0" marL="228600" marR="0" rtl="0" algn="just">
              <a:lnSpc>
                <a:spcPct val="90000"/>
              </a:lnSpc>
              <a:spcBef>
                <a:spcPts val="0"/>
              </a:spcBef>
              <a:spcAft>
                <a:spcPts val="0"/>
              </a:spcAft>
              <a:buSzPts val="2400"/>
              <a:buFont typeface="Arial"/>
              <a:buNone/>
            </a:pPr>
            <a:r>
              <a:t/>
            </a:r>
            <a:endParaRPr sz="2400"/>
          </a:p>
          <a:p>
            <a:pPr indent="0" lvl="0" marL="0" marR="0" rtl="0" algn="just">
              <a:lnSpc>
                <a:spcPct val="90000"/>
              </a:lnSpc>
              <a:spcBef>
                <a:spcPts val="0"/>
              </a:spcBef>
              <a:spcAft>
                <a:spcPts val="0"/>
              </a:spcAft>
              <a:buSzPts val="1800"/>
              <a:buNone/>
            </a:pPr>
            <a:r>
              <a:t/>
            </a:r>
            <a:endParaRPr sz="1800"/>
          </a:p>
        </p:txBody>
      </p:sp>
      <p:sp>
        <p:nvSpPr>
          <p:cNvPr id="171" name="Google Shape;171;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172" name="Google Shape;172;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a:t>
            </a:r>
            <a:endParaRPr/>
          </a:p>
        </p:txBody>
      </p:sp>
      <p:sp>
        <p:nvSpPr>
          <p:cNvPr id="173" name="Google Shape;173;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79" name="Google Shape;179;p9"/>
          <p:cNvSpPr txBox="1"/>
          <p:nvPr>
            <p:ph idx="1" type="body"/>
          </p:nvPr>
        </p:nvSpPr>
        <p:spPr>
          <a:xfrm>
            <a:off x="172571" y="1418446"/>
            <a:ext cx="11846859" cy="5143969"/>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90000"/>
              </a:lnSpc>
              <a:spcBef>
                <a:spcPts val="0"/>
              </a:spcBef>
              <a:spcAft>
                <a:spcPts val="0"/>
              </a:spcAft>
              <a:buSzPts val="2400"/>
              <a:buNone/>
            </a:pPr>
            <a:r>
              <a:rPr b="1" lang="en-US" sz="2400" u="sng"/>
              <a:t>Atomic SMS Sender</a:t>
            </a:r>
            <a:endParaRPr/>
          </a:p>
          <a:p>
            <a:pPr indent="0" lvl="0" marL="0" marR="0" rtl="0" algn="just">
              <a:lnSpc>
                <a:spcPct val="90000"/>
              </a:lnSpc>
              <a:spcBef>
                <a:spcPts val="0"/>
              </a:spcBef>
              <a:spcAft>
                <a:spcPts val="0"/>
              </a:spcAft>
              <a:buSzPts val="2400"/>
              <a:buNone/>
            </a:pPr>
            <a:r>
              <a:t/>
            </a:r>
            <a:endParaRPr sz="2400" u="sng"/>
          </a:p>
          <a:p>
            <a:pPr indent="-228600" lvl="0" marL="228600" marR="0" rtl="0" algn="just">
              <a:lnSpc>
                <a:spcPct val="90000"/>
              </a:lnSpc>
              <a:spcBef>
                <a:spcPts val="0"/>
              </a:spcBef>
              <a:spcAft>
                <a:spcPts val="0"/>
              </a:spcAft>
              <a:buSzPts val="2400"/>
              <a:buChar char="❖"/>
            </a:pPr>
            <a:r>
              <a:rPr lang="en-US" sz="2400"/>
              <a:t>This is an online application that allows users to send bulk SMS from their phones or computers. The application can be used to send SMS to over 200 countries and supports over 700 mobile operators.</a:t>
            </a:r>
            <a:endParaRPr/>
          </a:p>
          <a:p>
            <a:pPr indent="-228600" lvl="0" marL="228600" marR="0" rtl="0" algn="just">
              <a:lnSpc>
                <a:spcPct val="90000"/>
              </a:lnSpc>
              <a:spcBef>
                <a:spcPts val="0"/>
              </a:spcBef>
              <a:spcAft>
                <a:spcPts val="0"/>
              </a:spcAft>
              <a:buSzPts val="2400"/>
              <a:buChar char="❖"/>
            </a:pPr>
            <a:r>
              <a:rPr b="1" lang="en-US" sz="2400"/>
              <a:t>Advantages</a:t>
            </a:r>
            <a:r>
              <a:rPr lang="en-US" sz="2400"/>
              <a:t>:</a:t>
            </a:r>
            <a:endParaRPr/>
          </a:p>
          <a:p>
            <a:pPr indent="-342900" lvl="0" marL="571500" marR="0" rtl="0" algn="just">
              <a:lnSpc>
                <a:spcPct val="90000"/>
              </a:lnSpc>
              <a:spcBef>
                <a:spcPts val="0"/>
              </a:spcBef>
              <a:spcAft>
                <a:spcPts val="0"/>
              </a:spcAft>
              <a:buSzPts val="2400"/>
              <a:buFont typeface="Noto Sans Symbols"/>
              <a:buChar char="⮚"/>
            </a:pPr>
            <a:r>
              <a:rPr lang="en-US" sz="2400"/>
              <a:t>Easy contact management</a:t>
            </a:r>
            <a:endParaRPr/>
          </a:p>
          <a:p>
            <a:pPr indent="-342900" lvl="0" marL="571500" marR="0" rtl="0" algn="just">
              <a:lnSpc>
                <a:spcPct val="90000"/>
              </a:lnSpc>
              <a:spcBef>
                <a:spcPts val="0"/>
              </a:spcBef>
              <a:spcAft>
                <a:spcPts val="0"/>
              </a:spcAft>
              <a:buSzPts val="2400"/>
              <a:buFont typeface="Noto Sans Symbols"/>
              <a:buChar char="⮚"/>
            </a:pPr>
            <a:r>
              <a:rPr lang="en-US" sz="2400"/>
              <a:t>Can schedule messages at anytime</a:t>
            </a:r>
            <a:endParaRPr/>
          </a:p>
          <a:p>
            <a:pPr indent="-342900" lvl="0" marL="571500" marR="0" rtl="0" algn="just">
              <a:lnSpc>
                <a:spcPct val="90000"/>
              </a:lnSpc>
              <a:spcBef>
                <a:spcPts val="0"/>
              </a:spcBef>
              <a:spcAft>
                <a:spcPts val="0"/>
              </a:spcAft>
              <a:buSzPts val="2400"/>
              <a:buFont typeface="Noto Sans Symbols"/>
              <a:buChar char="⮚"/>
            </a:pPr>
            <a:r>
              <a:rPr lang="en-US" sz="2400"/>
              <a:t>Live online training and documentation are readily available</a:t>
            </a:r>
            <a:endParaRPr/>
          </a:p>
          <a:p>
            <a:pPr indent="-342900" lvl="0" marL="571500" marR="0" rtl="0" algn="just">
              <a:lnSpc>
                <a:spcPct val="90000"/>
              </a:lnSpc>
              <a:spcBef>
                <a:spcPts val="0"/>
              </a:spcBef>
              <a:spcAft>
                <a:spcPts val="0"/>
              </a:spcAft>
              <a:buSzPts val="2400"/>
              <a:buFont typeface="Noto Sans Symbols"/>
              <a:buChar char="⮚"/>
            </a:pPr>
            <a:r>
              <a:rPr lang="en-US" sz="2400"/>
              <a:t>Offers unsubscribe feature for the audience to make them feel privileged</a:t>
            </a:r>
            <a:endParaRPr/>
          </a:p>
          <a:p>
            <a:pPr indent="-228600" lvl="0" marL="228600" marR="0" rtl="0" algn="just">
              <a:lnSpc>
                <a:spcPct val="90000"/>
              </a:lnSpc>
              <a:spcBef>
                <a:spcPts val="0"/>
              </a:spcBef>
              <a:spcAft>
                <a:spcPts val="0"/>
              </a:spcAft>
              <a:buSzPts val="2400"/>
              <a:buChar char="❖"/>
            </a:pPr>
            <a:r>
              <a:rPr b="1" lang="en-US" sz="2400"/>
              <a:t>Disadvantages:</a:t>
            </a:r>
            <a:endParaRPr/>
          </a:p>
          <a:p>
            <a:pPr indent="-342900" lvl="0" marL="571500" marR="0" rtl="0" algn="just">
              <a:lnSpc>
                <a:spcPct val="90000"/>
              </a:lnSpc>
              <a:spcBef>
                <a:spcPts val="0"/>
              </a:spcBef>
              <a:spcAft>
                <a:spcPts val="0"/>
              </a:spcAft>
              <a:buSzPts val="2400"/>
              <a:buFont typeface="Noto Sans Symbols"/>
              <a:buChar char="⮚"/>
            </a:pPr>
            <a:r>
              <a:rPr lang="en-US" sz="2400"/>
              <a:t>2-way messaging is not possible</a:t>
            </a:r>
            <a:endParaRPr/>
          </a:p>
          <a:p>
            <a:pPr indent="-342900" lvl="0" marL="571500" marR="0" rtl="0" algn="just">
              <a:lnSpc>
                <a:spcPct val="90000"/>
              </a:lnSpc>
              <a:spcBef>
                <a:spcPts val="0"/>
              </a:spcBef>
              <a:spcAft>
                <a:spcPts val="0"/>
              </a:spcAft>
              <a:buSzPts val="2400"/>
              <a:buFont typeface="Noto Sans Symbols"/>
              <a:buChar char="⮚"/>
            </a:pPr>
            <a:r>
              <a:rPr lang="en-US" sz="2400"/>
              <a:t>MMS and mobile coupons are also not possible</a:t>
            </a:r>
            <a:endParaRPr/>
          </a:p>
          <a:p>
            <a:pPr indent="-342900" lvl="0" marL="571500" marR="0" rtl="0" algn="just">
              <a:lnSpc>
                <a:spcPct val="90000"/>
              </a:lnSpc>
              <a:spcBef>
                <a:spcPts val="0"/>
              </a:spcBef>
              <a:spcAft>
                <a:spcPts val="0"/>
              </a:spcAft>
              <a:buSzPts val="2400"/>
              <a:buFont typeface="Noto Sans Symbols"/>
              <a:buChar char="⮚"/>
            </a:pPr>
            <a:r>
              <a:rPr lang="en-US" sz="2400"/>
              <a:t>Sometimes SMS doesn’t get delivered on time</a:t>
            </a:r>
            <a:endParaRPr/>
          </a:p>
          <a:p>
            <a:pPr indent="-228600" lvl="0" marL="228600" rtl="0" algn="just">
              <a:lnSpc>
                <a:spcPct val="90000"/>
              </a:lnSpc>
              <a:spcBef>
                <a:spcPts val="0"/>
              </a:spcBef>
              <a:spcAft>
                <a:spcPts val="0"/>
              </a:spcAft>
              <a:buSzPts val="2400"/>
              <a:buChar char="❖"/>
            </a:pPr>
            <a:r>
              <a:rPr b="1" lang="en-US" sz="2400"/>
              <a:t>Gaps Identified: </a:t>
            </a:r>
            <a:r>
              <a:rPr lang="en-US" sz="2400"/>
              <a:t>Lack the ability to personalize emails, making them appear generic and lacking in engagemen</a:t>
            </a:r>
            <a:r>
              <a:rPr lang="en-US" sz="2400">
                <a:latin typeface="Arial"/>
                <a:ea typeface="Arial"/>
                <a:cs typeface="Arial"/>
                <a:sym typeface="Arial"/>
              </a:rPr>
              <a:t>t.</a:t>
            </a:r>
            <a:endParaRPr/>
          </a:p>
          <a:p>
            <a:pPr indent="-228600" lvl="0" marL="228600" rtl="0" algn="just">
              <a:lnSpc>
                <a:spcPct val="90000"/>
              </a:lnSpc>
              <a:spcBef>
                <a:spcPts val="0"/>
              </a:spcBef>
              <a:spcAft>
                <a:spcPts val="0"/>
              </a:spcAft>
              <a:buSzPts val="2400"/>
              <a:buChar char="❖"/>
            </a:pPr>
            <a:r>
              <a:rPr b="1" lang="en-US" sz="2400"/>
              <a:t>Reference Link</a:t>
            </a:r>
            <a:r>
              <a:rPr lang="en-US" sz="2400"/>
              <a:t>: </a:t>
            </a:r>
            <a:r>
              <a:rPr lang="en-US" sz="2400" u="sng">
                <a:solidFill>
                  <a:srgbClr val="0000FF"/>
                </a:solidFill>
                <a:hlinkClick r:id="rId3">
                  <a:extLst>
                    <a:ext uri="{A12FA001-AC4F-418D-AE19-62706E023703}">
                      <ahyp:hlinkClr val="tx"/>
                    </a:ext>
                  </a:extLst>
                </a:hlinkClick>
              </a:rPr>
              <a:t>https://sourceforge.net/software/product/Atomic-SMS-Sender/</a:t>
            </a:r>
            <a:endParaRPr sz="2400"/>
          </a:p>
        </p:txBody>
      </p:sp>
      <p:sp>
        <p:nvSpPr>
          <p:cNvPr id="180" name="Google Shape;180;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February 2023</a:t>
            </a:r>
            <a:endParaRPr/>
          </a:p>
        </p:txBody>
      </p:sp>
      <p:sp>
        <p:nvSpPr>
          <p:cNvPr id="181" name="Google Shape;181;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a:t>
            </a:r>
            <a:endParaRPr/>
          </a:p>
        </p:txBody>
      </p:sp>
      <p:sp>
        <p:nvSpPr>
          <p:cNvPr id="182" name="Google Shape;182;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