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8" r:id="rId10"/>
    <p:sldId id="263" r:id="rId11"/>
    <p:sldId id="270" r:id="rId12"/>
    <p:sldId id="264" r:id="rId13"/>
    <p:sldId id="265" r:id="rId14"/>
    <p:sldId id="271" r:id="rId15"/>
    <p:sldId id="266" r:id="rId16"/>
    <p:sldId id="26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  <p15:guide id="4" pos="5472">
          <p15:clr>
            <a:srgbClr val="9AA0A6"/>
          </p15:clr>
        </p15:guide>
        <p15:guide id="5" orient="horz" pos="144">
          <p15:clr>
            <a:srgbClr val="9AA0A6"/>
          </p15:clr>
        </p15:guide>
        <p15:guide id="6" orient="horz" pos="3117">
          <p15:clr>
            <a:srgbClr val="9AA0A6"/>
          </p15:clr>
        </p15:guide>
        <p15:guide id="7" pos="1907">
          <p15:clr>
            <a:srgbClr val="9AA0A6"/>
          </p15:clr>
        </p15:guide>
        <p15:guide id="8" pos="3816">
          <p15:clr>
            <a:srgbClr val="9AA0A6"/>
          </p15:clr>
        </p15:guide>
        <p15:guide id="9" orient="horz" pos="631">
          <p15:clr>
            <a:srgbClr val="9AA0A6"/>
          </p15:clr>
        </p15:guide>
        <p15:guide id="10" pos="3950">
          <p15:clr>
            <a:srgbClr val="9AA0A6"/>
          </p15:clr>
        </p15:guide>
        <p15:guide id="11" pos="3669">
          <p15:clr>
            <a:srgbClr val="9AA0A6"/>
          </p15:clr>
        </p15:guide>
        <p15:guide id="12" orient="horz" pos="1035">
          <p15:clr>
            <a:srgbClr val="9AA0A6"/>
          </p15:clr>
        </p15:guide>
        <p15:guide id="13" orient="horz" pos="52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635" autoAdjust="0"/>
  </p:normalViewPr>
  <p:slideViewPr>
    <p:cSldViewPr snapToGrid="0">
      <p:cViewPr>
        <p:scale>
          <a:sx n="70" d="100"/>
          <a:sy n="70" d="100"/>
        </p:scale>
        <p:origin x="1315" y="432"/>
      </p:cViewPr>
      <p:guideLst>
        <p:guide orient="horz" pos="1620"/>
        <p:guide pos="2880"/>
        <p:guide pos="288"/>
        <p:guide pos="5472"/>
        <p:guide orient="horz" pos="144"/>
        <p:guide orient="horz" pos="3117"/>
        <p:guide pos="1907"/>
        <p:guide pos="3816"/>
        <p:guide orient="horz" pos="631"/>
        <p:guide pos="3950"/>
        <p:guide pos="3669"/>
        <p:guide orient="horz" pos="1035"/>
        <p:guide orient="horz"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2adcb623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g892adcb62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1205612a3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81205612a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1205612a3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81205612a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31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851fa0edf1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851fa0edf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51fa0ed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851fa0ed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51fa0ed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851fa0ed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2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360b30891_0_5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e360b30891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6c938f7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6c938f7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a21743f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ge2a21743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60b30891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ge360b3089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3cc16ac5c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Let’s have a quick overview of our demographics. 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Continental District 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LGBTQ+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Asian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Below 45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Rural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Veterans visiting offices other than Regional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 think we got a lot of useful information out of this research but there is a lot of work we need to do on demographic resourcing before we can really say these results are rigorous from any kind of quantitative perspective.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Our demographics were simply not very representative of Veterans as a total population group, and I have some concerns about our overrepresentation of: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older Veterans (despite being a proportionally large segment of Veterans to begin with)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Veterans with higher education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Live in cities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Only spoke with one Veteran under 40. Some of this is probably because we had disproportionate number of recruited Veterans under 40 no show. 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Several our intended areas of study are hard to comment on because we lack any information. 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Main thing we have trouble commenting on is how Veteran’s experience service information because almost all Veterans went to Regional Offices and correctly expected them to be full service. 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9" name="Google Shape;219;ge3cc16ac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a21743f5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e2a21743f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1205612a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81205612a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1205612a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81205612a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979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1205612a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181205612a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1205612a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181205612a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02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143000" y="1183006"/>
            <a:ext cx="6858000" cy="1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Bitter"/>
              <a:buNone/>
              <a:defRPr sz="3600">
                <a:solidFill>
                  <a:schemeClr val="accent3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143000" y="2695532"/>
            <a:ext cx="6858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46896" y="4663388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dark">
  <p:cSld name="Comparison dark"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57200" y="1144190"/>
            <a:ext cx="39624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">
  <p:cSld name="Three Content Boxe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457200" y="1856789"/>
            <a:ext cx="2743200" cy="275220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 dark">
  <p:cSld name="Three Content Boxes dark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57200" y="1856789"/>
            <a:ext cx="2743200" cy="2752200"/>
          </a:xfrm>
          <a:prstGeom prst="rect">
            <a:avLst/>
          </a:prstGeom>
          <a:solidFill>
            <a:srgbClr val="318DDA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 dark">
  <p:cSld name="Four Content Boxes dark">
    <p:bg>
      <p:bgPr>
        <a:solidFill>
          <a:schemeClr val="accen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900"/>
          </a:xfrm>
          <a:prstGeom prst="rect">
            <a:avLst/>
          </a:prstGeom>
          <a:solidFill>
            <a:srgbClr val="318DDA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">
  <p:cSld name="Image 1/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1" y="514350"/>
            <a:ext cx="533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53340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 dark">
  <p:cSld name="Image 1/3 dark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57201" y="514350"/>
            <a:ext cx="533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53340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">
  <p:cSld name="Image 1/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57202" y="514352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 dark">
  <p:cSld name="Image 1/2 dark"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57202" y="514352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">
  <p:cSld name="Image 2/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57200" y="514348"/>
            <a:ext cx="25719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0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25719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 dark">
  <p:cSld name="Image 2/3 dark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514348"/>
            <a:ext cx="25719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0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25719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tx">
  <p:cSld name="TITLE_AND_BODY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208036"/>
            <a:ext cx="82296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itter"/>
              <a:buNone/>
              <a:defRPr sz="36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2935462"/>
            <a:ext cx="8229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">
  <p:cSld name="Image W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 b="0" i="0"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 dark">
  <p:cSld name="Image Wide dark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lit 2/3">
  <p:cSld name="1_Split 2/3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5791200" y="0"/>
            <a:ext cx="335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34275" rIns="4572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457202" y="514352"/>
            <a:ext cx="49947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457201" y="1276350"/>
            <a:ext cx="49947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457199" y="247650"/>
            <a:ext cx="4994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2">
  <p:cSld name="Split 1/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34275" rIns="4572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457202" y="514352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3">
  <p:cSld name="Split 1/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3352800" y="0"/>
            <a:ext cx="5791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34275" rIns="4572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692323" y="514350"/>
            <a:ext cx="49947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2571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25719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plit 2/3">
  <p:cSld name="2_Split 2/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5791200" y="0"/>
            <a:ext cx="335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2" y="514351"/>
            <a:ext cx="49947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3048000" y="4767263"/>
            <a:ext cx="240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49947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4994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1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000"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000"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6096001" y="514350"/>
            <a:ext cx="2590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144190"/>
            <a:ext cx="3962400" cy="3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">
  <p:cSld name="Four Content Boxe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90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 Idea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 dark">
  <p:cSld name="Big Idea dark">
    <p:bg>
      <p:bgPr>
        <a:solidFill>
          <a:schemeClr val="accen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dark">
  <p:cSld name="Title and Content dark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457200" y="1144191"/>
            <a:ext cx="39624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064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Char char="•"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064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Char char="•"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064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Char char="•"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064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Char char="•"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department-of-veterans-affairs/va.gov-team/blob/master/platform/design/va-product-journey-maps/Veteran%20Journey%20Map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github.com/department-of-veterans-affairs/va.gov-team/blob/master/products/facilities/regional-offices/research/2022-8-veteran-facing/recruitment_tracker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3" y="4520967"/>
            <a:ext cx="1919475" cy="42738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457194" y="1454753"/>
            <a:ext cx="8310000" cy="97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-US" sz="4000" b="1" dirty="0">
                <a:solidFill>
                  <a:srgbClr val="FFFFFF"/>
                </a:solidFill>
              </a:rPr>
              <a:t>Veterans Experiences 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at VA Benefit Offices</a:t>
            </a:r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457194" y="2845428"/>
            <a:ext cx="83100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"/>
              </a:rPr>
              <a:t>Research Findings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457201" y="228600"/>
            <a:ext cx="8856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Finding #3: Veterans expect Regional Benefit Offices to be “one-stop shops” for services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endParaRPr sz="1800" b="1" dirty="0"/>
          </a:p>
        </p:txBody>
      </p:sp>
      <p:sp>
        <p:nvSpPr>
          <p:cNvPr id="253" name="Google Shape;253;p34"/>
          <p:cNvSpPr txBox="1"/>
          <p:nvPr/>
        </p:nvSpPr>
        <p:spPr>
          <a:xfrm>
            <a:off x="457200" y="636000"/>
            <a:ext cx="82296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used the website or Google prior to visiting a location to get a baseline understanding of offerings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have a high level of trust in staff at the Regional Benefits Office and most expressed satisfaction with their experience in-person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understood what they could expect at a Regional Benefits Office, but were less familiar with other types of locations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"/>
              </a:rPr>
              <a:t>Note</a:t>
            </a: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: 83% of Veterans sampled had never visited another office</a:t>
            </a:r>
          </a:p>
          <a:p>
            <a:pPr marL="10541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9 / 12 Veterans visited a Regional Benefits Office and had no problems getting information on  the services they needed while there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457201" y="228600"/>
            <a:ext cx="8856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Finding #3: Veterans expect Regional Benefit Offices to be “one-stop shops” for services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endParaRPr sz="1800" b="1" dirty="0"/>
          </a:p>
        </p:txBody>
      </p:sp>
      <p:sp>
        <p:nvSpPr>
          <p:cNvPr id="253" name="Google Shape;253;p34"/>
          <p:cNvSpPr txBox="1"/>
          <p:nvPr/>
        </p:nvSpPr>
        <p:spPr>
          <a:xfrm>
            <a:off x="457200" y="636000"/>
            <a:ext cx="82296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think what gives them a 5-star rating is that they are a one stop shop. They can help you with everything that you may need assistance with” -p1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“There is one [satellite benefits office] that is closer to my house, but I prefer to go to the one I went to initially because I have always had success there.”-p1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“The thing about going to the regional office is that is where all the information is available.” -p9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396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457201" y="228600"/>
            <a:ext cx="8856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Finding #4: Veterans aren’t sure of what tasks they can complete at the various VA offices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endParaRPr sz="1800" b="1" dirty="0"/>
          </a:p>
        </p:txBody>
      </p:sp>
      <p:sp>
        <p:nvSpPr>
          <p:cNvPr id="260" name="Google Shape;260;p35"/>
          <p:cNvSpPr txBox="1"/>
          <p:nvPr/>
        </p:nvSpPr>
        <p:spPr>
          <a:xfrm>
            <a:off x="457200" y="802200"/>
            <a:ext cx="82296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The differences between offices and what Veterans can accomplish at each isn’t obvious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○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When in doubt, Veterans default to the Regional or Satellite Benefit Offices</a:t>
            </a:r>
            <a:b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were most confident about what they could accomplish at Regional Benefit Offices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would think that the information is pushed from Regional to Satellite and that they would recommend other offices if they thought it would benefit you more” -p1</a:t>
            </a:r>
            <a:endParaRPr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457200" y="195750"/>
            <a:ext cx="7543800" cy="629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Insights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457200" y="980914"/>
            <a:ext cx="8348100" cy="3488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Many Veterans cited frustration with phone assistance and ranked it as their third preference out of receiving assistance via web, in-person, or over the phone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endParaRPr lang="e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Phone trees and directories posed a level of frustration for Veterans, therefore they would rather show up in-person to ask questions about their specific needs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endParaRPr lang="e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Phone assistance often left the Veterans without the answers they need to complete their task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271;p37">
            <a:extLst>
              <a:ext uri="{FF2B5EF4-FFF2-40B4-BE49-F238E27FC236}">
                <a16:creationId xmlns:a16="http://schemas.microsoft.com/office/drawing/2014/main" id="{1D5C7827-5970-BEB1-080A-F3D9617081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457200" y="195750"/>
            <a:ext cx="7543800" cy="629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Insights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457200" y="980914"/>
            <a:ext cx="8348100" cy="3488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did check the website, and I did try calling and I was on hold forever. I think after 30 minutes of being on hold I gave up.” -p.13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haven’t always had good experiences with talking to people on the phone with giving out incorrect information. I just don’t trust that over reading or talking face to face.”-p.14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“When I called to get clarification, I got no answer. You still find yourself trying to get there in person so you can get clarification.”- p.17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271;p37">
            <a:extLst>
              <a:ext uri="{FF2B5EF4-FFF2-40B4-BE49-F238E27FC236}">
                <a16:creationId xmlns:a16="http://schemas.microsoft.com/office/drawing/2014/main" id="{33B2BA96-1D5E-CDB9-203F-6D4061B695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27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400" b="1"/>
              <a:t>Recommendations</a:t>
            </a:r>
            <a:endParaRPr sz="2400" b="1"/>
          </a:p>
        </p:txBody>
      </p:sp>
      <p:sp>
        <p:nvSpPr>
          <p:cNvPr id="273" name="Google Shape;273;p37"/>
          <p:cNvSpPr txBox="1"/>
          <p:nvPr/>
        </p:nvSpPr>
        <p:spPr>
          <a:xfrm>
            <a:off x="457200" y="622750"/>
            <a:ext cx="82296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rabi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Create VBA Regional Office pages to follow existing facilities patterns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lphaL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Most Veterans got preliminary information from VA website or Google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lphaL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were comfortable looking up information on facility pages</a:t>
            </a:r>
          </a:p>
          <a:p>
            <a:pPr marL="59055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rabi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Implement clearer content when the steps to complete a task are complex or multi-step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lphaL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consistently cited a desire to speak someone if they felt their situation was complex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lphaL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Clearer content about what the requirements are for each benefit could save time and frustration for Veterans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romanL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Share insights with Content Team and Benefits Team</a:t>
            </a: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romanLcPeriod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rabi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Follow up with research into the types of services available at each facility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lphaL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Make further distinctions about what services are available at what facility type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Research </a:t>
            </a:r>
            <a:endParaRPr dirty="0"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1"/>
          </p:nvPr>
        </p:nvSpPr>
        <p:spPr>
          <a:xfrm>
            <a:off x="457199" y="1144200"/>
            <a:ext cx="8033657" cy="3488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Deep dive into what Veterans are visiting facilities for</a:t>
            </a: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What do Veterans need to accomplish most often?</a:t>
            </a: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What questions are they answering?</a:t>
            </a: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Do their websites have the appropriate information for frequently asked questions?</a:t>
            </a: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What is the Veteran experience at each facility type?</a:t>
            </a: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Additional research on how and when Veterans use their peer network for support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Forms usability and accessibility discovery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Content audit on accuracy and completeness of benefits processes listed on VA website</a:t>
            </a: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  <p:pic>
        <p:nvPicPr>
          <p:cNvPr id="2" name="Google Shape;271;p37">
            <a:extLst>
              <a:ext uri="{FF2B5EF4-FFF2-40B4-BE49-F238E27FC236}">
                <a16:creationId xmlns:a16="http://schemas.microsoft.com/office/drawing/2014/main" id="{6CCAF701-6438-F713-CC54-3F9A2D61C9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8"/>
          <p:cNvCxnSpPr/>
          <p:nvPr/>
        </p:nvCxnSpPr>
        <p:spPr>
          <a:xfrm>
            <a:off x="6811137" y="3049795"/>
            <a:ext cx="1181700" cy="0"/>
          </a:xfrm>
          <a:prstGeom prst="straightConnector1">
            <a:avLst/>
          </a:prstGeom>
          <a:noFill/>
          <a:ln w="1524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8"/>
          <p:cNvCxnSpPr/>
          <p:nvPr/>
        </p:nvCxnSpPr>
        <p:spPr>
          <a:xfrm>
            <a:off x="647316" y="3051698"/>
            <a:ext cx="3206400" cy="0"/>
          </a:xfrm>
          <a:prstGeom prst="straightConnector1">
            <a:avLst/>
          </a:prstGeom>
          <a:noFill/>
          <a:ln w="1524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8"/>
          <p:cNvSpPr/>
          <p:nvPr/>
        </p:nvSpPr>
        <p:spPr>
          <a:xfrm>
            <a:off x="457200" y="2894950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0071BC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Joining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3133416" y="2894948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00A6D2"/>
          </a:solidFill>
          <a:ln w="19050" cap="flat" cmpd="sng">
            <a:solidFill>
              <a:srgbClr val="046B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Starting up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6534906" y="2894950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E1F3F8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2E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Retiring</a:t>
            </a:r>
            <a:endParaRPr sz="800">
              <a:solidFill>
                <a:srgbClr val="112E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51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400" b="1" dirty="0">
                <a:latin typeface="Bitter" panose="000005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How this research maps to the Veteran journey </a:t>
            </a:r>
            <a:endParaRPr sz="2400" b="1" dirty="0">
              <a:latin typeface="Bitter" panose="000005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349272" y="2894950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0071BC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Serving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2084544" y="2894950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0071BC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Getting out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7257541" y="2894950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E1F3F8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2E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Aging</a:t>
            </a:r>
            <a:endParaRPr sz="800">
              <a:solidFill>
                <a:srgbClr val="112E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7980175" y="2894950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E1F3F8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2E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Dying</a:t>
            </a:r>
            <a:endParaRPr sz="800">
              <a:solidFill>
                <a:srgbClr val="112E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446100" y="4098575"/>
            <a:ext cx="82518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For a fully detailed Veteran journey, go to </a:t>
            </a:r>
            <a:br>
              <a:rPr lang="en" sz="8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r>
              <a:rPr lang="en" sz="800" u="sng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https://github.com/department-of-veterans-affairs/va.gov-team/blob/master/platform/design/va-product-journey-maps/Veteran%20Journey%20Map.pdf</a:t>
            </a:r>
            <a:r>
              <a:rPr lang="en" sz="8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 </a:t>
            </a:r>
            <a:endParaRPr sz="800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  <p:sp>
        <p:nvSpPr>
          <p:cNvPr id="156" name="Google Shape;156;p28"/>
          <p:cNvSpPr/>
          <p:nvPr/>
        </p:nvSpPr>
        <p:spPr>
          <a:xfrm rot="2700000">
            <a:off x="3800255" y="2997499"/>
            <a:ext cx="110309" cy="1103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4283400" y="2165400"/>
            <a:ext cx="1774500" cy="1774500"/>
          </a:xfrm>
          <a:prstGeom prst="ellipse">
            <a:avLst/>
          </a:prstGeom>
          <a:noFill/>
          <a:ln w="1524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Google Shape;158;p28"/>
          <p:cNvSpPr/>
          <p:nvPr/>
        </p:nvSpPr>
        <p:spPr>
          <a:xfrm rot="-3347058">
            <a:off x="4376716" y="2303060"/>
            <a:ext cx="290231" cy="2902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Google Shape;159;p28"/>
          <p:cNvSpPr/>
          <p:nvPr/>
        </p:nvSpPr>
        <p:spPr>
          <a:xfrm rot="-1823018">
            <a:off x="5785193" y="2508687"/>
            <a:ext cx="340459" cy="290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Google Shape;160;p28"/>
          <p:cNvSpPr/>
          <p:nvPr/>
        </p:nvSpPr>
        <p:spPr>
          <a:xfrm rot="-2700000">
            <a:off x="4512994" y="3654257"/>
            <a:ext cx="290197" cy="290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Google Shape;161;p28"/>
          <p:cNvSpPr/>
          <p:nvPr/>
        </p:nvSpPr>
        <p:spPr>
          <a:xfrm rot="4800061">
            <a:off x="4575530" y="2294644"/>
            <a:ext cx="110580" cy="1105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Google Shape;162;p28"/>
          <p:cNvSpPr/>
          <p:nvPr/>
        </p:nvSpPr>
        <p:spPr>
          <a:xfrm rot="-1193292">
            <a:off x="5779207" y="2548450"/>
            <a:ext cx="340402" cy="290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Google Shape;163;p28"/>
          <p:cNvSpPr/>
          <p:nvPr/>
        </p:nvSpPr>
        <p:spPr>
          <a:xfrm rot="6899910">
            <a:off x="5970738" y="2766296"/>
            <a:ext cx="112874" cy="10629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Google Shape;164;p28"/>
          <p:cNvSpPr/>
          <p:nvPr/>
        </p:nvSpPr>
        <p:spPr>
          <a:xfrm rot="-4305137">
            <a:off x="4616629" y="3713767"/>
            <a:ext cx="290299" cy="290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Google Shape;165;p28"/>
          <p:cNvSpPr/>
          <p:nvPr/>
        </p:nvSpPr>
        <p:spPr>
          <a:xfrm rot="5400000">
            <a:off x="4500125" y="3642606"/>
            <a:ext cx="112800" cy="10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6959" y="3785075"/>
            <a:ext cx="804600" cy="313500"/>
          </a:xfrm>
          <a:prstGeom prst="roundRect">
            <a:avLst>
              <a:gd name="adj" fmla="val 16667"/>
            </a:avLst>
          </a:prstGeom>
          <a:solidFill>
            <a:srgbClr val="00A6D2"/>
          </a:solidFill>
          <a:ln w="19050" cap="flat" cmpd="sng">
            <a:solidFill>
              <a:srgbClr val="046B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Putting down roots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4025488" y="2894950"/>
            <a:ext cx="804600" cy="313500"/>
          </a:xfrm>
          <a:prstGeom prst="roundRect">
            <a:avLst>
              <a:gd name="adj" fmla="val 16667"/>
            </a:avLst>
          </a:prstGeom>
          <a:solidFill>
            <a:srgbClr val="00A6D2"/>
          </a:solidFill>
          <a:ln w="19050" cap="flat" cmpd="sng">
            <a:solidFill>
              <a:srgbClr val="046B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Taking care of myself</a:t>
            </a:r>
            <a:endParaRPr sz="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4900374" y="2076275"/>
            <a:ext cx="804600" cy="313500"/>
          </a:xfrm>
          <a:prstGeom prst="roundRect">
            <a:avLst>
              <a:gd name="adj" fmla="val 16667"/>
            </a:avLst>
          </a:prstGeom>
          <a:solidFill>
            <a:srgbClr val="00A6D2"/>
          </a:solidFill>
          <a:ln w="19050" cap="flat" cmpd="sng">
            <a:solidFill>
              <a:srgbClr val="046B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Reinventing myself</a:t>
            </a:r>
            <a:endParaRPr sz="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cxnSp>
        <p:nvCxnSpPr>
          <p:cNvPr id="169" name="Google Shape;169;p28"/>
          <p:cNvCxnSpPr/>
          <p:nvPr/>
        </p:nvCxnSpPr>
        <p:spPr>
          <a:xfrm>
            <a:off x="6196803" y="3050748"/>
            <a:ext cx="227700" cy="0"/>
          </a:xfrm>
          <a:prstGeom prst="straightConnector1">
            <a:avLst/>
          </a:prstGeom>
          <a:noFill/>
          <a:ln w="1524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8"/>
          <p:cNvSpPr/>
          <p:nvPr/>
        </p:nvSpPr>
        <p:spPr>
          <a:xfrm rot="2700000">
            <a:off x="6373193" y="2996549"/>
            <a:ext cx="110309" cy="1103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457200" y="4547977"/>
            <a:ext cx="1417800" cy="313500"/>
          </a:xfrm>
          <a:prstGeom prst="roundRect">
            <a:avLst>
              <a:gd name="adj" fmla="val 16667"/>
            </a:avLst>
          </a:prstGeom>
          <a:solidFill>
            <a:srgbClr val="0071BC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Serving and separation</a:t>
            </a:r>
            <a:endParaRPr sz="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2201270" y="4547975"/>
            <a:ext cx="1417800" cy="313500"/>
          </a:xfrm>
          <a:prstGeom prst="roundRect">
            <a:avLst>
              <a:gd name="adj" fmla="val 16667"/>
            </a:avLst>
          </a:prstGeom>
          <a:solidFill>
            <a:srgbClr val="00A6D2"/>
          </a:solidFill>
          <a:ln w="19050" cap="flat" cmpd="sng">
            <a:solidFill>
              <a:srgbClr val="046B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Living civilian life</a:t>
            </a:r>
            <a:endParaRPr sz="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906618" y="4547977"/>
            <a:ext cx="1417800" cy="313500"/>
          </a:xfrm>
          <a:prstGeom prst="roundRect">
            <a:avLst>
              <a:gd name="adj" fmla="val 16667"/>
            </a:avLst>
          </a:prstGeom>
          <a:solidFill>
            <a:srgbClr val="E1F3F8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2E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Retiring and aging</a:t>
            </a:r>
            <a:endParaRPr sz="800">
              <a:solidFill>
                <a:srgbClr val="112E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cxnSp>
        <p:nvCxnSpPr>
          <p:cNvPr id="174" name="Google Shape;174;p28"/>
          <p:cNvCxnSpPr>
            <a:stCxn id="175" idx="3"/>
            <a:endCxn id="148" idx="0"/>
          </p:cNvCxnSpPr>
          <p:nvPr/>
        </p:nvCxnSpPr>
        <p:spPr>
          <a:xfrm>
            <a:off x="3489672" y="1679692"/>
            <a:ext cx="3350934" cy="1215258"/>
          </a:xfrm>
          <a:prstGeom prst="bentConnector2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8"/>
          <p:cNvSpPr txBox="1"/>
          <p:nvPr/>
        </p:nvSpPr>
        <p:spPr>
          <a:xfrm>
            <a:off x="489672" y="844094"/>
            <a:ext cx="3000000" cy="1671196"/>
          </a:xfrm>
          <a:prstGeom prst="rect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Light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Getting Up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Starting up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Reinventing Myself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Putting Down Roots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Retiring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Aging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Dying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cxnSp>
        <p:nvCxnSpPr>
          <p:cNvPr id="176" name="Google Shape;176;p28"/>
          <p:cNvCxnSpPr>
            <a:stCxn id="175" idx="3"/>
            <a:endCxn id="168" idx="0"/>
          </p:cNvCxnSpPr>
          <p:nvPr/>
        </p:nvCxnSpPr>
        <p:spPr>
          <a:xfrm>
            <a:off x="3489672" y="1679692"/>
            <a:ext cx="1813002" cy="396583"/>
          </a:xfrm>
          <a:prstGeom prst="bentConnector2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8"/>
          <p:cNvCxnSpPr>
            <a:cxnSpLocks/>
          </p:cNvCxnSpPr>
          <p:nvPr/>
        </p:nvCxnSpPr>
        <p:spPr>
          <a:xfrm>
            <a:off x="3658638" y="1666094"/>
            <a:ext cx="2129587" cy="2118981"/>
          </a:xfrm>
          <a:prstGeom prst="bentConnector2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8"/>
          <p:cNvCxnSpPr>
            <a:stCxn id="175" idx="3"/>
            <a:endCxn id="147" idx="0"/>
          </p:cNvCxnSpPr>
          <p:nvPr/>
        </p:nvCxnSpPr>
        <p:spPr>
          <a:xfrm flipH="1">
            <a:off x="3439116" y="1679692"/>
            <a:ext cx="50556" cy="1215256"/>
          </a:xfrm>
          <a:prstGeom prst="bentConnector4">
            <a:avLst>
              <a:gd name="adj1" fmla="val -452172"/>
              <a:gd name="adj2" fmla="val 8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8"/>
          <p:cNvCxnSpPr>
            <a:stCxn id="175" idx="3"/>
            <a:endCxn id="151" idx="0"/>
          </p:cNvCxnSpPr>
          <p:nvPr/>
        </p:nvCxnSpPr>
        <p:spPr>
          <a:xfrm flipH="1">
            <a:off x="2390244" y="1679692"/>
            <a:ext cx="1099428" cy="1215258"/>
          </a:xfrm>
          <a:prstGeom prst="bentConnector4">
            <a:avLst>
              <a:gd name="adj1" fmla="val -20793"/>
              <a:gd name="adj2" fmla="val 84379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8"/>
          <p:cNvCxnSpPr>
            <a:stCxn id="175" idx="3"/>
            <a:endCxn id="153" idx="0"/>
          </p:cNvCxnSpPr>
          <p:nvPr/>
        </p:nvCxnSpPr>
        <p:spPr>
          <a:xfrm>
            <a:off x="3489672" y="1679692"/>
            <a:ext cx="4796203" cy="1215258"/>
          </a:xfrm>
          <a:prstGeom prst="bentConnector2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>
            <a:stCxn id="175" idx="3"/>
            <a:endCxn id="152" idx="0"/>
          </p:cNvCxnSpPr>
          <p:nvPr/>
        </p:nvCxnSpPr>
        <p:spPr>
          <a:xfrm>
            <a:off x="3489672" y="1679692"/>
            <a:ext cx="4073569" cy="1215258"/>
          </a:xfrm>
          <a:prstGeom prst="bentConnector2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200" b="1" dirty="0">
                <a:latin typeface="Bitter" panose="000005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OCTO-DE goals that this research supports</a:t>
            </a:r>
            <a:endParaRPr sz="2200" b="1" dirty="0">
              <a:latin typeface="Bitter" panose="000005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457200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Veterans and their families can apply for all benefits online</a:t>
            </a:r>
            <a:endParaRPr sz="800" dirty="0">
              <a:solidFill>
                <a:schemeClr val="l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2560200" y="3650375"/>
            <a:ext cx="949200" cy="1067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Time to successful complete and submit online transactions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1508675" y="2391825"/>
            <a:ext cx="949200" cy="1067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Completion rate of online transactions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1508750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0071BC"/>
          </a:solidFill>
          <a:ln w="19050" cap="flat" cmpd="sng">
            <a:solidFill>
              <a:srgbClr val="046B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Veterans and their families can find a single, authoritative source of information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2560300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Veterans and their families trust the security, accuracy, and relevancy of VA.gov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3611875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Veterans can manage their health services online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4663425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VFS teams can build and deploy high-quality products for Veterans on the Platform 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5714975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Logged-in users have a personalized experience, with relevant and time-saving features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6766525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Logged-in users can update their personal information easily and instantly</a:t>
            </a:r>
            <a:endParaRPr sz="800" dirty="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3611800" y="3650375"/>
            <a:ext cx="949200" cy="106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Time to process online applications (vs. paper)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2560245" y="2391825"/>
            <a:ext cx="949200" cy="1067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Percent of applications submitted online (vs. paper)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4663400" y="3650375"/>
            <a:ext cx="949200" cy="106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Call center volume, wait time, and time to resolution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611816" y="2391825"/>
            <a:ext cx="949200" cy="106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Veteran satisfaction with VA.gov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Benefit use and enrollment, across all business lines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5714999" y="3650375"/>
            <a:ext cx="949200" cy="106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Time from online benefit discovery to benefit delivery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4663386" y="2391825"/>
            <a:ext cx="949200" cy="106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Benefit value (in $) delivered from online applications or transactions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5714956" y="2391825"/>
            <a:ext cx="949200" cy="106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Number of VA.gov users as a function of total Veteran population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6766527" y="2391825"/>
            <a:ext cx="949200" cy="106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Usage of digital, self-service tools</a:t>
            </a:r>
            <a:endParaRPr sz="800" dirty="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7818100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Logged-in users can easily track applications, claims, or appeals online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grpSp>
        <p:nvGrpSpPr>
          <p:cNvPr id="207" name="Google Shape;207;p29"/>
          <p:cNvGrpSpPr/>
          <p:nvPr/>
        </p:nvGrpSpPr>
        <p:grpSpPr>
          <a:xfrm>
            <a:off x="1250300" y="2416981"/>
            <a:ext cx="156000" cy="1021544"/>
            <a:chOff x="1250300" y="2416981"/>
            <a:chExt cx="156000" cy="1021544"/>
          </a:xfrm>
        </p:grpSpPr>
        <p:cxnSp>
          <p:nvCxnSpPr>
            <p:cNvPr id="208" name="Google Shape;208;p29"/>
            <p:cNvCxnSpPr/>
            <p:nvPr/>
          </p:nvCxnSpPr>
          <p:spPr>
            <a:xfrm rot="10800000">
              <a:off x="1327350" y="2498925"/>
              <a:ext cx="0" cy="939600"/>
            </a:xfrm>
            <a:prstGeom prst="straightConnector1">
              <a:avLst/>
            </a:prstGeom>
            <a:noFill/>
            <a:ln w="152400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29"/>
            <p:cNvSpPr/>
            <p:nvPr/>
          </p:nvSpPr>
          <p:spPr>
            <a:xfrm rot="-2700000">
              <a:off x="1273146" y="2439827"/>
              <a:ext cx="110309" cy="11030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oogle Shape;210;p29"/>
          <p:cNvGrpSpPr/>
          <p:nvPr/>
        </p:nvGrpSpPr>
        <p:grpSpPr>
          <a:xfrm rot="10800000">
            <a:off x="1250200" y="3673156"/>
            <a:ext cx="156000" cy="1021544"/>
            <a:chOff x="1250300" y="2416981"/>
            <a:chExt cx="156000" cy="1021544"/>
          </a:xfrm>
        </p:grpSpPr>
        <p:cxnSp>
          <p:nvCxnSpPr>
            <p:cNvPr id="211" name="Google Shape;211;p29"/>
            <p:cNvCxnSpPr/>
            <p:nvPr/>
          </p:nvCxnSpPr>
          <p:spPr>
            <a:xfrm rot="10800000">
              <a:off x="1327350" y="2498925"/>
              <a:ext cx="0" cy="939600"/>
            </a:xfrm>
            <a:prstGeom prst="straightConnector1">
              <a:avLst/>
            </a:prstGeom>
            <a:noFill/>
            <a:ln w="152400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2" name="Google Shape;212;p29"/>
            <p:cNvSpPr/>
            <p:nvPr/>
          </p:nvSpPr>
          <p:spPr>
            <a:xfrm rot="-2700000">
              <a:off x="1273146" y="2439827"/>
              <a:ext cx="110309" cy="11030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3" name="Google Shape;213;p29"/>
          <p:cNvSpPr txBox="1"/>
          <p:nvPr/>
        </p:nvSpPr>
        <p:spPr>
          <a:xfrm>
            <a:off x="109625" y="2558300"/>
            <a:ext cx="1038300" cy="8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  <a:t>Measures </a:t>
            </a:r>
            <a:b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</a:br>
            <a: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  <a:t>to </a:t>
            </a:r>
            <a:b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</a:br>
            <a: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  <a:t>increase</a:t>
            </a:r>
            <a:endParaRPr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Bitter Medium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09625" y="3814475"/>
            <a:ext cx="1038300" cy="8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  <a:t>Measures </a:t>
            </a:r>
            <a:b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</a:br>
            <a: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  <a:t>to </a:t>
            </a:r>
            <a:b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</a:br>
            <a: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  <a:t>decrease</a:t>
            </a:r>
            <a:endParaRPr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Bitter Medium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6766550" y="386250"/>
            <a:ext cx="949200" cy="314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Supported</a:t>
            </a:r>
            <a:endParaRPr sz="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7818100" y="386251"/>
            <a:ext cx="949200" cy="314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Not supported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400" b="1"/>
              <a:t>Participant Demographics</a:t>
            </a:r>
            <a:endParaRPr sz="2400" b="1"/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457200" y="4578276"/>
            <a:ext cx="83100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</a:pPr>
            <a:r>
              <a:rPr lang="en" sz="1400" u="sng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  <a:hlinkClick r:id="rId4"/>
              </a:rPr>
              <a:t>Participant Tracker</a:t>
            </a:r>
            <a:endParaRPr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457200" y="914400"/>
            <a:ext cx="4289100" cy="3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Findings may not include the perspectives of the following underserved Veteran groups: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Continental District 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LGBTQ+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Asian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●"/>
            </a:pPr>
            <a:r>
              <a:rPr lang="e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"/>
              </a:rPr>
              <a:t>Below 45 </a:t>
            </a:r>
            <a:endParaRPr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Rural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visiting offices other than Regional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We recommend studies with these underserved groups in the future.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300" y="1010663"/>
            <a:ext cx="3655505" cy="329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400" b="1"/>
              <a:t>Key findings</a:t>
            </a:r>
            <a:endParaRPr sz="2400" b="1"/>
          </a:p>
        </p:txBody>
      </p:sp>
      <p:sp>
        <p:nvSpPr>
          <p:cNvPr id="232" name="Google Shape;232;p31"/>
          <p:cNvSpPr txBox="1"/>
          <p:nvPr/>
        </p:nvSpPr>
        <p:spPr>
          <a:xfrm>
            <a:off x="348343" y="914400"/>
            <a:ext cx="8577943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 Light"/>
              <a:buAutoNum type="arabicPeriod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would like to use the website to complete tasks when the steps are clear</a:t>
            </a:r>
            <a:b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 Light"/>
              <a:buAutoNum type="arabicPeriod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prefer to speak to a person on-site if they can’t find clear information online</a:t>
            </a:r>
            <a:b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 Light"/>
              <a:buAutoNum type="arabicPeriod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expect Regional Benefit Offices to be “one-stop shops” for services</a:t>
            </a:r>
            <a:b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 Light"/>
              <a:buAutoNum type="arabicPeriod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aren’t sure of what tasks they can complete at the various VA offices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Finding #1: Veterans would like to use the website to complete tasks  when the steps  are clear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endParaRPr sz="1800" b="1" dirty="0"/>
          </a:p>
        </p:txBody>
      </p:sp>
      <p:sp>
        <p:nvSpPr>
          <p:cNvPr id="239" name="Google Shape;239;p32"/>
          <p:cNvSpPr txBox="1"/>
          <p:nvPr/>
        </p:nvSpPr>
        <p:spPr>
          <a:xfrm>
            <a:off x="376800" y="858225"/>
            <a:ext cx="83100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Most Veterans (10 / 12) prefer to complete their tasks online if the information and instructions are clear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Tasks include: raising their disability rating, securing a home loan, seeking  education funding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cite convenience as necessary for completing their tasks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No one rated phone as their preferred contact method: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8288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■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7 / 12 rated phone as their last preference for contact</a:t>
            </a:r>
          </a:p>
          <a:p>
            <a:pPr marL="151130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Most Veterans used the website first to get information about their benefits and tasks to be completed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Half of the sample expressed that the information they need is not easily found on the website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Finding #1: Veterans would like to use the website to complete tasks  when the steps  are clear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endParaRPr sz="1800" b="1" dirty="0"/>
          </a:p>
        </p:txBody>
      </p:sp>
      <p:sp>
        <p:nvSpPr>
          <p:cNvPr id="239" name="Google Shape;239;p32"/>
          <p:cNvSpPr txBox="1"/>
          <p:nvPr/>
        </p:nvSpPr>
        <p:spPr>
          <a:xfrm>
            <a:off x="457194" y="1122103"/>
            <a:ext cx="8310000" cy="379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“If they offer it online, I would do it online. I do everything online. I have done request for records online, and that is way easier because before you had to go to the VA.” -p4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guess I wish that information was easier found out there [the website]. It may be, but I haven’t found it.” -p3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“Depending on what the task was I would rather do it online if I trusted it would get done properly” -p17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555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1600" b="1" dirty="0"/>
              <a:t>Finding #2: Veterans prefer to speak to a person on site if they cannot  find clear information online first</a:t>
            </a:r>
            <a:endParaRPr sz="1600" b="1" dirty="0"/>
          </a:p>
        </p:txBody>
      </p:sp>
      <p:sp>
        <p:nvSpPr>
          <p:cNvPr id="246" name="Google Shape;246;p33"/>
          <p:cNvSpPr txBox="1"/>
          <p:nvPr/>
        </p:nvSpPr>
        <p:spPr>
          <a:xfrm>
            <a:off x="457187" y="835886"/>
            <a:ext cx="82296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are more likely to visit the benefits office when they need additional information to complete their tasks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Tasks include: job placement services, education benefits, forms assistance, and determining access to mental healthcare benefits</a:t>
            </a:r>
            <a:b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Half of the Veterans interviewed attempted to find answers to their questions online first</a:t>
            </a: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Even if the Veteran went in-office, they expressed that they did some initial research on the website to start the process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When Veterans couldn’t complete every step in the process themselves, they had confidence that  the in-office staff could help them figure out next step(s)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expressed a high level of trust with the staff at the Benefits Office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1600" b="1" dirty="0"/>
              <a:t>Finding #2: Veterans prefer to speak to a person on site if they cannot  find clear information online first</a:t>
            </a:r>
            <a:endParaRPr sz="1600" b="1" dirty="0"/>
          </a:p>
        </p:txBody>
      </p:sp>
      <p:sp>
        <p:nvSpPr>
          <p:cNvPr id="246" name="Google Shape;246;p33"/>
          <p:cNvSpPr txBox="1"/>
          <p:nvPr/>
        </p:nvSpPr>
        <p:spPr>
          <a:xfrm>
            <a:off x="457200" y="914400"/>
            <a:ext cx="82296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did go to the benefits website and it gave me a little information on what programs are available, but I do like sitting down with someone to get the information.” -p14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“One-stop shopping is why I picked this one [regional benefits office]. I knew I could do everything in this office. I did some researching, and you could click on a toggle and this one popped up with everything I needed to handle I could do it at this site.” -p2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652774684"/>
      </p:ext>
    </p:extLst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1755</Words>
  <Application>Microsoft Office PowerPoint</Application>
  <PresentationFormat>On-screen Show (16:9)</PresentationFormat>
  <Paragraphs>174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Bitter Medium</vt:lpstr>
      <vt:lpstr>Source Sans Pro SemiBold</vt:lpstr>
      <vt:lpstr>Arial</vt:lpstr>
      <vt:lpstr>Bitter</vt:lpstr>
      <vt:lpstr>Avenir</vt:lpstr>
      <vt:lpstr>Source Sans Pro</vt:lpstr>
      <vt:lpstr>Calibri</vt:lpstr>
      <vt:lpstr>Source Sans Pro Light</vt:lpstr>
      <vt:lpstr>Brown Bag Template</vt:lpstr>
      <vt:lpstr>Veterans Experiences  at VA Benefit Offices</vt:lpstr>
      <vt:lpstr>How this research maps to the Veteran journey </vt:lpstr>
      <vt:lpstr>OCTO-DE goals that this research supports</vt:lpstr>
      <vt:lpstr>Participant Demographics</vt:lpstr>
      <vt:lpstr>Key findings</vt:lpstr>
      <vt:lpstr>Finding #1: Veterans would like to use the website to complete tasks  when the steps  are clear   </vt:lpstr>
      <vt:lpstr>Finding #1: Veterans would like to use the website to complete tasks  when the steps  are clear   </vt:lpstr>
      <vt:lpstr>Finding #2: Veterans prefer to speak to a person on site if they cannot  find clear information online first</vt:lpstr>
      <vt:lpstr>Finding #2: Veterans prefer to speak to a person on site if they cannot  find clear information online first</vt:lpstr>
      <vt:lpstr>Finding #3: Veterans expect Regional Benefit Offices to be “one-stop shops” for services  </vt:lpstr>
      <vt:lpstr>Finding #3: Veterans expect Regional Benefit Offices to be “one-stop shops” for services  </vt:lpstr>
      <vt:lpstr>Finding #4: Veterans aren’t sure of what tasks they can complete at the various VA offices  </vt:lpstr>
      <vt:lpstr>Additional Insights</vt:lpstr>
      <vt:lpstr>Additional Insights</vt:lpstr>
      <vt:lpstr>Recommendations</vt:lpstr>
      <vt:lpstr>Further Research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Veteran Research</dc:title>
  <cp:lastModifiedBy>Pickett, David</cp:lastModifiedBy>
  <cp:revision>13</cp:revision>
  <dcterms:modified xsi:type="dcterms:W3CDTF">2022-11-18T16:58:56Z</dcterms:modified>
</cp:coreProperties>
</file>