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Proxima Nova"/>
      <p:regular r:id="rId38"/>
      <p:bold r:id="rId39"/>
      <p:italic r:id="rId40"/>
      <p:boldItalic r:id="rId41"/>
    </p:embeddedFont>
    <p:embeddedFont>
      <p:font typeface="Bitter"/>
      <p:regular r:id="rId42"/>
      <p:bold r:id="rId43"/>
      <p:italic r:id="rId44"/>
      <p:boldItalic r:id="rId45"/>
    </p:embeddedFont>
    <p:embeddedFont>
      <p:font typeface="Source Sans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Bitter-regular.fntdata"/><Relationship Id="rId41" Type="http://schemas.openxmlformats.org/officeDocument/2006/relationships/font" Target="fonts/ProximaNova-boldItalic.fntdata"/><Relationship Id="rId44" Type="http://schemas.openxmlformats.org/officeDocument/2006/relationships/font" Target="fonts/Bitter-italic.fntdata"/><Relationship Id="rId43" Type="http://schemas.openxmlformats.org/officeDocument/2006/relationships/font" Target="fonts/Bitter-bold.fntdata"/><Relationship Id="rId46" Type="http://schemas.openxmlformats.org/officeDocument/2006/relationships/font" Target="fonts/SourceSansPro-regular.fntdata"/><Relationship Id="rId45" Type="http://schemas.openxmlformats.org/officeDocument/2006/relationships/font" Target="fonts/Bitt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italic.fntdata"/><Relationship Id="rId47" Type="http://schemas.openxmlformats.org/officeDocument/2006/relationships/font" Target="fonts/SourceSansPro-bold.fntdata"/><Relationship Id="rId49"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25eb06de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25eb06de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The sessions revealed 8 key findings which we’ll go into detail and a few additional insights I thought were worth mentioning</a:t>
            </a:r>
            <a:endParaRPr/>
          </a:p>
        </p:txBody>
      </p:sp>
      <p:sp>
        <p:nvSpPr>
          <p:cNvPr id="149" name="Google Shape;149;g625eb06de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0b7b796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0b7b796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100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Overall, the study tells us that the layout and typography patterns in the designs will help Veterans search for and find information.</a:t>
            </a:r>
            <a:endParaRPr>
              <a:solidFill>
                <a:srgbClr val="33333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333333"/>
              </a:buClr>
              <a:buSzPts val="1400"/>
              <a:buChar char="-"/>
            </a:pPr>
            <a:r>
              <a:rPr lang="en-US">
                <a:solidFill>
                  <a:srgbClr val="333333"/>
                </a:solidFill>
                <a:highlight>
                  <a:srgbClr val="FFFFFF"/>
                </a:highlight>
                <a:latin typeface="Arial"/>
                <a:ea typeface="Arial"/>
                <a:cs typeface="Arial"/>
                <a:sym typeface="Arial"/>
              </a:rPr>
              <a:t>Design made it easy for people to scan information and understand next steps.</a:t>
            </a:r>
            <a:br>
              <a:rPr lang="en-US">
                <a:solidFill>
                  <a:srgbClr val="333333"/>
                </a:solidFill>
                <a:highlight>
                  <a:srgbClr val="FFFFFF"/>
                </a:highlight>
                <a:latin typeface="Arial"/>
                <a:ea typeface="Arial"/>
                <a:cs typeface="Arial"/>
                <a:sym typeface="Arial"/>
              </a:rPr>
            </a:br>
            <a:r>
              <a:rPr lang="en-US">
                <a:solidFill>
                  <a:srgbClr val="333333"/>
                </a:solidFill>
                <a:highlight>
                  <a:srgbClr val="FFFFFF"/>
                </a:highlight>
                <a:latin typeface="Arial"/>
                <a:ea typeface="Arial"/>
                <a:cs typeface="Arial"/>
                <a:sym typeface="Arial"/>
              </a:rPr>
              <a:t>- We were wondering if people would get confused going over an “Articles tagged” page - </a:t>
            </a:r>
            <a:r>
              <a:rPr lang="en-US">
                <a:solidFill>
                  <a:srgbClr val="333333"/>
                </a:solidFill>
                <a:highlight>
                  <a:srgbClr val="FFFFFF"/>
                </a:highlight>
                <a:latin typeface="Arial"/>
                <a:ea typeface="Arial"/>
                <a:cs typeface="Arial"/>
                <a:sym typeface="Arial"/>
              </a:rPr>
              <a:t>No one did</a:t>
            </a:r>
            <a:endParaRPr>
              <a:solidFill>
                <a:srgbClr val="33333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333333"/>
              </a:buClr>
              <a:buSzPts val="1400"/>
              <a:buChar char="-"/>
            </a:pPr>
            <a:r>
              <a:rPr lang="en-US">
                <a:solidFill>
                  <a:srgbClr val="333333"/>
                </a:solidFill>
                <a:highlight>
                  <a:srgbClr val="FFFFFF"/>
                </a:highlight>
                <a:latin typeface="Arial"/>
                <a:ea typeface="Arial"/>
                <a:cs typeface="Arial"/>
                <a:sym typeface="Arial"/>
              </a:rPr>
              <a:t>Two people thought the homepage was overwhelming and disorganized during their initial review of the homepage. Yet, as we moved through the session, they could easily find information.</a:t>
            </a:r>
            <a:endParaRPr>
              <a:solidFill>
                <a:srgbClr val="33333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We should evaluate whether or not this is problematic in future studies to see whether or not this is a larger trend.</a:t>
            </a:r>
            <a:endParaRPr>
              <a:solidFill>
                <a:srgbClr val="33333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h1 and intro text were quickly skipped past as we got into the sessions. One person commented that the header and intro made it seem like they didn't go to the right place when landing on Articles Tagged: Vietnam War Veterans:</a:t>
            </a:r>
            <a:endParaRPr/>
          </a:p>
        </p:txBody>
      </p:sp>
      <p:sp>
        <p:nvSpPr>
          <p:cNvPr id="157" name="Google Shape;157;g60b7b796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923523595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235235953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04800" lvl="0" marL="457200" rtl="0" algn="l">
              <a:lnSpc>
                <a:spcPct val="115000"/>
              </a:lnSpc>
              <a:spcBef>
                <a:spcPts val="1900"/>
              </a:spcBef>
              <a:spcAft>
                <a:spcPts val="0"/>
              </a:spcAft>
              <a:buClr>
                <a:srgbClr val="333333"/>
              </a:buClr>
              <a:buSzPts val="1200"/>
              <a:buChar char="●"/>
            </a:pPr>
            <a:r>
              <a:rPr lang="en-US">
                <a:solidFill>
                  <a:srgbClr val="333333"/>
                </a:solidFill>
                <a:highlight>
                  <a:srgbClr val="FFFFFF"/>
                </a:highlight>
                <a:latin typeface="Arial"/>
                <a:ea typeface="Arial"/>
                <a:cs typeface="Arial"/>
                <a:sym typeface="Arial"/>
              </a:rPr>
              <a:t>We should consider an alternative approach to the h1 and intro text, for two reasons:</a:t>
            </a:r>
            <a:endParaRPr>
              <a:solidFill>
                <a:srgbClr val="333333"/>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333333"/>
              </a:buClr>
              <a:buSzPts val="1200"/>
              <a:buAutoNum type="arabicPeriod"/>
            </a:pPr>
            <a:r>
              <a:rPr lang="en-US">
                <a:solidFill>
                  <a:srgbClr val="333333"/>
                </a:solidFill>
                <a:highlight>
                  <a:srgbClr val="FFFFFF"/>
                </a:highlight>
                <a:latin typeface="Arial"/>
                <a:ea typeface="Arial"/>
                <a:cs typeface="Arial"/>
                <a:sym typeface="Arial"/>
              </a:rPr>
              <a:t>People skipping over the h1 and intro text on every page after the homepage suggests this information is redundant.</a:t>
            </a:r>
            <a:endParaRPr>
              <a:solidFill>
                <a:srgbClr val="333333"/>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333333"/>
              </a:buClr>
              <a:buSzPts val="1200"/>
              <a:buAutoNum type="arabicPeriod"/>
            </a:pPr>
            <a:r>
              <a:rPr lang="en-US">
                <a:solidFill>
                  <a:srgbClr val="333333"/>
                </a:solidFill>
                <a:highlight>
                  <a:srgbClr val="FFFFFF"/>
                </a:highlight>
                <a:latin typeface="Arial"/>
                <a:ea typeface="Arial"/>
                <a:cs typeface="Arial"/>
                <a:sym typeface="Arial"/>
              </a:rPr>
              <a:t>That content will fill the viewport on smaller screens. Depending on scroll position and how we handle page changes with React, it has the potential to make people feel like nothing happened after they click on something.</a:t>
            </a:r>
            <a:endParaRPr>
              <a:solidFill>
                <a:srgbClr val="333333"/>
              </a:solidFill>
              <a:highlight>
                <a:srgbClr val="FFFFFF"/>
              </a:highlight>
              <a:latin typeface="Arial"/>
              <a:ea typeface="Arial"/>
              <a:cs typeface="Arial"/>
              <a:sym typeface="Arial"/>
            </a:endParaRPr>
          </a:p>
          <a:p>
            <a:pPr indent="0" lvl="0" marL="0" rtl="0" algn="l">
              <a:spcBef>
                <a:spcPts val="1900"/>
              </a:spcBef>
              <a:spcAft>
                <a:spcPts val="0"/>
              </a:spcAft>
              <a:buNone/>
            </a:pPr>
            <a:r>
              <a:t/>
            </a:r>
            <a:endParaRPr/>
          </a:p>
        </p:txBody>
      </p:sp>
      <p:sp>
        <p:nvSpPr>
          <p:cNvPr id="165" name="Google Shape;165;g9235235953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23523595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23523595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solidFill>
                  <a:srgbClr val="333333"/>
                </a:solidFill>
                <a:highlight>
                  <a:srgbClr val="FFFFFF"/>
                </a:highlight>
                <a:latin typeface="Arial"/>
                <a:ea typeface="Arial"/>
                <a:cs typeface="Arial"/>
                <a:sym typeface="Arial"/>
              </a:rPr>
              <a:t>The audience and topics categorization on the homepage gave people an easy-to-understand overview learning center content.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SzPts val="1400"/>
              <a:buChar char="-"/>
            </a:pPr>
            <a:r>
              <a:rPr lang="en-US">
                <a:solidFill>
                  <a:srgbClr val="333333"/>
                </a:solidFill>
                <a:highlight>
                  <a:srgbClr val="FFFFFF"/>
                </a:highlight>
                <a:latin typeface="Arial"/>
                <a:ea typeface="Arial"/>
                <a:cs typeface="Arial"/>
                <a:sym typeface="Arial"/>
              </a:rPr>
              <a:t>When scanning the page, most people read links under the Articles by Audience, and then lingered in the Topics section the rest of the time on the page.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Most people went to a benefit category under Topics on the homepage when asked to show us how they would find something.</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Three people skipped over the `Find Articles by Audience` heading and went straight to the `You're a Veteran` heading. The word "You're" set the expectation for them that clicking the `Show More` button would reveal personalized options for them such as check their claim status, or updating their address. </a:t>
            </a:r>
            <a:endParaRPr>
              <a:solidFill>
                <a:srgbClr val="333333"/>
              </a:solidFill>
              <a:highlight>
                <a:srgbClr val="FFFFFF"/>
              </a:highlight>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US" sz="1100">
                <a:solidFill>
                  <a:srgbClr val="000000"/>
                </a:solidFill>
                <a:latin typeface="Arial"/>
                <a:ea typeface="Arial"/>
                <a:cs typeface="Arial"/>
                <a:sym typeface="Arial"/>
              </a:rPr>
              <a:t>6 of the 8 people didn't mention the topic and audience tags as something helpful in determining which article to choose on a search results page. The template labels on the results set an expectation of the article format, although there was uncertainty about what a few of them meant.</a:t>
            </a:r>
            <a:endParaRPr>
              <a:solidFill>
                <a:srgbClr val="333333"/>
              </a:solidFill>
              <a:highlight>
                <a:srgbClr val="FFFFFF"/>
              </a:highlight>
              <a:latin typeface="Arial"/>
              <a:ea typeface="Arial"/>
              <a:cs typeface="Arial"/>
              <a:sym typeface="Arial"/>
            </a:endParaRPr>
          </a:p>
          <a:p>
            <a:pPr indent="-298450" lvl="0" marL="457200" rtl="0" algn="l">
              <a:spcBef>
                <a:spcPts val="0"/>
              </a:spcBef>
              <a:spcAft>
                <a:spcPts val="0"/>
              </a:spcAft>
              <a:buSzPts val="1100"/>
              <a:buChar char="-"/>
            </a:pPr>
            <a:r>
              <a:rPr lang="en-US">
                <a:solidFill>
                  <a:srgbClr val="333333"/>
                </a:solidFill>
                <a:highlight>
                  <a:srgbClr val="FFFFFF"/>
                </a:highlight>
                <a:latin typeface="Arial"/>
                <a:ea typeface="Arial"/>
                <a:cs typeface="Arial"/>
                <a:sym typeface="Arial"/>
              </a:rPr>
              <a:t>We should consider updating the copy around the Audience links, possibly by re-enforcing the word </a:t>
            </a:r>
            <a:r>
              <a:rPr lang="en-US" sz="1100">
                <a:solidFill>
                  <a:srgbClr val="333333"/>
                </a:solidFill>
                <a:highlight>
                  <a:srgbClr val="F3F4F4"/>
                </a:highlight>
                <a:latin typeface="Arial"/>
                <a:ea typeface="Arial"/>
                <a:cs typeface="Arial"/>
                <a:sym typeface="Arial"/>
              </a:rPr>
              <a:t>articles</a:t>
            </a:r>
            <a:r>
              <a:rPr lang="en-US">
                <a:solidFill>
                  <a:srgbClr val="333333"/>
                </a:solidFill>
                <a:highlight>
                  <a:srgbClr val="FFFFFF"/>
                </a:highlight>
                <a:latin typeface="Arial"/>
                <a:ea typeface="Arial"/>
                <a:cs typeface="Arial"/>
                <a:sym typeface="Arial"/>
              </a:rPr>
              <a:t> or removing the </a:t>
            </a:r>
            <a:r>
              <a:rPr lang="en-US" sz="1100">
                <a:solidFill>
                  <a:srgbClr val="333333"/>
                </a:solidFill>
                <a:highlight>
                  <a:srgbClr val="F3F4F4"/>
                </a:highlight>
                <a:latin typeface="Arial"/>
                <a:ea typeface="Arial"/>
                <a:cs typeface="Arial"/>
                <a:sym typeface="Arial"/>
              </a:rPr>
              <a:t>You're...</a:t>
            </a:r>
            <a:r>
              <a:rPr lang="en-US">
                <a:solidFill>
                  <a:srgbClr val="333333"/>
                </a:solidFill>
                <a:highlight>
                  <a:srgbClr val="FFFFFF"/>
                </a:highlight>
                <a:latin typeface="Arial"/>
                <a:ea typeface="Arial"/>
                <a:cs typeface="Arial"/>
                <a:sym typeface="Arial"/>
              </a:rPr>
              <a:t>, to minimize confusion that the content is personalized to an individual Veteran. </a:t>
            </a:r>
            <a:br>
              <a:rPr lang="en-US">
                <a:solidFill>
                  <a:srgbClr val="333333"/>
                </a:solidFill>
                <a:highlight>
                  <a:srgbClr val="FFFFFF"/>
                </a:highlight>
                <a:latin typeface="Arial"/>
                <a:ea typeface="Arial"/>
                <a:cs typeface="Arial"/>
                <a:sym typeface="Arial"/>
              </a:rPr>
            </a:br>
            <a:endParaRPr sz="1100">
              <a:solidFill>
                <a:srgbClr val="000000"/>
              </a:solidFill>
              <a:latin typeface="Arial"/>
              <a:ea typeface="Arial"/>
              <a:cs typeface="Arial"/>
              <a:sym typeface="Arial"/>
            </a:endParaRPr>
          </a:p>
        </p:txBody>
      </p:sp>
      <p:sp>
        <p:nvSpPr>
          <p:cNvPr id="176" name="Google Shape;176;g9235235953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235235953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235235953_0_3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9235235953_0_3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235235953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235235953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9235235953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35235953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35235953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9235235953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235235953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235235953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1000"/>
              </a:spcBef>
              <a:spcAft>
                <a:spcPts val="0"/>
              </a:spcAft>
              <a:buSzPts val="1100"/>
              <a:buChar char="-"/>
            </a:pPr>
            <a:r>
              <a:rPr lang="en-US">
                <a:solidFill>
                  <a:srgbClr val="333333"/>
                </a:solidFill>
                <a:highlight>
                  <a:srgbClr val="FFFFFF"/>
                </a:highlight>
                <a:latin typeface="Arial"/>
                <a:ea typeface="Arial"/>
                <a:cs typeface="Arial"/>
                <a:sym typeface="Arial"/>
              </a:rPr>
              <a:t>Many people shared their previous frustrations at having to navigate multiple VA websites to get answers to questions about their benefits or VA.gov accounts (VA.gov, MHV, or eBenefits). </a:t>
            </a:r>
            <a:endParaRPr>
              <a:solidFill>
                <a:srgbClr val="333333"/>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a:solidFill>
                  <a:srgbClr val="333333"/>
                </a:solidFill>
                <a:highlight>
                  <a:srgbClr val="FFFFFF"/>
                </a:highlight>
                <a:latin typeface="Arial"/>
                <a:ea typeface="Arial"/>
                <a:cs typeface="Arial"/>
                <a:sym typeface="Arial"/>
              </a:rPr>
              <a:t>4 participants shared prior experiences of having to call someone after struggling to find answers online.</a:t>
            </a:r>
            <a:endParaRPr>
              <a:solidFill>
                <a:srgbClr val="333333"/>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a:solidFill>
                  <a:srgbClr val="333333"/>
                </a:solidFill>
                <a:highlight>
                  <a:srgbClr val="FFFFFF"/>
                </a:highlight>
                <a:latin typeface="Arial"/>
                <a:ea typeface="Arial"/>
                <a:cs typeface="Arial"/>
                <a:sym typeface="Arial"/>
              </a:rPr>
              <a:t>We wanted to see </a:t>
            </a:r>
            <a:r>
              <a:rPr lang="en-US">
                <a:solidFill>
                  <a:srgbClr val="333333"/>
                </a:solidFill>
                <a:highlight>
                  <a:srgbClr val="FFFFFF"/>
                </a:highlight>
                <a:latin typeface="Arial"/>
                <a:ea typeface="Arial"/>
                <a:cs typeface="Arial"/>
                <a:sym typeface="Arial"/>
              </a:rPr>
              <a:t>whether or not template labels would help people</a:t>
            </a:r>
            <a:r>
              <a:rPr lang="en-US">
                <a:solidFill>
                  <a:srgbClr val="333333"/>
                </a:solidFill>
                <a:highlight>
                  <a:srgbClr val="FFFFFF"/>
                </a:highlight>
                <a:latin typeface="Arial"/>
                <a:ea typeface="Arial"/>
                <a:cs typeface="Arial"/>
                <a:sym typeface="Arial"/>
              </a:rPr>
              <a:t> articles with similar or identical titles - we hypothesize this will happen once the learning center is populated by content authors.</a:t>
            </a:r>
            <a:endParaRPr>
              <a:solidFill>
                <a:srgbClr val="333333"/>
              </a:solidFill>
              <a:highlight>
                <a:srgbClr val="FFFFFF"/>
              </a:highlight>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a:solidFill>
                  <a:srgbClr val="333333"/>
                </a:solidFill>
                <a:highlight>
                  <a:srgbClr val="FFFFFF"/>
                </a:highlight>
                <a:latin typeface="Arial"/>
                <a:ea typeface="Arial"/>
                <a:cs typeface="Arial"/>
                <a:sym typeface="Arial"/>
              </a:rPr>
              <a:t>While the labels did help 5 participants differentiate, 2 participants were still frustrated and confused by the fact that there were two seemingly identical articles in the first place.</a:t>
            </a:r>
            <a:endParaRPr>
              <a:solidFill>
                <a:srgbClr val="33333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That confusion, combined with the frustration almost everyone talked about at one point or another during a session, suggests that implementing guardrails to prevent duplicative or conflicting articles will really help Veterans by reducing their cognitive load and streamlining the process of finding the best article for their</a:t>
            </a:r>
            <a:endParaRPr>
              <a:solidFill>
                <a:srgbClr val="333333"/>
              </a:solidFill>
              <a:highlight>
                <a:srgbClr val="FFFFFF"/>
              </a:highlight>
              <a:latin typeface="Arial"/>
              <a:ea typeface="Arial"/>
              <a:cs typeface="Arial"/>
              <a:sym typeface="Arial"/>
            </a:endParaRPr>
          </a:p>
          <a:p>
            <a:pPr indent="-317500" lvl="0" marL="457200" rtl="0" algn="l">
              <a:lnSpc>
                <a:spcPct val="115000"/>
              </a:lnSpc>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At the end of the session, the majority of people felt like this would a big improvement for Veterans looking for answers to questions, so generally affirms we’re om the right track to improve self-service and reduce frustration.</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t/>
            </a:r>
            <a:endParaRPr>
              <a:solidFill>
                <a:srgbClr val="333333"/>
              </a:solidFill>
              <a:highlight>
                <a:srgbClr val="FFFFFF"/>
              </a:highlight>
              <a:latin typeface="Arial"/>
              <a:ea typeface="Arial"/>
              <a:cs typeface="Arial"/>
              <a:sym typeface="Arial"/>
            </a:endParaRPr>
          </a:p>
        </p:txBody>
      </p:sp>
      <p:sp>
        <p:nvSpPr>
          <p:cNvPr id="209" name="Google Shape;209;g9235235953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235235953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235235953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Participant’s comment when asked what he thought of the concept overall.</a:t>
            </a:r>
            <a:endParaRPr/>
          </a:p>
        </p:txBody>
      </p:sp>
      <p:sp>
        <p:nvSpPr>
          <p:cNvPr id="217" name="Google Shape;217;g9235235953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235235953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235235953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At multiple times during the session, participants were asked where they would find Tier 1 information .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7 of 8 participants said they would look in the learning center for this information:</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By returning to the home page and browsing links by topic, or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By searching with the `Search learning center` radio button selected.</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50% of participants expected to find benefit applications under the `View all articles` link in a topic section.</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2 of the 8 participants would use search with the learning center option selected.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None of the participants experienced confusion, or noticed a change, when going between the benefit hub and learning center.</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Tell us that Veterans don't differentiate between the two areas of the site. What matters most is getting their question answered.</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The study suggests that as long as we make it easy for Veterans to find what they're looking for, it won't matter if it lives in the learning center or benefit hub.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However,  this should be re-evaluated when we have a live environment that allows people to look for information like they normally would.</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p:txBody>
      </p:sp>
      <p:sp>
        <p:nvSpPr>
          <p:cNvPr id="223" name="Google Shape;223;g9235235953_0_2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09651d10e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9651d10e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609651d10e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235235953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235235953_0_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Most people didn't comment on the audience and topics tags on the search results or article pages until prompted.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Less than half expected the tags to be clickable.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Once they realized they were clickable, and clicked through, 6 of 8 participants felt it aligned with their expectations.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2 participants expected the tags to behave as a layer on top of the Agent Orange content they were viewing.</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 We should revisit the design of the tags to make sure people know they're clickable.</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Layering tags to refine results may be useful to people; the question of whether or not the tags were layered has come up internally with team members during design reviews as well. We should explore this for future iterations of the learning center if data indicates that many users want this.</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p:txBody>
      </p:sp>
      <p:sp>
        <p:nvSpPr>
          <p:cNvPr id="231" name="Google Shape;231;g9235235953_0_2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235235953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235235953_0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9235235953_0_2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235235953_0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235235953_0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7 of 8 participants noticed the template labels right away when reviewing the search result pages. </a:t>
            </a:r>
            <a:endParaRPr>
              <a:solidFill>
                <a:srgbClr val="333333"/>
              </a:solidFill>
              <a:highlight>
                <a:srgbClr val="FFFFFF"/>
              </a:highlight>
              <a:latin typeface="Arial"/>
              <a:ea typeface="Arial"/>
              <a:cs typeface="Arial"/>
              <a:sym typeface="Arial"/>
            </a:endParaRPr>
          </a:p>
          <a:p>
            <a:pPr indent="0" lvl="0" marL="45720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 The labels helped them understand there was a difference between similar sounding articles, and set an expectation for what they might find once they clicked.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This tells us the labels are helpful to people looking at search results.</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- 3 participants were unsure about the difference between `Question and answer` vs `FAQs` . We should consider clarifying this</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- 1 participant wanted to be able to filter results by template labels so they could find only checklists and step-by-step articles.</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Filtering or sorting by template type to refine results may be useful to Veterans; we should consider exploring this in future versions of the learning center if data indicates that many users want this functionality.</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p:txBody>
      </p:sp>
      <p:sp>
        <p:nvSpPr>
          <p:cNvPr id="250" name="Google Shape;250;g9235235953_0_2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235235953_0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235235953_0_2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Everyone understood that the search functionality was keyword based, and expected the `search learning center` radio option would search within the learning center. </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They were less confident about what would happen if they changed the radio option to `search VA.gov` . 7 of 8 participants expected it to conduct a broader search beyond the learning center content (like global site search), but the expectation about the type of content returned in that broader search varied across participants.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 Half of the people expected it to work the way we intended.</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- 3 people thought they’d find **any** benefit related information with `Search learning center` selected.</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- 1 person was very confused by the two options. They struggled to articulate what they thought would happen, but eventually came to the correct conclusion.</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from this study we know the “search learning center option” is clear, but there might be some opportunity to reduce the cognitive load for people by re-considering the search VA.gov option.</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 I don’t have a hard recommendation on making changes based on this study alone, but definitely want to re-test this when it’s in a live environment.</a:t>
            </a:r>
            <a:endParaRPr>
              <a:solidFill>
                <a:srgbClr val="333333"/>
              </a:solidFill>
              <a:highlight>
                <a:srgbClr val="FFFFFF"/>
              </a:highlight>
              <a:latin typeface="Arial"/>
              <a:ea typeface="Arial"/>
              <a:cs typeface="Arial"/>
              <a:sym typeface="Arial"/>
            </a:endParaRPr>
          </a:p>
        </p:txBody>
      </p:sp>
      <p:sp>
        <p:nvSpPr>
          <p:cNvPr id="258" name="Google Shape;258;g9235235953_0_2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235235953_0_2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235235953_0_2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During the post-task interview at the end of each session, we asked *"Say you went to VA.gov today and knew we had launched this product. How would you find it on the website?"*.</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6 of 8 people said they'd expect to see something about the learning center prominently displayed on the homepage, or somewhere in the site header once it becomes available.</a:t>
            </a:r>
            <a:endParaRPr>
              <a:solidFill>
                <a:srgbClr val="333333"/>
              </a:solidFill>
              <a:highlight>
                <a:srgbClr val="FFFFFF"/>
              </a:highlight>
              <a:latin typeface="Arial"/>
              <a:ea typeface="Arial"/>
              <a:cs typeface="Arial"/>
              <a:sym typeface="Arial"/>
            </a:endParaRPr>
          </a:p>
          <a:p>
            <a:pPr indent="-317500" lvl="0" marL="457200" rtl="0" algn="l">
              <a:spcBef>
                <a:spcPts val="0"/>
              </a:spcBef>
              <a:spcAft>
                <a:spcPts val="0"/>
              </a:spcAft>
              <a:buClr>
                <a:srgbClr val="333333"/>
              </a:buClr>
              <a:buSzPts val="1400"/>
              <a:buFont typeface="Arial"/>
              <a:buChar char="-"/>
            </a:pPr>
            <a:r>
              <a:rPr lang="en-US">
                <a:solidFill>
                  <a:srgbClr val="333333"/>
                </a:solidFill>
                <a:highlight>
                  <a:srgbClr val="FFFFFF"/>
                </a:highlight>
                <a:latin typeface="Arial"/>
                <a:ea typeface="Arial"/>
                <a:cs typeface="Arial"/>
                <a:sym typeface="Arial"/>
              </a:rPr>
              <a:t>3 people said if they didn't see it on the homepage, and they knew what it was called, they would use the site search in the global nav to find it.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**Implication**</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rPr lang="en-US">
                <a:solidFill>
                  <a:srgbClr val="333333"/>
                </a:solidFill>
                <a:highlight>
                  <a:srgbClr val="FFFFFF"/>
                </a:highlight>
                <a:latin typeface="Arial"/>
                <a:ea typeface="Arial"/>
                <a:cs typeface="Arial"/>
                <a:sym typeface="Arial"/>
              </a:rPr>
              <a:t>We should consider providing access to the learning center from the homepage and the site wide navigation, and evaluate which location is most effective with Veterans in a future research study.</a:t>
            </a:r>
            <a:endParaRPr>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333333"/>
              </a:solidFill>
              <a:highlight>
                <a:srgbClr val="FFFFFF"/>
              </a:highlight>
              <a:latin typeface="Arial"/>
              <a:ea typeface="Arial"/>
              <a:cs typeface="Arial"/>
              <a:sym typeface="Arial"/>
            </a:endParaRPr>
          </a:p>
        </p:txBody>
      </p:sp>
      <p:sp>
        <p:nvSpPr>
          <p:cNvPr id="267" name="Google Shape;267;g9235235953_0_2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625eb06de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25eb06de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55600" lvl="0" marL="457200" rtl="0" algn="l">
              <a:lnSpc>
                <a:spcPct val="114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50% of people browsed Articles by Topic links rather than use search.</a:t>
            </a:r>
            <a:endParaRPr/>
          </a:p>
          <a:p>
            <a:pPr indent="-317500" lvl="0" marL="457200" rtl="0" algn="l">
              <a:spcBef>
                <a:spcPts val="1000"/>
              </a:spcBef>
              <a:spcAft>
                <a:spcPts val="0"/>
              </a:spcAft>
              <a:buSzPts val="1400"/>
              <a:buChar char="-"/>
            </a:pPr>
            <a:r>
              <a:rPr lang="en-US"/>
              <a:t>We prompted people to show us how find information at 3 points in each session, and half of the participants confidently returned to the learning center homepage `Articles by Topic` section (via the browser back button or breadcrumb) to find what they were looking for.  </a:t>
            </a:r>
            <a:endParaRPr/>
          </a:p>
          <a:p>
            <a:pPr indent="-317500" lvl="0" marL="457200" rtl="0" algn="l">
              <a:spcBef>
                <a:spcPts val="0"/>
              </a:spcBef>
              <a:spcAft>
                <a:spcPts val="0"/>
              </a:spcAft>
              <a:buSzPts val="1400"/>
              <a:buChar char="-"/>
            </a:pPr>
            <a:r>
              <a:rPr lang="en-US"/>
              <a:t>The other half of participants said they would use the learning center search bar for at least 1 of the 3 "find information" tasks.</a:t>
            </a:r>
            <a:endParaRPr/>
          </a:p>
          <a:p>
            <a:pPr indent="-317500" lvl="0" marL="457200" rtl="0" algn="l">
              <a:spcBef>
                <a:spcPts val="0"/>
              </a:spcBef>
              <a:spcAft>
                <a:spcPts val="0"/>
              </a:spcAft>
              <a:buSzPts val="1400"/>
              <a:buChar char="-"/>
            </a:pPr>
            <a:r>
              <a:rPr lang="en-US"/>
              <a:t> The organization of the Articles by Topic section resonated with Veterans, and was perceived as a comprehensive source of information.</a:t>
            </a:r>
            <a:endParaRPr/>
          </a:p>
          <a:p>
            <a:pPr indent="-317500" lvl="0" marL="457200" rtl="0" algn="l">
              <a:spcBef>
                <a:spcPts val="0"/>
              </a:spcBef>
              <a:spcAft>
                <a:spcPts val="0"/>
              </a:spcAft>
              <a:buSzPts val="1400"/>
              <a:buChar char="-"/>
            </a:pPr>
            <a:r>
              <a:rPr lang="en-US"/>
              <a:t>Because the tasks weren't search focused, and the prototype wasn't wired for search, the study didn't thoroughly evaluate the learning center search design. We should retest search functionality in a live environment to better evaluate people's search behaviors and expectations.</a:t>
            </a:r>
            <a:endParaRPr/>
          </a:p>
          <a:p>
            <a:pPr indent="0" lvl="0" marL="457200" rtl="0" algn="l">
              <a:spcBef>
                <a:spcPts val="0"/>
              </a:spcBef>
              <a:spcAft>
                <a:spcPts val="0"/>
              </a:spcAft>
              <a:buNone/>
            </a:pPr>
            <a:br>
              <a:rPr lang="en-US"/>
            </a:br>
            <a:r>
              <a:rPr lang="en-US" sz="2000">
                <a:solidFill>
                  <a:srgbClr val="454454"/>
                </a:solidFill>
                <a:latin typeface="Source Sans Pro"/>
                <a:ea typeface="Source Sans Pro"/>
                <a:cs typeface="Source Sans Pro"/>
                <a:sym typeface="Source Sans Pro"/>
              </a:rPr>
              <a:t>The name "learning center" resonated with half of the participants after reviewing the prototype.</a:t>
            </a:r>
            <a:endParaRPr/>
          </a:p>
          <a:p>
            <a:pPr indent="-317500" lvl="0" marL="457200" rtl="0" algn="l">
              <a:spcBef>
                <a:spcPts val="0"/>
              </a:spcBef>
              <a:spcAft>
                <a:spcPts val="0"/>
              </a:spcAft>
              <a:buSzPts val="1400"/>
              <a:buChar char="-"/>
            </a:pPr>
            <a:r>
              <a:rPr lang="en-US"/>
              <a:t>Before seeing the prototype, we asked participants what they expected would be contained something called "learning center".   </a:t>
            </a:r>
            <a:endParaRPr/>
          </a:p>
          <a:p>
            <a:pPr indent="-317500" lvl="1" marL="914400" rtl="0" algn="l">
              <a:spcBef>
                <a:spcPts val="0"/>
              </a:spcBef>
              <a:spcAft>
                <a:spcPts val="0"/>
              </a:spcAft>
              <a:buSzPts val="1400"/>
              <a:buChar char="-"/>
            </a:pPr>
            <a:r>
              <a:rPr lang="en-US"/>
              <a:t>1. 50% expected the learning center to be benefit-focused.</a:t>
            </a:r>
            <a:endParaRPr/>
          </a:p>
          <a:p>
            <a:pPr indent="-317500" lvl="1" marL="914400" rtl="0" algn="l">
              <a:spcBef>
                <a:spcPts val="0"/>
              </a:spcBef>
              <a:spcAft>
                <a:spcPts val="0"/>
              </a:spcAft>
              <a:buSzPts val="1400"/>
              <a:buChar char="-"/>
            </a:pPr>
            <a:r>
              <a:rPr lang="en-US"/>
              <a:t>2. 50% had varied expectations that ranged from educational content such as "how to use Microsoft word" to a personalized center where they could "learn about" the status of items they had in progress with the VA (e.g. claims or prescription refills). </a:t>
            </a:r>
            <a:endParaRPr/>
          </a:p>
          <a:p>
            <a:pPr indent="-317500" lvl="0" marL="4572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en-US"/>
              <a:t>At the end of the session, we asked if the name "Learning Center" felt right, now that they had seen the type of content it contains.</a:t>
            </a:r>
            <a:endParaRPr/>
          </a:p>
          <a:p>
            <a:pPr indent="-317500" lvl="1" marL="914400" rtl="0" algn="l">
              <a:spcBef>
                <a:spcPts val="0"/>
              </a:spcBef>
              <a:spcAft>
                <a:spcPts val="0"/>
              </a:spcAft>
              <a:buSzPts val="1400"/>
              <a:buChar char="-"/>
            </a:pPr>
            <a:r>
              <a:rPr lang="en-US"/>
              <a:t>1. The same participants who expected the learning center to benefit-focused felt the name matched the content in the learning center.</a:t>
            </a:r>
            <a:endParaRPr/>
          </a:p>
          <a:p>
            <a:pPr indent="-317500" lvl="1" marL="914400" rtl="0" algn="l">
              <a:spcBef>
                <a:spcPts val="0"/>
              </a:spcBef>
              <a:spcAft>
                <a:spcPts val="0"/>
              </a:spcAft>
              <a:buSzPts val="1400"/>
              <a:buChar char="-"/>
            </a:pPr>
            <a:r>
              <a:rPr lang="en-US"/>
              <a:t>2. The participants who had varied (not benefit-focused) expectations did not think the name "learning center" was appropriate.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 The name "Learning center" resonated only 50/50. We should explore and test other names that would set better expectations for the content contained in the learning center.</a:t>
            </a:r>
            <a:endParaRPr/>
          </a:p>
          <a:p>
            <a:pPr indent="-317500" lvl="0" marL="457200" rtl="0" algn="l">
              <a:spcBef>
                <a:spcPts val="0"/>
              </a:spcBef>
              <a:spcAft>
                <a:spcPts val="0"/>
              </a:spcAft>
              <a:buSzPts val="1400"/>
              <a:buChar char="-"/>
            </a:pPr>
            <a:r>
              <a:rPr lang="en-US"/>
              <a:t> It will be critical that the contextual language driving people to the learning center sets the right expectations. </a:t>
            </a:r>
            <a:br>
              <a:rPr lang="en-US"/>
            </a:br>
            <a:br>
              <a:rPr lang="en-US"/>
            </a:br>
            <a:r>
              <a:rPr lang="en-US" sz="2000">
                <a:solidFill>
                  <a:srgbClr val="454454"/>
                </a:solidFill>
                <a:latin typeface="Source Sans Pro"/>
                <a:ea typeface="Source Sans Pro"/>
                <a:cs typeface="Source Sans Pro"/>
                <a:sym typeface="Source Sans Pro"/>
              </a:rPr>
              <a:t>When viewing the prototype's only benefit hub page, multiple participants did not think the body copy links were clickable.</a:t>
            </a:r>
            <a:endParaRPr/>
          </a:p>
          <a:p>
            <a:pPr indent="-317500" lvl="0" marL="457200" rtl="0" algn="l">
              <a:spcBef>
                <a:spcPts val="0"/>
              </a:spcBef>
              <a:spcAft>
                <a:spcPts val="0"/>
              </a:spcAft>
              <a:buSzPts val="1400"/>
              <a:buChar char="-"/>
            </a:pPr>
            <a:r>
              <a:rPr lang="en-US">
                <a:solidFill>
                  <a:srgbClr val="333333"/>
                </a:solidFill>
                <a:highlight>
                  <a:srgbClr val="FFFFFF"/>
                </a:highlight>
                <a:latin typeface="Arial"/>
                <a:ea typeface="Arial"/>
                <a:cs typeface="Arial"/>
                <a:sym typeface="Arial"/>
              </a:rPr>
              <a:t>The blue text wasn't sufficient enough to signify to them that the headings were interactive. All of the participants who struggled with this identified as having cognitive or functional impairments.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5" name="Google Shape;275;g625eb06de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0a69530f0_22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60a69530f0_2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09651d10e_2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09651d10e_2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609651d10e_24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235235953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235235953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9235235953_0_2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60b0dd50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60b0dd5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0a69530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a69530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4000"/>
              </a:lnSpc>
              <a:spcBef>
                <a:spcPts val="0"/>
              </a:spcBef>
              <a:spcAft>
                <a:spcPts val="1000"/>
              </a:spcAft>
              <a:buNone/>
            </a:pPr>
            <a:r>
              <a:t/>
            </a:r>
            <a:endParaRPr/>
          </a:p>
        </p:txBody>
      </p:sp>
      <p:sp>
        <p:nvSpPr>
          <p:cNvPr id="98" name="Google Shape;98;g60a69530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60a69530f0_1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0a69530f0_1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307" name="Google Shape;307;g60a69530f0_1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60a69530f0_22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60a69530f0_2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235235953_0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235235953_0_3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319" name="Google Shape;319;g9235235953_0_3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23523595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923523595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4000"/>
              </a:lnSpc>
              <a:spcBef>
                <a:spcPts val="0"/>
              </a:spcBef>
              <a:spcAft>
                <a:spcPts val="1000"/>
              </a:spcAft>
              <a:buNone/>
            </a:pPr>
            <a:r>
              <a:t/>
            </a:r>
            <a:endParaRPr/>
          </a:p>
        </p:txBody>
      </p:sp>
      <p:sp>
        <p:nvSpPr>
          <p:cNvPr id="107" name="Google Shape;107;g9235235953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e83f451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e83f451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Essentially getting at core questions:</a:t>
            </a:r>
            <a:endParaRPr/>
          </a:p>
          <a:p>
            <a:pPr indent="-317500" lvl="1" marL="914400" rtl="0" algn="l">
              <a:spcBef>
                <a:spcPts val="0"/>
              </a:spcBef>
              <a:spcAft>
                <a:spcPts val="0"/>
              </a:spcAft>
              <a:buSzPts val="1400"/>
              <a:buChar char="-"/>
            </a:pPr>
            <a:r>
              <a:rPr lang="en-US"/>
              <a:t>Can people easily find information? What helps them find it?</a:t>
            </a:r>
            <a:endParaRPr/>
          </a:p>
          <a:p>
            <a:pPr indent="-317500" lvl="1" marL="914400" rtl="0" algn="l">
              <a:spcBef>
                <a:spcPts val="0"/>
              </a:spcBef>
              <a:spcAft>
                <a:spcPts val="0"/>
              </a:spcAft>
              <a:buSzPts val="1400"/>
              <a:buChar char="-"/>
            </a:pPr>
            <a:r>
              <a:rPr lang="en-US"/>
              <a:t>Do people get confused going between learning center articles, topics, and/or the benefit hub?</a:t>
            </a:r>
            <a:endParaRPr/>
          </a:p>
          <a:p>
            <a:pPr indent="-317500" lvl="1" marL="914400" rtl="0" algn="l">
              <a:spcBef>
                <a:spcPts val="0"/>
              </a:spcBef>
              <a:spcAft>
                <a:spcPts val="0"/>
              </a:spcAft>
              <a:buSzPts val="1400"/>
              <a:buChar char="-"/>
            </a:pPr>
            <a:r>
              <a:rPr lang="en-US"/>
              <a:t>Do people understand info that isn’t in the learning center might be in the benefit hub?</a:t>
            </a:r>
            <a:endParaRPr/>
          </a:p>
          <a:p>
            <a:pPr indent="-317500" lvl="1" marL="914400" rtl="0" algn="l">
              <a:spcBef>
                <a:spcPts val="0"/>
              </a:spcBef>
              <a:spcAft>
                <a:spcPts val="0"/>
              </a:spcAft>
              <a:buSzPts val="1400"/>
              <a:buChar char="-"/>
            </a:pPr>
            <a:r>
              <a:rPr lang="en-US"/>
              <a:t>Where might people expect to find links to the learning center?</a:t>
            </a:r>
            <a:endParaRPr/>
          </a:p>
        </p:txBody>
      </p:sp>
      <p:sp>
        <p:nvSpPr>
          <p:cNvPr id="115" name="Google Shape;115;g7be83f451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08f93152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08f93152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We hypothesized that </a:t>
            </a:r>
            <a:endParaRPr/>
          </a:p>
          <a:p>
            <a:pPr indent="-317500" lvl="0" marL="457200" rtl="0" algn="l">
              <a:spcBef>
                <a:spcPts val="0"/>
              </a:spcBef>
              <a:spcAft>
                <a:spcPts val="0"/>
              </a:spcAft>
              <a:buSzPts val="1400"/>
              <a:buChar char="-"/>
            </a:pPr>
            <a:r>
              <a:rPr lang="en-US"/>
              <a:t>people would understand the search design,</a:t>
            </a:r>
            <a:endParaRPr/>
          </a:p>
          <a:p>
            <a:pPr indent="-317500" lvl="0" marL="457200" rtl="0" algn="l">
              <a:spcBef>
                <a:spcPts val="0"/>
              </a:spcBef>
              <a:spcAft>
                <a:spcPts val="0"/>
              </a:spcAft>
              <a:buSzPts val="1400"/>
              <a:buChar char="-"/>
            </a:pPr>
            <a:r>
              <a:rPr lang="en-US"/>
              <a:t> that template labels would be helpful, </a:t>
            </a:r>
            <a:endParaRPr/>
          </a:p>
          <a:p>
            <a:pPr indent="-317500" lvl="0" marL="457200" rtl="0" algn="l">
              <a:spcBef>
                <a:spcPts val="0"/>
              </a:spcBef>
              <a:spcAft>
                <a:spcPts val="0"/>
              </a:spcAft>
              <a:buSzPts val="1400"/>
              <a:buChar char="-"/>
            </a:pPr>
            <a:r>
              <a:rPr lang="en-US"/>
              <a:t>that people wouldn’t differentiate between the benefit hub and the learning center</a:t>
            </a:r>
            <a:endParaRPr/>
          </a:p>
          <a:p>
            <a:pPr indent="-317500" lvl="0" marL="457200" rtl="0" algn="l">
              <a:spcBef>
                <a:spcPts val="0"/>
              </a:spcBef>
              <a:spcAft>
                <a:spcPts val="0"/>
              </a:spcAft>
              <a:buSzPts val="1400"/>
              <a:buChar char="-"/>
            </a:pPr>
            <a:r>
              <a:rPr lang="en-US"/>
              <a:t>and that our proposed IA would make sense to participants</a:t>
            </a:r>
            <a:endParaRPr/>
          </a:p>
        </p:txBody>
      </p:sp>
      <p:sp>
        <p:nvSpPr>
          <p:cNvPr id="123" name="Google Shape;123;g608f93152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25eb06de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625eb06de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25eb06de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5eb06de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sz="2000">
                <a:solidFill>
                  <a:srgbClr val="454454"/>
                </a:solidFill>
                <a:highlight>
                  <a:srgbClr val="FFFFFF"/>
                </a:highlight>
                <a:latin typeface="Source Sans Pro"/>
                <a:ea typeface="Source Sans Pro"/>
                <a:cs typeface="Source Sans Pro"/>
                <a:sym typeface="Source Sans Pro"/>
              </a:rPr>
              <a:t>We ran our study over Zoom and had people review a clickable prototype in Invision</a:t>
            </a:r>
            <a:endParaRPr sz="2000">
              <a:solidFill>
                <a:srgbClr val="454454"/>
              </a:solidFill>
              <a:highlight>
                <a:srgbClr val="FFFFFF"/>
              </a:highlight>
              <a:latin typeface="Source Sans Pro"/>
              <a:ea typeface="Source Sans Pro"/>
              <a:cs typeface="Source Sans Pro"/>
              <a:sym typeface="Source Sans Pro"/>
            </a:endParaRPr>
          </a:p>
          <a:p>
            <a:pPr indent="-355600" lvl="0" marL="457200" rtl="0" algn="l">
              <a:spcBef>
                <a:spcPts val="0"/>
              </a:spcBef>
              <a:spcAft>
                <a:spcPts val="0"/>
              </a:spcAft>
              <a:buClr>
                <a:srgbClr val="454454"/>
              </a:buClr>
              <a:buSzPts val="2000"/>
              <a:buFont typeface="Source Sans Pro"/>
              <a:buChar char="-"/>
            </a:pPr>
            <a:r>
              <a:rPr lang="en-US" sz="2000">
                <a:solidFill>
                  <a:srgbClr val="454454"/>
                </a:solidFill>
                <a:highlight>
                  <a:srgbClr val="FFFFFF"/>
                </a:highlight>
                <a:latin typeface="Source Sans Pro"/>
                <a:ea typeface="Source Sans Pro"/>
                <a:cs typeface="Source Sans Pro"/>
                <a:sym typeface="Source Sans Pro"/>
              </a:rPr>
              <a:t>8 participants in total, which were fairly demographically diverse.</a:t>
            </a:r>
            <a:endParaRPr sz="2000">
              <a:solidFill>
                <a:srgbClr val="454454"/>
              </a:solidFill>
              <a:highlight>
                <a:srgbClr val="FFFFFF"/>
              </a:highlight>
              <a:latin typeface="Source Sans Pro"/>
              <a:ea typeface="Source Sans Pro"/>
              <a:cs typeface="Source Sans Pro"/>
              <a:sym typeface="Source Sans Pro"/>
            </a:endParaRPr>
          </a:p>
          <a:p>
            <a:pPr indent="-355600" lvl="0" marL="457200" rtl="0" algn="l">
              <a:spcBef>
                <a:spcPts val="0"/>
              </a:spcBef>
              <a:spcAft>
                <a:spcPts val="0"/>
              </a:spcAft>
              <a:buClr>
                <a:srgbClr val="454454"/>
              </a:buClr>
              <a:buSzPts val="2000"/>
              <a:buFont typeface="Source Sans Pro"/>
              <a:buChar char="-"/>
            </a:pPr>
            <a:r>
              <a:rPr lang="en-US" sz="2000">
                <a:solidFill>
                  <a:srgbClr val="454454"/>
                </a:solidFill>
                <a:highlight>
                  <a:srgbClr val="FFFFFF"/>
                </a:highlight>
                <a:latin typeface="Source Sans Pro"/>
                <a:ea typeface="Source Sans Pro"/>
                <a:cs typeface="Source Sans Pro"/>
                <a:sym typeface="Source Sans Pro"/>
              </a:rPr>
              <a:t>One thing to note, we weren’t able to recruit any participants under 35.</a:t>
            </a:r>
            <a:endParaRPr sz="2000">
              <a:solidFill>
                <a:srgbClr val="454454"/>
              </a:solidFill>
              <a:highlight>
                <a:srgbClr val="FFFFFF"/>
              </a:highlight>
              <a:latin typeface="Source Sans Pro"/>
              <a:ea typeface="Source Sans Pro"/>
              <a:cs typeface="Source Sans Pro"/>
              <a:sym typeface="Source Sans Pro"/>
            </a:endParaRPr>
          </a:p>
        </p:txBody>
      </p:sp>
      <p:sp>
        <p:nvSpPr>
          <p:cNvPr id="136" name="Google Shape;136;g625eb06de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625eb06de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625eb06de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hyperlink" Target="https://github.com/department-of-veterans-affairs/va.gov-team/blob/master/products/content/tier-2-content-IA-and-design/learning-center-mvp/product-outline.md" TargetMode="External"/><Relationship Id="rId4" Type="http://schemas.openxmlformats.org/officeDocument/2006/relationships/hyperlink" Target="https://github.com/department-of-veterans-affairs/va.gov-team/blob/master/products/content/tier-2-content-IA-and-design/learning-center-mvp/discovery-and-research/usability-study-research-plan.md" TargetMode="External"/><Relationship Id="rId9" Type="http://schemas.openxmlformats.org/officeDocument/2006/relationships/hyperlink" Target="https://github.com/department-of-veterans-affairs/va.gov-team/blob/master/products/content/tier-2-content-IA-and-design/learning-center-mvp/discovery-and-research/learning-center-mvp-usability-synthesis.xlsx" TargetMode="External"/><Relationship Id="rId5" Type="http://schemas.openxmlformats.org/officeDocument/2006/relationships/hyperlink" Target="https://github.com/department-of-veterans-affairs/va.gov-team/blob/master/products/content/tier-2-content-IA-and-design/learning-center-mvp/discovery-and-research/conversation-guide.md" TargetMode="External"/><Relationship Id="rId6" Type="http://schemas.openxmlformats.org/officeDocument/2006/relationships/hyperlink" Target="https://vsateams.invisionapp.com/share/YJXZTKC6CN4" TargetMode="External"/><Relationship Id="rId7" Type="http://schemas.openxmlformats.org/officeDocument/2006/relationships/hyperlink" Target="https://github.com/department-of-veterans-affairs/va.gov-team/blob/master/products/content/tier-2-content-IA-and-design/learning-center-mvp/discovery-and-research/learning-center-mvp-findings-summary.md" TargetMode="External"/><Relationship Id="rId8" Type="http://schemas.openxmlformats.org/officeDocument/2006/relationships/hyperlink" Target="https://github.com/department-of-veterans-affairs/va.gov-team/tree/master/products/content/tier-2-content-IA-and-design/learning-center-mvp/discovery-and-research/participant-not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vsateams.invisionapp.com/share/YJXZTKC6CN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Liz Lantz</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latin typeface="Source Sans Pro"/>
                <a:ea typeface="Source Sans Pro"/>
                <a:cs typeface="Source Sans Pro"/>
                <a:sym typeface="Source Sans Pro"/>
              </a:rPr>
              <a:t>liz.lantz@adhocteam.us</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August 21,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1524000" y="20663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Learning Center MVP</a:t>
            </a:r>
            <a:endParaRPr/>
          </a:p>
          <a:p>
            <a:pPr indent="0" lvl="0" marL="0" rtl="0" algn="ctr">
              <a:lnSpc>
                <a:spcPct val="120000"/>
              </a:lnSpc>
              <a:spcBef>
                <a:spcPts val="800"/>
              </a:spcBef>
              <a:spcAft>
                <a:spcPts val="0"/>
              </a:spcAft>
              <a:buNone/>
            </a:pPr>
            <a:r>
              <a:rPr b="1" lang="en-US" sz="1800">
                <a:latin typeface="Source Sans Pro"/>
                <a:ea typeface="Source Sans Pro"/>
                <a:cs typeface="Source Sans Pro"/>
                <a:sym typeface="Source Sans Pro"/>
              </a:rPr>
              <a:t>Discovery Readout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Key</a:t>
            </a:r>
            <a:r>
              <a:rPr lang="en-US"/>
              <a:t> Findings</a:t>
            </a:r>
            <a:endParaRPr/>
          </a:p>
        </p:txBody>
      </p:sp>
      <p:sp>
        <p:nvSpPr>
          <p:cNvPr id="152" name="Google Shape;152;p2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53" name="Google Shape;153;p23"/>
          <p:cNvSpPr txBox="1"/>
          <p:nvPr>
            <p:ph idx="4294967295" type="body"/>
          </p:nvPr>
        </p:nvSpPr>
        <p:spPr>
          <a:xfrm>
            <a:off x="613175" y="1435750"/>
            <a:ext cx="11304000" cy="4938900"/>
          </a:xfrm>
          <a:prstGeom prst="rect">
            <a:avLst/>
          </a:prstGeom>
        </p:spPr>
        <p:txBody>
          <a:bodyPr anchorCtr="0" anchor="t" bIns="45700" lIns="45700" spcFirstLastPara="1" rIns="45700" wrap="square" tIns="45700">
            <a:noAutofit/>
          </a:bodyPr>
          <a:lstStyle/>
          <a:p>
            <a:pPr indent="-355600" lvl="0" marL="457200" rtl="0" algn="l">
              <a:lnSpc>
                <a:spcPct val="113000"/>
              </a:lnSpc>
              <a:spcBef>
                <a:spcPts val="0"/>
              </a:spcBef>
              <a:spcAft>
                <a:spcPts val="0"/>
              </a:spcAft>
              <a:buSzPts val="2000"/>
              <a:buAutoNum type="arabicPeriod"/>
            </a:pPr>
            <a:r>
              <a:rPr lang="en-US"/>
              <a:t>The design of the learning center pages makes it easy to navigate and find information for most people.</a:t>
            </a:r>
            <a:endParaRPr b="1"/>
          </a:p>
          <a:p>
            <a:pPr indent="-355600" lvl="0" marL="457200" rtl="0" algn="l">
              <a:lnSpc>
                <a:spcPct val="113000"/>
              </a:lnSpc>
              <a:spcBef>
                <a:spcPts val="1000"/>
              </a:spcBef>
              <a:spcAft>
                <a:spcPts val="0"/>
              </a:spcAft>
              <a:buSzPts val="2000"/>
              <a:buAutoNum type="arabicPeriod"/>
            </a:pPr>
            <a:r>
              <a:rPr lang="en-US"/>
              <a:t>The taxonomy seemed to match the mental models of our participants.</a:t>
            </a:r>
            <a:endParaRPr b="1"/>
          </a:p>
          <a:p>
            <a:pPr indent="-355600" lvl="0" marL="457200" rtl="0" algn="l">
              <a:lnSpc>
                <a:spcPct val="113000"/>
              </a:lnSpc>
              <a:spcBef>
                <a:spcPts val="1000"/>
              </a:spcBef>
              <a:spcAft>
                <a:spcPts val="0"/>
              </a:spcAft>
              <a:buSzPts val="2000"/>
              <a:buAutoNum type="arabicPeriod"/>
            </a:pPr>
            <a:r>
              <a:rPr lang="en-US"/>
              <a:t>Having to go through multiple resources to get answers to questions is frustrating to Veterans.</a:t>
            </a:r>
            <a:endParaRPr b="1"/>
          </a:p>
          <a:p>
            <a:pPr indent="-355600" lvl="0" marL="457200" rtl="0" algn="l">
              <a:lnSpc>
                <a:spcPct val="113000"/>
              </a:lnSpc>
              <a:spcBef>
                <a:spcPts val="1000"/>
              </a:spcBef>
              <a:spcAft>
                <a:spcPts val="0"/>
              </a:spcAft>
              <a:buSzPts val="2000"/>
              <a:buAutoNum type="arabicPeriod"/>
            </a:pPr>
            <a:r>
              <a:rPr lang="en-US"/>
              <a:t>People perceived that all benefit information would be available in the learning center, and experienced no confusion when going to the benefit hub.</a:t>
            </a:r>
            <a:endParaRPr b="1"/>
          </a:p>
          <a:p>
            <a:pPr indent="-355600" lvl="0" marL="457200" rtl="0" algn="l">
              <a:lnSpc>
                <a:spcPct val="113000"/>
              </a:lnSpc>
              <a:spcBef>
                <a:spcPts val="1000"/>
              </a:spcBef>
              <a:spcAft>
                <a:spcPts val="0"/>
              </a:spcAft>
              <a:buSzPts val="2000"/>
              <a:buAutoNum type="arabicPeriod"/>
            </a:pPr>
            <a:r>
              <a:rPr lang="en-US"/>
              <a:t>3 of 8 participants expected the audience and topic tags to be clickable.</a:t>
            </a:r>
            <a:endParaRPr b="1"/>
          </a:p>
          <a:p>
            <a:pPr indent="-355600" lvl="0" marL="457200" rtl="0" algn="l">
              <a:lnSpc>
                <a:spcPct val="113000"/>
              </a:lnSpc>
              <a:spcBef>
                <a:spcPts val="1000"/>
              </a:spcBef>
              <a:spcAft>
                <a:spcPts val="0"/>
              </a:spcAft>
              <a:buSzPts val="2000"/>
              <a:buAutoNum type="arabicPeriod"/>
            </a:pPr>
            <a:r>
              <a:rPr lang="en-US"/>
              <a:t>Template labels were helpful for most people when reviewing a list of articles.</a:t>
            </a:r>
            <a:endParaRPr b="1"/>
          </a:p>
          <a:p>
            <a:pPr indent="-355600" lvl="0" marL="457200" rtl="0" algn="l">
              <a:lnSpc>
                <a:spcPct val="113000"/>
              </a:lnSpc>
              <a:spcBef>
                <a:spcPts val="1000"/>
              </a:spcBef>
              <a:spcAft>
                <a:spcPts val="0"/>
              </a:spcAft>
              <a:buSzPts val="2000"/>
              <a:buAutoNum type="arabicPeriod"/>
            </a:pPr>
            <a:r>
              <a:rPr lang="en-US"/>
              <a:t>People understood the search functionality, but the various search options caused some confusion.</a:t>
            </a:r>
            <a:endParaRPr b="1"/>
          </a:p>
          <a:p>
            <a:pPr indent="-355600" lvl="0" marL="457200" rtl="0" algn="l">
              <a:lnSpc>
                <a:spcPct val="113000"/>
              </a:lnSpc>
              <a:spcBef>
                <a:spcPts val="1000"/>
              </a:spcBef>
              <a:spcAft>
                <a:spcPts val="1000"/>
              </a:spcAft>
              <a:buSzPts val="2000"/>
              <a:buAutoNum type="arabicPeriod"/>
            </a:pPr>
            <a:r>
              <a:rPr lang="en-US"/>
              <a:t>Most people would look for a link to the learning center on the homepage or in the sitewide header.</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The design of the learning center pages makes it easy to navigate and find information for most people.</a:t>
            </a:r>
            <a:endParaRPr sz="3000"/>
          </a:p>
        </p:txBody>
      </p:sp>
      <p:sp>
        <p:nvSpPr>
          <p:cNvPr id="160" name="Google Shape;160;p2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1" name="Google Shape;161;p24"/>
          <p:cNvSpPr txBox="1"/>
          <p:nvPr>
            <p:ph idx="4294967295" type="body"/>
          </p:nvPr>
        </p:nvSpPr>
        <p:spPr>
          <a:xfrm>
            <a:off x="609600" y="2062300"/>
            <a:ext cx="102039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Design made it easy for people to scan information and understand next steps. </a:t>
            </a:r>
            <a:endParaRPr/>
          </a:p>
          <a:p>
            <a:pPr indent="-355600" lvl="0" marL="457200" rtl="0" algn="l">
              <a:lnSpc>
                <a:spcPct val="114000"/>
              </a:lnSpc>
              <a:spcBef>
                <a:spcPts val="1000"/>
              </a:spcBef>
              <a:spcAft>
                <a:spcPts val="0"/>
              </a:spcAft>
              <a:buSzPts val="2000"/>
              <a:buChar char="●"/>
            </a:pPr>
            <a:r>
              <a:rPr lang="en-US"/>
              <a:t>Some people said their expectations were exceeded!</a:t>
            </a:r>
            <a:endParaRPr/>
          </a:p>
          <a:p>
            <a:pPr indent="0" lvl="0" marL="914400" marR="0" rtl="0" algn="l">
              <a:lnSpc>
                <a:spcPct val="114000"/>
              </a:lnSpc>
              <a:spcBef>
                <a:spcPts val="1000"/>
              </a:spcBef>
              <a:spcAft>
                <a:spcPts val="0"/>
              </a:spcAft>
              <a:buNone/>
            </a:pPr>
            <a:r>
              <a:rPr i="1" lang="en-US">
                <a:solidFill>
                  <a:schemeClr val="lt1"/>
                </a:solidFill>
              </a:rPr>
              <a:t>“It's not quite what I expected - It's cleaner. I"m used to seeing a jumble of links that's hard to understand.” </a:t>
            </a:r>
            <a:endParaRPr i="1">
              <a:solidFill>
                <a:schemeClr val="lt1"/>
              </a:solidFill>
            </a:endParaRPr>
          </a:p>
          <a:p>
            <a:pPr indent="-355600" lvl="0" marL="457200" rtl="0" algn="l">
              <a:lnSpc>
                <a:spcPct val="114000"/>
              </a:lnSpc>
              <a:spcBef>
                <a:spcPts val="1000"/>
              </a:spcBef>
              <a:spcAft>
                <a:spcPts val="0"/>
              </a:spcAft>
              <a:buSzPts val="2000"/>
              <a:buChar char="●"/>
            </a:pPr>
            <a:r>
              <a:rPr lang="en-US"/>
              <a:t>H1 and intro text were helpful on the first page, but skipped over on subsequent pages.</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pic>
        <p:nvPicPr>
          <p:cNvPr id="168" name="Google Shape;168;p25"/>
          <p:cNvPicPr preferRelativeResize="0"/>
          <p:nvPr/>
        </p:nvPicPr>
        <p:blipFill>
          <a:blip r:embed="rId3">
            <a:alphaModFix/>
          </a:blip>
          <a:stretch>
            <a:fillRect/>
          </a:stretch>
        </p:blipFill>
        <p:spPr>
          <a:xfrm>
            <a:off x="5364200" y="1027950"/>
            <a:ext cx="6360750" cy="4802100"/>
          </a:xfrm>
          <a:prstGeom prst="rect">
            <a:avLst/>
          </a:prstGeom>
          <a:noFill/>
          <a:ln>
            <a:noFill/>
          </a:ln>
        </p:spPr>
      </p:pic>
      <p:sp>
        <p:nvSpPr>
          <p:cNvPr id="169" name="Google Shape;169;p25"/>
          <p:cNvSpPr txBox="1"/>
          <p:nvPr/>
        </p:nvSpPr>
        <p:spPr>
          <a:xfrm>
            <a:off x="661500" y="2038500"/>
            <a:ext cx="4077000" cy="28215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1000"/>
              </a:spcAft>
              <a:buNone/>
            </a:pPr>
            <a:r>
              <a:rPr i="1" lang="en-US" sz="2300">
                <a:solidFill>
                  <a:schemeClr val="lt1"/>
                </a:solidFill>
                <a:latin typeface="Source Sans Pro"/>
                <a:ea typeface="Source Sans Pro"/>
                <a:cs typeface="Source Sans Pro"/>
                <a:sym typeface="Source Sans Pro"/>
              </a:rPr>
              <a:t>“First off, this thing at the top (*mouses over header and intro text*), you don't even need that. </a:t>
            </a:r>
            <a:br>
              <a:rPr i="1" lang="en-US" sz="2300">
                <a:solidFill>
                  <a:schemeClr val="lt1"/>
                </a:solidFill>
                <a:latin typeface="Source Sans Pro"/>
                <a:ea typeface="Source Sans Pro"/>
                <a:cs typeface="Source Sans Pro"/>
                <a:sym typeface="Source Sans Pro"/>
              </a:rPr>
            </a:br>
            <a:r>
              <a:rPr i="1" lang="en-US" sz="2300">
                <a:solidFill>
                  <a:schemeClr val="lt1"/>
                </a:solidFill>
                <a:latin typeface="Source Sans Pro"/>
                <a:ea typeface="Source Sans Pro"/>
                <a:cs typeface="Source Sans Pro"/>
                <a:sym typeface="Source Sans Pro"/>
              </a:rPr>
              <a:t>It doesn't even seem like it went where I need to be when I clicked.”</a:t>
            </a:r>
            <a:endParaRPr sz="1700">
              <a:latin typeface="Source Sans Pro"/>
              <a:ea typeface="Source Sans Pro"/>
              <a:cs typeface="Source Sans Pro"/>
              <a:sym typeface="Source Sans Pro"/>
            </a:endParaRPr>
          </a:p>
        </p:txBody>
      </p:sp>
      <p:sp>
        <p:nvSpPr>
          <p:cNvPr id="170" name="Google Shape;170;p25"/>
          <p:cNvSpPr/>
          <p:nvPr/>
        </p:nvSpPr>
        <p:spPr>
          <a:xfrm>
            <a:off x="5359500" y="2740500"/>
            <a:ext cx="4414500" cy="1417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5"/>
          <p:cNvCxnSpPr/>
          <p:nvPr/>
        </p:nvCxnSpPr>
        <p:spPr>
          <a:xfrm>
            <a:off x="4549150" y="2832500"/>
            <a:ext cx="657900" cy="540600"/>
          </a:xfrm>
          <a:prstGeom prst="straightConnector1">
            <a:avLst/>
          </a:prstGeom>
          <a:noFill/>
          <a:ln cap="flat" cmpd="sng" w="28575">
            <a:solidFill>
              <a:schemeClr val="dk2"/>
            </a:solidFill>
            <a:prstDash val="solid"/>
            <a:round/>
            <a:headEnd len="med" w="med" type="none"/>
            <a:tailEnd len="med" w="med" type="triangle"/>
          </a:ln>
        </p:spPr>
      </p:cxnSp>
      <p:sp>
        <p:nvSpPr>
          <p:cNvPr id="172" name="Google Shape;172;p25"/>
          <p:cNvSpPr txBox="1"/>
          <p:nvPr/>
        </p:nvSpPr>
        <p:spPr>
          <a:xfrm>
            <a:off x="5364200" y="5950800"/>
            <a:ext cx="6360600" cy="55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000"/>
              </a:spcBef>
              <a:spcAft>
                <a:spcPts val="0"/>
              </a:spcAft>
              <a:buNone/>
            </a:pPr>
            <a:r>
              <a:rPr i="1" lang="en-US" sz="1200">
                <a:solidFill>
                  <a:srgbClr val="333333"/>
                </a:solidFill>
                <a:highlight>
                  <a:srgbClr val="FFFFFF"/>
                </a:highlight>
              </a:rPr>
              <a:t>Learning center h1, and intro text remain static on all pages in the prototype.</a:t>
            </a:r>
            <a:endParaRPr i="1" sz="1200">
              <a:solidFill>
                <a:srgbClr val="333333"/>
              </a:solidFill>
              <a:highlight>
                <a:srgbClr val="FFFFFF"/>
              </a:highlight>
            </a:endParaRPr>
          </a:p>
          <a:p>
            <a:pPr indent="0" lvl="0" marL="0" rtl="0" algn="r">
              <a:lnSpc>
                <a:spcPct val="115000"/>
              </a:lnSpc>
              <a:spcBef>
                <a:spcPts val="1000"/>
              </a:spcBef>
              <a:spcAft>
                <a:spcPts val="0"/>
              </a:spcAft>
              <a:buNone/>
            </a:pPr>
            <a:r>
              <a:t/>
            </a:r>
            <a:endParaRPr i="1" sz="1100"/>
          </a:p>
          <a:p>
            <a:pPr indent="0" lvl="0" marL="0" rtl="0" algn="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The taxonomy seemed to match the mental models of our participants.</a:t>
            </a:r>
            <a:endParaRPr sz="3000"/>
          </a:p>
        </p:txBody>
      </p:sp>
      <p:sp>
        <p:nvSpPr>
          <p:cNvPr id="179" name="Google Shape;179;p2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80" name="Google Shape;180;p26"/>
          <p:cNvSpPr txBox="1"/>
          <p:nvPr>
            <p:ph idx="4294967295" type="body"/>
          </p:nvPr>
        </p:nvSpPr>
        <p:spPr>
          <a:xfrm>
            <a:off x="609600" y="2062300"/>
            <a:ext cx="10203900" cy="45663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The audience and topics categorization were easily understood.</a:t>
            </a:r>
            <a:endParaRPr i="1">
              <a:solidFill>
                <a:schemeClr val="lt1"/>
              </a:solidFill>
            </a:endParaRPr>
          </a:p>
          <a:p>
            <a:pPr indent="-355600" lvl="0" marL="457200" rtl="0" algn="l">
              <a:lnSpc>
                <a:spcPct val="114000"/>
              </a:lnSpc>
              <a:spcBef>
                <a:spcPts val="1000"/>
              </a:spcBef>
              <a:spcAft>
                <a:spcPts val="0"/>
              </a:spcAft>
              <a:buSzPts val="2000"/>
              <a:buChar char="●"/>
            </a:pPr>
            <a:r>
              <a:rPr lang="en-US"/>
              <a:t>Most people went to a benefit category under Topics on the homepage when asked to show us how they would find something.</a:t>
            </a:r>
            <a:br>
              <a:rPr lang="en-US"/>
            </a:br>
            <a:r>
              <a:rPr lang="en-US"/>
              <a:t>	</a:t>
            </a:r>
            <a:r>
              <a:rPr i="1" lang="en-US">
                <a:solidFill>
                  <a:schemeClr val="lt1"/>
                </a:solidFill>
              </a:rPr>
              <a:t>“I like the way that it's broken into different benefits - I think a lot of Veterans don't</a:t>
            </a:r>
            <a:br>
              <a:rPr i="1" lang="en-US">
                <a:solidFill>
                  <a:schemeClr val="lt1"/>
                </a:solidFill>
              </a:rPr>
            </a:br>
            <a:r>
              <a:rPr i="1" lang="en-US">
                <a:solidFill>
                  <a:schemeClr val="lt1"/>
                </a:solidFill>
              </a:rPr>
              <a:t>           understand that.” </a:t>
            </a:r>
            <a:endParaRPr/>
          </a:p>
          <a:p>
            <a:pPr indent="-355600" lvl="0" marL="457200" rtl="0" algn="l">
              <a:lnSpc>
                <a:spcPct val="114000"/>
              </a:lnSpc>
              <a:spcBef>
                <a:spcPts val="1000"/>
              </a:spcBef>
              <a:spcAft>
                <a:spcPts val="0"/>
              </a:spcAft>
              <a:buSzPts val="2000"/>
              <a:buChar char="●"/>
            </a:pPr>
            <a:r>
              <a:rPr lang="en-US"/>
              <a:t>In the audience section, 3 people expected the “show more” link to reveal personalized options.</a:t>
            </a:r>
            <a:endParaRPr/>
          </a:p>
          <a:p>
            <a:pPr indent="-355600" lvl="0" marL="457200" rtl="0" algn="l">
              <a:lnSpc>
                <a:spcPct val="114000"/>
              </a:lnSpc>
              <a:spcBef>
                <a:spcPts val="1000"/>
              </a:spcBef>
              <a:spcAft>
                <a:spcPts val="0"/>
              </a:spcAft>
              <a:buSzPts val="2000"/>
              <a:buChar char="●"/>
            </a:pPr>
            <a:r>
              <a:rPr lang="en-US"/>
              <a:t>Template labels were more helpful than the tags on search results pages.</a:t>
            </a:r>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“It [the layout] makes it very simple and easy for somebody to use, regardless of your age, or how you are associated with the military or the VA.”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pic>
        <p:nvPicPr>
          <p:cNvPr id="193" name="Google Shape;193;p28"/>
          <p:cNvPicPr preferRelativeResize="0"/>
          <p:nvPr/>
        </p:nvPicPr>
        <p:blipFill>
          <a:blip r:embed="rId3">
            <a:alphaModFix/>
          </a:blip>
          <a:stretch>
            <a:fillRect/>
          </a:stretch>
        </p:blipFill>
        <p:spPr>
          <a:xfrm>
            <a:off x="1741537" y="1688000"/>
            <a:ext cx="8708925" cy="3293500"/>
          </a:xfrm>
          <a:prstGeom prst="rect">
            <a:avLst/>
          </a:prstGeom>
          <a:noFill/>
          <a:ln>
            <a:noFill/>
          </a:ln>
        </p:spPr>
      </p:pic>
      <p:sp>
        <p:nvSpPr>
          <p:cNvPr id="194" name="Google Shape;194;p28"/>
          <p:cNvSpPr txBox="1"/>
          <p:nvPr/>
        </p:nvSpPr>
        <p:spPr>
          <a:xfrm>
            <a:off x="4089850" y="4981500"/>
            <a:ext cx="6360600" cy="55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000"/>
              </a:spcBef>
              <a:spcAft>
                <a:spcPts val="0"/>
              </a:spcAft>
              <a:buNone/>
            </a:pPr>
            <a:r>
              <a:rPr i="1" lang="en-US" sz="1200">
                <a:solidFill>
                  <a:srgbClr val="333333"/>
                </a:solidFill>
              </a:rPr>
              <a:t>Example of template labels and tags.</a:t>
            </a:r>
            <a:endParaRPr i="1" sz="1200">
              <a:solidFill>
                <a:srgbClr val="333333"/>
              </a:solidFill>
              <a:highlight>
                <a:srgbClr val="FFFFFF"/>
              </a:highlight>
            </a:endParaRPr>
          </a:p>
          <a:p>
            <a:pPr indent="0" lvl="0" marL="0" rtl="0" algn="r">
              <a:lnSpc>
                <a:spcPct val="115000"/>
              </a:lnSpc>
              <a:spcBef>
                <a:spcPts val="1000"/>
              </a:spcBef>
              <a:spcAft>
                <a:spcPts val="0"/>
              </a:spcAft>
              <a:buNone/>
            </a:pPr>
            <a:r>
              <a:t/>
            </a:r>
            <a:endParaRPr i="1" sz="1100"/>
          </a:p>
          <a:p>
            <a:pPr indent="0" lvl="0" marL="0" rtl="0" algn="r">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pic>
        <p:nvPicPr>
          <p:cNvPr id="201" name="Google Shape;201;p29"/>
          <p:cNvPicPr preferRelativeResize="0"/>
          <p:nvPr/>
        </p:nvPicPr>
        <p:blipFill>
          <a:blip r:embed="rId3">
            <a:alphaModFix/>
          </a:blip>
          <a:stretch>
            <a:fillRect/>
          </a:stretch>
        </p:blipFill>
        <p:spPr>
          <a:xfrm>
            <a:off x="1602100" y="831725"/>
            <a:ext cx="8648099" cy="3319225"/>
          </a:xfrm>
          <a:prstGeom prst="rect">
            <a:avLst/>
          </a:prstGeom>
          <a:noFill/>
          <a:ln>
            <a:noFill/>
          </a:ln>
        </p:spPr>
      </p:pic>
      <p:sp>
        <p:nvSpPr>
          <p:cNvPr id="202" name="Google Shape;202;p29"/>
          <p:cNvSpPr txBox="1"/>
          <p:nvPr/>
        </p:nvSpPr>
        <p:spPr>
          <a:xfrm>
            <a:off x="1646050" y="4440150"/>
            <a:ext cx="8560200" cy="15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900">
                <a:solidFill>
                  <a:schemeClr val="lt1"/>
                </a:solidFill>
                <a:latin typeface="Source Sans Pro"/>
                <a:ea typeface="Source Sans Pro"/>
                <a:cs typeface="Source Sans Pro"/>
                <a:sym typeface="Source Sans Pro"/>
              </a:rPr>
              <a:t>“It’s where you can get into your personal information. Cause it really doesn’t have a...up at the top...a place to go to ‘your information’. It lets you sign in but it doesn’t give you a place to go to ‘your information’.” - Person talking about what they expect if they click ‘show more’.</a:t>
            </a:r>
            <a:endParaRPr i="1" sz="1900">
              <a:solidFill>
                <a:schemeClr val="lt1"/>
              </a:solidFill>
              <a:latin typeface="Source Sans Pro"/>
              <a:ea typeface="Source Sans Pro"/>
              <a:cs typeface="Source Sans Pro"/>
              <a:sym typeface="Source Sans Pro"/>
            </a:endParaRPr>
          </a:p>
        </p:txBody>
      </p:sp>
      <p:cxnSp>
        <p:nvCxnSpPr>
          <p:cNvPr id="203" name="Google Shape;203;p29"/>
          <p:cNvCxnSpPr/>
          <p:nvPr/>
        </p:nvCxnSpPr>
        <p:spPr>
          <a:xfrm flipH="1">
            <a:off x="1293150" y="5045450"/>
            <a:ext cx="127200" cy="105900"/>
          </a:xfrm>
          <a:prstGeom prst="straightConnector1">
            <a:avLst/>
          </a:prstGeom>
          <a:noFill/>
          <a:ln cap="flat" cmpd="sng" w="28575">
            <a:solidFill>
              <a:schemeClr val="dk2"/>
            </a:solidFill>
            <a:prstDash val="solid"/>
            <a:round/>
            <a:headEnd len="med" w="med" type="none"/>
            <a:tailEnd len="med" w="med" type="none"/>
          </a:ln>
        </p:spPr>
      </p:cxnSp>
      <p:cxnSp>
        <p:nvCxnSpPr>
          <p:cNvPr id="204" name="Google Shape;204;p29"/>
          <p:cNvCxnSpPr/>
          <p:nvPr/>
        </p:nvCxnSpPr>
        <p:spPr>
          <a:xfrm rot="10800000">
            <a:off x="1293150" y="4886450"/>
            <a:ext cx="127200" cy="159000"/>
          </a:xfrm>
          <a:prstGeom prst="straightConnector1">
            <a:avLst/>
          </a:prstGeom>
          <a:noFill/>
          <a:ln cap="flat" cmpd="sng" w="28575">
            <a:solidFill>
              <a:schemeClr val="dk2"/>
            </a:solidFill>
            <a:prstDash val="solid"/>
            <a:round/>
            <a:headEnd len="med" w="med" type="none"/>
            <a:tailEnd len="med" w="med" type="none"/>
          </a:ln>
        </p:spPr>
      </p:cxnSp>
      <p:sp>
        <p:nvSpPr>
          <p:cNvPr id="205" name="Google Shape;205;p29"/>
          <p:cNvSpPr/>
          <p:nvPr/>
        </p:nvSpPr>
        <p:spPr>
          <a:xfrm>
            <a:off x="403075" y="3593299"/>
            <a:ext cx="1261075" cy="1452072"/>
          </a:xfrm>
          <a:custGeom>
            <a:rect b="b" l="l" r="r" t="t"/>
            <a:pathLst>
              <a:path extrusionOk="0" h="63548" w="50443">
                <a:moveTo>
                  <a:pt x="40691" y="63548"/>
                </a:moveTo>
                <a:cubicBezTo>
                  <a:pt x="28933" y="63548"/>
                  <a:pt x="15755" y="62547"/>
                  <a:pt x="6348" y="55492"/>
                </a:cubicBezTo>
                <a:cubicBezTo>
                  <a:pt x="-1257" y="49788"/>
                  <a:pt x="-339" y="36943"/>
                  <a:pt x="837" y="27509"/>
                </a:cubicBezTo>
                <a:cubicBezTo>
                  <a:pt x="2470" y="14413"/>
                  <a:pt x="16650" y="2544"/>
                  <a:pt x="29668" y="374"/>
                </a:cubicBezTo>
                <a:cubicBezTo>
                  <a:pt x="36504" y="-765"/>
                  <a:pt x="43512" y="1222"/>
                  <a:pt x="50443" y="1222"/>
                </a:cubicBezTo>
              </a:path>
            </a:pathLst>
          </a:custGeom>
          <a:noFill/>
          <a:ln cap="flat" cmpd="sng" w="28575">
            <a:solidFill>
              <a:schemeClr val="dk2"/>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Having to go through multiple resources to get answers to questions is frustrating to Veterans.</a:t>
            </a:r>
            <a:endParaRPr sz="3000"/>
          </a:p>
        </p:txBody>
      </p:sp>
      <p:sp>
        <p:nvSpPr>
          <p:cNvPr id="212" name="Google Shape;212;p3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13" name="Google Shape;213;p30"/>
          <p:cNvSpPr txBox="1"/>
          <p:nvPr>
            <p:ph idx="4294967295" type="body"/>
          </p:nvPr>
        </p:nvSpPr>
        <p:spPr>
          <a:xfrm>
            <a:off x="609600" y="2062300"/>
            <a:ext cx="10203900" cy="45663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People shared stories of frustration navigating multiple VA websites to get answers to their questions.</a:t>
            </a:r>
            <a:endParaRPr/>
          </a:p>
          <a:p>
            <a:pPr indent="0" lvl="0" marL="914400" marR="0" rtl="0" algn="l">
              <a:lnSpc>
                <a:spcPct val="114000"/>
              </a:lnSpc>
              <a:spcBef>
                <a:spcPts val="1000"/>
              </a:spcBef>
              <a:spcAft>
                <a:spcPts val="0"/>
              </a:spcAft>
              <a:buNone/>
            </a:pPr>
            <a:r>
              <a:rPr i="1" lang="en-US">
                <a:solidFill>
                  <a:schemeClr val="lt1"/>
                </a:solidFill>
              </a:rPr>
              <a:t>“</a:t>
            </a:r>
            <a:r>
              <a:rPr i="1" lang="en-US">
                <a:solidFill>
                  <a:schemeClr val="lt1"/>
                </a:solidFill>
              </a:rPr>
              <a:t>The way we perceive it is that the VA is trying to cause us to say "Screw it" that way they won't give us our benefits. They're intentionally trying to make it more difficult for us.</a:t>
            </a:r>
            <a:r>
              <a:rPr i="1" lang="en-US">
                <a:solidFill>
                  <a:schemeClr val="lt1"/>
                </a:solidFill>
              </a:rPr>
              <a:t>” </a:t>
            </a:r>
            <a:endParaRPr i="1">
              <a:solidFill>
                <a:schemeClr val="lt1"/>
              </a:solidFill>
            </a:endParaRPr>
          </a:p>
          <a:p>
            <a:pPr indent="-355600" lvl="0" marL="457200" rtl="0" algn="l">
              <a:lnSpc>
                <a:spcPct val="114000"/>
              </a:lnSpc>
              <a:spcBef>
                <a:spcPts val="1000"/>
              </a:spcBef>
              <a:spcAft>
                <a:spcPts val="0"/>
              </a:spcAft>
              <a:buSzPts val="2000"/>
              <a:buChar char="●"/>
            </a:pPr>
            <a:r>
              <a:rPr lang="en-US"/>
              <a:t>Template labels helped people differentiate between articles with similar or identical titles, but 2 people were frustrated and confused by the fact that the articles were there at all.</a:t>
            </a:r>
            <a:br>
              <a:rPr lang="en-US"/>
            </a:br>
            <a:r>
              <a:rPr lang="en-US"/>
              <a:t>	</a:t>
            </a:r>
            <a:r>
              <a:rPr i="1" lang="en-US">
                <a:solidFill>
                  <a:schemeClr val="lt1"/>
                </a:solidFill>
              </a:rPr>
              <a:t>“</a:t>
            </a:r>
            <a:r>
              <a:rPr i="1" lang="en-US">
                <a:solidFill>
                  <a:schemeClr val="lt1"/>
                </a:solidFill>
              </a:rPr>
              <a:t>That can be quite confusing, especially to folks that have TBI [traumatic brain injury] like </a:t>
            </a:r>
            <a:br>
              <a:rPr i="1" lang="en-US">
                <a:solidFill>
                  <a:schemeClr val="lt1"/>
                </a:solidFill>
              </a:rPr>
            </a:br>
            <a:r>
              <a:rPr i="1" lang="en-US">
                <a:solidFill>
                  <a:schemeClr val="lt1"/>
                </a:solidFill>
              </a:rPr>
              <a:t>           me. That would be extremely confusing and very frustrating. You're sending us to more </a:t>
            </a:r>
            <a:br>
              <a:rPr i="1" lang="en-US">
                <a:solidFill>
                  <a:schemeClr val="lt1"/>
                </a:solidFill>
              </a:rPr>
            </a:br>
            <a:r>
              <a:rPr i="1" lang="en-US">
                <a:solidFill>
                  <a:schemeClr val="lt1"/>
                </a:solidFill>
              </a:rPr>
              <a:t>          places than we need to go.</a:t>
            </a:r>
            <a:r>
              <a:rPr i="1" lang="en-US">
                <a:solidFill>
                  <a:schemeClr val="lt1"/>
                </a:solidFill>
              </a:rPr>
              <a:t>” </a:t>
            </a:r>
            <a:endParaRPr/>
          </a:p>
          <a:p>
            <a:pPr indent="-355600" lvl="0" marL="457200" rtl="0" algn="l">
              <a:lnSpc>
                <a:spcPct val="114000"/>
              </a:lnSpc>
              <a:spcBef>
                <a:spcPts val="1000"/>
              </a:spcBef>
              <a:spcAft>
                <a:spcPts val="1000"/>
              </a:spcAft>
              <a:buSzPts val="2000"/>
              <a:buChar char="●"/>
            </a:pPr>
            <a:r>
              <a:rPr lang="en-US"/>
              <a:t>7 of 8 participants felt that the learning center concept would be an improvement over the multiple-website experience they have today.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"You know the term Rosetta Stone? I think this is strong enough, and organized well enough that it could be that for Veterans."</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People perceived that all benefit information would be available in the learning center, and experienced no confusion when going to the benefit hub</a:t>
            </a:r>
            <a:r>
              <a:rPr lang="en-US" sz="3000"/>
              <a:t>.</a:t>
            </a:r>
            <a:endParaRPr sz="3000"/>
          </a:p>
        </p:txBody>
      </p:sp>
      <p:sp>
        <p:nvSpPr>
          <p:cNvPr id="226" name="Google Shape;226;p3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27" name="Google Shape;227;p32"/>
          <p:cNvSpPr txBox="1"/>
          <p:nvPr>
            <p:ph idx="4294967295" type="body"/>
          </p:nvPr>
        </p:nvSpPr>
        <p:spPr>
          <a:xfrm>
            <a:off x="609600" y="2476050"/>
            <a:ext cx="10203900" cy="45663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We asked people at multiple points in the session to find benefit application or eligibility info. 7 of 8 participants said they’d look in the learning center:</a:t>
            </a:r>
            <a:endParaRPr/>
          </a:p>
          <a:p>
            <a:pPr indent="-355600" lvl="1" marL="914400" rtl="0" algn="l">
              <a:lnSpc>
                <a:spcPct val="114000"/>
              </a:lnSpc>
              <a:spcBef>
                <a:spcPts val="1000"/>
              </a:spcBef>
              <a:spcAft>
                <a:spcPts val="0"/>
              </a:spcAft>
              <a:buSzPts val="2000"/>
              <a:buChar char="○"/>
            </a:pPr>
            <a:r>
              <a:rPr lang="en-US"/>
              <a:t>By returning to the home page and browsing links by topic, or </a:t>
            </a:r>
            <a:endParaRPr/>
          </a:p>
          <a:p>
            <a:pPr indent="-355600" lvl="1" marL="914400" rtl="0" algn="l">
              <a:lnSpc>
                <a:spcPct val="114000"/>
              </a:lnSpc>
              <a:spcBef>
                <a:spcPts val="1000"/>
              </a:spcBef>
              <a:spcAft>
                <a:spcPts val="0"/>
              </a:spcAft>
              <a:buSzPts val="2000"/>
              <a:buChar char="○"/>
            </a:pPr>
            <a:r>
              <a:rPr lang="en-US"/>
              <a:t>By searching with the `Search learning center` radio button selected.</a:t>
            </a:r>
            <a:endParaRPr/>
          </a:p>
          <a:p>
            <a:pPr indent="-355600" lvl="0" marL="457200" rtl="0" algn="l">
              <a:lnSpc>
                <a:spcPct val="114000"/>
              </a:lnSpc>
              <a:spcBef>
                <a:spcPts val="1000"/>
              </a:spcBef>
              <a:spcAft>
                <a:spcPts val="0"/>
              </a:spcAft>
              <a:buSzPts val="2000"/>
              <a:buChar char="●"/>
            </a:pPr>
            <a:r>
              <a:rPr lang="en-US"/>
              <a:t>50% of participants expected to find benefit applications under the `View all articles` link in a topic section.</a:t>
            </a:r>
            <a:endParaRPr/>
          </a:p>
          <a:p>
            <a:pPr indent="-355600" lvl="0" marL="457200" rtl="0" algn="l">
              <a:lnSpc>
                <a:spcPct val="114000"/>
              </a:lnSpc>
              <a:spcBef>
                <a:spcPts val="1000"/>
              </a:spcBef>
              <a:spcAft>
                <a:spcPts val="1000"/>
              </a:spcAft>
              <a:buSzPts val="2000"/>
              <a:buChar char="●"/>
            </a:pPr>
            <a:r>
              <a:rPr lang="en-US"/>
              <a:t>No one acknowledge anything had changed going between the benefit hub and learning center.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3 of 8 participants expected the audience and topic tags to be clickable.</a:t>
            </a:r>
            <a:endParaRPr sz="3000"/>
          </a:p>
        </p:txBody>
      </p:sp>
      <p:sp>
        <p:nvSpPr>
          <p:cNvPr id="234" name="Google Shape;234;p3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35" name="Google Shape;235;p33"/>
          <p:cNvSpPr txBox="1"/>
          <p:nvPr>
            <p:ph idx="4294967295" type="body"/>
          </p:nvPr>
        </p:nvSpPr>
        <p:spPr>
          <a:xfrm>
            <a:off x="609600" y="1999625"/>
            <a:ext cx="10203900" cy="45663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Most people didn't comment on the audience and topics tags on the search results or article pages until prompted. </a:t>
            </a:r>
            <a:endParaRPr/>
          </a:p>
          <a:p>
            <a:pPr indent="-355600" lvl="0" marL="457200" rtl="0" algn="l">
              <a:lnSpc>
                <a:spcPct val="114000"/>
              </a:lnSpc>
              <a:spcBef>
                <a:spcPts val="1000"/>
              </a:spcBef>
              <a:spcAft>
                <a:spcPts val="0"/>
              </a:spcAft>
              <a:buSzPts val="2000"/>
              <a:buChar char="●"/>
            </a:pPr>
            <a:r>
              <a:rPr lang="en-US"/>
              <a:t>Less than half expected the tags to be clickable. </a:t>
            </a:r>
            <a:endParaRPr/>
          </a:p>
          <a:p>
            <a:pPr indent="0" lvl="0" marL="914400" rtl="0" algn="l">
              <a:lnSpc>
                <a:spcPct val="114000"/>
              </a:lnSpc>
              <a:spcBef>
                <a:spcPts val="1000"/>
              </a:spcBef>
              <a:spcAft>
                <a:spcPts val="1000"/>
              </a:spcAft>
              <a:buNone/>
            </a:pPr>
            <a:r>
              <a:rPr i="1" lang="en-US">
                <a:solidFill>
                  <a:schemeClr val="lt1"/>
                </a:solidFill>
              </a:rPr>
              <a:t>“Are those viable links? What are you trying to get across with that? How are you trying to guide us?”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grpSp>
        <p:nvGrpSpPr>
          <p:cNvPr id="242" name="Google Shape;242;p34"/>
          <p:cNvGrpSpPr/>
          <p:nvPr/>
        </p:nvGrpSpPr>
        <p:grpSpPr>
          <a:xfrm>
            <a:off x="4819374" y="907950"/>
            <a:ext cx="6360609" cy="4617200"/>
            <a:chOff x="4393100" y="907950"/>
            <a:chExt cx="6360609" cy="4617200"/>
          </a:xfrm>
        </p:grpSpPr>
        <p:sp>
          <p:nvSpPr>
            <p:cNvPr id="243" name="Google Shape;243;p34"/>
            <p:cNvSpPr txBox="1"/>
            <p:nvPr/>
          </p:nvSpPr>
          <p:spPr>
            <a:xfrm>
              <a:off x="4393100" y="4968950"/>
              <a:ext cx="6360600" cy="55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1000"/>
                </a:spcBef>
                <a:spcAft>
                  <a:spcPts val="0"/>
                </a:spcAft>
                <a:buNone/>
              </a:pPr>
              <a:r>
                <a:rPr i="1" lang="en-US" sz="1200">
                  <a:solidFill>
                    <a:srgbClr val="333333"/>
                  </a:solidFill>
                </a:rPr>
                <a:t>Example of tag design; the majority of participants didn’t realize they were clickable.</a:t>
              </a:r>
              <a:endParaRPr i="1" sz="1200">
                <a:solidFill>
                  <a:srgbClr val="333333"/>
                </a:solidFill>
                <a:highlight>
                  <a:srgbClr val="FFFFFF"/>
                </a:highlight>
              </a:endParaRPr>
            </a:p>
            <a:p>
              <a:pPr indent="0" lvl="0" marL="0" rtl="0" algn="r">
                <a:lnSpc>
                  <a:spcPct val="115000"/>
                </a:lnSpc>
                <a:spcBef>
                  <a:spcPts val="1000"/>
                </a:spcBef>
                <a:spcAft>
                  <a:spcPts val="0"/>
                </a:spcAft>
                <a:buNone/>
              </a:pPr>
              <a:r>
                <a:t/>
              </a:r>
              <a:endParaRPr i="1" sz="1100"/>
            </a:p>
            <a:p>
              <a:pPr indent="0" lvl="0" marL="0" rtl="0" algn="r">
                <a:spcBef>
                  <a:spcPts val="0"/>
                </a:spcBef>
                <a:spcAft>
                  <a:spcPts val="0"/>
                </a:spcAft>
                <a:buNone/>
              </a:pPr>
              <a:r>
                <a:t/>
              </a:r>
              <a:endParaRPr>
                <a:latin typeface="Source Sans Pro"/>
                <a:ea typeface="Source Sans Pro"/>
                <a:cs typeface="Source Sans Pro"/>
                <a:sym typeface="Source Sans Pro"/>
              </a:endParaRPr>
            </a:p>
          </p:txBody>
        </p:sp>
        <p:pic>
          <p:nvPicPr>
            <p:cNvPr id="244" name="Google Shape;244;p34"/>
            <p:cNvPicPr preferRelativeResize="0"/>
            <p:nvPr/>
          </p:nvPicPr>
          <p:blipFill>
            <a:blip r:embed="rId3">
              <a:alphaModFix/>
            </a:blip>
            <a:stretch>
              <a:fillRect/>
            </a:stretch>
          </p:blipFill>
          <p:spPr>
            <a:xfrm>
              <a:off x="4572650" y="907950"/>
              <a:ext cx="6181059" cy="3996375"/>
            </a:xfrm>
            <a:prstGeom prst="rect">
              <a:avLst/>
            </a:prstGeom>
            <a:noFill/>
            <a:ln>
              <a:noFill/>
            </a:ln>
          </p:spPr>
        </p:pic>
        <p:sp>
          <p:nvSpPr>
            <p:cNvPr id="245" name="Google Shape;245;p34"/>
            <p:cNvSpPr/>
            <p:nvPr/>
          </p:nvSpPr>
          <p:spPr>
            <a:xfrm>
              <a:off x="4647875" y="2131375"/>
              <a:ext cx="2507400" cy="87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34"/>
          <p:cNvSpPr txBox="1"/>
          <p:nvPr/>
        </p:nvSpPr>
        <p:spPr>
          <a:xfrm>
            <a:off x="661500" y="2156175"/>
            <a:ext cx="4077000" cy="28215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1000"/>
              </a:spcAft>
              <a:buNone/>
            </a:pPr>
            <a:r>
              <a:rPr i="1" lang="en-US" sz="2300">
                <a:solidFill>
                  <a:schemeClr val="lt1"/>
                </a:solidFill>
                <a:latin typeface="Source Sans Pro"/>
                <a:ea typeface="Source Sans Pro"/>
                <a:cs typeface="Source Sans Pro"/>
                <a:sym typeface="Source Sans Pro"/>
              </a:rPr>
              <a:t>“</a:t>
            </a:r>
            <a:r>
              <a:rPr i="1" lang="en-US" sz="2300">
                <a:solidFill>
                  <a:schemeClr val="lt1"/>
                </a:solidFill>
                <a:latin typeface="Source Sans Pro"/>
                <a:ea typeface="Source Sans Pro"/>
                <a:cs typeface="Source Sans Pro"/>
                <a:sym typeface="Source Sans Pro"/>
              </a:rPr>
              <a:t>It doesn't look like it's clickable. It just looks like this is the audience.</a:t>
            </a:r>
            <a:r>
              <a:rPr i="1" lang="en-US" sz="2300">
                <a:solidFill>
                  <a:schemeClr val="lt1"/>
                </a:solidFill>
                <a:latin typeface="Source Sans Pro"/>
                <a:ea typeface="Source Sans Pro"/>
                <a:cs typeface="Source Sans Pro"/>
                <a:sym typeface="Source Sans Pro"/>
              </a:rPr>
              <a:t>”</a:t>
            </a:r>
            <a:endParaRPr sz="170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Template labels were helpful for most people when reviewing a list of articles.</a:t>
            </a:r>
            <a:endParaRPr sz="3000"/>
          </a:p>
        </p:txBody>
      </p:sp>
      <p:sp>
        <p:nvSpPr>
          <p:cNvPr id="253" name="Google Shape;253;p3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54" name="Google Shape;254;p35"/>
          <p:cNvSpPr txBox="1"/>
          <p:nvPr>
            <p:ph idx="4294967295" type="body"/>
          </p:nvPr>
        </p:nvSpPr>
        <p:spPr>
          <a:xfrm>
            <a:off x="609600" y="1999625"/>
            <a:ext cx="10110000" cy="20499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7 of 8 people noticed them right away on the search results page.</a:t>
            </a:r>
            <a:endParaRPr/>
          </a:p>
          <a:p>
            <a:pPr indent="-355600" lvl="0" marL="457200" rtl="0" algn="l">
              <a:lnSpc>
                <a:spcPct val="114000"/>
              </a:lnSpc>
              <a:spcBef>
                <a:spcPts val="1000"/>
              </a:spcBef>
              <a:spcAft>
                <a:spcPts val="0"/>
              </a:spcAft>
              <a:buSzPts val="2000"/>
              <a:buChar char="●"/>
            </a:pPr>
            <a:r>
              <a:rPr lang="en-US"/>
              <a:t>3 people were confused by the difference between the </a:t>
            </a:r>
            <a:r>
              <a:rPr b="1" lang="en-US"/>
              <a:t>Question and answer </a:t>
            </a:r>
            <a:r>
              <a:rPr lang="en-US"/>
              <a:t>and </a:t>
            </a:r>
            <a:r>
              <a:rPr b="1" lang="en-US"/>
              <a:t>FAQs </a:t>
            </a:r>
            <a:r>
              <a:rPr lang="en-US"/>
              <a:t>labels. </a:t>
            </a:r>
            <a:endParaRPr/>
          </a:p>
          <a:p>
            <a:pPr indent="-355600" lvl="0" marL="457200" rtl="0" algn="l">
              <a:lnSpc>
                <a:spcPct val="114000"/>
              </a:lnSpc>
              <a:spcBef>
                <a:spcPts val="1000"/>
              </a:spcBef>
              <a:spcAft>
                <a:spcPts val="0"/>
              </a:spcAft>
              <a:buSzPts val="2000"/>
              <a:buChar char="●"/>
            </a:pPr>
            <a:r>
              <a:rPr lang="en-US"/>
              <a:t>1 person wanted to filter search results by template type.</a:t>
            </a:r>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People understood the search functionality, but the 2 search options caused some confusion.</a:t>
            </a:r>
            <a:endParaRPr sz="3000"/>
          </a:p>
        </p:txBody>
      </p:sp>
      <p:sp>
        <p:nvSpPr>
          <p:cNvPr id="261" name="Google Shape;261;p3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62" name="Google Shape;262;p36"/>
          <p:cNvSpPr txBox="1"/>
          <p:nvPr>
            <p:ph idx="4294967295" type="body"/>
          </p:nvPr>
        </p:nvSpPr>
        <p:spPr>
          <a:xfrm>
            <a:off x="609600" y="2952475"/>
            <a:ext cx="10310400" cy="45663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Search was not wired up in the prototype.</a:t>
            </a:r>
            <a:endParaRPr/>
          </a:p>
          <a:p>
            <a:pPr indent="-355600" lvl="0" marL="457200" rtl="0" algn="l">
              <a:lnSpc>
                <a:spcPct val="114000"/>
              </a:lnSpc>
              <a:spcBef>
                <a:spcPts val="1000"/>
              </a:spcBef>
              <a:spcAft>
                <a:spcPts val="0"/>
              </a:spcAft>
              <a:buSzPts val="2000"/>
              <a:buChar char="●"/>
            </a:pPr>
            <a:r>
              <a:rPr lang="en-US"/>
              <a:t>Everyone understood the search was keyword based and thought the selected option would search within the learning center.</a:t>
            </a:r>
            <a:endParaRPr/>
          </a:p>
          <a:p>
            <a:pPr indent="-355600" lvl="0" marL="457200" rtl="0" algn="l">
              <a:lnSpc>
                <a:spcPct val="114000"/>
              </a:lnSpc>
              <a:spcBef>
                <a:spcPts val="1000"/>
              </a:spcBef>
              <a:spcAft>
                <a:spcPts val="0"/>
              </a:spcAft>
              <a:buSzPts val="2000"/>
              <a:buChar char="●"/>
            </a:pPr>
            <a:r>
              <a:rPr lang="en-US"/>
              <a:t>Less confidence about what would happen if the radio button was changed.</a:t>
            </a:r>
            <a:endParaRPr/>
          </a:p>
          <a:p>
            <a:pPr indent="-355600" lvl="1" marL="914400" rtl="0" algn="l">
              <a:lnSpc>
                <a:spcPct val="114000"/>
              </a:lnSpc>
              <a:spcBef>
                <a:spcPts val="1000"/>
              </a:spcBef>
              <a:spcAft>
                <a:spcPts val="0"/>
              </a:spcAft>
              <a:buSzPts val="2000"/>
              <a:buChar char="○"/>
            </a:pPr>
            <a:r>
              <a:rPr lang="en-US"/>
              <a:t>4 people’s expectations aligned with intended design.</a:t>
            </a:r>
            <a:endParaRPr/>
          </a:p>
          <a:p>
            <a:pPr indent="-355600" lvl="1" marL="914400" rtl="0" algn="l">
              <a:lnSpc>
                <a:spcPct val="114000"/>
              </a:lnSpc>
              <a:spcBef>
                <a:spcPts val="1000"/>
              </a:spcBef>
              <a:spcAft>
                <a:spcPts val="0"/>
              </a:spcAft>
              <a:buSzPts val="2000"/>
              <a:buChar char="○"/>
            </a:pPr>
            <a:r>
              <a:rPr lang="en-US"/>
              <a:t>3 people thought they could find </a:t>
            </a:r>
            <a:r>
              <a:rPr i="1" lang="en-US"/>
              <a:t>any</a:t>
            </a:r>
            <a:r>
              <a:rPr lang="en-US"/>
              <a:t> benefit info with ‘Search learning center’ selected.</a:t>
            </a:r>
            <a:endParaRPr/>
          </a:p>
          <a:p>
            <a:pPr indent="-355600" lvl="1" marL="914400" rtl="0" algn="l">
              <a:lnSpc>
                <a:spcPct val="114000"/>
              </a:lnSpc>
              <a:spcBef>
                <a:spcPts val="1000"/>
              </a:spcBef>
              <a:spcAft>
                <a:spcPts val="0"/>
              </a:spcAft>
              <a:buSzPts val="2000"/>
              <a:buChar char="○"/>
            </a:pPr>
            <a:r>
              <a:rPr lang="en-US"/>
              <a:t>1 person struggled to articulate what they thought might happen.</a:t>
            </a:r>
            <a:endParaRPr/>
          </a:p>
          <a:p>
            <a:pPr indent="0" lvl="0" marL="0" rtl="0" algn="l">
              <a:lnSpc>
                <a:spcPct val="114000"/>
              </a:lnSpc>
              <a:spcBef>
                <a:spcPts val="1000"/>
              </a:spcBef>
              <a:spcAft>
                <a:spcPts val="1000"/>
              </a:spcAft>
              <a:buNone/>
            </a:pPr>
            <a:r>
              <a:t/>
            </a:r>
            <a:endParaRPr/>
          </a:p>
        </p:txBody>
      </p:sp>
      <p:pic>
        <p:nvPicPr>
          <p:cNvPr id="263" name="Google Shape;263;p36"/>
          <p:cNvPicPr preferRelativeResize="0"/>
          <p:nvPr/>
        </p:nvPicPr>
        <p:blipFill>
          <a:blip r:embed="rId3">
            <a:alphaModFix/>
          </a:blip>
          <a:stretch>
            <a:fillRect/>
          </a:stretch>
        </p:blipFill>
        <p:spPr>
          <a:xfrm>
            <a:off x="2512000" y="1759438"/>
            <a:ext cx="6505575" cy="105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Most people would look for a link to the learning center on the homepage or in the site wide header.</a:t>
            </a:r>
            <a:endParaRPr sz="3000"/>
          </a:p>
        </p:txBody>
      </p:sp>
      <p:sp>
        <p:nvSpPr>
          <p:cNvPr id="270" name="Google Shape;270;p3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71" name="Google Shape;271;p37"/>
          <p:cNvSpPr txBox="1"/>
          <p:nvPr>
            <p:ph idx="4294967295" type="body"/>
          </p:nvPr>
        </p:nvSpPr>
        <p:spPr>
          <a:xfrm>
            <a:off x="609600" y="1930450"/>
            <a:ext cx="10310400" cy="45663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lang="en-US"/>
              <a:t>6 of 8 people said they'd expect to see something about the learning center prominently displayed on the homepage, or somewhere in the site header.</a:t>
            </a:r>
            <a:br>
              <a:rPr lang="en-US"/>
            </a:br>
            <a:endParaRPr/>
          </a:p>
          <a:p>
            <a:pPr indent="457200" lvl="0" marL="0" rtl="0" algn="l">
              <a:lnSpc>
                <a:spcPct val="114000"/>
              </a:lnSpc>
              <a:spcBef>
                <a:spcPts val="1000"/>
              </a:spcBef>
              <a:spcAft>
                <a:spcPts val="0"/>
              </a:spcAft>
              <a:buNone/>
            </a:pPr>
            <a:r>
              <a:rPr i="1" lang="en-US">
                <a:solidFill>
                  <a:schemeClr val="lt1"/>
                </a:solidFill>
              </a:rPr>
              <a:t>“Put it at the top of this page [mouses over sitewide header], because that's where people are</a:t>
            </a:r>
            <a:br>
              <a:rPr i="1" lang="en-US">
                <a:solidFill>
                  <a:schemeClr val="lt1"/>
                </a:solidFill>
              </a:rPr>
            </a:br>
            <a:r>
              <a:rPr i="1" lang="en-US">
                <a:solidFill>
                  <a:schemeClr val="lt1"/>
                </a:solidFill>
              </a:rPr>
              <a:t>           going to look.”</a:t>
            </a:r>
            <a:endParaRPr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278" name="Google Shape;278;p3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79" name="Google Shape;279;p38"/>
          <p:cNvSpPr txBox="1"/>
          <p:nvPr>
            <p:ph idx="4294967295"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50% of people browsed Articles by Topic links rather than use search.</a:t>
            </a:r>
            <a:endParaRPr/>
          </a:p>
          <a:p>
            <a:pPr indent="-355600" lvl="0" marL="457200" rtl="0" algn="l">
              <a:lnSpc>
                <a:spcPct val="114000"/>
              </a:lnSpc>
              <a:spcBef>
                <a:spcPts val="1000"/>
              </a:spcBef>
              <a:spcAft>
                <a:spcPts val="0"/>
              </a:spcAft>
              <a:buSzPts val="2000"/>
              <a:buChar char="●"/>
            </a:pPr>
            <a:r>
              <a:rPr lang="en-US"/>
              <a:t>The name "learning center" resonated with half of the participants after reviewing the prototype.</a:t>
            </a:r>
            <a:br>
              <a:rPr lang="en-US"/>
            </a:br>
            <a:br>
              <a:rPr lang="en-US"/>
            </a:br>
            <a:r>
              <a:rPr lang="en-US"/>
              <a:t>	</a:t>
            </a:r>
            <a:r>
              <a:rPr i="1" lang="en-US">
                <a:solidFill>
                  <a:schemeClr val="lt1"/>
                </a:solidFill>
              </a:rPr>
              <a:t>“The thing will be getting Veterans that deal with short term [memory loss] like I do. You need </a:t>
            </a:r>
            <a:br>
              <a:rPr i="1" lang="en-US">
                <a:solidFill>
                  <a:schemeClr val="lt1"/>
                </a:solidFill>
              </a:rPr>
            </a:br>
            <a:r>
              <a:rPr i="1" lang="en-US">
                <a:solidFill>
                  <a:schemeClr val="lt1"/>
                </a:solidFill>
              </a:rPr>
              <a:t>           something that drives us *toward* the learning center, because I wouldn't automatically go </a:t>
            </a:r>
            <a:br>
              <a:rPr i="1" lang="en-US">
                <a:solidFill>
                  <a:schemeClr val="lt1"/>
                </a:solidFill>
              </a:rPr>
            </a:br>
            <a:r>
              <a:rPr i="1" lang="en-US">
                <a:solidFill>
                  <a:schemeClr val="lt1"/>
                </a:solidFill>
              </a:rPr>
              <a:t>          there to find these answers. ‘Learning center’?  We're thinking, 'What kind of baloney is this? </a:t>
            </a:r>
            <a:br>
              <a:rPr i="1" lang="en-US">
                <a:solidFill>
                  <a:schemeClr val="lt1"/>
                </a:solidFill>
              </a:rPr>
            </a:br>
            <a:r>
              <a:rPr i="1" lang="en-US">
                <a:solidFill>
                  <a:schemeClr val="lt1"/>
                </a:solidFill>
              </a:rPr>
              <a:t>          How's this going to answer my question?'.”</a:t>
            </a:r>
            <a:br>
              <a:rPr i="1" lang="en-US">
                <a:solidFill>
                  <a:schemeClr val="lt1"/>
                </a:solidFill>
              </a:rPr>
            </a:br>
            <a:endParaRPr i="1">
              <a:solidFill>
                <a:schemeClr val="lt1"/>
              </a:solidFill>
            </a:endParaRPr>
          </a:p>
          <a:p>
            <a:pPr indent="-355600" lvl="0" marL="457200" rtl="0" algn="l">
              <a:lnSpc>
                <a:spcPct val="114000"/>
              </a:lnSpc>
              <a:spcBef>
                <a:spcPts val="1000"/>
              </a:spcBef>
              <a:spcAft>
                <a:spcPts val="1000"/>
              </a:spcAft>
              <a:buSzPts val="2000"/>
              <a:buChar char="●"/>
            </a:pPr>
            <a:r>
              <a:rPr lang="en-US"/>
              <a:t>When viewing the prototype's only benefit hub page, multiple participants did not think the body copy links were clickable.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91" name="Google Shape;291;p40"/>
          <p:cNvSpPr txBox="1"/>
          <p:nvPr>
            <p:ph idx="2" type="body"/>
          </p:nvPr>
        </p:nvSpPr>
        <p:spPr>
          <a:xfrm>
            <a:off x="613175" y="1511950"/>
            <a:ext cx="104034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Move forward with the overall design concept. We’re on the right track!</a:t>
            </a:r>
            <a:endParaRPr/>
          </a:p>
          <a:p>
            <a:pPr indent="-355600" lvl="0" marL="457200" rtl="0" algn="l">
              <a:lnSpc>
                <a:spcPct val="114000"/>
              </a:lnSpc>
              <a:spcBef>
                <a:spcPts val="1000"/>
              </a:spcBef>
              <a:spcAft>
                <a:spcPts val="0"/>
              </a:spcAft>
              <a:buSzPts val="2000"/>
              <a:buChar char="●"/>
            </a:pPr>
            <a:r>
              <a:rPr b="0" lang="en-US"/>
              <a:t>Iterate on 2 aspects of the design:</a:t>
            </a:r>
            <a:endParaRPr b="0"/>
          </a:p>
          <a:p>
            <a:pPr indent="-355600" lvl="1" marL="914400" rtl="0" algn="l">
              <a:lnSpc>
                <a:spcPct val="114000"/>
              </a:lnSpc>
              <a:spcBef>
                <a:spcPts val="1000"/>
              </a:spcBef>
              <a:spcAft>
                <a:spcPts val="0"/>
              </a:spcAft>
              <a:buSzPts val="2000"/>
              <a:buChar char="○"/>
            </a:pPr>
            <a:r>
              <a:rPr b="0" lang="en-US"/>
              <a:t>h1 and intro text to help people understand they’re on a new page.</a:t>
            </a:r>
            <a:endParaRPr b="0"/>
          </a:p>
          <a:p>
            <a:pPr indent="-355600" lvl="1" marL="914400" rtl="0" algn="l">
              <a:lnSpc>
                <a:spcPct val="114000"/>
              </a:lnSpc>
              <a:spcBef>
                <a:spcPts val="1000"/>
              </a:spcBef>
              <a:spcAft>
                <a:spcPts val="0"/>
              </a:spcAft>
              <a:buSzPts val="2000"/>
              <a:buChar char="○"/>
            </a:pPr>
            <a:r>
              <a:rPr lang="en-US"/>
              <a:t>design of the tags to ensure people know they’re interactive.</a:t>
            </a:r>
            <a:endParaRPr/>
          </a:p>
          <a:p>
            <a:pPr indent="-355600" lvl="1" marL="914400" rtl="0" algn="l">
              <a:lnSpc>
                <a:spcPct val="114000"/>
              </a:lnSpc>
              <a:spcBef>
                <a:spcPts val="1000"/>
              </a:spcBef>
              <a:spcAft>
                <a:spcPts val="0"/>
              </a:spcAft>
              <a:buSzPts val="2000"/>
              <a:buChar char="○"/>
            </a:pPr>
            <a:r>
              <a:rPr lang="en-US"/>
              <a:t>Search update: suggest to search va.gov when no results are returned</a:t>
            </a:r>
            <a:endParaRPr/>
          </a:p>
          <a:p>
            <a:pPr indent="-355600" lvl="0" marL="457200" rtl="0" algn="l">
              <a:lnSpc>
                <a:spcPct val="114000"/>
              </a:lnSpc>
              <a:spcBef>
                <a:spcPts val="1000"/>
              </a:spcBef>
              <a:spcAft>
                <a:spcPts val="0"/>
              </a:spcAft>
              <a:buSzPts val="2000"/>
              <a:buChar char="●"/>
            </a:pPr>
            <a:r>
              <a:rPr b="0" lang="en-US"/>
              <a:t>Create guardrails to minimize duplicative content in the learning center.</a:t>
            </a:r>
            <a:endParaRPr b="0"/>
          </a:p>
          <a:p>
            <a:pPr indent="-355600" lvl="0" marL="457200" rtl="0" algn="l">
              <a:lnSpc>
                <a:spcPct val="114000"/>
              </a:lnSpc>
              <a:spcBef>
                <a:spcPts val="1000"/>
              </a:spcBef>
              <a:spcAft>
                <a:spcPts val="0"/>
              </a:spcAft>
              <a:buSzPts val="2000"/>
              <a:buChar char="●"/>
            </a:pPr>
            <a:r>
              <a:rPr b="0" lang="en-US"/>
              <a:t>Consider updating copy around the Articles by Audience links to minimize any confusion that the content is personalized to the user.</a:t>
            </a:r>
            <a:endParaRPr b="0"/>
          </a:p>
          <a:p>
            <a:pPr indent="-355600" lvl="0" marL="457200" rtl="0" algn="l">
              <a:lnSpc>
                <a:spcPct val="114000"/>
              </a:lnSpc>
              <a:spcBef>
                <a:spcPts val="1000"/>
              </a:spcBef>
              <a:spcAft>
                <a:spcPts val="0"/>
              </a:spcAft>
              <a:buSzPts val="2000"/>
              <a:buChar char="●"/>
            </a:pPr>
            <a:r>
              <a:rPr b="0" lang="en-US"/>
              <a:t>Consider providing access to the learning center from the homepage and the site wide navigation.</a:t>
            </a:r>
            <a:endParaRPr b="0"/>
          </a:p>
          <a:p>
            <a:pPr indent="-355600" lvl="0" marL="457200" rtl="0" algn="l">
              <a:lnSpc>
                <a:spcPct val="114000"/>
              </a:lnSpc>
              <a:spcBef>
                <a:spcPts val="1000"/>
              </a:spcBef>
              <a:spcAft>
                <a:spcPts val="1000"/>
              </a:spcAft>
              <a:buSzPts val="2000"/>
              <a:buChar char="●"/>
            </a:pPr>
            <a:r>
              <a:rPr b="0" lang="en-US"/>
              <a:t>Consider clarifying or combining </a:t>
            </a:r>
            <a:r>
              <a:rPr lang="en-US"/>
              <a:t>Question and answer</a:t>
            </a:r>
            <a:r>
              <a:rPr b="0" lang="en-US"/>
              <a:t> and </a:t>
            </a:r>
            <a:r>
              <a:rPr lang="en-US"/>
              <a:t>FAQs</a:t>
            </a:r>
            <a:r>
              <a:rPr b="0" lang="en-US"/>
              <a:t>.</a:t>
            </a:r>
            <a:endParaRPr b="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98" name="Google Shape;298;p41"/>
          <p:cNvSpPr txBox="1"/>
          <p:nvPr>
            <p:ph idx="2"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Explore names other than “learning center”</a:t>
            </a:r>
            <a:endParaRPr b="0"/>
          </a:p>
          <a:p>
            <a:pPr indent="-355600" lvl="0" marL="457200" rtl="0" algn="l">
              <a:lnSpc>
                <a:spcPct val="114000"/>
              </a:lnSpc>
              <a:spcBef>
                <a:spcPts val="1000"/>
              </a:spcBef>
              <a:spcAft>
                <a:spcPts val="0"/>
              </a:spcAft>
              <a:buSzPts val="2000"/>
              <a:buChar char="●"/>
            </a:pPr>
            <a:r>
              <a:rPr b="0" lang="en-US"/>
              <a:t>Re-evaluate a few key items in future studies, when we have a live environment: </a:t>
            </a:r>
            <a:endParaRPr b="0"/>
          </a:p>
          <a:p>
            <a:pPr indent="-355600" lvl="1" marL="914400" rtl="0" algn="l">
              <a:lnSpc>
                <a:spcPct val="114000"/>
              </a:lnSpc>
              <a:spcBef>
                <a:spcPts val="1000"/>
              </a:spcBef>
              <a:spcAft>
                <a:spcPts val="0"/>
              </a:spcAft>
              <a:buSzPts val="2000"/>
              <a:buChar char="○"/>
            </a:pPr>
            <a:r>
              <a:rPr b="1" lang="en-US"/>
              <a:t>Search learning center</a:t>
            </a:r>
            <a:r>
              <a:rPr lang="en-US"/>
              <a:t> vs </a:t>
            </a:r>
            <a:r>
              <a:rPr b="1" lang="en-US"/>
              <a:t>Search va.gov</a:t>
            </a:r>
            <a:r>
              <a:rPr lang="en-US"/>
              <a:t> vs </a:t>
            </a:r>
            <a:r>
              <a:rPr b="1" lang="en-US"/>
              <a:t>global site search </a:t>
            </a:r>
            <a:endParaRPr b="1"/>
          </a:p>
          <a:p>
            <a:pPr indent="-355600" lvl="1" marL="914400" rtl="0" algn="l">
              <a:lnSpc>
                <a:spcPct val="114000"/>
              </a:lnSpc>
              <a:spcBef>
                <a:spcPts val="1000"/>
              </a:spcBef>
              <a:spcAft>
                <a:spcPts val="0"/>
              </a:spcAft>
              <a:buSzPts val="2000"/>
              <a:buChar char="○"/>
            </a:pPr>
            <a:r>
              <a:rPr lang="en-US"/>
              <a:t>N</a:t>
            </a:r>
            <a:r>
              <a:rPr b="0" lang="en-US"/>
              <a:t>avigatin</a:t>
            </a:r>
            <a:r>
              <a:rPr lang="en-US"/>
              <a:t>g</a:t>
            </a:r>
            <a:r>
              <a:rPr b="0" lang="en-US"/>
              <a:t> between the benefit hub and learning center </a:t>
            </a:r>
            <a:endParaRPr/>
          </a:p>
          <a:p>
            <a:pPr indent="-355600" lvl="1" marL="914400" rtl="0" algn="l">
              <a:lnSpc>
                <a:spcPct val="114000"/>
              </a:lnSpc>
              <a:spcBef>
                <a:spcPts val="1000"/>
              </a:spcBef>
              <a:spcAft>
                <a:spcPts val="0"/>
              </a:spcAft>
              <a:buSzPts val="2000"/>
              <a:buChar char="○"/>
            </a:pPr>
            <a:r>
              <a:rPr lang="en-US"/>
              <a:t>Presentation / amount of links on the homepage - do people get overwhelmed?</a:t>
            </a:r>
            <a:endParaRPr/>
          </a:p>
          <a:p>
            <a:pPr indent="-355600" lvl="0" marL="457200" rtl="0" algn="l">
              <a:lnSpc>
                <a:spcPct val="114000"/>
              </a:lnSpc>
              <a:spcBef>
                <a:spcPts val="1000"/>
              </a:spcBef>
              <a:spcAft>
                <a:spcPts val="0"/>
              </a:spcAft>
              <a:buSzPts val="2000"/>
              <a:buChar char="●"/>
            </a:pPr>
            <a:r>
              <a:rPr b="0" lang="en-US"/>
              <a:t>Update benefit hub pages so that it is more clear that link headings are interactive, or move the link to the description under the heading</a:t>
            </a:r>
            <a:endParaRPr b="0"/>
          </a:p>
          <a:p>
            <a:pPr indent="0" lvl="0" marL="914400" rtl="0" algn="l">
              <a:lnSpc>
                <a:spcPct val="114000"/>
              </a:lnSpc>
              <a:spcBef>
                <a:spcPts val="1000"/>
              </a:spcBef>
              <a:spcAft>
                <a:spcPts val="0"/>
              </a:spcAft>
              <a:buNone/>
            </a:pPr>
            <a:r>
              <a:t/>
            </a:r>
            <a:endParaRPr/>
          </a:p>
          <a:p>
            <a:pPr indent="0" lvl="0" marL="0" rtl="0" algn="l">
              <a:lnSpc>
                <a:spcPct val="114000"/>
              </a:lnSpc>
              <a:spcBef>
                <a:spcPts val="1000"/>
              </a:spcBef>
              <a:spcAft>
                <a:spcPts val="0"/>
              </a:spcAft>
              <a:buNone/>
            </a:pPr>
            <a:r>
              <a:t/>
            </a:r>
            <a:endParaRPr/>
          </a:p>
          <a:p>
            <a:pPr indent="0" lvl="0" marL="457200" rtl="0" algn="l">
              <a:lnSpc>
                <a:spcPct val="114000"/>
              </a:lnSpc>
              <a:spcBef>
                <a:spcPts val="1000"/>
              </a:spcBef>
              <a:spcAft>
                <a:spcPts val="1000"/>
              </a:spcAft>
              <a:buNone/>
            </a:pPr>
            <a:r>
              <a:t/>
            </a:r>
            <a:endParaRPr b="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58252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Product Background</a:t>
            </a:r>
            <a:endParaRPr/>
          </a:p>
        </p:txBody>
      </p:sp>
      <p:sp>
        <p:nvSpPr>
          <p:cNvPr id="101" name="Google Shape;101;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02" name="Google Shape;102;p16"/>
          <p:cNvSpPr txBox="1"/>
          <p:nvPr/>
        </p:nvSpPr>
        <p:spPr>
          <a:xfrm>
            <a:off x="692825" y="1667525"/>
            <a:ext cx="9704100" cy="7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454454"/>
                </a:solidFill>
                <a:latin typeface="Source Sans Pro"/>
                <a:ea typeface="Source Sans Pro"/>
                <a:cs typeface="Source Sans Pro"/>
                <a:sym typeface="Source Sans Pro"/>
              </a:rPr>
              <a:t>The learning center will be the new home for benefit-adjacent content on VA.gov.</a:t>
            </a:r>
            <a:r>
              <a:rPr lang="en-US" sz="2700">
                <a:solidFill>
                  <a:srgbClr val="454454"/>
                </a:solidFill>
                <a:latin typeface="Source Sans Pro"/>
                <a:ea typeface="Source Sans Pro"/>
                <a:cs typeface="Source Sans Pro"/>
                <a:sym typeface="Source Sans Pro"/>
              </a:rPr>
              <a:t> </a:t>
            </a:r>
            <a:br>
              <a:rPr lang="en-US" sz="2700">
                <a:solidFill>
                  <a:srgbClr val="454454"/>
                </a:solidFill>
                <a:latin typeface="Source Sans Pro"/>
                <a:ea typeface="Source Sans Pro"/>
                <a:cs typeface="Source Sans Pro"/>
                <a:sym typeface="Source Sans Pro"/>
              </a:rPr>
            </a:br>
            <a:br>
              <a:rPr lang="en-US" sz="2700">
                <a:solidFill>
                  <a:srgbClr val="454454"/>
                </a:solidFill>
                <a:latin typeface="Source Sans Pro"/>
                <a:ea typeface="Source Sans Pro"/>
                <a:cs typeface="Source Sans Pro"/>
                <a:sym typeface="Source Sans Pro"/>
              </a:rPr>
            </a:br>
            <a:endParaRPr sz="2700">
              <a:solidFill>
                <a:srgbClr val="454454"/>
              </a:solidFill>
              <a:latin typeface="Source Sans Pro"/>
              <a:ea typeface="Source Sans Pro"/>
              <a:cs typeface="Source Sans Pro"/>
              <a:sym typeface="Source Sans Pro"/>
            </a:endParaRPr>
          </a:p>
        </p:txBody>
      </p:sp>
      <p:sp>
        <p:nvSpPr>
          <p:cNvPr id="103" name="Google Shape;103;p16"/>
          <p:cNvSpPr txBox="1"/>
          <p:nvPr/>
        </p:nvSpPr>
        <p:spPr>
          <a:xfrm>
            <a:off x="692825" y="2548275"/>
            <a:ext cx="8020500" cy="2196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Getting/managing a benefit tools and content migration is nearly complete.</a:t>
            </a:r>
            <a:br>
              <a:rPr lang="en-US" sz="2000">
                <a:solidFill>
                  <a:srgbClr val="454454"/>
                </a:solidFill>
                <a:latin typeface="Source Sans Pro"/>
                <a:ea typeface="Source Sans Pro"/>
                <a:cs typeface="Source Sans Pro"/>
                <a:sym typeface="Source Sans Pro"/>
              </a:rPr>
            </a:br>
            <a:endParaRPr sz="2000">
              <a:solidFill>
                <a:srgbClr val="454454"/>
              </a:solidFill>
              <a:latin typeface="Source Sans Pro"/>
              <a:ea typeface="Source Sans Pro"/>
              <a:cs typeface="Source Sans Pro"/>
              <a:sym typeface="Source Sans Pro"/>
            </a:endParaRPr>
          </a:p>
          <a:p>
            <a:pPr indent="-355600" lvl="0" marL="457200" rtl="0" algn="l">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Learning center comes out of the effort of migrating benefit-adjacent content for beneficiaries, and people who work with beneficiaries.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Next Steps</a:t>
            </a:r>
            <a:endParaRPr/>
          </a:p>
        </p:txBody>
      </p:sp>
      <p:sp>
        <p:nvSpPr>
          <p:cNvPr id="310" name="Google Shape;310;p43"/>
          <p:cNvSpPr txBox="1"/>
          <p:nvPr>
            <p:ph idx="2" type="body"/>
          </p:nvPr>
        </p:nvSpPr>
        <p:spPr>
          <a:xfrm>
            <a:off x="613175" y="1244600"/>
            <a:ext cx="10694100" cy="5296500"/>
          </a:xfrm>
          <a:prstGeom prst="rect">
            <a:avLst/>
          </a:prstGeom>
          <a:noFill/>
        </p:spPr>
        <p:txBody>
          <a:bodyPr anchorCtr="0" anchor="t" bIns="45700" lIns="45700" spcFirstLastPara="1" rIns="45700" wrap="square" tIns="45700">
            <a:noAutofit/>
          </a:bodyPr>
          <a:lstStyle/>
          <a:p>
            <a:pPr indent="0" lvl="0" marL="0" marR="274507" rtl="0" algn="l">
              <a:lnSpc>
                <a:spcPct val="100000"/>
              </a:lnSpc>
              <a:spcBef>
                <a:spcPts val="1000"/>
              </a:spcBef>
              <a:spcAft>
                <a:spcPts val="0"/>
              </a:spcAft>
              <a:buNone/>
            </a:pPr>
            <a:r>
              <a:rPr lang="en-US">
                <a:solidFill>
                  <a:schemeClr val="lt1"/>
                </a:solidFill>
              </a:rPr>
              <a:t>Card sort </a:t>
            </a:r>
            <a:endParaRPr b="0"/>
          </a:p>
          <a:p>
            <a:pPr indent="0" lvl="0" marL="0" marR="274507" rtl="0" algn="l">
              <a:lnSpc>
                <a:spcPct val="114000"/>
              </a:lnSpc>
              <a:spcBef>
                <a:spcPts val="1000"/>
              </a:spcBef>
              <a:spcAft>
                <a:spcPts val="0"/>
              </a:spcAft>
              <a:buNone/>
            </a:pPr>
            <a:r>
              <a:rPr b="0" lang="en-US"/>
              <a:t>Evaluate audience and topic tags with Veterans and content authors.</a:t>
            </a:r>
            <a:endParaRPr/>
          </a:p>
          <a:p>
            <a:pPr indent="0" lvl="0" marL="0" marR="88465" rtl="0" algn="l">
              <a:spcBef>
                <a:spcPts val="2000"/>
              </a:spcBef>
              <a:spcAft>
                <a:spcPts val="0"/>
              </a:spcAft>
              <a:buNone/>
            </a:pPr>
            <a:r>
              <a:rPr lang="en-US">
                <a:solidFill>
                  <a:schemeClr val="lt1"/>
                </a:solidFill>
              </a:rPr>
              <a:t>Design iterations</a:t>
            </a:r>
            <a:endParaRPr b="0"/>
          </a:p>
          <a:p>
            <a:pPr indent="-355600" lvl="0" marL="457200" marR="88465" rtl="0" algn="l">
              <a:spcBef>
                <a:spcPts val="0"/>
              </a:spcBef>
              <a:spcAft>
                <a:spcPts val="0"/>
              </a:spcAft>
              <a:buSzPts val="2000"/>
              <a:buChar char="-"/>
            </a:pPr>
            <a:r>
              <a:rPr b="0" lang="en-US"/>
              <a:t>Based on study outcomes</a:t>
            </a:r>
            <a:endParaRPr b="0"/>
          </a:p>
          <a:p>
            <a:pPr indent="-355600" lvl="0" marL="457200" marR="88465" rtl="0" algn="l">
              <a:spcBef>
                <a:spcPts val="0"/>
              </a:spcBef>
              <a:spcAft>
                <a:spcPts val="0"/>
              </a:spcAft>
              <a:buSzPts val="2000"/>
              <a:buChar char="-"/>
            </a:pPr>
            <a:r>
              <a:rPr b="0" lang="en-US"/>
              <a:t>Learning Center 1.0</a:t>
            </a:r>
            <a:endParaRPr b="0"/>
          </a:p>
          <a:p>
            <a:pPr indent="-355600" lvl="0" marL="457200" marR="88465" rtl="0" algn="l">
              <a:spcBef>
                <a:spcPts val="0"/>
              </a:spcBef>
              <a:spcAft>
                <a:spcPts val="0"/>
              </a:spcAft>
              <a:buSzPts val="2000"/>
              <a:buChar char="-"/>
            </a:pPr>
            <a:r>
              <a:rPr b="0" lang="en-US"/>
              <a:t>Search result page changes based on search.gov integration</a:t>
            </a:r>
            <a:endParaRPr b="0"/>
          </a:p>
          <a:p>
            <a:pPr indent="-355600" lvl="0" marL="457200" marR="88465" rtl="0" algn="l">
              <a:spcBef>
                <a:spcPts val="0"/>
              </a:spcBef>
              <a:spcAft>
                <a:spcPts val="0"/>
              </a:spcAft>
              <a:buSzPts val="2000"/>
              <a:buChar char="-"/>
            </a:pPr>
            <a:r>
              <a:rPr b="0" lang="en-US"/>
              <a:t>Mobile versions for homepage and tag designs</a:t>
            </a:r>
            <a:endParaRPr b="0"/>
          </a:p>
          <a:p>
            <a:pPr indent="0" lvl="0" marL="0" marR="88465" rtl="0" algn="l">
              <a:spcBef>
                <a:spcPts val="1000"/>
              </a:spcBef>
              <a:spcAft>
                <a:spcPts val="0"/>
              </a:spcAft>
              <a:buNone/>
            </a:pPr>
            <a:r>
              <a:rPr lang="en-US">
                <a:solidFill>
                  <a:schemeClr val="lt1"/>
                </a:solidFill>
              </a:rPr>
              <a:t>Mobile audit</a:t>
            </a:r>
            <a:endParaRPr b="0"/>
          </a:p>
          <a:p>
            <a:pPr indent="0" lvl="0" marL="0" marR="88465" rtl="0" algn="l">
              <a:spcBef>
                <a:spcPts val="0"/>
              </a:spcBef>
              <a:spcAft>
                <a:spcPts val="0"/>
              </a:spcAft>
              <a:buNone/>
            </a:pPr>
            <a:r>
              <a:rPr b="0" lang="en-US"/>
              <a:t>Audit learning center templates; create mobile templates as needed (e.g. homepage, video template, about with tables, etc)</a:t>
            </a:r>
            <a:endParaRPr b="0"/>
          </a:p>
          <a:p>
            <a:pPr indent="0" lvl="0" marL="0" marR="274507" rtl="0" algn="l">
              <a:lnSpc>
                <a:spcPct val="100000"/>
              </a:lnSpc>
              <a:spcBef>
                <a:spcPts val="1000"/>
              </a:spcBef>
              <a:spcAft>
                <a:spcPts val="0"/>
              </a:spcAft>
              <a:buNone/>
            </a:pPr>
            <a:r>
              <a:rPr lang="en-US">
                <a:solidFill>
                  <a:schemeClr val="lt1"/>
                </a:solidFill>
              </a:rPr>
              <a:t>Map out flows</a:t>
            </a:r>
            <a:endParaRPr b="0"/>
          </a:p>
          <a:p>
            <a:pPr indent="0" lvl="0" marL="0" marR="274507" rtl="0" algn="l">
              <a:lnSpc>
                <a:spcPct val="114000"/>
              </a:lnSpc>
              <a:spcBef>
                <a:spcPts val="1000"/>
              </a:spcBef>
              <a:spcAft>
                <a:spcPts val="0"/>
              </a:spcAft>
              <a:buNone/>
            </a:pPr>
            <a:r>
              <a:rPr b="0" lang="en-US"/>
              <a:t>What are all the ways a user could move through/from the learning center? </a:t>
            </a:r>
            <a:endParaRPr b="0"/>
          </a:p>
          <a:p>
            <a:pPr indent="0" lvl="0" marL="0" marR="88465" rtl="0" algn="l">
              <a:spcBef>
                <a:spcPts val="2000"/>
              </a:spcBef>
              <a:spcAft>
                <a:spcPts val="0"/>
              </a:spcAft>
              <a:buNone/>
            </a:pPr>
            <a:r>
              <a:t/>
            </a:r>
            <a:endParaRPr b="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Appendix</a:t>
            </a:r>
            <a:endParaRPr/>
          </a:p>
        </p:txBody>
      </p:sp>
      <p:sp>
        <p:nvSpPr>
          <p:cNvPr id="322" name="Google Shape;322;p45"/>
          <p:cNvSpPr txBox="1"/>
          <p:nvPr>
            <p:ph idx="2" type="body"/>
          </p:nvPr>
        </p:nvSpPr>
        <p:spPr>
          <a:xfrm>
            <a:off x="613175" y="1244600"/>
            <a:ext cx="10694100" cy="4884900"/>
          </a:xfrm>
          <a:prstGeom prst="rect">
            <a:avLst/>
          </a:prstGeom>
          <a:noFill/>
        </p:spPr>
        <p:txBody>
          <a:bodyPr anchorCtr="0" anchor="t" bIns="45700" lIns="45700" spcFirstLastPara="1" rIns="45700" wrap="square" tIns="45700">
            <a:noAutofit/>
          </a:bodyPr>
          <a:lstStyle/>
          <a:p>
            <a:pPr indent="-355600" lvl="0" marL="457200" marR="88465" rtl="0" algn="l">
              <a:spcBef>
                <a:spcPts val="0"/>
              </a:spcBef>
              <a:spcAft>
                <a:spcPts val="0"/>
              </a:spcAft>
              <a:buSzPts val="2000"/>
              <a:buChar char="●"/>
            </a:pPr>
            <a:r>
              <a:rPr b="0" lang="en-US" u="sng">
                <a:solidFill>
                  <a:schemeClr val="hlink"/>
                </a:solidFill>
                <a:hlinkClick r:id="rId3"/>
              </a:rPr>
              <a:t>Product Outline</a:t>
            </a:r>
            <a:endParaRPr b="0"/>
          </a:p>
          <a:p>
            <a:pPr indent="-355600" lvl="0" marL="457200" marR="88465" rtl="0" algn="l">
              <a:spcBef>
                <a:spcPts val="0"/>
              </a:spcBef>
              <a:spcAft>
                <a:spcPts val="0"/>
              </a:spcAft>
              <a:buSzPts val="2000"/>
              <a:buChar char="●"/>
            </a:pPr>
            <a:r>
              <a:rPr b="0" lang="en-US" u="sng">
                <a:solidFill>
                  <a:schemeClr val="hlink"/>
                </a:solidFill>
                <a:hlinkClick r:id="rId4"/>
              </a:rPr>
              <a:t>Research Plan</a:t>
            </a:r>
            <a:endParaRPr b="0"/>
          </a:p>
          <a:p>
            <a:pPr indent="-355600" lvl="0" marL="457200" marR="88465" rtl="0" algn="l">
              <a:spcBef>
                <a:spcPts val="0"/>
              </a:spcBef>
              <a:spcAft>
                <a:spcPts val="0"/>
              </a:spcAft>
              <a:buSzPts val="2000"/>
              <a:buChar char="●"/>
            </a:pPr>
            <a:r>
              <a:rPr b="0" lang="en-US" u="sng">
                <a:solidFill>
                  <a:schemeClr val="hlink"/>
                </a:solidFill>
                <a:hlinkClick r:id="rId5"/>
              </a:rPr>
              <a:t>Conversation Guide</a:t>
            </a:r>
            <a:endParaRPr b="0"/>
          </a:p>
          <a:p>
            <a:pPr indent="-355600" lvl="0" marL="457200" marR="88465" rtl="0" algn="l">
              <a:spcBef>
                <a:spcPts val="0"/>
              </a:spcBef>
              <a:spcAft>
                <a:spcPts val="0"/>
              </a:spcAft>
              <a:buSzPts val="2000"/>
              <a:buChar char="●"/>
            </a:pPr>
            <a:r>
              <a:rPr b="0" lang="en-US" u="sng">
                <a:solidFill>
                  <a:schemeClr val="hlink"/>
                </a:solidFill>
                <a:hlinkClick r:id="rId6"/>
              </a:rPr>
              <a:t>Prototype</a:t>
            </a:r>
            <a:endParaRPr b="0"/>
          </a:p>
          <a:p>
            <a:pPr indent="-355600" lvl="0" marL="457200" marR="88465" rtl="0" algn="l">
              <a:spcBef>
                <a:spcPts val="0"/>
              </a:spcBef>
              <a:spcAft>
                <a:spcPts val="0"/>
              </a:spcAft>
              <a:buSzPts val="2000"/>
              <a:buChar char="●"/>
            </a:pPr>
            <a:r>
              <a:rPr b="0" lang="en-US" u="sng">
                <a:solidFill>
                  <a:schemeClr val="hlink"/>
                </a:solidFill>
                <a:hlinkClick r:id="rId7"/>
              </a:rPr>
              <a:t>Findings Summary</a:t>
            </a:r>
            <a:endParaRPr b="0"/>
          </a:p>
          <a:p>
            <a:pPr indent="-355600" lvl="0" marL="457200" marR="88465" rtl="0" algn="l">
              <a:spcBef>
                <a:spcPts val="0"/>
              </a:spcBef>
              <a:spcAft>
                <a:spcPts val="0"/>
              </a:spcAft>
              <a:buSzPts val="2000"/>
              <a:buChar char="●"/>
            </a:pPr>
            <a:r>
              <a:rPr b="0" lang="en-US" u="sng">
                <a:solidFill>
                  <a:schemeClr val="hlink"/>
                </a:solidFill>
                <a:hlinkClick r:id="rId8"/>
              </a:rPr>
              <a:t>Session Notes</a:t>
            </a:r>
            <a:endParaRPr b="0"/>
          </a:p>
          <a:p>
            <a:pPr indent="-355600" lvl="0" marL="457200" marR="88465" rtl="0" algn="l">
              <a:spcBef>
                <a:spcPts val="0"/>
              </a:spcBef>
              <a:spcAft>
                <a:spcPts val="0"/>
              </a:spcAft>
              <a:buSzPts val="2000"/>
              <a:buChar char="●"/>
            </a:pPr>
            <a:r>
              <a:rPr b="0" lang="en-US" u="sng">
                <a:solidFill>
                  <a:schemeClr val="hlink"/>
                </a:solidFill>
                <a:hlinkClick r:id="rId9"/>
              </a:rPr>
              <a:t>Synthesis Workbook</a:t>
            </a:r>
            <a:endParaRPr b="0"/>
          </a:p>
          <a:p>
            <a:pPr indent="0" lvl="0" marL="0" marR="88465" rtl="0" algn="l">
              <a:spcBef>
                <a:spcPts val="0"/>
              </a:spcBef>
              <a:spcAft>
                <a:spcPts val="0"/>
              </a:spcAft>
              <a:buNone/>
            </a:pPr>
            <a:r>
              <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8252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Product Goals</a:t>
            </a:r>
            <a:endParaRPr/>
          </a:p>
        </p:txBody>
      </p:sp>
      <p:sp>
        <p:nvSpPr>
          <p:cNvPr id="110" name="Google Shape;110;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1" name="Google Shape;111;p17"/>
          <p:cNvSpPr txBox="1"/>
          <p:nvPr>
            <p:ph idx="2" type="body"/>
          </p:nvPr>
        </p:nvSpPr>
        <p:spPr>
          <a:xfrm>
            <a:off x="582525" y="1533875"/>
            <a:ext cx="10863000" cy="54171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t>The learning center MVP is designed to support the following goals:</a:t>
            </a:r>
            <a:br>
              <a:rPr b="0" lang="en-US"/>
            </a:br>
            <a:endParaRPr b="0"/>
          </a:p>
          <a:p>
            <a:pPr indent="-355600" lvl="0" marL="457200" rtl="0" algn="l">
              <a:lnSpc>
                <a:spcPct val="114000"/>
              </a:lnSpc>
              <a:spcBef>
                <a:spcPts val="1000"/>
              </a:spcBef>
              <a:spcAft>
                <a:spcPts val="0"/>
              </a:spcAft>
              <a:buSzPts val="2000"/>
              <a:buChar char="●"/>
            </a:pPr>
            <a:r>
              <a:rPr b="0" lang="en-US"/>
              <a:t>Help Veterans find Tier 2 content without cluttering benefit top task content and UX.</a:t>
            </a:r>
            <a:br>
              <a:rPr b="0" lang="en-US"/>
            </a:br>
            <a:endParaRPr b="0"/>
          </a:p>
          <a:p>
            <a:pPr indent="-355600" lvl="0" marL="457200" rtl="0" algn="l">
              <a:lnSpc>
                <a:spcPct val="114000"/>
              </a:lnSpc>
              <a:spcBef>
                <a:spcPts val="0"/>
              </a:spcBef>
              <a:spcAft>
                <a:spcPts val="0"/>
              </a:spcAft>
              <a:buSzPts val="2000"/>
              <a:buChar char="●"/>
            </a:pPr>
            <a:r>
              <a:rPr b="0" lang="en-US"/>
              <a:t>Increase self-service for Veterans, and those who support them.</a:t>
            </a:r>
            <a:br>
              <a:rPr b="0" lang="en-US"/>
            </a:br>
            <a:endParaRPr b="0"/>
          </a:p>
          <a:p>
            <a:pPr indent="-355600" lvl="0" marL="457200" rtl="0" algn="l">
              <a:lnSpc>
                <a:spcPct val="114000"/>
              </a:lnSpc>
              <a:spcBef>
                <a:spcPts val="0"/>
              </a:spcBef>
              <a:spcAft>
                <a:spcPts val="0"/>
              </a:spcAft>
              <a:buSzPts val="2000"/>
              <a:buChar char="●"/>
            </a:pPr>
            <a:r>
              <a:rPr b="0" lang="en-US"/>
              <a:t>Reduce calls to the call center and the need for in-person visits to VA locations to answer questions about benefits or to troubleshoot VA account problems.</a:t>
            </a:r>
            <a:endParaRPr b="0"/>
          </a:p>
          <a:p>
            <a:pPr indent="0" lvl="0" marL="0" rtl="0" algn="l">
              <a:lnSpc>
                <a:spcPct val="114000"/>
              </a:lnSpc>
              <a:spcBef>
                <a:spcPts val="1000"/>
              </a:spcBef>
              <a:spcAft>
                <a:spcPts val="100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questions</a:t>
            </a:r>
            <a:endParaRPr/>
          </a:p>
        </p:txBody>
      </p:sp>
      <p:sp>
        <p:nvSpPr>
          <p:cNvPr id="118" name="Google Shape;118;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9" name="Google Shape;119;p18"/>
          <p:cNvSpPr txBox="1"/>
          <p:nvPr>
            <p:ph idx="2" type="body"/>
          </p:nvPr>
        </p:nvSpPr>
        <p:spPr>
          <a:xfrm>
            <a:off x="613175" y="1533850"/>
            <a:ext cx="10694100" cy="4931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Is the information easy to find using this </a:t>
            </a:r>
            <a:r>
              <a:rPr b="0" lang="en-US"/>
              <a:t>search-focused, tag-based navigation</a:t>
            </a:r>
            <a:r>
              <a:rPr b="0" lang="en-US"/>
              <a:t>?</a:t>
            </a:r>
            <a:endParaRPr b="0"/>
          </a:p>
          <a:p>
            <a:pPr indent="-355600" lvl="0" marL="457200" rtl="0" algn="l">
              <a:lnSpc>
                <a:spcPct val="114000"/>
              </a:lnSpc>
              <a:spcBef>
                <a:spcPts val="1000"/>
              </a:spcBef>
              <a:spcAft>
                <a:spcPts val="0"/>
              </a:spcAft>
              <a:buSzPts val="2000"/>
              <a:buChar char="●"/>
            </a:pPr>
            <a:r>
              <a:rPr b="0" lang="en-US"/>
              <a:t>H</a:t>
            </a:r>
            <a:r>
              <a:rPr b="0" lang="en-US"/>
              <a:t>ow easily are people able to navigate between learning center articles</a:t>
            </a:r>
            <a:r>
              <a:rPr b="0" lang="en-US"/>
              <a:t>,</a:t>
            </a:r>
            <a:r>
              <a:rPr b="0" lang="en-US"/>
              <a:t> and topics</a:t>
            </a:r>
            <a:r>
              <a:rPr b="0" lang="en-US"/>
              <a:t>?</a:t>
            </a:r>
            <a:endParaRPr b="0"/>
          </a:p>
          <a:p>
            <a:pPr indent="-355600" lvl="0" marL="457200" rtl="0" algn="l">
              <a:lnSpc>
                <a:spcPct val="114000"/>
              </a:lnSpc>
              <a:spcBef>
                <a:spcPts val="1000"/>
              </a:spcBef>
              <a:spcAft>
                <a:spcPts val="0"/>
              </a:spcAft>
              <a:buSzPts val="2000"/>
              <a:buChar char="●"/>
            </a:pPr>
            <a:r>
              <a:rPr b="0" lang="en-US"/>
              <a:t>Are the template labels (ex: FAQs, Checklist, About, Step-by-step, etc.) useful?</a:t>
            </a:r>
            <a:endParaRPr b="0"/>
          </a:p>
          <a:p>
            <a:pPr indent="-355600" lvl="0" marL="457200" rtl="0" algn="l">
              <a:lnSpc>
                <a:spcPct val="114000"/>
              </a:lnSpc>
              <a:spcBef>
                <a:spcPts val="1000"/>
              </a:spcBef>
              <a:spcAft>
                <a:spcPts val="0"/>
              </a:spcAft>
              <a:buSzPts val="2000"/>
              <a:buChar char="●"/>
            </a:pPr>
            <a:r>
              <a:rPr b="0" lang="en-US"/>
              <a:t>What do people see as the difference between the learning center search and overall site search?</a:t>
            </a:r>
            <a:endParaRPr b="0"/>
          </a:p>
          <a:p>
            <a:pPr indent="-355600" lvl="0" marL="457200" rtl="0" algn="l">
              <a:lnSpc>
                <a:spcPct val="114000"/>
              </a:lnSpc>
              <a:spcBef>
                <a:spcPts val="1000"/>
              </a:spcBef>
              <a:spcAft>
                <a:spcPts val="0"/>
              </a:spcAft>
              <a:buSzPts val="2000"/>
              <a:buChar char="●"/>
            </a:pPr>
            <a:r>
              <a:rPr b="0" lang="en-US"/>
              <a:t>Do people get confused if they click on a content link or CTA button in the learning center and it takes them to a benefit hub page? And vice versa?</a:t>
            </a:r>
            <a:endParaRPr b="0"/>
          </a:p>
          <a:p>
            <a:pPr indent="-355600" lvl="0" marL="457200" rtl="0" algn="l">
              <a:lnSpc>
                <a:spcPct val="114000"/>
              </a:lnSpc>
              <a:spcBef>
                <a:spcPts val="1000"/>
              </a:spcBef>
              <a:spcAft>
                <a:spcPts val="0"/>
              </a:spcAft>
              <a:buSzPts val="2000"/>
              <a:buChar char="●"/>
            </a:pPr>
            <a:r>
              <a:rPr b="0" lang="en-US"/>
              <a:t>Do people understand that information they don't find in the learning center might be in the benefit hub?</a:t>
            </a:r>
            <a:endParaRPr b="0"/>
          </a:p>
          <a:p>
            <a:pPr indent="-355600" lvl="0" marL="457200" rtl="0" algn="l">
              <a:lnSpc>
                <a:spcPct val="114000"/>
              </a:lnSpc>
              <a:spcBef>
                <a:spcPts val="1000"/>
              </a:spcBef>
              <a:spcAft>
                <a:spcPts val="1000"/>
              </a:spcAft>
              <a:buSzPts val="2000"/>
              <a:buChar char="●"/>
            </a:pPr>
            <a:r>
              <a:rPr b="0" lang="en-US"/>
              <a:t>Where would the most useful place be to provide links to the learning center?</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Hypotheses to be tested</a:t>
            </a:r>
            <a:endParaRPr/>
          </a:p>
        </p:txBody>
      </p:sp>
      <p:sp>
        <p:nvSpPr>
          <p:cNvPr id="126" name="Google Shape;126;p1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27" name="Google Shape;127;p19"/>
          <p:cNvSpPr txBox="1"/>
          <p:nvPr>
            <p:ph idx="2" type="body"/>
          </p:nvPr>
        </p:nvSpPr>
        <p:spPr>
          <a:xfrm>
            <a:off x="613175" y="1567400"/>
            <a:ext cx="10694100" cy="30819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People will easily understand how to use the search functionality.</a:t>
            </a:r>
            <a:endParaRPr b="0"/>
          </a:p>
          <a:p>
            <a:pPr indent="-355600" lvl="0" marL="457200" rtl="0" algn="l">
              <a:lnSpc>
                <a:spcPct val="114000"/>
              </a:lnSpc>
              <a:spcBef>
                <a:spcPts val="1000"/>
              </a:spcBef>
              <a:spcAft>
                <a:spcPts val="0"/>
              </a:spcAft>
              <a:buSzPts val="2000"/>
              <a:buChar char="●"/>
            </a:pPr>
            <a:r>
              <a:rPr b="0" lang="en-US"/>
              <a:t>Template labels will help people determine which search result is most relevant to their search.</a:t>
            </a:r>
            <a:endParaRPr b="0"/>
          </a:p>
          <a:p>
            <a:pPr indent="-355600" lvl="0" marL="457200" rtl="0" algn="l">
              <a:lnSpc>
                <a:spcPct val="114000"/>
              </a:lnSpc>
              <a:spcBef>
                <a:spcPts val="1000"/>
              </a:spcBef>
              <a:spcAft>
                <a:spcPts val="0"/>
              </a:spcAft>
              <a:buSzPts val="2000"/>
              <a:buChar char="●"/>
            </a:pPr>
            <a:r>
              <a:rPr b="0" lang="en-US"/>
              <a:t>People will understand the difference between the learning center search and global site search.</a:t>
            </a:r>
            <a:endParaRPr b="0"/>
          </a:p>
          <a:p>
            <a:pPr indent="-355600" lvl="0" marL="457200" rtl="0" algn="l">
              <a:lnSpc>
                <a:spcPct val="114000"/>
              </a:lnSpc>
              <a:spcBef>
                <a:spcPts val="1000"/>
              </a:spcBef>
              <a:spcAft>
                <a:spcPts val="0"/>
              </a:spcAft>
              <a:buSzPts val="2000"/>
              <a:buChar char="●"/>
            </a:pPr>
            <a:r>
              <a:rPr b="0" lang="en-US"/>
              <a:t>People won't explicitly differentiate between the benefit hub and the learning center; they'll default to using overall site search if they can't find what they're looking for in either place.</a:t>
            </a:r>
            <a:endParaRPr b="0"/>
          </a:p>
          <a:p>
            <a:pPr indent="-355600" lvl="0" marL="457200" rtl="0" algn="l">
              <a:lnSpc>
                <a:spcPct val="114000"/>
              </a:lnSpc>
              <a:spcBef>
                <a:spcPts val="1000"/>
              </a:spcBef>
              <a:spcAft>
                <a:spcPts val="0"/>
              </a:spcAft>
              <a:buSzPts val="2000"/>
              <a:buChar char="●"/>
            </a:pPr>
            <a:r>
              <a:rPr b="0" lang="en-US"/>
              <a:t>Our proposed IA will be effective for Veterans and those who support Veterans.</a:t>
            </a:r>
            <a:endParaRPr b="0"/>
          </a:p>
          <a:p>
            <a:pPr indent="0" lvl="0" marL="0" rtl="0" algn="l">
              <a:lnSpc>
                <a:spcPct val="113000"/>
              </a:lnSpc>
              <a:spcBef>
                <a:spcPts val="1000"/>
              </a:spcBef>
              <a:spcAft>
                <a:spcPts val="1000"/>
              </a:spcAft>
              <a:buNone/>
            </a:pPr>
            <a:r>
              <a:t/>
            </a:r>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Method and Participants</a:t>
            </a:r>
            <a:endParaRPr/>
          </a:p>
        </p:txBody>
      </p:sp>
      <p:sp>
        <p:nvSpPr>
          <p:cNvPr id="139" name="Google Shape;139;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40" name="Google Shape;140;p21"/>
          <p:cNvSpPr txBox="1"/>
          <p:nvPr>
            <p:ph idx="2" type="body"/>
          </p:nvPr>
        </p:nvSpPr>
        <p:spPr>
          <a:xfrm>
            <a:off x="613175" y="1507125"/>
            <a:ext cx="10215300" cy="36012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highlight>
                  <a:srgbClr val="FFFFFF"/>
                </a:highlight>
              </a:rPr>
              <a:t>We conducted remote sessions over Zoom and asked people to review a </a:t>
            </a:r>
            <a:r>
              <a:rPr b="0" lang="en-US" u="sng">
                <a:solidFill>
                  <a:schemeClr val="hlink"/>
                </a:solidFill>
                <a:highlight>
                  <a:srgbClr val="FFFFFF"/>
                </a:highlight>
                <a:hlinkClick r:id="rId3"/>
              </a:rPr>
              <a:t>clickable prototype.</a:t>
            </a:r>
            <a:endParaRPr b="0">
              <a:highlight>
                <a:srgbClr val="FFFFFF"/>
              </a:highlight>
            </a:endParaRPr>
          </a:p>
          <a:p>
            <a:pPr indent="-355600" lvl="0" marL="457200" rtl="0" algn="l">
              <a:lnSpc>
                <a:spcPct val="114000"/>
              </a:lnSpc>
              <a:spcBef>
                <a:spcPts val="1000"/>
              </a:spcBef>
              <a:spcAft>
                <a:spcPts val="0"/>
              </a:spcAft>
              <a:buSzPts val="2000"/>
              <a:buChar char="●"/>
            </a:pPr>
            <a:r>
              <a:rPr b="0" lang="en-US">
                <a:highlight>
                  <a:srgbClr val="FFFFFF"/>
                </a:highlight>
              </a:rPr>
              <a:t>8 people</a:t>
            </a:r>
            <a:endParaRPr b="0">
              <a:highlight>
                <a:srgbClr val="FFFFFF"/>
              </a:highlight>
            </a:endParaRPr>
          </a:p>
          <a:p>
            <a:pPr indent="-355600" lvl="0" marL="457200" rtl="0" algn="l">
              <a:lnSpc>
                <a:spcPct val="114000"/>
              </a:lnSpc>
              <a:spcBef>
                <a:spcPts val="0"/>
              </a:spcBef>
              <a:spcAft>
                <a:spcPts val="0"/>
              </a:spcAft>
              <a:buSzPts val="2000"/>
              <a:buChar char="●"/>
            </a:pPr>
            <a:r>
              <a:rPr b="0" lang="en-US">
                <a:highlight>
                  <a:srgbClr val="FFFFFF"/>
                </a:highlight>
              </a:rPr>
              <a:t>3 women, 5 men</a:t>
            </a:r>
            <a:endParaRPr b="0">
              <a:highlight>
                <a:srgbClr val="FFFFFF"/>
              </a:highlight>
            </a:endParaRPr>
          </a:p>
          <a:p>
            <a:pPr indent="-355600" lvl="0" marL="457200" rtl="0" algn="l">
              <a:lnSpc>
                <a:spcPct val="114000"/>
              </a:lnSpc>
              <a:spcBef>
                <a:spcPts val="0"/>
              </a:spcBef>
              <a:spcAft>
                <a:spcPts val="0"/>
              </a:spcAft>
              <a:buSzPts val="2000"/>
              <a:buChar char="●"/>
            </a:pPr>
            <a:r>
              <a:rPr b="0" lang="en-US">
                <a:highlight>
                  <a:srgbClr val="FFFFFF"/>
                </a:highlight>
              </a:rPr>
              <a:t>2 participants age 35-44, 3 participants age 55-64, and 2 participants age 65-74. 1 participant did not disclose their age.</a:t>
            </a:r>
            <a:endParaRPr b="0">
              <a:highlight>
                <a:srgbClr val="FFFFFF"/>
              </a:highlight>
            </a:endParaRPr>
          </a:p>
          <a:p>
            <a:pPr indent="-355600" lvl="0" marL="457200" rtl="0" algn="l">
              <a:lnSpc>
                <a:spcPct val="114000"/>
              </a:lnSpc>
              <a:spcBef>
                <a:spcPts val="0"/>
              </a:spcBef>
              <a:spcAft>
                <a:spcPts val="0"/>
              </a:spcAft>
              <a:buSzPts val="2000"/>
              <a:buChar char="●"/>
            </a:pPr>
            <a:r>
              <a:rPr b="0" lang="en-US">
                <a:highlight>
                  <a:srgbClr val="FFFFFF"/>
                </a:highlight>
              </a:rPr>
              <a:t>5 Caucasians, 2 African-Americans, and 1 participant who self-identified as Other.</a:t>
            </a:r>
            <a:endParaRPr b="0">
              <a:highlight>
                <a:srgbClr val="FFFFFF"/>
              </a:highlight>
            </a:endParaRPr>
          </a:p>
          <a:p>
            <a:pPr indent="-355600" lvl="0" marL="457200" rtl="0" algn="l">
              <a:lnSpc>
                <a:spcPct val="114000"/>
              </a:lnSpc>
              <a:spcBef>
                <a:spcPts val="0"/>
              </a:spcBef>
              <a:spcAft>
                <a:spcPts val="0"/>
              </a:spcAft>
              <a:buSzPts val="2000"/>
              <a:buChar char="●"/>
            </a:pPr>
            <a:r>
              <a:rPr b="0" lang="en-US">
                <a:highlight>
                  <a:srgbClr val="FFFFFF"/>
                </a:highlight>
              </a:rPr>
              <a:t>50% identified as having cognitive and/or functional disabilities.</a:t>
            </a:r>
            <a:endParaRPr b="0">
              <a:highlight>
                <a:srgbClr val="FFFFFF"/>
              </a:highlight>
            </a:endParaRPr>
          </a:p>
          <a:p>
            <a:pPr indent="-355600" lvl="0" marL="457200" rtl="0" algn="l">
              <a:lnSpc>
                <a:spcPct val="114000"/>
              </a:lnSpc>
              <a:spcBef>
                <a:spcPts val="0"/>
              </a:spcBef>
              <a:spcAft>
                <a:spcPts val="0"/>
              </a:spcAft>
              <a:buSzPts val="2000"/>
              <a:buChar char="●"/>
            </a:pPr>
            <a:r>
              <a:rPr b="0" lang="en-US">
                <a:highlight>
                  <a:srgbClr val="FFFFFF"/>
                </a:highlight>
              </a:rPr>
              <a:t>All had at least one benefit and an account with a va.gov website (eBenefits, MHV, and/or VA.gov).</a:t>
            </a:r>
            <a:endParaRPr b="0">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