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ource Sans Pro SemiBold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Bitter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font" Target="fonts/ProximaNova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Roboto-bold.fntdata"/><Relationship Id="rId44" Type="http://schemas.openxmlformats.org/officeDocument/2006/relationships/font" Target="fonts/OpenSans-boldItalic.fntdata"/><Relationship Id="rId21" Type="http://schemas.openxmlformats.org/officeDocument/2006/relationships/font" Target="fonts/Roboto-regular.fntdata"/><Relationship Id="rId43" Type="http://schemas.openxmlformats.org/officeDocument/2006/relationships/font" Target="fonts/OpenSans-italic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SemiBold-bold.fntdata"/><Relationship Id="rId25" Type="http://schemas.openxmlformats.org/officeDocument/2006/relationships/font" Target="fonts/SourceSansProSemiBold-regular.fntdata"/><Relationship Id="rId28" Type="http://schemas.openxmlformats.org/officeDocument/2006/relationships/font" Target="fonts/SourceSansProSemiBold-boldItalic.fntdata"/><Relationship Id="rId27" Type="http://schemas.openxmlformats.org/officeDocument/2006/relationships/font" Target="fonts/SourceSansPro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Bitter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Bitter-italic.fntdata"/><Relationship Id="rId12" Type="http://schemas.openxmlformats.org/officeDocument/2006/relationships/slide" Target="slides/slide8.xml"/><Relationship Id="rId34" Type="http://schemas.openxmlformats.org/officeDocument/2006/relationships/font" Target="fonts/Bitter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36" Type="http://schemas.openxmlformats.org/officeDocument/2006/relationships/font" Target="fonts/Bitter-boldItalic.fntdata"/><Relationship Id="rId17" Type="http://schemas.openxmlformats.org/officeDocument/2006/relationships/font" Target="fonts/ProximaNova-regular.fntdata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.fntdata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821586ed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821586ed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821586edc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821586edc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821586edc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821586edc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21586ed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21586ed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21586edc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21586edc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21586edc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21586edc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21586edc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21586edc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70BC"/>
                </a:solidFill>
              </a:rPr>
              <a:t>Touchpoint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what/where of the interaction of the step—what is the actor interacting with?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touchpoint represents a specific interaction between a customer and an organization. It includes the device being used, the channel used for the interaction, and the specific task being completed.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Veteran calls VA to schedule.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description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plain-words, short description of what is happening in the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Observation/Fact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Observations or facts that are important to note to add detail to the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or statistics that help us understand the step better.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end-user experiencing the service, or any service staff or other people involved in the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Questions about this step that need to be followed up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Critical Moment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technology, hardware, infrastructure, or processes that support this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Potential or actual breakdowns of the service experience that are sources of pain for end-users.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Opportunity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rules or regulations that dictate why something is a certain way in this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Ideas or “ah-ha” insights about how you could improve the service experience or service delivery.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21586edc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821586edc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821586edc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821586edc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821586edc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821586edc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821586ed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821586ed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b="1" sz="1800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0"/>
            <a:ext cx="12192000" cy="288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  <a:noFill/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23600" y="3242767"/>
            <a:ext cx="8530500" cy="3106500"/>
          </a:xfrm>
          <a:prstGeom prst="rect">
            <a:avLst/>
          </a:prstGeom>
          <a:noFill/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5pPr>
            <a:lvl6pPr indent="-3556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6pPr>
            <a:lvl7pPr indent="-3556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7pPr>
            <a:lvl8pPr indent="-3556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8pPr>
            <a:lvl9pPr indent="-3556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0" y="0"/>
            <a:ext cx="12192000" cy="288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  <a:noFill/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23600" y="3242767"/>
            <a:ext cx="8530500" cy="3106500"/>
          </a:xfrm>
          <a:prstGeom prst="rect">
            <a:avLst/>
          </a:prstGeom>
          <a:noFill/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1900">
                <a:solidFill>
                  <a:schemeClr val="dk2"/>
                </a:solidFill>
              </a:defRPr>
            </a:lvl5pPr>
            <a:lvl6pPr indent="-3556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6pPr>
            <a:lvl7pPr indent="-3556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7pPr>
            <a:lvl8pPr indent="-3556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8pPr>
            <a:lvl9pPr indent="-3556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Char char="•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_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0" y="33"/>
            <a:ext cx="53481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  <a:noFill/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sz="12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rtl="0" algn="ctr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me@example.com" TargetMode="External"/><Relationship Id="rId4" Type="http://schemas.openxmlformats.org/officeDocument/2006/relationships/hyperlink" Target="mailto:name@example.com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cdn2.iconfinder.com/data/icons/windows-8-metro-style/128/star.png" TargetMode="External"/><Relationship Id="rId22" Type="http://schemas.openxmlformats.org/officeDocument/2006/relationships/hyperlink" Target="http://static.iconsplace.com/icons/preview/black/idea-256.png" TargetMode="External"/><Relationship Id="rId21" Type="http://schemas.openxmlformats.org/officeDocument/2006/relationships/hyperlink" Target="https://cdn2.iconfinder.com/data/icons/windows-8-metro-style/128/star.png" TargetMode="External"/><Relationship Id="rId24" Type="http://schemas.openxmlformats.org/officeDocument/2006/relationships/hyperlink" Target="http://static.iconsplace.com/icons/preview/black/idea-256.png" TargetMode="External"/><Relationship Id="rId23" Type="http://schemas.openxmlformats.org/officeDocument/2006/relationships/hyperlink" Target="http://static.iconsplace.com/icons/preview/black/idea-256.png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dn2.iconfinder.com/data/icons/windows-8-metro-style/128/star.pn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dn2.iconfinder.com/data/icons/windows-8-metro-style/128/star.png" TargetMode="External"/><Relationship Id="rId26" Type="http://schemas.openxmlformats.org/officeDocument/2006/relationships/hyperlink" Target="https://cdn2.iconfinder.com/data/icons/windows-8-metro-style/128/star.png" TargetMode="External"/><Relationship Id="rId25" Type="http://schemas.openxmlformats.org/officeDocument/2006/relationships/hyperlink" Target="http://static.iconsplace.com/icons/preview/black/idea-256.png" TargetMode="External"/><Relationship Id="rId27" Type="http://schemas.openxmlformats.org/officeDocument/2006/relationships/hyperlink" Target="http://static.iconsplace.com/icons/preview/black/idea-256.png" TargetMode="External"/><Relationship Id="rId5" Type="http://schemas.openxmlformats.org/officeDocument/2006/relationships/hyperlink" Target="http://static.iconsplace.com/icons/preview/black/idea-256.png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cdn2.iconfinder.com/data/icons/windows-8-metro-style/128/star.png" TargetMode="External"/><Relationship Id="rId8" Type="http://schemas.openxmlformats.org/officeDocument/2006/relationships/hyperlink" Target="https://cdn2.iconfinder.com/data/icons/windows-8-metro-style/128/star.png" TargetMode="External"/><Relationship Id="rId11" Type="http://schemas.openxmlformats.org/officeDocument/2006/relationships/hyperlink" Target="https://cdn2.iconfinder.com/data/icons/windows-8-metro-style/128/star.png" TargetMode="External"/><Relationship Id="rId10" Type="http://schemas.openxmlformats.org/officeDocument/2006/relationships/hyperlink" Target="https://cdn2.iconfinder.com/data/icons/windows-8-metro-style/128/star.png" TargetMode="External"/><Relationship Id="rId13" Type="http://schemas.openxmlformats.org/officeDocument/2006/relationships/hyperlink" Target="http://static.iconsplace.com/icons/preview/black/idea-256.png" TargetMode="External"/><Relationship Id="rId12" Type="http://schemas.openxmlformats.org/officeDocument/2006/relationships/hyperlink" Target="http://static.iconsplace.com/icons/preview/black/idea-256.png" TargetMode="External"/><Relationship Id="rId15" Type="http://schemas.openxmlformats.org/officeDocument/2006/relationships/hyperlink" Target="http://static.iconsplace.com/icons/preview/black/idea-256.png" TargetMode="External"/><Relationship Id="rId14" Type="http://schemas.openxmlformats.org/officeDocument/2006/relationships/hyperlink" Target="http://static.iconsplace.com/icons/preview/black/idea-256.png" TargetMode="External"/><Relationship Id="rId17" Type="http://schemas.openxmlformats.org/officeDocument/2006/relationships/hyperlink" Target="https://cdn2.iconfinder.com/data/icons/windows-8-metro-style/128/star.png" TargetMode="External"/><Relationship Id="rId16" Type="http://schemas.openxmlformats.org/officeDocument/2006/relationships/hyperlink" Target="http://static.iconsplace.com/icons/preview/black/idea-256.png" TargetMode="External"/><Relationship Id="rId19" Type="http://schemas.openxmlformats.org/officeDocument/2006/relationships/hyperlink" Target="https://cdn2.iconfinder.com/data/icons/windows-8-metro-style/128/star.png" TargetMode="External"/><Relationship Id="rId18" Type="http://schemas.openxmlformats.org/officeDocument/2006/relationships/hyperlink" Target="https://cdn2.iconfinder.com/data/icons/windows-8-metro-style/128/star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cdn3.iconfinder.com/data/icons/interface/100/help_question-512.png" TargetMode="External"/><Relationship Id="rId10" Type="http://schemas.openxmlformats.org/officeDocument/2006/relationships/image" Target="../media/image9.png"/><Relationship Id="rId13" Type="http://schemas.openxmlformats.org/officeDocument/2006/relationships/hyperlink" Target="https://cdn2.iconfinder.com/data/icons/business-2/512/Icon_18-128.png" TargetMode="Externa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n3.iconfinder.com/data/icons/users/100/user_male_1-512.png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cdn2.iconfinder.com/data/icons/66-charts-graphs-and-diagrams/512/Icon_4-512.png" TargetMode="External"/><Relationship Id="rId15" Type="http://schemas.openxmlformats.org/officeDocument/2006/relationships/hyperlink" Target="http://static.iconsplace.com/icons/preview/black/idea-256.png" TargetMode="External"/><Relationship Id="rId14" Type="http://schemas.openxmlformats.org/officeDocument/2006/relationships/image" Target="../media/image3.png"/><Relationship Id="rId17" Type="http://schemas.openxmlformats.org/officeDocument/2006/relationships/hyperlink" Target="https://cdn2.iconfinder.com/data/icons/windows-8-metro-style/128/star.png" TargetMode="External"/><Relationship Id="rId16" Type="http://schemas.openxmlformats.org/officeDocument/2006/relationships/image" Target="../media/image7.png"/><Relationship Id="rId5" Type="http://schemas.openxmlformats.org/officeDocument/2006/relationships/hyperlink" Target="https://cdn4.iconfinder.com/data/icons/ionicons/512/icon-ios7-gear-128.png" TargetMode="External"/><Relationship Id="rId6" Type="http://schemas.openxmlformats.org/officeDocument/2006/relationships/image" Target="../media/image4.png"/><Relationship Id="rId18" Type="http://schemas.openxmlformats.org/officeDocument/2006/relationships/image" Target="../media/image5.png"/><Relationship Id="rId7" Type="http://schemas.openxmlformats.org/officeDocument/2006/relationships/hyperlink" Target="http://upload.wikimedia.org/wikipedia/commons/thumb/e/e4/Infobox_info_icon.svg/1024px-Infobox_info_icon.svg.png" TargetMode="External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cdn4.iconfinder.com/data/icons/ionicons/512/icon-ios7-gear-128.png" TargetMode="External"/><Relationship Id="rId22" Type="http://schemas.openxmlformats.org/officeDocument/2006/relationships/hyperlink" Target="https://cdn2.iconfinder.com/data/icons/66-charts-graphs-and-diagrams/512/Icon_4-512.png" TargetMode="External"/><Relationship Id="rId21" Type="http://schemas.openxmlformats.org/officeDocument/2006/relationships/hyperlink" Target="http://upload.wikimedia.org/wikipedia/commons/thumb/e/e4/Infobox_info_icon.svg/1024px-Infobox_info_icon.svg.png" TargetMode="External"/><Relationship Id="rId24" Type="http://schemas.openxmlformats.org/officeDocument/2006/relationships/hyperlink" Target="https://cdn2.iconfinder.com/data/icons/business-2/512/Icon_18-128.png" TargetMode="External"/><Relationship Id="rId23" Type="http://schemas.openxmlformats.org/officeDocument/2006/relationships/hyperlink" Target="https://cdn3.iconfinder.com/data/icons/interface/100/help_question-512.png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dn3.iconfinder.com/data/icons/users/100/user_male_1-512.png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cdn2.iconfinder.com/data/icons/66-charts-graphs-and-diagrams/512/Icon_4-512.png" TargetMode="External"/><Relationship Id="rId26" Type="http://schemas.openxmlformats.org/officeDocument/2006/relationships/hyperlink" Target="https://cdn2.iconfinder.com/data/icons/windows-8-metro-style/128/star.png" TargetMode="External"/><Relationship Id="rId25" Type="http://schemas.openxmlformats.org/officeDocument/2006/relationships/hyperlink" Target="http://static.iconsplace.com/icons/preview/black/idea-256.png" TargetMode="External"/><Relationship Id="rId5" Type="http://schemas.openxmlformats.org/officeDocument/2006/relationships/hyperlink" Target="https://cdn4.iconfinder.com/data/icons/ionicons/512/icon-ios7-gear-128.png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upload.wikimedia.org/wikipedia/commons/thumb/e/e4/Infobox_info_icon.svg/1024px-Infobox_info_icon.svg.png" TargetMode="External"/><Relationship Id="rId8" Type="http://schemas.openxmlformats.org/officeDocument/2006/relationships/image" Target="../media/image12.png"/><Relationship Id="rId11" Type="http://schemas.openxmlformats.org/officeDocument/2006/relationships/hyperlink" Target="https://cdn3.iconfinder.com/data/icons/interface/100/help_question-512.png" TargetMode="External"/><Relationship Id="rId10" Type="http://schemas.openxmlformats.org/officeDocument/2006/relationships/image" Target="../media/image9.png"/><Relationship Id="rId13" Type="http://schemas.openxmlformats.org/officeDocument/2006/relationships/hyperlink" Target="https://cdn2.iconfinder.com/data/icons/business-2/512/Icon_18-128.png" TargetMode="External"/><Relationship Id="rId12" Type="http://schemas.openxmlformats.org/officeDocument/2006/relationships/image" Target="../media/image10.png"/><Relationship Id="rId15" Type="http://schemas.openxmlformats.org/officeDocument/2006/relationships/hyperlink" Target="http://static.iconsplace.com/icons/preview/black/idea-256.png" TargetMode="External"/><Relationship Id="rId14" Type="http://schemas.openxmlformats.org/officeDocument/2006/relationships/image" Target="../media/image3.png"/><Relationship Id="rId17" Type="http://schemas.openxmlformats.org/officeDocument/2006/relationships/hyperlink" Target="https://cdn2.iconfinder.com/data/icons/windows-8-metro-style/128/star.png" TargetMode="External"/><Relationship Id="rId16" Type="http://schemas.openxmlformats.org/officeDocument/2006/relationships/image" Target="../media/image7.png"/><Relationship Id="rId19" Type="http://schemas.openxmlformats.org/officeDocument/2006/relationships/hyperlink" Target="https://cdn3.iconfinder.com/data/icons/users/100/user_male_1-512.png" TargetMode="External"/><Relationship Id="rId1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432025" y="6072925"/>
            <a:ext cx="255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Name, Role</a:t>
            </a:r>
            <a:endParaRPr i="0" sz="1100" u="none" cap="none" strike="noStrike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name@example.com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48575" y="6072925"/>
            <a:ext cx="27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Name, Role</a:t>
            </a:r>
            <a:endParaRPr i="0" sz="1100" u="none" cap="none" strike="noStrike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1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name@example.com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July 8, 2019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mapping the scheduling experience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lang="en-US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How we support Veterans across the appointment journey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“Mine” your map for actionable insights</a:t>
            </a:r>
            <a:endParaRPr/>
          </a:p>
        </p:txBody>
      </p:sp>
      <p:grpSp>
        <p:nvGrpSpPr>
          <p:cNvPr id="256" name="Google Shape;256;p27"/>
          <p:cNvGrpSpPr/>
          <p:nvPr/>
        </p:nvGrpSpPr>
        <p:grpSpPr>
          <a:xfrm>
            <a:off x="503325" y="4280345"/>
            <a:ext cx="1852527" cy="444400"/>
            <a:chOff x="-3185875" y="9745675"/>
            <a:chExt cx="2581200" cy="619200"/>
          </a:xfrm>
        </p:grpSpPr>
        <p:sp>
          <p:nvSpPr>
            <p:cNvPr id="257" name="Google Shape;257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8" name="Google Shape;258;p27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7"/>
          <p:cNvGrpSpPr/>
          <p:nvPr/>
        </p:nvGrpSpPr>
        <p:grpSpPr>
          <a:xfrm>
            <a:off x="-351325" y="3677488"/>
            <a:ext cx="1852527" cy="444400"/>
            <a:chOff x="-3185875" y="9011550"/>
            <a:chExt cx="2581200" cy="619200"/>
          </a:xfrm>
        </p:grpSpPr>
        <p:sp>
          <p:nvSpPr>
            <p:cNvPr id="260" name="Google Shape;260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Critical Moment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61" name="Google Shape;261;p27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27"/>
          <p:cNvGrpSpPr/>
          <p:nvPr/>
        </p:nvGrpSpPr>
        <p:grpSpPr>
          <a:xfrm>
            <a:off x="-351325" y="5056713"/>
            <a:ext cx="1852527" cy="444400"/>
            <a:chOff x="-3185875" y="9745675"/>
            <a:chExt cx="2581200" cy="619200"/>
          </a:xfrm>
        </p:grpSpPr>
        <p:sp>
          <p:nvSpPr>
            <p:cNvPr id="263" name="Google Shape;263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64" name="Google Shape;264;p27">
              <a:hlinkClick r:id="rId7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27"/>
          <p:cNvGrpSpPr/>
          <p:nvPr/>
        </p:nvGrpSpPr>
        <p:grpSpPr>
          <a:xfrm>
            <a:off x="3466075" y="3423380"/>
            <a:ext cx="1852527" cy="444400"/>
            <a:chOff x="-3185875" y="9745675"/>
            <a:chExt cx="2581200" cy="619200"/>
          </a:xfrm>
        </p:grpSpPr>
        <p:sp>
          <p:nvSpPr>
            <p:cNvPr id="266" name="Google Shape;266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67" name="Google Shape;267;p27">
              <a:hlinkClick r:id="rId8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27"/>
          <p:cNvGrpSpPr/>
          <p:nvPr/>
        </p:nvGrpSpPr>
        <p:grpSpPr>
          <a:xfrm>
            <a:off x="3466075" y="4724784"/>
            <a:ext cx="1852527" cy="444400"/>
            <a:chOff x="-3185875" y="9745675"/>
            <a:chExt cx="2581200" cy="619200"/>
          </a:xfrm>
        </p:grpSpPr>
        <p:sp>
          <p:nvSpPr>
            <p:cNvPr id="269" name="Google Shape;269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0" name="Google Shape;270;p27">
              <a:hlinkClick r:id="rId9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7"/>
          <p:cNvGrpSpPr/>
          <p:nvPr/>
        </p:nvGrpSpPr>
        <p:grpSpPr>
          <a:xfrm>
            <a:off x="6678660" y="5351538"/>
            <a:ext cx="1852527" cy="444400"/>
            <a:chOff x="-3185875" y="9745675"/>
            <a:chExt cx="2581200" cy="619200"/>
          </a:xfrm>
        </p:grpSpPr>
        <p:sp>
          <p:nvSpPr>
            <p:cNvPr id="272" name="Google Shape;272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3" name="Google Shape;273;p27">
              <a:hlinkClick r:id="rId10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27"/>
          <p:cNvGrpSpPr/>
          <p:nvPr/>
        </p:nvGrpSpPr>
        <p:grpSpPr>
          <a:xfrm>
            <a:off x="6241834" y="4012594"/>
            <a:ext cx="1852527" cy="444400"/>
            <a:chOff x="-3185875" y="9745675"/>
            <a:chExt cx="2581200" cy="619200"/>
          </a:xfrm>
        </p:grpSpPr>
        <p:sp>
          <p:nvSpPr>
            <p:cNvPr id="275" name="Google Shape;275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6" name="Google Shape;276;p27">
              <a:hlinkClick r:id="rId11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7"/>
          <p:cNvGrpSpPr/>
          <p:nvPr/>
        </p:nvGrpSpPr>
        <p:grpSpPr>
          <a:xfrm>
            <a:off x="2146138" y="5501155"/>
            <a:ext cx="1852527" cy="444400"/>
            <a:chOff x="-3185875" y="9011550"/>
            <a:chExt cx="2581200" cy="619200"/>
          </a:xfrm>
        </p:grpSpPr>
        <p:sp>
          <p:nvSpPr>
            <p:cNvPr id="278" name="Google Shape;278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9" name="Google Shape;279;p27">
              <a:hlinkClick r:id="rId12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27"/>
          <p:cNvGrpSpPr/>
          <p:nvPr/>
        </p:nvGrpSpPr>
        <p:grpSpPr>
          <a:xfrm>
            <a:off x="5830587" y="4612318"/>
            <a:ext cx="1852527" cy="444400"/>
            <a:chOff x="-3185875" y="9011550"/>
            <a:chExt cx="2581200" cy="619200"/>
          </a:xfrm>
        </p:grpSpPr>
        <p:sp>
          <p:nvSpPr>
            <p:cNvPr id="281" name="Google Shape;281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2" name="Google Shape;282;p27">
              <a:hlinkClick r:id="rId13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27"/>
          <p:cNvGrpSpPr/>
          <p:nvPr/>
        </p:nvGrpSpPr>
        <p:grpSpPr>
          <a:xfrm>
            <a:off x="4605600" y="5501168"/>
            <a:ext cx="1852527" cy="444400"/>
            <a:chOff x="-3185875" y="9011550"/>
            <a:chExt cx="2581200" cy="619200"/>
          </a:xfrm>
        </p:grpSpPr>
        <p:sp>
          <p:nvSpPr>
            <p:cNvPr id="284" name="Google Shape;284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5" name="Google Shape;285;p27">
              <a:hlinkClick r:id="rId14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27"/>
          <p:cNvGrpSpPr/>
          <p:nvPr/>
        </p:nvGrpSpPr>
        <p:grpSpPr>
          <a:xfrm>
            <a:off x="2791863" y="4012611"/>
            <a:ext cx="1852527" cy="444400"/>
            <a:chOff x="-3185875" y="9011550"/>
            <a:chExt cx="2581200" cy="619200"/>
          </a:xfrm>
        </p:grpSpPr>
        <p:sp>
          <p:nvSpPr>
            <p:cNvPr id="287" name="Google Shape;287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8" name="Google Shape;288;p27">
              <a:hlinkClick r:id="rId1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27"/>
          <p:cNvGrpSpPr/>
          <p:nvPr/>
        </p:nvGrpSpPr>
        <p:grpSpPr>
          <a:xfrm>
            <a:off x="5963538" y="3198119"/>
            <a:ext cx="1852527" cy="444400"/>
            <a:chOff x="-3185875" y="9011550"/>
            <a:chExt cx="2581200" cy="619200"/>
          </a:xfrm>
        </p:grpSpPr>
        <p:sp>
          <p:nvSpPr>
            <p:cNvPr id="290" name="Google Shape;290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91" name="Google Shape;291;p27">
              <a:hlinkClick r:id="rId16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27"/>
          <p:cNvGrpSpPr/>
          <p:nvPr/>
        </p:nvGrpSpPr>
        <p:grpSpPr>
          <a:xfrm>
            <a:off x="873468" y="3074597"/>
            <a:ext cx="1852527" cy="444400"/>
            <a:chOff x="-3185875" y="9745675"/>
            <a:chExt cx="2581200" cy="619200"/>
          </a:xfrm>
        </p:grpSpPr>
        <p:sp>
          <p:nvSpPr>
            <p:cNvPr id="293" name="Google Shape;293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94" name="Google Shape;294;p27">
              <a:hlinkClick r:id="rId17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27"/>
          <p:cNvGrpSpPr/>
          <p:nvPr/>
        </p:nvGrpSpPr>
        <p:grpSpPr>
          <a:xfrm>
            <a:off x="8613041" y="3198097"/>
            <a:ext cx="1852527" cy="444400"/>
            <a:chOff x="-3185875" y="9745675"/>
            <a:chExt cx="2581200" cy="619200"/>
          </a:xfrm>
        </p:grpSpPr>
        <p:sp>
          <p:nvSpPr>
            <p:cNvPr id="296" name="Google Shape;296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97" name="Google Shape;297;p27">
              <a:hlinkClick r:id="rId18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" name="Google Shape;298;p27"/>
          <p:cNvGrpSpPr/>
          <p:nvPr/>
        </p:nvGrpSpPr>
        <p:grpSpPr>
          <a:xfrm>
            <a:off x="9859008" y="4724784"/>
            <a:ext cx="1852527" cy="444400"/>
            <a:chOff x="-3185875" y="9745675"/>
            <a:chExt cx="2581200" cy="619200"/>
          </a:xfrm>
        </p:grpSpPr>
        <p:sp>
          <p:nvSpPr>
            <p:cNvPr id="299" name="Google Shape;299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0" name="Google Shape;300;p27">
              <a:hlinkClick r:id="rId19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27"/>
          <p:cNvGrpSpPr/>
          <p:nvPr/>
        </p:nvGrpSpPr>
        <p:grpSpPr>
          <a:xfrm>
            <a:off x="9588426" y="6481271"/>
            <a:ext cx="1852527" cy="444400"/>
            <a:chOff x="-3185875" y="9745675"/>
            <a:chExt cx="2581200" cy="619200"/>
          </a:xfrm>
        </p:grpSpPr>
        <p:sp>
          <p:nvSpPr>
            <p:cNvPr id="302" name="Google Shape;302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3" name="Google Shape;303;p27">
              <a:hlinkClick r:id="rId20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27"/>
          <p:cNvGrpSpPr/>
          <p:nvPr/>
        </p:nvGrpSpPr>
        <p:grpSpPr>
          <a:xfrm>
            <a:off x="6509667" y="6481261"/>
            <a:ext cx="1852527" cy="444400"/>
            <a:chOff x="-3185875" y="9745675"/>
            <a:chExt cx="2581200" cy="619200"/>
          </a:xfrm>
        </p:grpSpPr>
        <p:sp>
          <p:nvSpPr>
            <p:cNvPr id="305" name="Google Shape;305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6" name="Google Shape;306;p27">
              <a:hlinkClick r:id="rId21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27"/>
          <p:cNvGrpSpPr/>
          <p:nvPr/>
        </p:nvGrpSpPr>
        <p:grpSpPr>
          <a:xfrm>
            <a:off x="8911705" y="5675821"/>
            <a:ext cx="1852527" cy="444400"/>
            <a:chOff x="-3185875" y="9011550"/>
            <a:chExt cx="2581200" cy="619200"/>
          </a:xfrm>
        </p:grpSpPr>
        <p:sp>
          <p:nvSpPr>
            <p:cNvPr id="308" name="Google Shape;308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9" name="Google Shape;309;p27">
              <a:hlinkClick r:id="rId22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27"/>
          <p:cNvGrpSpPr/>
          <p:nvPr/>
        </p:nvGrpSpPr>
        <p:grpSpPr>
          <a:xfrm>
            <a:off x="8823796" y="4167911"/>
            <a:ext cx="1852527" cy="444400"/>
            <a:chOff x="-3185875" y="9011550"/>
            <a:chExt cx="2581200" cy="619200"/>
          </a:xfrm>
        </p:grpSpPr>
        <p:sp>
          <p:nvSpPr>
            <p:cNvPr id="311" name="Google Shape;311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12" name="Google Shape;312;p27">
              <a:hlinkClick r:id="rId23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27"/>
          <p:cNvGrpSpPr/>
          <p:nvPr/>
        </p:nvGrpSpPr>
        <p:grpSpPr>
          <a:xfrm>
            <a:off x="3233787" y="6359018"/>
            <a:ext cx="1852527" cy="444400"/>
            <a:chOff x="-3185875" y="9011550"/>
            <a:chExt cx="2581200" cy="619200"/>
          </a:xfrm>
        </p:grpSpPr>
        <p:sp>
          <p:nvSpPr>
            <p:cNvPr id="314" name="Google Shape;314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15" name="Google Shape;315;p27">
              <a:hlinkClick r:id="rId24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27"/>
          <p:cNvGrpSpPr/>
          <p:nvPr/>
        </p:nvGrpSpPr>
        <p:grpSpPr>
          <a:xfrm>
            <a:off x="11441033" y="5501168"/>
            <a:ext cx="1852527" cy="444400"/>
            <a:chOff x="-3185875" y="9011550"/>
            <a:chExt cx="2581200" cy="619200"/>
          </a:xfrm>
        </p:grpSpPr>
        <p:sp>
          <p:nvSpPr>
            <p:cNvPr id="317" name="Google Shape;317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18" name="Google Shape;318;p27">
              <a:hlinkClick r:id="rId2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27"/>
          <p:cNvGrpSpPr/>
          <p:nvPr/>
        </p:nvGrpSpPr>
        <p:grpSpPr>
          <a:xfrm>
            <a:off x="-42092" y="6180384"/>
            <a:ext cx="1852527" cy="444400"/>
            <a:chOff x="-3185875" y="9745675"/>
            <a:chExt cx="2581200" cy="619200"/>
          </a:xfrm>
        </p:grpSpPr>
        <p:sp>
          <p:nvSpPr>
            <p:cNvPr id="320" name="Google Shape;320;p27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21" name="Google Shape;321;p27">
              <a:hlinkClick r:id="rId26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27"/>
          <p:cNvGrpSpPr/>
          <p:nvPr/>
        </p:nvGrpSpPr>
        <p:grpSpPr>
          <a:xfrm>
            <a:off x="10861096" y="3423411"/>
            <a:ext cx="1852527" cy="444400"/>
            <a:chOff x="-3185875" y="9011550"/>
            <a:chExt cx="2581200" cy="619200"/>
          </a:xfrm>
        </p:grpSpPr>
        <p:sp>
          <p:nvSpPr>
            <p:cNvPr id="323" name="Google Shape;323;p27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Critical Moment</a:t>
              </a:r>
              <a:endPara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24" name="Google Shape;324;p27">
              <a:hlinkClick r:id="rId27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r>
              <a:rPr lang="en-US"/>
              <a:t>utput of the map...</a:t>
            </a:r>
            <a:endParaRPr/>
          </a:p>
        </p:txBody>
      </p:sp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423600" y="3242767"/>
            <a:ext cx="9734400" cy="3106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A holistic view of the Veteran scheduling process at this facility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Shared understanding of the critical moments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Ideas for improvement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9"/>
          <p:cNvPicPr preferRelativeResize="0"/>
          <p:nvPr/>
        </p:nvPicPr>
        <p:blipFill rotWithShape="1">
          <a:blip r:embed="rId3">
            <a:alphaModFix/>
          </a:blip>
          <a:srcRect b="0" l="25699" r="25699" t="0"/>
          <a:stretch/>
        </p:blipFill>
        <p:spPr>
          <a:xfrm>
            <a:off x="5348000" y="33"/>
            <a:ext cx="68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map!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ctrTitle"/>
          </p:nvPr>
        </p:nvSpPr>
        <p:spPr>
          <a:xfrm>
            <a:off x="427655" y="4739401"/>
            <a:ext cx="11446800" cy="1839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Intro to Service Mapping</a:t>
            </a:r>
            <a:endParaRPr b="1" sz="4800">
              <a:solidFill>
                <a:srgbClr val="FFFFFF"/>
              </a:solidFill>
            </a:endParaRPr>
          </a:p>
        </p:txBody>
      </p:sp>
      <p:pic>
        <p:nvPicPr>
          <p:cNvPr descr="NewPSD-banners-guide.jpg"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2192000" cy="451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service map helps us...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23600" y="3242767"/>
            <a:ext cx="10536000" cy="3106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Gain a big picture view of the state of the Veteran scheduling experience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Identify b</a:t>
            </a:r>
            <a:r>
              <a:rPr lang="en-US">
                <a:solidFill>
                  <a:srgbClr val="FFFFFF"/>
                </a:solidFill>
              </a:rPr>
              <a:t>roken, painful, or inconsistent Veteran experiences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Identify critical moments, breakdowns, and ask questions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>
                <a:solidFill>
                  <a:srgbClr val="FFFFFF"/>
                </a:solidFill>
              </a:rPr>
              <a:t>Generate ideas and identify opportunities for improvements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25699" r="25699" t="0"/>
          <a:stretch/>
        </p:blipFill>
        <p:spPr>
          <a:xfrm>
            <a:off x="5348000" y="33"/>
            <a:ext cx="68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 service map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layers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064067" y="155708"/>
            <a:ext cx="2490000" cy="6600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A9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ato"/>
                <a:ea typeface="Lato"/>
                <a:cs typeface="Lato"/>
                <a:sym typeface="Lato"/>
              </a:rPr>
              <a:t>Step description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173049" y="764574"/>
            <a:ext cx="2271900" cy="705600"/>
          </a:xfrm>
          <a:prstGeom prst="rect">
            <a:avLst/>
          </a:prstGeom>
          <a:solidFill>
            <a:srgbClr val="6AB7D0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Touchpoint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6173113" y="1562534"/>
            <a:ext cx="2271714" cy="544958"/>
            <a:chOff x="-3185875" y="4667250"/>
            <a:chExt cx="2581200" cy="619200"/>
          </a:xfrm>
        </p:grpSpPr>
        <p:sp>
          <p:nvSpPr>
            <p:cNvPr id="135" name="Google Shape;135;p22"/>
            <p:cNvSpPr/>
            <p:nvPr/>
          </p:nvSpPr>
          <p:spPr>
            <a:xfrm>
              <a:off x="-3185875" y="4667250"/>
              <a:ext cx="2581200" cy="619200"/>
            </a:xfrm>
            <a:prstGeom prst="rect">
              <a:avLst/>
            </a:prstGeom>
            <a:solidFill>
              <a:srgbClr val="4AC14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Actor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6" name="Google Shape;13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057200" y="4834025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2"/>
          <p:cNvGrpSpPr/>
          <p:nvPr/>
        </p:nvGrpSpPr>
        <p:grpSpPr>
          <a:xfrm>
            <a:off x="6173113" y="2199770"/>
            <a:ext cx="2271714" cy="544958"/>
            <a:chOff x="-3185875" y="5391300"/>
            <a:chExt cx="2581200" cy="619200"/>
          </a:xfrm>
        </p:grpSpPr>
        <p:sp>
          <p:nvSpPr>
            <p:cNvPr id="138" name="Google Shape;138;p22"/>
            <p:cNvSpPr/>
            <p:nvPr/>
          </p:nvSpPr>
          <p:spPr>
            <a:xfrm>
              <a:off x="-3185875" y="5391300"/>
              <a:ext cx="2581200" cy="619200"/>
            </a:xfrm>
            <a:prstGeom prst="rect">
              <a:avLst/>
            </a:prstGeom>
            <a:solidFill>
              <a:srgbClr val="50E0E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System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39" name="Google Shape;139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099523" y="5510163"/>
              <a:ext cx="352100" cy="352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22"/>
          <p:cNvGrpSpPr/>
          <p:nvPr/>
        </p:nvGrpSpPr>
        <p:grpSpPr>
          <a:xfrm>
            <a:off x="6173113" y="2837006"/>
            <a:ext cx="2271714" cy="544958"/>
            <a:chOff x="-3185875" y="6115350"/>
            <a:chExt cx="2581200" cy="619200"/>
          </a:xfrm>
        </p:grpSpPr>
        <p:sp>
          <p:nvSpPr>
            <p:cNvPr id="141" name="Google Shape;141;p22"/>
            <p:cNvSpPr/>
            <p:nvPr/>
          </p:nvSpPr>
          <p:spPr>
            <a:xfrm>
              <a:off x="-3185875" y="6115350"/>
              <a:ext cx="2581200" cy="619200"/>
            </a:xfrm>
            <a:prstGeom prst="rect">
              <a:avLst/>
            </a:prstGeom>
            <a:solidFill>
              <a:srgbClr val="9B9B9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Observation/Fact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2" name="Google Shape;142;p22">
              <a:hlinkClick r:id="rId7"/>
            </p:cNvPr>
            <p:cNvPicPr preferRelativeResize="0"/>
            <p:nvPr/>
          </p:nvPicPr>
          <p:blipFill>
            <a:blip r:embed="rId8">
              <a:alphaModFix amt="71000"/>
            </a:blip>
            <a:stretch>
              <a:fillRect/>
            </a:stretch>
          </p:blipFill>
          <p:spPr>
            <a:xfrm>
              <a:off x="-3080875" y="6271600"/>
              <a:ext cx="314401" cy="314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2"/>
          <p:cNvGrpSpPr/>
          <p:nvPr/>
        </p:nvGrpSpPr>
        <p:grpSpPr>
          <a:xfrm>
            <a:off x="6173113" y="3474243"/>
            <a:ext cx="2271714" cy="544958"/>
            <a:chOff x="-3185875" y="6839400"/>
            <a:chExt cx="2581200" cy="619200"/>
          </a:xfrm>
        </p:grpSpPr>
        <p:sp>
          <p:nvSpPr>
            <p:cNvPr id="144" name="Google Shape;144;p22"/>
            <p:cNvSpPr/>
            <p:nvPr/>
          </p:nvSpPr>
          <p:spPr>
            <a:xfrm>
              <a:off x="-3185875" y="6839400"/>
              <a:ext cx="2581200" cy="619200"/>
            </a:xfrm>
            <a:prstGeom prst="rect">
              <a:avLst/>
            </a:prstGeom>
            <a:solidFill>
              <a:srgbClr val="9013F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Metric/Data callout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5" name="Google Shape;145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3047500" y="70111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2"/>
          <p:cNvGrpSpPr/>
          <p:nvPr/>
        </p:nvGrpSpPr>
        <p:grpSpPr>
          <a:xfrm>
            <a:off x="6173113" y="4748716"/>
            <a:ext cx="2271714" cy="544958"/>
            <a:chOff x="-3185875" y="8287500"/>
            <a:chExt cx="2581200" cy="619200"/>
          </a:xfrm>
        </p:grpSpPr>
        <p:sp>
          <p:nvSpPr>
            <p:cNvPr id="147" name="Google Shape;147;p22"/>
            <p:cNvSpPr/>
            <p:nvPr/>
          </p:nvSpPr>
          <p:spPr>
            <a:xfrm>
              <a:off x="-3185875" y="8287500"/>
              <a:ext cx="2581200" cy="619200"/>
            </a:xfrm>
            <a:prstGeom prst="rect">
              <a:avLst/>
            </a:prstGeom>
            <a:solidFill>
              <a:srgbClr val="5F0F7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Follow-up question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8" name="Google Shape;148;p22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3033150" y="8459275"/>
              <a:ext cx="285725" cy="285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22"/>
          <p:cNvGrpSpPr/>
          <p:nvPr/>
        </p:nvGrpSpPr>
        <p:grpSpPr>
          <a:xfrm>
            <a:off x="6173113" y="4111479"/>
            <a:ext cx="2271714" cy="544958"/>
            <a:chOff x="-3185875" y="7563450"/>
            <a:chExt cx="2581200" cy="619200"/>
          </a:xfrm>
        </p:grpSpPr>
        <p:sp>
          <p:nvSpPr>
            <p:cNvPr id="150" name="Google Shape;150;p22"/>
            <p:cNvSpPr/>
            <p:nvPr/>
          </p:nvSpPr>
          <p:spPr>
            <a:xfrm>
              <a:off x="-3185875" y="7563450"/>
              <a:ext cx="2581200" cy="619200"/>
            </a:xfrm>
            <a:prstGeom prst="rect">
              <a:avLst/>
            </a:prstGeom>
            <a:solidFill>
              <a:srgbClr val="F5A62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Policy/Rule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1" name="Google Shape;151;p22">
              <a:hlinkClick r:id="rId13"/>
            </p:cNvPr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-3056787" y="7739738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2"/>
          <p:cNvGrpSpPr/>
          <p:nvPr/>
        </p:nvGrpSpPr>
        <p:grpSpPr>
          <a:xfrm>
            <a:off x="6173113" y="5385952"/>
            <a:ext cx="2271714" cy="544958"/>
            <a:chOff x="-3185875" y="9011550"/>
            <a:chExt cx="2581200" cy="619200"/>
          </a:xfrm>
        </p:grpSpPr>
        <p:sp>
          <p:nvSpPr>
            <p:cNvPr id="153" name="Google Shape;153;p22"/>
            <p:cNvSpPr/>
            <p:nvPr/>
          </p:nvSpPr>
          <p:spPr>
            <a:xfrm>
              <a:off x="-3185875" y="9011550"/>
              <a:ext cx="2581200" cy="619200"/>
            </a:xfrm>
            <a:prstGeom prst="rect">
              <a:avLst/>
            </a:prstGeom>
            <a:solidFill>
              <a:srgbClr val="E9292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Critical Moment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4" name="Google Shape;154;p22">
              <a:hlinkClick r:id="rId15"/>
            </p:cNvPr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-3065737" y="9149555"/>
              <a:ext cx="314400" cy="3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22"/>
          <p:cNvGrpSpPr/>
          <p:nvPr/>
        </p:nvGrpSpPr>
        <p:grpSpPr>
          <a:xfrm>
            <a:off x="6173113" y="6032055"/>
            <a:ext cx="2271714" cy="544958"/>
            <a:chOff x="-3185875" y="9745675"/>
            <a:chExt cx="2581200" cy="619200"/>
          </a:xfrm>
        </p:grpSpPr>
        <p:sp>
          <p:nvSpPr>
            <p:cNvPr id="156" name="Google Shape;156;p22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Opportunity/Idea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7" name="Google Shape;157;p22">
              <a:hlinkClick r:id="rId17"/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2"/>
          <p:cNvSpPr/>
          <p:nvPr/>
        </p:nvSpPr>
        <p:spPr>
          <a:xfrm>
            <a:off x="8694440" y="4862242"/>
            <a:ext cx="489900" cy="1862700"/>
          </a:xfrm>
          <a:prstGeom prst="rightBrace">
            <a:avLst>
              <a:gd fmla="val 48596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9419865" y="5267697"/>
            <a:ext cx="1747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Capture insight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8694440" y="465848"/>
            <a:ext cx="489900" cy="4278900"/>
          </a:xfrm>
          <a:prstGeom prst="rightBrace">
            <a:avLst>
              <a:gd fmla="val 4751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9419865" y="2079433"/>
            <a:ext cx="1747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Paint the picture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layers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8943047" y="295200"/>
            <a:ext cx="1378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Hidden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678059" y="295200"/>
            <a:ext cx="1378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Visible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6368659" y="993002"/>
            <a:ext cx="2552499" cy="5560514"/>
            <a:chOff x="5225725" y="116781"/>
            <a:chExt cx="1867500" cy="4950600"/>
          </a:xfrm>
        </p:grpSpPr>
        <p:sp>
          <p:nvSpPr>
            <p:cNvPr id="170" name="Google Shape;170;p23"/>
            <p:cNvSpPr/>
            <p:nvPr/>
          </p:nvSpPr>
          <p:spPr>
            <a:xfrm>
              <a:off x="5225725" y="116781"/>
              <a:ext cx="1867500" cy="495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A90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ato"/>
                  <a:ea typeface="Lato"/>
                  <a:cs typeface="Lato"/>
                  <a:sym typeface="Lato"/>
                </a:rPr>
                <a:t>Step description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5307462" y="573431"/>
              <a:ext cx="1704000" cy="529200"/>
            </a:xfrm>
            <a:prstGeom prst="rect">
              <a:avLst/>
            </a:prstGeom>
            <a:solidFill>
              <a:srgbClr val="6AB7D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Touchpoint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72" name="Google Shape;172;p23"/>
            <p:cNvGrpSpPr/>
            <p:nvPr/>
          </p:nvGrpSpPr>
          <p:grpSpPr>
            <a:xfrm>
              <a:off x="5307430" y="1172017"/>
              <a:ext cx="1703850" cy="408734"/>
              <a:chOff x="-3185875" y="4667250"/>
              <a:chExt cx="2581200" cy="619200"/>
            </a:xfrm>
          </p:grpSpPr>
          <p:sp>
            <p:nvSpPr>
              <p:cNvPr id="173" name="Google Shape;173;p23"/>
              <p:cNvSpPr/>
              <p:nvPr/>
            </p:nvSpPr>
            <p:spPr>
              <a:xfrm>
                <a:off x="-3185875" y="4667250"/>
                <a:ext cx="2581200" cy="619200"/>
              </a:xfrm>
              <a:prstGeom prst="rect">
                <a:avLst/>
              </a:prstGeom>
              <a:solidFill>
                <a:srgbClr val="4AC14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Actor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74" name="Google Shape;174;p23">
                <a:hlinkClick r:id="rId3"/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3057200" y="4834025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" name="Google Shape;175;p23"/>
            <p:cNvGrpSpPr/>
            <p:nvPr/>
          </p:nvGrpSpPr>
          <p:grpSpPr>
            <a:xfrm>
              <a:off x="5307430" y="1649962"/>
              <a:ext cx="1703850" cy="408734"/>
              <a:chOff x="-3185875" y="5391300"/>
              <a:chExt cx="2581200" cy="619200"/>
            </a:xfrm>
          </p:grpSpPr>
          <p:sp>
            <p:nvSpPr>
              <p:cNvPr id="176" name="Google Shape;176;p23"/>
              <p:cNvSpPr/>
              <p:nvPr/>
            </p:nvSpPr>
            <p:spPr>
              <a:xfrm>
                <a:off x="-3185875" y="5391300"/>
                <a:ext cx="2581200" cy="619200"/>
              </a:xfrm>
              <a:prstGeom prst="rect">
                <a:avLst/>
              </a:prstGeom>
              <a:solidFill>
                <a:srgbClr val="50E0E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System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77" name="Google Shape;177;p23">
                <a:hlinkClick r:id="rId5"/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3099523" y="5510163"/>
                <a:ext cx="352100" cy="35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8" name="Google Shape;178;p23"/>
            <p:cNvGrpSpPr/>
            <p:nvPr/>
          </p:nvGrpSpPr>
          <p:grpSpPr>
            <a:xfrm>
              <a:off x="5307430" y="2127908"/>
              <a:ext cx="1703850" cy="408734"/>
              <a:chOff x="-3185875" y="6115350"/>
              <a:chExt cx="2581200" cy="619200"/>
            </a:xfrm>
          </p:grpSpPr>
          <p:sp>
            <p:nvSpPr>
              <p:cNvPr id="179" name="Google Shape;179;p23"/>
              <p:cNvSpPr/>
              <p:nvPr/>
            </p:nvSpPr>
            <p:spPr>
              <a:xfrm>
                <a:off x="-3185875" y="6115350"/>
                <a:ext cx="2581200" cy="619200"/>
              </a:xfrm>
              <a:prstGeom prst="rect">
                <a:avLst/>
              </a:prstGeom>
              <a:solidFill>
                <a:srgbClr val="9B9B9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Observation/Fact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80" name="Google Shape;180;p23">
                <a:hlinkClick r:id="rId7"/>
              </p:cNvPr>
              <p:cNvPicPr preferRelativeResize="0"/>
              <p:nvPr/>
            </p:nvPicPr>
            <p:blipFill>
              <a:blip r:embed="rId8">
                <a:alphaModFix amt="71000"/>
              </a:blip>
              <a:stretch>
                <a:fillRect/>
              </a:stretch>
            </p:blipFill>
            <p:spPr>
              <a:xfrm>
                <a:off x="-3080875" y="6271600"/>
                <a:ext cx="314401" cy="314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23"/>
            <p:cNvGrpSpPr/>
            <p:nvPr/>
          </p:nvGrpSpPr>
          <p:grpSpPr>
            <a:xfrm>
              <a:off x="5307430" y="2605853"/>
              <a:ext cx="1703850" cy="408734"/>
              <a:chOff x="-3185875" y="6839400"/>
              <a:chExt cx="2581200" cy="619200"/>
            </a:xfrm>
          </p:grpSpPr>
          <p:sp>
            <p:nvSpPr>
              <p:cNvPr id="182" name="Google Shape;182;p23"/>
              <p:cNvSpPr/>
              <p:nvPr/>
            </p:nvSpPr>
            <p:spPr>
              <a:xfrm>
                <a:off x="-3185875" y="6839400"/>
                <a:ext cx="2581200" cy="619200"/>
              </a:xfrm>
              <a:prstGeom prst="rect">
                <a:avLst/>
              </a:prstGeom>
              <a:solidFill>
                <a:srgbClr val="9013F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Metric/Data callout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83" name="Google Shape;183;p23">
                <a:hlinkClick r:id="rId9"/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-3047500" y="7011163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4" name="Google Shape;184;p23"/>
            <p:cNvGrpSpPr/>
            <p:nvPr/>
          </p:nvGrpSpPr>
          <p:grpSpPr>
            <a:xfrm>
              <a:off x="5307430" y="3561744"/>
              <a:ext cx="1703850" cy="408734"/>
              <a:chOff x="-3185875" y="8287500"/>
              <a:chExt cx="2581200" cy="619200"/>
            </a:xfrm>
          </p:grpSpPr>
          <p:sp>
            <p:nvSpPr>
              <p:cNvPr id="185" name="Google Shape;185;p23"/>
              <p:cNvSpPr/>
              <p:nvPr/>
            </p:nvSpPr>
            <p:spPr>
              <a:xfrm>
                <a:off x="-3185875" y="8287500"/>
                <a:ext cx="2581200" cy="619200"/>
              </a:xfrm>
              <a:prstGeom prst="rect">
                <a:avLst/>
              </a:prstGeom>
              <a:solidFill>
                <a:srgbClr val="5F0F7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Follow-up question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86" name="Google Shape;186;p23">
                <a:hlinkClick r:id="rId11"/>
              </p:cNvPr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-3033150" y="8459275"/>
                <a:ext cx="285725" cy="285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" name="Google Shape;187;p23"/>
            <p:cNvGrpSpPr/>
            <p:nvPr/>
          </p:nvGrpSpPr>
          <p:grpSpPr>
            <a:xfrm>
              <a:off x="5307430" y="3083799"/>
              <a:ext cx="1703850" cy="408734"/>
              <a:chOff x="-3185875" y="7563450"/>
              <a:chExt cx="2581200" cy="619200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-3185875" y="7563450"/>
                <a:ext cx="2581200" cy="619200"/>
              </a:xfrm>
              <a:prstGeom prst="rect">
                <a:avLst/>
              </a:prstGeom>
              <a:solidFill>
                <a:srgbClr val="F5A62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Policy/Rule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89" name="Google Shape;189;p23">
                <a:hlinkClick r:id="rId13"/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-3056787" y="7739738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0" name="Google Shape;190;p23"/>
            <p:cNvGrpSpPr/>
            <p:nvPr/>
          </p:nvGrpSpPr>
          <p:grpSpPr>
            <a:xfrm>
              <a:off x="5307430" y="4039689"/>
              <a:ext cx="1703850" cy="408734"/>
              <a:chOff x="-3185875" y="9011550"/>
              <a:chExt cx="2581200" cy="619200"/>
            </a:xfrm>
          </p:grpSpPr>
          <p:sp>
            <p:nvSpPr>
              <p:cNvPr id="191" name="Google Shape;191;p23"/>
              <p:cNvSpPr/>
              <p:nvPr/>
            </p:nvSpPr>
            <p:spPr>
              <a:xfrm>
                <a:off x="-3185875" y="9011550"/>
                <a:ext cx="2581200" cy="619200"/>
              </a:xfrm>
              <a:prstGeom prst="rect">
                <a:avLst/>
              </a:prstGeom>
              <a:solidFill>
                <a:srgbClr val="E9292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Breakdown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2" name="Google Shape;192;p23">
                <a:hlinkClick r:id="rId15"/>
              </p:cNvPr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3065737" y="914955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3" name="Google Shape;193;p23"/>
          <p:cNvGrpSpPr/>
          <p:nvPr/>
        </p:nvGrpSpPr>
        <p:grpSpPr>
          <a:xfrm>
            <a:off x="6480198" y="5965259"/>
            <a:ext cx="2328501" cy="459013"/>
            <a:chOff x="-3185875" y="9745675"/>
            <a:chExt cx="2581200" cy="619200"/>
          </a:xfrm>
        </p:grpSpPr>
        <p:sp>
          <p:nvSpPr>
            <p:cNvPr id="194" name="Google Shape;194;p23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5" name="Google Shape;195;p23">
              <a:hlinkClick r:id="rId17"/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3"/>
          <p:cNvGrpSpPr/>
          <p:nvPr/>
        </p:nvGrpSpPr>
        <p:grpSpPr>
          <a:xfrm>
            <a:off x="9105998" y="993000"/>
            <a:ext cx="2552499" cy="5560514"/>
            <a:chOff x="3147575" y="96456"/>
            <a:chExt cx="1867500" cy="4950600"/>
          </a:xfrm>
        </p:grpSpPr>
        <p:sp>
          <p:nvSpPr>
            <p:cNvPr id="197" name="Google Shape;197;p23"/>
            <p:cNvSpPr/>
            <p:nvPr/>
          </p:nvSpPr>
          <p:spPr>
            <a:xfrm>
              <a:off x="3147575" y="96456"/>
              <a:ext cx="1867500" cy="49506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Step description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3229312" y="553106"/>
              <a:ext cx="1704000" cy="529200"/>
            </a:xfrm>
            <a:prstGeom prst="rect">
              <a:avLst/>
            </a:prstGeom>
            <a:solidFill>
              <a:srgbClr val="6AB7D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Touchpoint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>
              <a:off x="3229280" y="1151692"/>
              <a:ext cx="1703850" cy="408734"/>
              <a:chOff x="-3185875" y="4667250"/>
              <a:chExt cx="2581200" cy="619200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-3185875" y="4667250"/>
                <a:ext cx="2581200" cy="619200"/>
              </a:xfrm>
              <a:prstGeom prst="rect">
                <a:avLst/>
              </a:prstGeom>
              <a:solidFill>
                <a:srgbClr val="4AC14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Actor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01" name="Google Shape;201;p23">
                <a:hlinkClick r:id="rId19"/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-3057200" y="4834025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" name="Google Shape;202;p23"/>
            <p:cNvGrpSpPr/>
            <p:nvPr/>
          </p:nvGrpSpPr>
          <p:grpSpPr>
            <a:xfrm>
              <a:off x="3229280" y="1629637"/>
              <a:ext cx="1703850" cy="408734"/>
              <a:chOff x="-3185875" y="5391300"/>
              <a:chExt cx="2581200" cy="619200"/>
            </a:xfrm>
          </p:grpSpPr>
          <p:sp>
            <p:nvSpPr>
              <p:cNvPr id="203" name="Google Shape;203;p23"/>
              <p:cNvSpPr/>
              <p:nvPr/>
            </p:nvSpPr>
            <p:spPr>
              <a:xfrm>
                <a:off x="-3185875" y="5391300"/>
                <a:ext cx="2581200" cy="619200"/>
              </a:xfrm>
              <a:prstGeom prst="rect">
                <a:avLst/>
              </a:prstGeom>
              <a:solidFill>
                <a:srgbClr val="50E0E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System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04" name="Google Shape;204;p23">
                <a:hlinkClick r:id="rId20"/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3099523" y="5510163"/>
                <a:ext cx="352100" cy="35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23"/>
            <p:cNvGrpSpPr/>
            <p:nvPr/>
          </p:nvGrpSpPr>
          <p:grpSpPr>
            <a:xfrm>
              <a:off x="3229280" y="2107583"/>
              <a:ext cx="1703850" cy="408734"/>
              <a:chOff x="-3185875" y="6115350"/>
              <a:chExt cx="2581200" cy="619200"/>
            </a:xfrm>
          </p:grpSpPr>
          <p:sp>
            <p:nvSpPr>
              <p:cNvPr id="206" name="Google Shape;206;p23"/>
              <p:cNvSpPr/>
              <p:nvPr/>
            </p:nvSpPr>
            <p:spPr>
              <a:xfrm>
                <a:off x="-3185875" y="6115350"/>
                <a:ext cx="2581200" cy="619200"/>
              </a:xfrm>
              <a:prstGeom prst="rect">
                <a:avLst/>
              </a:prstGeom>
              <a:solidFill>
                <a:srgbClr val="9B9B9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Observation/Fact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07" name="Google Shape;207;p23">
                <a:hlinkClick r:id="rId21"/>
              </p:cNvPr>
              <p:cNvPicPr preferRelativeResize="0"/>
              <p:nvPr/>
            </p:nvPicPr>
            <p:blipFill>
              <a:blip r:embed="rId8">
                <a:alphaModFix amt="71000"/>
              </a:blip>
              <a:stretch>
                <a:fillRect/>
              </a:stretch>
            </p:blipFill>
            <p:spPr>
              <a:xfrm>
                <a:off x="-3080875" y="6271600"/>
                <a:ext cx="314401" cy="314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8" name="Google Shape;208;p23"/>
            <p:cNvGrpSpPr/>
            <p:nvPr/>
          </p:nvGrpSpPr>
          <p:grpSpPr>
            <a:xfrm>
              <a:off x="3229280" y="2585528"/>
              <a:ext cx="1703850" cy="408734"/>
              <a:chOff x="-3185875" y="6839400"/>
              <a:chExt cx="2581200" cy="619200"/>
            </a:xfrm>
          </p:grpSpPr>
          <p:sp>
            <p:nvSpPr>
              <p:cNvPr id="209" name="Google Shape;209;p23"/>
              <p:cNvSpPr/>
              <p:nvPr/>
            </p:nvSpPr>
            <p:spPr>
              <a:xfrm>
                <a:off x="-3185875" y="6839400"/>
                <a:ext cx="2581200" cy="619200"/>
              </a:xfrm>
              <a:prstGeom prst="rect">
                <a:avLst/>
              </a:prstGeom>
              <a:solidFill>
                <a:srgbClr val="9013FE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Metric/Data callout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10" name="Google Shape;210;p23">
                <a:hlinkClick r:id="rId22"/>
              </p:cNvPr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-3047500" y="7011163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1" name="Google Shape;211;p23"/>
            <p:cNvGrpSpPr/>
            <p:nvPr/>
          </p:nvGrpSpPr>
          <p:grpSpPr>
            <a:xfrm>
              <a:off x="3229280" y="3541419"/>
              <a:ext cx="1703850" cy="408734"/>
              <a:chOff x="-3185875" y="8287500"/>
              <a:chExt cx="2581200" cy="619200"/>
            </a:xfrm>
          </p:grpSpPr>
          <p:sp>
            <p:nvSpPr>
              <p:cNvPr id="212" name="Google Shape;212;p23"/>
              <p:cNvSpPr/>
              <p:nvPr/>
            </p:nvSpPr>
            <p:spPr>
              <a:xfrm>
                <a:off x="-3185875" y="8287500"/>
                <a:ext cx="2581200" cy="619200"/>
              </a:xfrm>
              <a:prstGeom prst="rect">
                <a:avLst/>
              </a:prstGeom>
              <a:solidFill>
                <a:srgbClr val="5F0F7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Follow-up question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13" name="Google Shape;213;p23">
                <a:hlinkClick r:id="rId23"/>
              </p:cNvPr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-3033150" y="8459275"/>
                <a:ext cx="285725" cy="2857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" name="Google Shape;214;p23"/>
            <p:cNvGrpSpPr/>
            <p:nvPr/>
          </p:nvGrpSpPr>
          <p:grpSpPr>
            <a:xfrm>
              <a:off x="3229280" y="3063474"/>
              <a:ext cx="1703850" cy="408734"/>
              <a:chOff x="-3185875" y="7563450"/>
              <a:chExt cx="2581200" cy="619200"/>
            </a:xfrm>
          </p:grpSpPr>
          <p:sp>
            <p:nvSpPr>
              <p:cNvPr id="215" name="Google Shape;215;p23"/>
              <p:cNvSpPr/>
              <p:nvPr/>
            </p:nvSpPr>
            <p:spPr>
              <a:xfrm>
                <a:off x="-3185875" y="7563450"/>
                <a:ext cx="2581200" cy="619200"/>
              </a:xfrm>
              <a:prstGeom prst="rect">
                <a:avLst/>
              </a:prstGeom>
              <a:solidFill>
                <a:srgbClr val="F5A62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Policy/Rule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16" name="Google Shape;216;p23">
                <a:hlinkClick r:id="rId24"/>
              </p:cNvPr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-3056787" y="7739738"/>
                <a:ext cx="266625" cy="266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23"/>
            <p:cNvGrpSpPr/>
            <p:nvPr/>
          </p:nvGrpSpPr>
          <p:grpSpPr>
            <a:xfrm>
              <a:off x="3229280" y="4019364"/>
              <a:ext cx="1703850" cy="408734"/>
              <a:chOff x="-3185875" y="9011550"/>
              <a:chExt cx="2581200" cy="6192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-3185875" y="9011550"/>
                <a:ext cx="2581200" cy="619200"/>
              </a:xfrm>
              <a:prstGeom prst="rect">
                <a:avLst/>
              </a:prstGeom>
              <a:solidFill>
                <a:srgbClr val="E9292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          </a:t>
                </a:r>
                <a:r>
                  <a:rPr lang="en-US" sz="13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Breakdown</a:t>
                </a:r>
                <a:endParaRPr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219" name="Google Shape;219;p23">
                <a:hlinkClick r:id="rId25"/>
              </p:cNvPr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-3065737" y="9149555"/>
                <a:ext cx="314400" cy="3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3"/>
          <p:cNvGrpSpPr/>
          <p:nvPr/>
        </p:nvGrpSpPr>
        <p:grpSpPr>
          <a:xfrm>
            <a:off x="9217686" y="5942432"/>
            <a:ext cx="2328501" cy="459013"/>
            <a:chOff x="-3185875" y="9745675"/>
            <a:chExt cx="2581200" cy="619200"/>
          </a:xfrm>
        </p:grpSpPr>
        <p:sp>
          <p:nvSpPr>
            <p:cNvPr id="221" name="Google Shape;221;p23"/>
            <p:cNvSpPr/>
            <p:nvPr/>
          </p:nvSpPr>
          <p:spPr>
            <a:xfrm>
              <a:off x="-3185875" y="9745675"/>
              <a:ext cx="2581200" cy="619200"/>
            </a:xfrm>
            <a:prstGeom prst="rect">
              <a:avLst/>
            </a:prstGeom>
            <a:solidFill>
              <a:srgbClr val="F8E71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</a:t>
              </a:r>
              <a:r>
                <a:rPr lang="en-US" sz="13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Opportunity</a:t>
              </a:r>
              <a:endParaRPr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2" name="Google Shape;222;p23">
              <a:hlinkClick r:id="rId26"/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-3025272" y="9910663"/>
              <a:ext cx="266625" cy="266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ctrTitle"/>
          </p:nvPr>
        </p:nvSpPr>
        <p:spPr>
          <a:xfrm>
            <a:off x="420233" y="2769033"/>
            <a:ext cx="4299300" cy="168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layers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7837" l="0" r="0" t="14407"/>
          <a:stretch/>
        </p:blipFill>
        <p:spPr>
          <a:xfrm>
            <a:off x="5669800" y="254500"/>
            <a:ext cx="6310099" cy="634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</a:t>
            </a:r>
            <a:r>
              <a:rPr lang="en-US"/>
              <a:t> scenarios across the Veteran scheduling journey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503667" y="3400233"/>
            <a:ext cx="2608500" cy="6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requests service</a:t>
            </a:r>
            <a:endParaRPr sz="1900"/>
          </a:p>
        </p:txBody>
      </p:sp>
      <p:sp>
        <p:nvSpPr>
          <p:cNvPr id="235" name="Google Shape;235;p25"/>
          <p:cNvSpPr/>
          <p:nvPr/>
        </p:nvSpPr>
        <p:spPr>
          <a:xfrm>
            <a:off x="3205233" y="3400233"/>
            <a:ext cx="2608500" cy="6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Set-up service for customer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906800" y="3400233"/>
            <a:ext cx="1606800" cy="6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Onboarding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7606767" y="3400233"/>
            <a:ext cx="1606800" cy="6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service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06733" y="3400233"/>
            <a:ext cx="2381700" cy="6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 engagement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/>
          <p:nvPr/>
        </p:nvSpPr>
        <p:spPr>
          <a:xfrm rot="5400000">
            <a:off x="5870040" y="-1166183"/>
            <a:ext cx="489900" cy="11222400"/>
          </a:xfrm>
          <a:prstGeom prst="rightBrace">
            <a:avLst>
              <a:gd fmla="val 68915" name="adj1"/>
              <a:gd fmla="val 50000" name="adj2"/>
            </a:avLst>
          </a:prstGeom>
          <a:noFill/>
          <a:ln cap="flat" cmpd="sng" w="19050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743403" y="4763433"/>
            <a:ext cx="4705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End-to-end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423600" y="492433"/>
            <a:ext cx="9246300" cy="21057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scenarios across the Veteran scheduling journey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-200" r="199" t="6976"/>
          <a:stretch/>
        </p:blipFill>
        <p:spPr>
          <a:xfrm>
            <a:off x="246867" y="4909733"/>
            <a:ext cx="11698265" cy="5299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465800" y="4548733"/>
            <a:ext cx="5961900" cy="291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"/>
                <a:ea typeface="Roboto"/>
                <a:cs typeface="Roboto"/>
                <a:sym typeface="Roboto"/>
              </a:rPr>
              <a:t>Customer requests service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6532600" y="4548733"/>
            <a:ext cx="5252100" cy="291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Roboto"/>
                <a:ea typeface="Roboto"/>
                <a:cs typeface="Roboto"/>
                <a:sym typeface="Roboto"/>
              </a:rPr>
              <a:t>Set-up service for customer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 rot="-5400000">
            <a:off x="5870050" y="-1478817"/>
            <a:ext cx="489900" cy="11222400"/>
          </a:xfrm>
          <a:prstGeom prst="rightBrace">
            <a:avLst>
              <a:gd fmla="val 44523" name="adj1"/>
              <a:gd fmla="val 49882" name="adj2"/>
            </a:avLst>
          </a:prstGeom>
          <a:noFill/>
          <a:ln cap="flat" cmpd="sng" w="19050">
            <a:solidFill>
              <a:srgbClr val="F8E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2212498" y="3248533"/>
            <a:ext cx="7767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Break down phases of scenarios</a:t>
            </a:r>
            <a:endParaRPr b="1"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