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4"/>
  </p:sldMasterIdLst>
  <p:notesMasterIdLst>
    <p:notesMasterId r:id="rId51"/>
  </p:notesMasterIdLst>
  <p:sldIdLst>
    <p:sldId id="256" r:id="rId5"/>
    <p:sldId id="257" r:id="rId6"/>
    <p:sldId id="258" r:id="rId7"/>
    <p:sldId id="259" r:id="rId8"/>
    <p:sldId id="274" r:id="rId9"/>
    <p:sldId id="260" r:id="rId10"/>
    <p:sldId id="261" r:id="rId11"/>
    <p:sldId id="262" r:id="rId12"/>
    <p:sldId id="263" r:id="rId13"/>
    <p:sldId id="275" r:id="rId14"/>
    <p:sldId id="264" r:id="rId15"/>
    <p:sldId id="276" r:id="rId16"/>
    <p:sldId id="278" r:id="rId17"/>
    <p:sldId id="265" r:id="rId18"/>
    <p:sldId id="266" r:id="rId19"/>
    <p:sldId id="279" r:id="rId20"/>
    <p:sldId id="280" r:id="rId21"/>
    <p:sldId id="287" r:id="rId22"/>
    <p:sldId id="267" r:id="rId23"/>
    <p:sldId id="283" r:id="rId24"/>
    <p:sldId id="284" r:id="rId25"/>
    <p:sldId id="285" r:id="rId26"/>
    <p:sldId id="290" r:id="rId27"/>
    <p:sldId id="288" r:id="rId28"/>
    <p:sldId id="291" r:id="rId29"/>
    <p:sldId id="292" r:id="rId30"/>
    <p:sldId id="293" r:id="rId31"/>
    <p:sldId id="294" r:id="rId32"/>
    <p:sldId id="295" r:id="rId33"/>
    <p:sldId id="296" r:id="rId34"/>
    <p:sldId id="297" r:id="rId35"/>
    <p:sldId id="289" r:id="rId36"/>
    <p:sldId id="298" r:id="rId37"/>
    <p:sldId id="299" r:id="rId38"/>
    <p:sldId id="300" r:id="rId39"/>
    <p:sldId id="301" r:id="rId40"/>
    <p:sldId id="268" r:id="rId41"/>
    <p:sldId id="269" r:id="rId42"/>
    <p:sldId id="270" r:id="rId43"/>
    <p:sldId id="282" r:id="rId44"/>
    <p:sldId id="271" r:id="rId45"/>
    <p:sldId id="272" r:id="rId46"/>
    <p:sldId id="281" r:id="rId47"/>
    <p:sldId id="302" r:id="rId48"/>
    <p:sldId id="273" r:id="rId49"/>
    <p:sldId id="303" r:id="rId50"/>
  </p:sldIdLst>
  <p:sldSz cx="12192000" cy="6858000"/>
  <p:notesSz cx="6858000" cy="9144000"/>
  <p:embeddedFontLst>
    <p:embeddedFont>
      <p:font typeface="Bitter" panose="020B0604020202020204" charset="0"/>
      <p:regular r:id="rId52"/>
      <p:bold r:id="rId53"/>
      <p:italic r:id="rId54"/>
      <p:boldItalic r:id="rId55"/>
    </p:embeddedFont>
    <p:embeddedFont>
      <p:font typeface="Calibri" panose="020F0502020204030204" pitchFamily="34" charset="0"/>
      <p:regular r:id="rId56"/>
      <p:bold r:id="rId57"/>
      <p:italic r:id="rId58"/>
      <p:boldItalic r:id="rId59"/>
    </p:embeddedFont>
    <p:embeddedFont>
      <p:font typeface="Proxima Nova" panose="020B0604020202020204" charset="0"/>
      <p:regular r:id="rId60"/>
      <p:bold r:id="rId61"/>
      <p:italic r:id="rId62"/>
      <p:boldItalic r:id="rId63"/>
    </p:embeddedFont>
    <p:embeddedFont>
      <p:font typeface="Source Sans Pro" panose="020B0503030403020204" pitchFamily="34"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60">
          <p15:clr>
            <a:srgbClr val="9AA0A6"/>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C8FDC5-2F22-CD67-BD2F-4EC63E7065DF}" v="148" dt="2022-01-31T16:09:03.085"/>
    <p1510:client id="{A526C762-05FE-66EF-69DB-C3BBD8FAE846}" v="719" dt="2022-01-28T20:06:33.092"/>
    <p1510:client id="{B8935CF1-CD88-B152-DC27-180CBA5E8384}" v="1187" dt="2022-01-31T15:20:53.456"/>
    <p1510:client id="{ED24B462-1F4B-B371-4C85-2A274A00E388}" v="46" dt="2022-01-28T20:09:13.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360"/>
        <p:guide pos="384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12.fntdata"/><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font" Target="fonts/font15.fntdata"/><Relationship Id="rId5" Type="http://schemas.openxmlformats.org/officeDocument/2006/relationships/slide" Target="slides/slide1.xml"/><Relationship Id="rId61" Type="http://schemas.openxmlformats.org/officeDocument/2006/relationships/font" Target="fonts/font10.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notesMaster" Target="notesMasters/notesMaster1.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8.fntdata"/><Relationship Id="rId67" Type="http://schemas.openxmlformats.org/officeDocument/2006/relationships/font" Target="fonts/font16.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6.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608f931520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608f931520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36" name="Google Shape;136;g608f931520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286776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d09d270e8_2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d09d270e8_2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g5d09d270e8_2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d09d270e8_2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d09d270e8_2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g5d09d270e8_2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extLst>
      <p:ext uri="{BB962C8B-B14F-4D97-AF65-F5344CB8AC3E}">
        <p14:creationId xmlns:p14="http://schemas.microsoft.com/office/powerpoint/2010/main" val="1060920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d09d270e8_2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d09d270e8_2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g5d09d270e8_2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extLst>
      <p:ext uri="{BB962C8B-B14F-4D97-AF65-F5344CB8AC3E}">
        <p14:creationId xmlns:p14="http://schemas.microsoft.com/office/powerpoint/2010/main" val="3241690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25eb06ded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625eb06ded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25eb06ded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25eb06ded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625eb06ded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25eb06ded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25eb06ded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625eb06ded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extLst>
      <p:ext uri="{BB962C8B-B14F-4D97-AF65-F5344CB8AC3E}">
        <p14:creationId xmlns:p14="http://schemas.microsoft.com/office/powerpoint/2010/main" val="1511046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25eb06ded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25eb06ded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625eb06ded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extLst>
      <p:ext uri="{BB962C8B-B14F-4D97-AF65-F5344CB8AC3E}">
        <p14:creationId xmlns:p14="http://schemas.microsoft.com/office/powerpoint/2010/main" val="3948875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25eb06ded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625eb06ded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5094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0b7b7965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0b7b7965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60b7b7965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09651d10e_3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09651d10e_3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g609651d10e_3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0b7b7965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0b7b7965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60b7b7965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1844471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0b7b7965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0b7b7965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60b7b7965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855285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0b7b7965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0b7b7965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60b7b7965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2870472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0b7b7965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0b7b7965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60b7b7965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408647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25eb06ded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625eb06ded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6579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0b7b7965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0b7b7965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60b7b7965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20393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0b7b7965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0b7b7965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60b7b7965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2445501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0b7b7965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0b7b7965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60b7b7965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2553849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0b7b7965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0b7b7965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60b7b7965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1719464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0b7b7965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0b7b7965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60b7b7965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4083361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0a69530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0a69530f0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g60a69530f0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25eb06ded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625eb06ded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0659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0b7b7965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0b7b7965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60b7b7965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2658920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0b7b7965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0b7b7965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342900" indent="-342900">
              <a:lnSpc>
                <a:spcPct val="120000"/>
              </a:lnSpc>
              <a:spcBef>
                <a:spcPts val="800"/>
              </a:spcBef>
              <a:buFont typeface="Arial,Sans-Serif"/>
              <a:buChar char="•"/>
            </a:pPr>
            <a:r>
              <a:rPr lang="en-US" dirty="0"/>
              <a:t>Toward the end of the sessions, we asked participants how they expected to see the onsite notification again once they dismissed it. All participants stated they could access similar information by going down to Benefit payment and debts. </a:t>
            </a:r>
          </a:p>
          <a:p>
            <a:pPr marL="342900" indent="-342900">
              <a:lnSpc>
                <a:spcPct val="120000"/>
              </a:lnSpc>
              <a:spcBef>
                <a:spcPts val="800"/>
              </a:spcBef>
              <a:buFont typeface="Arial,Sans-Serif"/>
              <a:buChar char="•"/>
            </a:pPr>
            <a:r>
              <a:rPr lang="en-US" dirty="0"/>
              <a:t>This makes sense, since they had already been exposed to the content. If they dismissed the alert without scrolling down first, it’s likely they would feel unsure about how to see that information again. That could cause a moment of panic if they had caught a glimpse of the debt related content just before dismissing it.</a:t>
            </a:r>
          </a:p>
          <a:p>
            <a:pPr marL="0" lvl="0" indent="0" algn="l">
              <a:spcBef>
                <a:spcPts val="0"/>
              </a:spcBef>
              <a:spcAft>
                <a:spcPts val="0"/>
              </a:spcAft>
              <a:buNone/>
            </a:pPr>
            <a:endParaRPr dirty="0"/>
          </a:p>
        </p:txBody>
      </p:sp>
      <p:sp>
        <p:nvSpPr>
          <p:cNvPr id="165" name="Google Shape;165;g60b7b7965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14215363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0b7b7965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0b7b7965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60b7b7965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5517450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25eb06ded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625eb06ded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64049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625eb06ded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625eb06ded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625eb06ded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0a69530f0_22_1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60a69530f0_22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609651d10e_24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609651d10e_24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609651d10e_24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609651d10e_24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609651d10e_24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609651d10e_24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38</a:t>
            </a:fld>
            <a:endParaRPr/>
          </a:p>
        </p:txBody>
      </p:sp>
    </p:spTree>
    <p:extLst>
      <p:ext uri="{BB962C8B-B14F-4D97-AF65-F5344CB8AC3E}">
        <p14:creationId xmlns:p14="http://schemas.microsoft.com/office/powerpoint/2010/main" val="40841628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0b0dd508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60b0dd508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be83f4515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be83f4515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g7be83f4515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0a69530f0_13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0a69530f0_13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88465" lvl="0" indent="0" algn="l" rtl="0">
              <a:lnSpc>
                <a:spcPct val="120000"/>
              </a:lnSpc>
              <a:spcBef>
                <a:spcPts val="0"/>
              </a:spcBef>
              <a:spcAft>
                <a:spcPts val="0"/>
              </a:spcAft>
              <a:buNone/>
            </a:pPr>
            <a:endParaRPr/>
          </a:p>
        </p:txBody>
      </p:sp>
      <p:sp>
        <p:nvSpPr>
          <p:cNvPr id="198" name="Google Shape;198;g60a69530f0_13_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0a69530f0_13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0a69530f0_13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88465" lvl="0" indent="0" algn="l" rtl="0">
              <a:lnSpc>
                <a:spcPct val="120000"/>
              </a:lnSpc>
              <a:spcBef>
                <a:spcPts val="0"/>
              </a:spcBef>
              <a:spcAft>
                <a:spcPts val="0"/>
              </a:spcAft>
              <a:buNone/>
            </a:pPr>
            <a:endParaRPr/>
          </a:p>
        </p:txBody>
      </p:sp>
      <p:sp>
        <p:nvSpPr>
          <p:cNvPr id="198" name="Google Shape;198;g60a69530f0_13_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41</a:t>
            </a:fld>
            <a:endParaRPr/>
          </a:p>
        </p:txBody>
      </p:sp>
    </p:spTree>
    <p:extLst>
      <p:ext uri="{BB962C8B-B14F-4D97-AF65-F5344CB8AC3E}">
        <p14:creationId xmlns:p14="http://schemas.microsoft.com/office/powerpoint/2010/main" val="10693836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0a69530f0_13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0a69530f0_13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88465" lvl="0" indent="0" algn="l" rtl="0">
              <a:lnSpc>
                <a:spcPct val="120000"/>
              </a:lnSpc>
              <a:spcBef>
                <a:spcPts val="0"/>
              </a:spcBef>
              <a:spcAft>
                <a:spcPts val="0"/>
              </a:spcAft>
              <a:buNone/>
            </a:pPr>
            <a:endParaRPr/>
          </a:p>
        </p:txBody>
      </p:sp>
      <p:sp>
        <p:nvSpPr>
          <p:cNvPr id="198" name="Google Shape;198;g60a69530f0_13_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44</a:t>
            </a:fld>
            <a:endParaRPr/>
          </a:p>
        </p:txBody>
      </p:sp>
    </p:spTree>
    <p:extLst>
      <p:ext uri="{BB962C8B-B14F-4D97-AF65-F5344CB8AC3E}">
        <p14:creationId xmlns:p14="http://schemas.microsoft.com/office/powerpoint/2010/main" val="18199147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0a69530f0_22_1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60a69530f0_22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0a69530f0_13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0a69530f0_13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88465" lvl="0" indent="0" algn="l" rtl="0">
              <a:lnSpc>
                <a:spcPct val="120000"/>
              </a:lnSpc>
              <a:spcBef>
                <a:spcPts val="0"/>
              </a:spcBef>
              <a:spcAft>
                <a:spcPts val="0"/>
              </a:spcAft>
              <a:buNone/>
            </a:pPr>
            <a:endParaRPr/>
          </a:p>
        </p:txBody>
      </p:sp>
      <p:sp>
        <p:nvSpPr>
          <p:cNvPr id="198" name="Google Shape;198;g60a69530f0_13_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45</a:t>
            </a:fld>
            <a:endParaRPr/>
          </a:p>
        </p:txBody>
      </p:sp>
    </p:spTree>
    <p:extLst>
      <p:ext uri="{BB962C8B-B14F-4D97-AF65-F5344CB8AC3E}">
        <p14:creationId xmlns:p14="http://schemas.microsoft.com/office/powerpoint/2010/main" val="1857361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be83f4515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be83f4515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g7be83f4515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2024055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08f931520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608f931520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608f931520_0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25eb06ded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625eb06ded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25eb06ded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25eb06ded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625eb06ded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608f931520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608f931520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36" name="Google Shape;136;g608f931520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a:off x="10100" y="0"/>
            <a:ext cx="12192000" cy="5688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2"/>
          <p:cNvPicPr preferRelativeResize="0"/>
          <p:nvPr/>
        </p:nvPicPr>
        <p:blipFill>
          <a:blip r:embed="rId2">
            <a:alphaModFix/>
          </a:blip>
          <a:stretch>
            <a:fillRect/>
          </a:stretch>
        </p:blipFill>
        <p:spPr>
          <a:xfrm>
            <a:off x="548575" y="466306"/>
            <a:ext cx="2559301" cy="569844"/>
          </a:xfrm>
          <a:prstGeom prst="rect">
            <a:avLst/>
          </a:prstGeom>
          <a:noFill/>
          <a:ln>
            <a:noFill/>
          </a:ln>
        </p:spPr>
      </p:pic>
      <p:sp>
        <p:nvSpPr>
          <p:cNvPr id="16" name="Google Shape;16;p2"/>
          <p:cNvSpPr txBox="1">
            <a:spLocks noGrp="1"/>
          </p:cNvSpPr>
          <p:nvPr>
            <p:ph type="title"/>
          </p:nvPr>
        </p:nvSpPr>
        <p:spPr>
          <a:xfrm>
            <a:off x="1524000" y="1532950"/>
            <a:ext cx="9144000" cy="1613700"/>
          </a:xfrm>
          <a:prstGeom prst="rect">
            <a:avLst/>
          </a:prstGeom>
        </p:spPr>
        <p:txBody>
          <a:bodyPr spcFirstLastPara="1" wrap="square" lIns="45700" tIns="45700" rIns="45700" bIns="45700" anchor="b" anchorCtr="0">
            <a:noAutofit/>
          </a:bodyPr>
          <a:lstStyle>
            <a:lvl1pPr lvl="0" algn="ctr" rtl="0">
              <a:spcBef>
                <a:spcPts val="0"/>
              </a:spcBef>
              <a:spcAft>
                <a:spcPts val="0"/>
              </a:spcAft>
              <a:buNone/>
              <a:defRPr sz="4800">
                <a:solidFill>
                  <a:srgbClr val="F2F2F2"/>
                </a:solidFill>
              </a:defRPr>
            </a:lvl1pPr>
            <a:lvl2pPr lvl="1" algn="ctr" rtl="0">
              <a:spcBef>
                <a:spcPts val="0"/>
              </a:spcBef>
              <a:spcAft>
                <a:spcPts val="0"/>
              </a:spcAft>
              <a:buNone/>
              <a:defRPr sz="4800">
                <a:solidFill>
                  <a:srgbClr val="F2F2F2"/>
                </a:solidFill>
              </a:defRPr>
            </a:lvl2pPr>
            <a:lvl3pPr lvl="2" algn="ctr" rtl="0">
              <a:spcBef>
                <a:spcPts val="0"/>
              </a:spcBef>
              <a:spcAft>
                <a:spcPts val="0"/>
              </a:spcAft>
              <a:buNone/>
              <a:defRPr sz="4800">
                <a:solidFill>
                  <a:srgbClr val="F2F2F2"/>
                </a:solidFill>
              </a:defRPr>
            </a:lvl3pPr>
            <a:lvl4pPr lvl="3" algn="ctr" rtl="0">
              <a:spcBef>
                <a:spcPts val="0"/>
              </a:spcBef>
              <a:spcAft>
                <a:spcPts val="0"/>
              </a:spcAft>
              <a:buNone/>
              <a:defRPr sz="4800">
                <a:solidFill>
                  <a:srgbClr val="F2F2F2"/>
                </a:solidFill>
              </a:defRPr>
            </a:lvl4pPr>
            <a:lvl5pPr lvl="4" algn="ctr" rtl="0">
              <a:spcBef>
                <a:spcPts val="0"/>
              </a:spcBef>
              <a:spcAft>
                <a:spcPts val="0"/>
              </a:spcAft>
              <a:buNone/>
              <a:defRPr sz="4800">
                <a:solidFill>
                  <a:srgbClr val="F2F2F2"/>
                </a:solidFill>
              </a:defRPr>
            </a:lvl5pPr>
            <a:lvl6pPr lvl="5" algn="ctr" rtl="0">
              <a:spcBef>
                <a:spcPts val="0"/>
              </a:spcBef>
              <a:spcAft>
                <a:spcPts val="0"/>
              </a:spcAft>
              <a:buNone/>
              <a:defRPr sz="4800">
                <a:solidFill>
                  <a:srgbClr val="F2F2F2"/>
                </a:solidFill>
              </a:defRPr>
            </a:lvl6pPr>
            <a:lvl7pPr lvl="6" algn="ctr" rtl="0">
              <a:spcBef>
                <a:spcPts val="0"/>
              </a:spcBef>
              <a:spcAft>
                <a:spcPts val="0"/>
              </a:spcAft>
              <a:buNone/>
              <a:defRPr sz="4800">
                <a:solidFill>
                  <a:srgbClr val="F2F2F2"/>
                </a:solidFill>
              </a:defRPr>
            </a:lvl7pPr>
            <a:lvl8pPr lvl="7" algn="ctr" rtl="0">
              <a:spcBef>
                <a:spcPts val="0"/>
              </a:spcBef>
              <a:spcAft>
                <a:spcPts val="0"/>
              </a:spcAft>
              <a:buNone/>
              <a:defRPr sz="4800">
                <a:solidFill>
                  <a:srgbClr val="F2F2F2"/>
                </a:solidFill>
              </a:defRPr>
            </a:lvl8pPr>
            <a:lvl9pPr lvl="8" algn="ctr" rtl="0">
              <a:spcBef>
                <a:spcPts val="0"/>
              </a:spcBef>
              <a:spcAft>
                <a:spcPts val="0"/>
              </a:spcAft>
              <a:buNone/>
              <a:defRPr sz="4800">
                <a:solidFill>
                  <a:srgbClr val="F2F2F2"/>
                </a:solidFill>
              </a:defRPr>
            </a:lvl9pPr>
          </a:lstStyle>
          <a:p>
            <a:endParaRPr/>
          </a:p>
        </p:txBody>
      </p:sp>
      <p:sp>
        <p:nvSpPr>
          <p:cNvPr id="17" name="Google Shape;17;p2"/>
          <p:cNvSpPr txBox="1">
            <a:spLocks noGrp="1"/>
          </p:cNvSpPr>
          <p:nvPr>
            <p:ph type="subTitle" idx="1"/>
          </p:nvPr>
        </p:nvSpPr>
        <p:spPr>
          <a:xfrm>
            <a:off x="1534100" y="3146638"/>
            <a:ext cx="9144000" cy="759900"/>
          </a:xfrm>
          <a:prstGeom prst="rect">
            <a:avLst/>
          </a:prstGeom>
        </p:spPr>
        <p:txBody>
          <a:bodyPr spcFirstLastPara="1" wrap="square" lIns="45700" tIns="45700" rIns="45700" bIns="45700" anchor="t" anchorCtr="0">
            <a:noAutofit/>
          </a:bodyPr>
          <a:lstStyle>
            <a:lvl1pPr lvl="0" algn="ctr">
              <a:spcBef>
                <a:spcPts val="800"/>
              </a:spcBef>
              <a:spcAft>
                <a:spcPts val="0"/>
              </a:spcAft>
              <a:buNone/>
              <a:defRPr sz="1800" b="1">
                <a:solidFill>
                  <a:srgbClr val="F2F2F2"/>
                </a:solidFill>
              </a:defRPr>
            </a:lvl1pPr>
            <a:lvl2pPr lvl="1">
              <a:spcBef>
                <a:spcPts val="800"/>
              </a:spcBef>
              <a:spcAft>
                <a:spcPts val="0"/>
              </a:spcAft>
              <a:buNone/>
              <a:defRPr/>
            </a:lvl2pPr>
            <a:lvl3pPr lvl="2">
              <a:spcBef>
                <a:spcPts val="800"/>
              </a:spcBef>
              <a:spcAft>
                <a:spcPts val="0"/>
              </a:spcAft>
              <a:buNone/>
              <a:defRPr/>
            </a:lvl3pPr>
            <a:lvl4pPr lvl="3">
              <a:spcBef>
                <a:spcPts val="800"/>
              </a:spcBef>
              <a:spcAft>
                <a:spcPts val="0"/>
              </a:spcAft>
              <a:buNone/>
              <a:defRPr/>
            </a:lvl4pPr>
            <a:lvl5pPr lvl="4">
              <a:spcBef>
                <a:spcPts val="800"/>
              </a:spcBef>
              <a:spcAft>
                <a:spcPts val="0"/>
              </a:spcAft>
              <a:buNone/>
              <a:defRPr/>
            </a:lvl5pPr>
            <a:lvl6pPr lvl="5">
              <a:spcBef>
                <a:spcPts val="800"/>
              </a:spcBef>
              <a:spcAft>
                <a:spcPts val="0"/>
              </a:spcAft>
              <a:buNone/>
              <a:defRPr/>
            </a:lvl6pPr>
            <a:lvl7pPr lvl="6">
              <a:spcBef>
                <a:spcPts val="800"/>
              </a:spcBef>
              <a:spcAft>
                <a:spcPts val="0"/>
              </a:spcAft>
              <a:buNone/>
              <a:defRPr/>
            </a:lvl7pPr>
            <a:lvl8pPr lvl="7">
              <a:spcBef>
                <a:spcPts val="800"/>
              </a:spcBef>
              <a:spcAft>
                <a:spcPts val="0"/>
              </a:spcAft>
              <a:buNone/>
              <a:defRPr/>
            </a:lvl8pPr>
            <a:lvl9pPr lvl="8">
              <a:spcBef>
                <a:spcPts val="800"/>
              </a:spcBef>
              <a:spcAft>
                <a:spcPts val="0"/>
              </a:spcAft>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General content - dark">
  <p:cSld name="Comparison dark">
    <p:bg>
      <p:bgPr>
        <a:solidFill>
          <a:schemeClr val="accent1"/>
        </a:solidFill>
        <a:effectLst/>
      </p:bgPr>
    </p:bg>
    <p:spTree>
      <p:nvGrpSpPr>
        <p:cNvPr id="1" name="Shape 68"/>
        <p:cNvGrpSpPr/>
        <p:nvPr/>
      </p:nvGrpSpPr>
      <p:grpSpPr>
        <a:xfrm>
          <a:off x="0" y="0"/>
          <a:ext cx="0" cy="0"/>
          <a:chOff x="0" y="0"/>
          <a:chExt cx="0" cy="0"/>
        </a:xfrm>
      </p:grpSpPr>
      <p:sp>
        <p:nvSpPr>
          <p:cNvPr id="69" name="Google Shape;69;p11"/>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a:solidFill>
                  <a:srgbClr val="89BDE8"/>
                </a:solidFill>
              </a:defRPr>
            </a:lvl1pPr>
            <a:lvl2pPr marL="0" lvl="1" indent="0" algn="r">
              <a:spcBef>
                <a:spcPts val="0"/>
              </a:spcBef>
              <a:buNone/>
              <a:defRPr>
                <a:solidFill>
                  <a:srgbClr val="89BDE8"/>
                </a:solidFill>
              </a:defRPr>
            </a:lvl2pPr>
            <a:lvl3pPr marL="0" lvl="2" indent="0" algn="r">
              <a:spcBef>
                <a:spcPts val="0"/>
              </a:spcBef>
              <a:buNone/>
              <a:defRPr>
                <a:solidFill>
                  <a:srgbClr val="89BDE8"/>
                </a:solidFill>
              </a:defRPr>
            </a:lvl3pPr>
            <a:lvl4pPr marL="0" lvl="3" indent="0" algn="r">
              <a:spcBef>
                <a:spcPts val="0"/>
              </a:spcBef>
              <a:buNone/>
              <a:defRPr>
                <a:solidFill>
                  <a:srgbClr val="89BDE8"/>
                </a:solidFill>
              </a:defRPr>
            </a:lvl4pPr>
            <a:lvl5pPr marL="0" lvl="4" indent="0" algn="r">
              <a:spcBef>
                <a:spcPts val="0"/>
              </a:spcBef>
              <a:buNone/>
              <a:defRPr>
                <a:solidFill>
                  <a:srgbClr val="89BDE8"/>
                </a:solidFill>
              </a:defRPr>
            </a:lvl5pPr>
            <a:lvl6pPr marL="0" lvl="5" indent="0" algn="r">
              <a:spcBef>
                <a:spcPts val="0"/>
              </a:spcBef>
              <a:buNone/>
              <a:defRPr>
                <a:solidFill>
                  <a:srgbClr val="89BDE8"/>
                </a:solidFill>
              </a:defRPr>
            </a:lvl6pPr>
            <a:lvl7pPr marL="0" lvl="6" indent="0" algn="r">
              <a:spcBef>
                <a:spcPts val="0"/>
              </a:spcBef>
              <a:buNone/>
              <a:defRPr>
                <a:solidFill>
                  <a:srgbClr val="89BDE8"/>
                </a:solidFill>
              </a:defRPr>
            </a:lvl7pPr>
            <a:lvl8pPr marL="0" lvl="7" indent="0" algn="r">
              <a:spcBef>
                <a:spcPts val="0"/>
              </a:spcBef>
              <a:buNone/>
              <a:defRPr>
                <a:solidFill>
                  <a:srgbClr val="89BDE8"/>
                </a:solidFill>
              </a:defRPr>
            </a:lvl8pPr>
            <a:lvl9pPr marL="0" lvl="8" indent="0" algn="r">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US"/>
              <a:t>‹#›</a:t>
            </a:fld>
            <a:endParaRPr sz="1200" b="0" i="0" u="none" strike="noStrike" cap="none">
              <a:latin typeface="Avenir"/>
              <a:ea typeface="Avenir"/>
              <a:cs typeface="Avenir"/>
              <a:sym typeface="Avenir"/>
            </a:endParaRPr>
          </a:p>
        </p:txBody>
      </p:sp>
      <p:sp>
        <p:nvSpPr>
          <p:cNvPr id="70" name="Google Shape;70;p11"/>
          <p:cNvSpPr txBox="1">
            <a:spLocks noGrp="1"/>
          </p:cNvSpPr>
          <p:nvPr>
            <p:ph type="title"/>
          </p:nvPr>
        </p:nvSpPr>
        <p:spPr>
          <a:xfrm>
            <a:off x="613175" y="685800"/>
            <a:ext cx="10058400" cy="730500"/>
          </a:xfrm>
          <a:prstGeom prst="rect">
            <a:avLst/>
          </a:prstGeom>
        </p:spPr>
        <p:txBody>
          <a:bodyPr spcFirstLastPara="1" wrap="square" lIns="45700" tIns="45700" rIns="45700" bIns="45700" anchor="ctr" anchorCtr="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71" name="Google Shape;71;p11"/>
          <p:cNvSpPr txBox="1">
            <a:spLocks noGrp="1"/>
          </p:cNvSpPr>
          <p:nvPr>
            <p:ph type="body" idx="1"/>
          </p:nvPr>
        </p:nvSpPr>
        <p:spPr>
          <a:xfrm>
            <a:off x="592750" y="1406000"/>
            <a:ext cx="5283600" cy="4752000"/>
          </a:xfrm>
          <a:prstGeom prst="rect">
            <a:avLst/>
          </a:prstGeom>
        </p:spPr>
        <p:txBody>
          <a:bodyPr spcFirstLastPara="1" wrap="square" lIns="45700" tIns="45700" rIns="45700" bIns="45700" anchor="t" anchorCtr="0">
            <a:noAutofit/>
          </a:bodyPr>
          <a:lstStyle>
            <a:lvl1pPr marL="457200" lvl="0" indent="-228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1pPr>
            <a:lvl2pPr marL="914400" lvl="1" indent="-228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2pPr>
            <a:lvl3pPr marL="1371600" lvl="2" indent="-228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3pPr>
            <a:lvl4pPr marL="1828800" lvl="3" indent="-228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4pPr>
            <a:lvl5pPr marL="2286000" lvl="4" indent="-228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5pPr>
            <a:lvl6pPr marL="2743200" lvl="5" indent="-355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6pPr>
            <a:lvl7pPr marL="3200400" lvl="6" indent="-355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7pPr>
            <a:lvl8pPr marL="3657600" lvl="7" indent="-355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8pPr>
            <a:lvl9pPr marL="4114800" lvl="8" indent="-355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9pPr>
          </a:lstStyle>
          <a:p>
            <a:endParaRPr/>
          </a:p>
        </p:txBody>
      </p:sp>
      <p:sp>
        <p:nvSpPr>
          <p:cNvPr id="72" name="Google Shape;72;p11"/>
          <p:cNvSpPr txBox="1">
            <a:spLocks noGrp="1"/>
          </p:cNvSpPr>
          <p:nvPr>
            <p:ph type="subTitle" idx="2"/>
          </p:nvPr>
        </p:nvSpPr>
        <p:spPr>
          <a:xfrm>
            <a:off x="613175" y="327025"/>
            <a:ext cx="10058400" cy="355500"/>
          </a:xfrm>
          <a:prstGeom prst="rect">
            <a:avLst/>
          </a:prstGeom>
        </p:spPr>
        <p:txBody>
          <a:bodyPr spcFirstLastPara="1" wrap="square" lIns="45700" tIns="45700" rIns="45700" bIns="45700" anchor="ctr" anchorCtr="0">
            <a:noAutofit/>
          </a:bodyPr>
          <a:lstStyle>
            <a:lvl1pPr lvl="0" rtl="0">
              <a:spcBef>
                <a:spcPts val="800"/>
              </a:spcBef>
              <a:spcAft>
                <a:spcPts val="0"/>
              </a:spcAft>
              <a:buNone/>
              <a:defRPr sz="1600" b="1">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ur Content Boxes dark">
  <p:cSld name="Four Content Boxes dark">
    <p:bg>
      <p:bgPr>
        <a:solidFill>
          <a:schemeClr val="accent1"/>
        </a:solidFill>
        <a:effectLst/>
      </p:bgPr>
    </p:bg>
    <p:spTree>
      <p:nvGrpSpPr>
        <p:cNvPr id="1" name="Shape 73"/>
        <p:cNvGrpSpPr/>
        <p:nvPr/>
      </p:nvGrpSpPr>
      <p:grpSpPr>
        <a:xfrm>
          <a:off x="0" y="0"/>
          <a:ext cx="0" cy="0"/>
          <a:chOff x="0" y="0"/>
          <a:chExt cx="0" cy="0"/>
        </a:xfrm>
      </p:grpSpPr>
      <p:sp>
        <p:nvSpPr>
          <p:cNvPr id="74" name="Google Shape;74;p12"/>
          <p:cNvSpPr txBox="1">
            <a:spLocks noGrp="1"/>
          </p:cNvSpPr>
          <p:nvPr>
            <p:ph type="body" idx="1"/>
          </p:nvPr>
        </p:nvSpPr>
        <p:spPr>
          <a:xfrm>
            <a:off x="609600" y="1525495"/>
            <a:ext cx="5486400" cy="1853100"/>
          </a:xfrm>
          <a:prstGeom prst="rect">
            <a:avLst/>
          </a:prstGeom>
          <a:solidFill>
            <a:srgbClr val="318DDA"/>
          </a:solidFill>
          <a:ln w="76200" cap="flat" cmpd="sng">
            <a:solidFill>
              <a:schemeClr val="accent1"/>
            </a:solidFill>
            <a:prstDash val="solid"/>
            <a:round/>
            <a:headEnd type="none" w="sm" len="sm"/>
            <a:tailEnd type="none" w="sm" len="sm"/>
          </a:ln>
        </p:spPr>
        <p:txBody>
          <a:bodyPr spcFirstLastPara="1" wrap="square" lIns="228600" tIns="228600" rIns="228600" bIns="228600" anchor="t" anchorCtr="0">
            <a:noAutofit/>
          </a:bodyPr>
          <a:lstStyle>
            <a:lvl1pPr marL="457200" lvl="0" indent="-228600" algn="l" rtl="0">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1pPr>
            <a:lvl2pPr marL="914400" lvl="1" indent="-228600" algn="l" rtl="0">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2pPr>
            <a:lvl3pPr marL="1371600" lvl="2" indent="-228600" algn="l" rtl="0">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3pPr>
            <a:lvl4pPr marL="1828800" lvl="3" indent="-228600" algn="l" rtl="0">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4pPr>
            <a:lvl5pPr marL="2286000" lvl="4" indent="-228600" algn="l" rtl="0">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5pPr>
            <a:lvl6pPr marL="2743200" lvl="5" indent="-342900" algn="l" rtl="0">
              <a:lnSpc>
                <a:spcPct val="120000"/>
              </a:lnSpc>
              <a:spcBef>
                <a:spcPts val="800"/>
              </a:spcBef>
              <a:spcAft>
                <a:spcPts val="0"/>
              </a:spcAft>
              <a:buClr>
                <a:srgbClr val="454454"/>
              </a:buClr>
              <a:buSzPts val="1800"/>
              <a:buChar char="•"/>
              <a:defRPr/>
            </a:lvl6pPr>
            <a:lvl7pPr marL="3200400" lvl="6" indent="-342900" algn="l" rtl="0">
              <a:lnSpc>
                <a:spcPct val="120000"/>
              </a:lnSpc>
              <a:spcBef>
                <a:spcPts val="800"/>
              </a:spcBef>
              <a:spcAft>
                <a:spcPts val="0"/>
              </a:spcAft>
              <a:buClr>
                <a:srgbClr val="454454"/>
              </a:buClr>
              <a:buSzPts val="1800"/>
              <a:buChar char="•"/>
              <a:defRPr/>
            </a:lvl7pPr>
            <a:lvl8pPr marL="3657600" lvl="7" indent="-342900" algn="l" rtl="0">
              <a:lnSpc>
                <a:spcPct val="120000"/>
              </a:lnSpc>
              <a:spcBef>
                <a:spcPts val="800"/>
              </a:spcBef>
              <a:spcAft>
                <a:spcPts val="0"/>
              </a:spcAft>
              <a:buClr>
                <a:srgbClr val="454454"/>
              </a:buClr>
              <a:buSzPts val="1800"/>
              <a:buChar char="•"/>
              <a:defRPr/>
            </a:lvl8pPr>
            <a:lvl9pPr marL="4114800" lvl="8" indent="-342900" algn="l" rtl="0">
              <a:lnSpc>
                <a:spcPct val="120000"/>
              </a:lnSpc>
              <a:spcBef>
                <a:spcPts val="800"/>
              </a:spcBef>
              <a:spcAft>
                <a:spcPts val="0"/>
              </a:spcAft>
              <a:buClr>
                <a:srgbClr val="454454"/>
              </a:buClr>
              <a:buSzPts val="1800"/>
              <a:buChar char="•"/>
              <a:defRPr/>
            </a:lvl9pPr>
          </a:lstStyle>
          <a:p>
            <a:endParaRPr/>
          </a:p>
        </p:txBody>
      </p:sp>
      <p:sp>
        <p:nvSpPr>
          <p:cNvPr id="75" name="Google Shape;75;p12"/>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a:solidFill>
                  <a:srgbClr val="89BDE8"/>
                </a:solidFill>
              </a:defRPr>
            </a:lvl1pPr>
            <a:lvl2pPr marL="0" lvl="1" indent="0" algn="r">
              <a:spcBef>
                <a:spcPts val="0"/>
              </a:spcBef>
              <a:buNone/>
              <a:defRPr>
                <a:solidFill>
                  <a:srgbClr val="89BDE8"/>
                </a:solidFill>
              </a:defRPr>
            </a:lvl2pPr>
            <a:lvl3pPr marL="0" lvl="2" indent="0" algn="r">
              <a:spcBef>
                <a:spcPts val="0"/>
              </a:spcBef>
              <a:buNone/>
              <a:defRPr>
                <a:solidFill>
                  <a:srgbClr val="89BDE8"/>
                </a:solidFill>
              </a:defRPr>
            </a:lvl3pPr>
            <a:lvl4pPr marL="0" lvl="3" indent="0" algn="r">
              <a:spcBef>
                <a:spcPts val="0"/>
              </a:spcBef>
              <a:buNone/>
              <a:defRPr>
                <a:solidFill>
                  <a:srgbClr val="89BDE8"/>
                </a:solidFill>
              </a:defRPr>
            </a:lvl4pPr>
            <a:lvl5pPr marL="0" lvl="4" indent="0" algn="r">
              <a:spcBef>
                <a:spcPts val="0"/>
              </a:spcBef>
              <a:buNone/>
              <a:defRPr>
                <a:solidFill>
                  <a:srgbClr val="89BDE8"/>
                </a:solidFill>
              </a:defRPr>
            </a:lvl5pPr>
            <a:lvl6pPr marL="0" lvl="5" indent="0" algn="r">
              <a:spcBef>
                <a:spcPts val="0"/>
              </a:spcBef>
              <a:buNone/>
              <a:defRPr>
                <a:solidFill>
                  <a:srgbClr val="89BDE8"/>
                </a:solidFill>
              </a:defRPr>
            </a:lvl6pPr>
            <a:lvl7pPr marL="0" lvl="6" indent="0" algn="r">
              <a:spcBef>
                <a:spcPts val="0"/>
              </a:spcBef>
              <a:buNone/>
              <a:defRPr>
                <a:solidFill>
                  <a:srgbClr val="89BDE8"/>
                </a:solidFill>
              </a:defRPr>
            </a:lvl7pPr>
            <a:lvl8pPr marL="0" lvl="7" indent="0" algn="r">
              <a:spcBef>
                <a:spcPts val="0"/>
              </a:spcBef>
              <a:buNone/>
              <a:defRPr>
                <a:solidFill>
                  <a:srgbClr val="89BDE8"/>
                </a:solidFill>
              </a:defRPr>
            </a:lvl8pPr>
            <a:lvl9pPr marL="0" lvl="8" indent="0" algn="r">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US"/>
              <a:t>‹#›</a:t>
            </a:fld>
            <a:endParaRPr sz="1200" b="0" i="0" u="none" strike="noStrike" cap="none">
              <a:latin typeface="Avenir"/>
              <a:ea typeface="Avenir"/>
              <a:cs typeface="Avenir"/>
              <a:sym typeface="Avenir"/>
            </a:endParaRPr>
          </a:p>
        </p:txBody>
      </p:sp>
      <p:sp>
        <p:nvSpPr>
          <p:cNvPr id="76" name="Google Shape;76;p12"/>
          <p:cNvSpPr txBox="1">
            <a:spLocks noGrp="1"/>
          </p:cNvSpPr>
          <p:nvPr>
            <p:ph type="title"/>
          </p:nvPr>
        </p:nvSpPr>
        <p:spPr>
          <a:xfrm>
            <a:off x="613175" y="685800"/>
            <a:ext cx="10058400" cy="730500"/>
          </a:xfrm>
          <a:prstGeom prst="rect">
            <a:avLst/>
          </a:prstGeom>
        </p:spPr>
        <p:txBody>
          <a:bodyPr spcFirstLastPara="1" wrap="square" lIns="45700" tIns="45700" rIns="45700" bIns="45700" anchor="ctr" anchorCtr="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77" name="Google Shape;77;p12"/>
          <p:cNvSpPr txBox="1">
            <a:spLocks noGrp="1"/>
          </p:cNvSpPr>
          <p:nvPr>
            <p:ph type="subTitle" idx="2"/>
          </p:nvPr>
        </p:nvSpPr>
        <p:spPr>
          <a:xfrm>
            <a:off x="613175" y="327025"/>
            <a:ext cx="10058400" cy="355500"/>
          </a:xfrm>
          <a:prstGeom prst="rect">
            <a:avLst/>
          </a:prstGeom>
        </p:spPr>
        <p:txBody>
          <a:bodyPr spcFirstLastPara="1" wrap="square" lIns="45700" tIns="45700" rIns="45700" bIns="45700" anchor="ctr" anchorCtr="0">
            <a:noAutofit/>
          </a:bodyPr>
          <a:lstStyle>
            <a:lvl1pPr lvl="0" rtl="0">
              <a:spcBef>
                <a:spcPts val="800"/>
              </a:spcBef>
              <a:spcAft>
                <a:spcPts val="0"/>
              </a:spcAft>
              <a:buNone/>
              <a:defRPr sz="1600" b="1">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chemeClr val="accent1"/>
        </a:solidFill>
        <a:effectLst/>
      </p:bgPr>
    </p:bg>
    <p:spTree>
      <p:nvGrpSpPr>
        <p:cNvPr id="1" name="Shape 78"/>
        <p:cNvGrpSpPr/>
        <p:nvPr/>
      </p:nvGrpSpPr>
      <p:grpSpPr>
        <a:xfrm>
          <a:off x="0" y="0"/>
          <a:ext cx="0" cy="0"/>
          <a:chOff x="0" y="0"/>
          <a:chExt cx="0" cy="0"/>
        </a:xfrm>
      </p:grpSpPr>
      <p:sp>
        <p:nvSpPr>
          <p:cNvPr id="79" name="Google Shape;79;p13"/>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a:solidFill>
                  <a:srgbClr val="89BDE8"/>
                </a:solidFill>
              </a:defRPr>
            </a:lvl1pPr>
            <a:lvl2pPr marL="0" lvl="1" indent="0" algn="r">
              <a:spcBef>
                <a:spcPts val="0"/>
              </a:spcBef>
              <a:buNone/>
              <a:defRPr>
                <a:solidFill>
                  <a:srgbClr val="89BDE8"/>
                </a:solidFill>
              </a:defRPr>
            </a:lvl2pPr>
            <a:lvl3pPr marL="0" lvl="2" indent="0" algn="r">
              <a:spcBef>
                <a:spcPts val="0"/>
              </a:spcBef>
              <a:buNone/>
              <a:defRPr>
                <a:solidFill>
                  <a:srgbClr val="89BDE8"/>
                </a:solidFill>
              </a:defRPr>
            </a:lvl3pPr>
            <a:lvl4pPr marL="0" lvl="3" indent="0" algn="r">
              <a:spcBef>
                <a:spcPts val="0"/>
              </a:spcBef>
              <a:buNone/>
              <a:defRPr>
                <a:solidFill>
                  <a:srgbClr val="89BDE8"/>
                </a:solidFill>
              </a:defRPr>
            </a:lvl4pPr>
            <a:lvl5pPr marL="0" lvl="4" indent="0" algn="r">
              <a:spcBef>
                <a:spcPts val="0"/>
              </a:spcBef>
              <a:buNone/>
              <a:defRPr>
                <a:solidFill>
                  <a:srgbClr val="89BDE8"/>
                </a:solidFill>
              </a:defRPr>
            </a:lvl5pPr>
            <a:lvl6pPr marL="0" lvl="5" indent="0" algn="r">
              <a:spcBef>
                <a:spcPts val="0"/>
              </a:spcBef>
              <a:buNone/>
              <a:defRPr>
                <a:solidFill>
                  <a:srgbClr val="89BDE8"/>
                </a:solidFill>
              </a:defRPr>
            </a:lvl6pPr>
            <a:lvl7pPr marL="0" lvl="6" indent="0" algn="r">
              <a:spcBef>
                <a:spcPts val="0"/>
              </a:spcBef>
              <a:buNone/>
              <a:defRPr>
                <a:solidFill>
                  <a:srgbClr val="89BDE8"/>
                </a:solidFill>
              </a:defRPr>
            </a:lvl7pPr>
            <a:lvl8pPr marL="0" lvl="7" indent="0" algn="r">
              <a:spcBef>
                <a:spcPts val="0"/>
              </a:spcBef>
              <a:buNone/>
              <a:defRPr>
                <a:solidFill>
                  <a:srgbClr val="89BDE8"/>
                </a:solidFill>
              </a:defRPr>
            </a:lvl8pPr>
            <a:lvl9pPr marL="0" lvl="8" indent="0" algn="r">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US"/>
              <a:t>‹#›</a:t>
            </a:fld>
            <a:endParaRPr sz="1200" b="0" i="0" u="none" strike="noStrike" cap="none">
              <a:latin typeface="Avenir"/>
              <a:ea typeface="Avenir"/>
              <a:cs typeface="Avenir"/>
              <a:sym typeface="Aveni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tx">
  <p:cSld name="TITLE_AND_BODY">
    <p:bg>
      <p:bgPr>
        <a:solidFill>
          <a:schemeClr val="accent1"/>
        </a:solidFill>
        <a:effectLst/>
      </p:bgPr>
    </p:bg>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609600" y="2944048"/>
            <a:ext cx="10972800" cy="969900"/>
          </a:xfrm>
          <a:prstGeom prst="rect">
            <a:avLst/>
          </a:prstGeom>
          <a:noFill/>
          <a:ln>
            <a:noFill/>
          </a:ln>
        </p:spPr>
        <p:txBody>
          <a:bodyPr spcFirstLastPara="1" wrap="square" lIns="45700" tIns="45700" rIns="45700" bIns="45700" anchor="b" anchorCtr="0">
            <a:noAutofit/>
          </a:bodyPr>
          <a:lstStyle>
            <a:lvl1pPr lvl="0" algn="l" rtl="0">
              <a:lnSpc>
                <a:spcPct val="100000"/>
              </a:lnSpc>
              <a:spcBef>
                <a:spcPts val="0"/>
              </a:spcBef>
              <a:spcAft>
                <a:spcPts val="0"/>
              </a:spcAft>
              <a:buClr>
                <a:srgbClr val="FFFFFF"/>
              </a:buClr>
              <a:buSzPts val="4800"/>
              <a:buFont typeface="Bitter"/>
              <a:buNone/>
              <a:defRPr sz="4800">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800"/>
              <a:buNone/>
              <a:defRPr/>
            </a:lvl2pPr>
            <a:lvl3pPr lvl="2" algn="l" rtl="0">
              <a:lnSpc>
                <a:spcPct val="100000"/>
              </a:lnSpc>
              <a:spcBef>
                <a:spcPts val="0"/>
              </a:spcBef>
              <a:spcAft>
                <a:spcPts val="0"/>
              </a:spcAft>
              <a:buClr>
                <a:schemeClr val="accent1"/>
              </a:buClr>
              <a:buSzPts val="1800"/>
              <a:buNone/>
              <a:defRPr/>
            </a:lvl3pPr>
            <a:lvl4pPr lvl="3" algn="l" rtl="0">
              <a:lnSpc>
                <a:spcPct val="100000"/>
              </a:lnSpc>
              <a:spcBef>
                <a:spcPts val="0"/>
              </a:spcBef>
              <a:spcAft>
                <a:spcPts val="0"/>
              </a:spcAft>
              <a:buClr>
                <a:schemeClr val="accent1"/>
              </a:buClr>
              <a:buSzPts val="1800"/>
              <a:buNone/>
              <a:defRPr/>
            </a:lvl4pPr>
            <a:lvl5pPr lvl="4" algn="l" rtl="0">
              <a:lnSpc>
                <a:spcPct val="100000"/>
              </a:lnSpc>
              <a:spcBef>
                <a:spcPts val="0"/>
              </a:spcBef>
              <a:spcAft>
                <a:spcPts val="0"/>
              </a:spcAft>
              <a:buClr>
                <a:schemeClr val="accent1"/>
              </a:buClr>
              <a:buSzPts val="1800"/>
              <a:buNone/>
              <a:defRPr/>
            </a:lvl5pPr>
            <a:lvl6pPr lvl="5" algn="l" rtl="0">
              <a:lnSpc>
                <a:spcPct val="100000"/>
              </a:lnSpc>
              <a:spcBef>
                <a:spcPts val="0"/>
              </a:spcBef>
              <a:spcAft>
                <a:spcPts val="0"/>
              </a:spcAft>
              <a:buClr>
                <a:schemeClr val="accent1"/>
              </a:buClr>
              <a:buSzPts val="1800"/>
              <a:buNone/>
              <a:defRPr/>
            </a:lvl6pPr>
            <a:lvl7pPr lvl="6" algn="l" rtl="0">
              <a:lnSpc>
                <a:spcPct val="100000"/>
              </a:lnSpc>
              <a:spcBef>
                <a:spcPts val="0"/>
              </a:spcBef>
              <a:spcAft>
                <a:spcPts val="0"/>
              </a:spcAft>
              <a:buClr>
                <a:schemeClr val="accent1"/>
              </a:buClr>
              <a:buSzPts val="1800"/>
              <a:buNone/>
              <a:defRPr/>
            </a:lvl7pPr>
            <a:lvl8pPr lvl="7" algn="l" rtl="0">
              <a:lnSpc>
                <a:spcPct val="100000"/>
              </a:lnSpc>
              <a:spcBef>
                <a:spcPts val="0"/>
              </a:spcBef>
              <a:spcAft>
                <a:spcPts val="0"/>
              </a:spcAft>
              <a:buClr>
                <a:schemeClr val="accent1"/>
              </a:buClr>
              <a:buSzPts val="1800"/>
              <a:buNone/>
              <a:defRPr/>
            </a:lvl8pPr>
            <a:lvl9pPr lvl="8" algn="l" rtl="0">
              <a:lnSpc>
                <a:spcPct val="100000"/>
              </a:lnSpc>
              <a:spcBef>
                <a:spcPts val="0"/>
              </a:spcBef>
              <a:spcAft>
                <a:spcPts val="0"/>
              </a:spcAft>
              <a:buClr>
                <a:schemeClr val="accent1"/>
              </a:buClr>
              <a:buSzPts val="1800"/>
              <a:buNone/>
              <a:defRPr/>
            </a:lvl9pPr>
          </a:lstStyle>
          <a:p>
            <a:endParaRPr/>
          </a:p>
        </p:txBody>
      </p:sp>
      <p:sp>
        <p:nvSpPr>
          <p:cNvPr id="20" name="Google Shape;20;p3"/>
          <p:cNvSpPr txBox="1">
            <a:spLocks noGrp="1"/>
          </p:cNvSpPr>
          <p:nvPr>
            <p:ph type="body" idx="1"/>
          </p:nvPr>
        </p:nvSpPr>
        <p:spPr>
          <a:xfrm>
            <a:off x="609600" y="2429129"/>
            <a:ext cx="10972800" cy="482400"/>
          </a:xfrm>
          <a:prstGeom prst="rect">
            <a:avLst/>
          </a:prstGeom>
          <a:noFill/>
          <a:ln>
            <a:noFill/>
          </a:ln>
        </p:spPr>
        <p:txBody>
          <a:bodyPr spcFirstLastPara="1" wrap="square" lIns="45700" tIns="45700" rIns="45700" bIns="45700" anchor="t" anchorCtr="0">
            <a:noAutofit/>
          </a:bodyPr>
          <a:lstStyle>
            <a:lvl1pPr marL="457200" lvl="0" indent="-228600" algn="l" rtl="0">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1pPr>
            <a:lvl2pPr marL="914400" lvl="1" indent="-228600" algn="l" rtl="0">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2pPr>
            <a:lvl3pPr marL="1371600" lvl="2" indent="-228600" algn="l" rtl="0">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3pPr>
            <a:lvl4pPr marL="1828800" lvl="3" indent="-228600" algn="l" rtl="0">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4pPr>
            <a:lvl5pPr marL="2286000" lvl="4" indent="-228600" algn="l" rtl="0">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5pPr>
            <a:lvl6pPr marL="2743200" lvl="5" indent="-342900" algn="l" rtl="0">
              <a:lnSpc>
                <a:spcPct val="120000"/>
              </a:lnSpc>
              <a:spcBef>
                <a:spcPts val="800"/>
              </a:spcBef>
              <a:spcAft>
                <a:spcPts val="0"/>
              </a:spcAft>
              <a:buClr>
                <a:srgbClr val="454454"/>
              </a:buClr>
              <a:buSzPts val="1800"/>
              <a:buChar char="•"/>
              <a:defRPr/>
            </a:lvl6pPr>
            <a:lvl7pPr marL="3200400" lvl="6" indent="-342900" algn="l" rtl="0">
              <a:lnSpc>
                <a:spcPct val="120000"/>
              </a:lnSpc>
              <a:spcBef>
                <a:spcPts val="800"/>
              </a:spcBef>
              <a:spcAft>
                <a:spcPts val="0"/>
              </a:spcAft>
              <a:buClr>
                <a:srgbClr val="454454"/>
              </a:buClr>
              <a:buSzPts val="1800"/>
              <a:buChar char="•"/>
              <a:defRPr/>
            </a:lvl7pPr>
            <a:lvl8pPr marL="3657600" lvl="7" indent="-342900" algn="l" rtl="0">
              <a:lnSpc>
                <a:spcPct val="120000"/>
              </a:lnSpc>
              <a:spcBef>
                <a:spcPts val="800"/>
              </a:spcBef>
              <a:spcAft>
                <a:spcPts val="0"/>
              </a:spcAft>
              <a:buClr>
                <a:srgbClr val="454454"/>
              </a:buClr>
              <a:buSzPts val="1800"/>
              <a:buChar char="•"/>
              <a:defRPr/>
            </a:lvl8pPr>
            <a:lvl9pPr marL="4114800" lvl="8" indent="-342900" algn="l" rtl="0">
              <a:lnSpc>
                <a:spcPct val="120000"/>
              </a:lnSpc>
              <a:spcBef>
                <a:spcPts val="800"/>
              </a:spcBef>
              <a:spcAft>
                <a:spcPts val="0"/>
              </a:spcAft>
              <a:buClr>
                <a:srgbClr val="454454"/>
              </a:buClr>
              <a:buSzPts val="1800"/>
              <a:buChar char="•"/>
              <a:defRPr/>
            </a:lvl9pPr>
          </a:lstStyle>
          <a:p>
            <a:endParaRPr/>
          </a:p>
        </p:txBody>
      </p:sp>
      <p:sp>
        <p:nvSpPr>
          <p:cNvPr id="21" name="Google Shape;21;p3"/>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a:solidFill>
                  <a:srgbClr val="89BDE8"/>
                </a:solidFill>
              </a:defRPr>
            </a:lvl1pPr>
            <a:lvl2pPr marL="0" lvl="1" indent="0" algn="r">
              <a:spcBef>
                <a:spcPts val="0"/>
              </a:spcBef>
              <a:buNone/>
              <a:defRPr>
                <a:solidFill>
                  <a:srgbClr val="89BDE8"/>
                </a:solidFill>
              </a:defRPr>
            </a:lvl2pPr>
            <a:lvl3pPr marL="0" lvl="2" indent="0" algn="r">
              <a:spcBef>
                <a:spcPts val="0"/>
              </a:spcBef>
              <a:buNone/>
              <a:defRPr>
                <a:solidFill>
                  <a:srgbClr val="89BDE8"/>
                </a:solidFill>
              </a:defRPr>
            </a:lvl3pPr>
            <a:lvl4pPr marL="0" lvl="3" indent="0" algn="r">
              <a:spcBef>
                <a:spcPts val="0"/>
              </a:spcBef>
              <a:buNone/>
              <a:defRPr>
                <a:solidFill>
                  <a:srgbClr val="89BDE8"/>
                </a:solidFill>
              </a:defRPr>
            </a:lvl4pPr>
            <a:lvl5pPr marL="0" lvl="4" indent="0" algn="r">
              <a:spcBef>
                <a:spcPts val="0"/>
              </a:spcBef>
              <a:buNone/>
              <a:defRPr>
                <a:solidFill>
                  <a:srgbClr val="89BDE8"/>
                </a:solidFill>
              </a:defRPr>
            </a:lvl5pPr>
            <a:lvl6pPr marL="0" lvl="5" indent="0" algn="r">
              <a:spcBef>
                <a:spcPts val="0"/>
              </a:spcBef>
              <a:buNone/>
              <a:defRPr>
                <a:solidFill>
                  <a:srgbClr val="89BDE8"/>
                </a:solidFill>
              </a:defRPr>
            </a:lvl6pPr>
            <a:lvl7pPr marL="0" lvl="6" indent="0" algn="r">
              <a:spcBef>
                <a:spcPts val="0"/>
              </a:spcBef>
              <a:buNone/>
              <a:defRPr>
                <a:solidFill>
                  <a:srgbClr val="89BDE8"/>
                </a:solidFill>
              </a:defRPr>
            </a:lvl7pPr>
            <a:lvl8pPr marL="0" lvl="7" indent="0" algn="r">
              <a:spcBef>
                <a:spcPts val="0"/>
              </a:spcBef>
              <a:buNone/>
              <a:defRPr>
                <a:solidFill>
                  <a:srgbClr val="89BDE8"/>
                </a:solidFill>
              </a:defRPr>
            </a:lvl8pPr>
            <a:lvl9pPr marL="0" lvl="8" indent="0" algn="r">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US"/>
              <a:t>‹#›</a:t>
            </a:fld>
            <a:endParaRPr sz="1200" b="0" i="0" u="none" strike="noStrike" cap="none">
              <a:latin typeface="Avenir"/>
              <a:ea typeface="Avenir"/>
              <a:cs typeface="Avenir"/>
              <a:sym typeface="Avenir"/>
            </a:endParaRPr>
          </a:p>
        </p:txBody>
      </p:sp>
      <p:cxnSp>
        <p:nvCxnSpPr>
          <p:cNvPr id="22" name="Google Shape;22;p3"/>
          <p:cNvCxnSpPr/>
          <p:nvPr/>
        </p:nvCxnSpPr>
        <p:spPr>
          <a:xfrm>
            <a:off x="609600" y="3913949"/>
            <a:ext cx="10972800" cy="0"/>
          </a:xfrm>
          <a:prstGeom prst="straightConnector1">
            <a:avLst/>
          </a:prstGeom>
          <a:noFill/>
          <a:ln w="28575" cap="flat" cmpd="sng">
            <a:solidFill>
              <a:srgbClr val="FFFFFF"/>
            </a:solidFill>
            <a:prstDash val="solid"/>
            <a:miter lim="8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plit 2/3">
  <p:cSld name="2_Split 2/3">
    <p:spTree>
      <p:nvGrpSpPr>
        <p:cNvPr id="1" name="Shape 23"/>
        <p:cNvGrpSpPr/>
        <p:nvPr/>
      </p:nvGrpSpPr>
      <p:grpSpPr>
        <a:xfrm>
          <a:off x="0" y="0"/>
          <a:ext cx="0" cy="0"/>
          <a:chOff x="0" y="0"/>
          <a:chExt cx="0" cy="0"/>
        </a:xfrm>
      </p:grpSpPr>
      <p:sp>
        <p:nvSpPr>
          <p:cNvPr id="24" name="Google Shape;24;p4"/>
          <p:cNvSpPr/>
          <p:nvPr/>
        </p:nvSpPr>
        <p:spPr>
          <a:xfrm>
            <a:off x="7721600" y="0"/>
            <a:ext cx="44703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25" name="Google Shape;25;p4"/>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sz="1200" b="0" i="0" u="none" strike="noStrike" cap="none">
                <a:solidFill>
                  <a:srgbClr val="87BCE8"/>
                </a:solidFill>
                <a:latin typeface="Avenir"/>
                <a:ea typeface="Avenir"/>
                <a:cs typeface="Avenir"/>
                <a:sym typeface="Avenir"/>
              </a:defRPr>
            </a:lvl1pPr>
            <a:lvl2pPr marL="0" lvl="1" indent="0" algn="r">
              <a:spcBef>
                <a:spcPts val="0"/>
              </a:spcBef>
              <a:buNone/>
              <a:defRPr sz="1200" b="0" i="0" u="none" strike="noStrike" cap="none">
                <a:solidFill>
                  <a:srgbClr val="87BCE8"/>
                </a:solidFill>
                <a:latin typeface="Avenir"/>
                <a:ea typeface="Avenir"/>
                <a:cs typeface="Avenir"/>
                <a:sym typeface="Avenir"/>
              </a:defRPr>
            </a:lvl2pPr>
            <a:lvl3pPr marL="0" lvl="2" indent="0" algn="r">
              <a:spcBef>
                <a:spcPts val="0"/>
              </a:spcBef>
              <a:buNone/>
              <a:defRPr sz="1200" b="0" i="0" u="none" strike="noStrike" cap="none">
                <a:solidFill>
                  <a:srgbClr val="87BCE8"/>
                </a:solidFill>
                <a:latin typeface="Avenir"/>
                <a:ea typeface="Avenir"/>
                <a:cs typeface="Avenir"/>
                <a:sym typeface="Avenir"/>
              </a:defRPr>
            </a:lvl3pPr>
            <a:lvl4pPr marL="0" lvl="3" indent="0" algn="r">
              <a:spcBef>
                <a:spcPts val="0"/>
              </a:spcBef>
              <a:buNone/>
              <a:defRPr sz="1200" b="0" i="0" u="none" strike="noStrike" cap="none">
                <a:solidFill>
                  <a:srgbClr val="87BCE8"/>
                </a:solidFill>
                <a:latin typeface="Avenir"/>
                <a:ea typeface="Avenir"/>
                <a:cs typeface="Avenir"/>
                <a:sym typeface="Avenir"/>
              </a:defRPr>
            </a:lvl4pPr>
            <a:lvl5pPr marL="0" lvl="4" indent="0" algn="r">
              <a:spcBef>
                <a:spcPts val="0"/>
              </a:spcBef>
              <a:buNone/>
              <a:defRPr sz="1200" b="0" i="0" u="none" strike="noStrike" cap="none">
                <a:solidFill>
                  <a:srgbClr val="87BCE8"/>
                </a:solidFill>
                <a:latin typeface="Avenir"/>
                <a:ea typeface="Avenir"/>
                <a:cs typeface="Avenir"/>
                <a:sym typeface="Avenir"/>
              </a:defRPr>
            </a:lvl5pPr>
            <a:lvl6pPr marL="0" lvl="5" indent="0" algn="r">
              <a:spcBef>
                <a:spcPts val="0"/>
              </a:spcBef>
              <a:buNone/>
              <a:defRPr sz="1200" b="0" i="0" u="none" strike="noStrike" cap="none">
                <a:solidFill>
                  <a:srgbClr val="87BCE8"/>
                </a:solidFill>
                <a:latin typeface="Avenir"/>
                <a:ea typeface="Avenir"/>
                <a:cs typeface="Avenir"/>
                <a:sym typeface="Avenir"/>
              </a:defRPr>
            </a:lvl6pPr>
            <a:lvl7pPr marL="0" lvl="6" indent="0" algn="r">
              <a:spcBef>
                <a:spcPts val="0"/>
              </a:spcBef>
              <a:buNone/>
              <a:defRPr sz="1200" b="0" i="0" u="none" strike="noStrike" cap="none">
                <a:solidFill>
                  <a:srgbClr val="87BCE8"/>
                </a:solidFill>
                <a:latin typeface="Avenir"/>
                <a:ea typeface="Avenir"/>
                <a:cs typeface="Avenir"/>
                <a:sym typeface="Avenir"/>
              </a:defRPr>
            </a:lvl7pPr>
            <a:lvl8pPr marL="0" lvl="7" indent="0" algn="r">
              <a:spcBef>
                <a:spcPts val="0"/>
              </a:spcBef>
              <a:buNone/>
              <a:defRPr sz="1200" b="0" i="0" u="none" strike="noStrike" cap="none">
                <a:solidFill>
                  <a:srgbClr val="87BCE8"/>
                </a:solidFill>
                <a:latin typeface="Avenir"/>
                <a:ea typeface="Avenir"/>
                <a:cs typeface="Avenir"/>
                <a:sym typeface="Avenir"/>
              </a:defRPr>
            </a:lvl8pPr>
            <a:lvl9pPr marL="0" lvl="8" indent="0" algn="r">
              <a:spcBef>
                <a:spcPts val="0"/>
              </a:spcBef>
              <a:buNone/>
              <a:defRPr sz="1200" b="0" i="0" u="none" strike="noStrike" cap="none">
                <a:solidFill>
                  <a:srgbClr val="87BCE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4"/>
          <p:cNvSpPr txBox="1">
            <a:spLocks noGrp="1"/>
          </p:cNvSpPr>
          <p:nvPr>
            <p:ph type="title"/>
          </p:nvPr>
        </p:nvSpPr>
        <p:spPr>
          <a:xfrm>
            <a:off x="613175" y="680400"/>
            <a:ext cx="7108500" cy="673500"/>
          </a:xfrm>
          <a:prstGeom prst="rect">
            <a:avLst/>
          </a:prstGeom>
        </p:spPr>
        <p:txBody>
          <a:bodyPr spcFirstLastPara="1" wrap="square" lIns="45700" tIns="45700" rIns="45700" bIns="45700" anchor="t" anchorCtr="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27" name="Google Shape;27;p4"/>
          <p:cNvSpPr txBox="1">
            <a:spLocks noGrp="1"/>
          </p:cNvSpPr>
          <p:nvPr>
            <p:ph type="body" idx="1"/>
          </p:nvPr>
        </p:nvSpPr>
        <p:spPr>
          <a:xfrm>
            <a:off x="613175" y="1283350"/>
            <a:ext cx="5580000" cy="4884900"/>
          </a:xfrm>
          <a:prstGeom prst="rect">
            <a:avLst/>
          </a:prstGeom>
        </p:spPr>
        <p:txBody>
          <a:bodyPr spcFirstLastPara="1" wrap="square" lIns="45700" tIns="45700" rIns="45700" bIns="45700" anchor="t" anchorCtr="0">
            <a:noAutofit/>
          </a:bodyPr>
          <a:lstStyle>
            <a:lvl1pPr marL="457200" lvl="0" indent="-228600" rtl="0">
              <a:spcBef>
                <a:spcPts val="800"/>
              </a:spcBef>
              <a:spcAft>
                <a:spcPts val="0"/>
              </a:spcAft>
              <a:buSzPts val="2000"/>
              <a:buFont typeface="Source Sans Pro"/>
              <a:buNone/>
              <a:defRPr sz="2000" b="1">
                <a:latin typeface="Source Sans Pro"/>
                <a:ea typeface="Source Sans Pro"/>
                <a:cs typeface="Source Sans Pro"/>
                <a:sym typeface="Source Sans Pro"/>
              </a:defRPr>
            </a:lvl1pPr>
            <a:lvl2pPr marL="914400" lvl="1" indent="-228600" rtl="0">
              <a:spcBef>
                <a:spcPts val="800"/>
              </a:spcBef>
              <a:spcAft>
                <a:spcPts val="0"/>
              </a:spcAft>
              <a:buSzPts val="2000"/>
              <a:buFont typeface="Source Sans Pro"/>
              <a:buNone/>
              <a:defRPr sz="2000">
                <a:latin typeface="Source Sans Pro"/>
                <a:ea typeface="Source Sans Pro"/>
                <a:cs typeface="Source Sans Pro"/>
                <a:sym typeface="Source Sans Pro"/>
              </a:defRPr>
            </a:lvl2pPr>
            <a:lvl3pPr marL="1371600" lvl="2" indent="-228600" rtl="0">
              <a:spcBef>
                <a:spcPts val="800"/>
              </a:spcBef>
              <a:spcAft>
                <a:spcPts val="0"/>
              </a:spcAft>
              <a:buSzPts val="2000"/>
              <a:buFont typeface="Source Sans Pro"/>
              <a:buNone/>
              <a:defRPr sz="2000">
                <a:latin typeface="Source Sans Pro"/>
                <a:ea typeface="Source Sans Pro"/>
                <a:cs typeface="Source Sans Pro"/>
                <a:sym typeface="Source Sans Pro"/>
              </a:defRPr>
            </a:lvl3pPr>
            <a:lvl4pPr marL="1828800" lvl="3" indent="-228600" rtl="0">
              <a:spcBef>
                <a:spcPts val="800"/>
              </a:spcBef>
              <a:spcAft>
                <a:spcPts val="0"/>
              </a:spcAft>
              <a:buSzPts val="2000"/>
              <a:buFont typeface="Source Sans Pro"/>
              <a:buNone/>
              <a:defRPr sz="2000">
                <a:latin typeface="Source Sans Pro"/>
                <a:ea typeface="Source Sans Pro"/>
                <a:cs typeface="Source Sans Pro"/>
                <a:sym typeface="Source Sans Pro"/>
              </a:defRPr>
            </a:lvl4pPr>
            <a:lvl5pPr marL="2286000" lvl="4" indent="-228600" rtl="0">
              <a:spcBef>
                <a:spcPts val="800"/>
              </a:spcBef>
              <a:spcAft>
                <a:spcPts val="0"/>
              </a:spcAft>
              <a:buSzPts val="2000"/>
              <a:buFont typeface="Source Sans Pro"/>
              <a:buNone/>
              <a:defRPr sz="2000">
                <a:latin typeface="Source Sans Pro"/>
                <a:ea typeface="Source Sans Pro"/>
                <a:cs typeface="Source Sans Pro"/>
                <a:sym typeface="Source Sans Pro"/>
              </a:defRPr>
            </a:lvl5pPr>
            <a:lvl6pPr marL="2743200" lvl="5" indent="-355600" rtl="0">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marL="3200400" lvl="6" indent="-355600" rtl="0">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marL="3657600" lvl="7" indent="-355600" rtl="0">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marL="4114800" lvl="8" indent="-355600" rtl="0">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a:endParaRPr/>
          </a:p>
        </p:txBody>
      </p:sp>
      <p:sp>
        <p:nvSpPr>
          <p:cNvPr id="28" name="Google Shape;28;p4"/>
          <p:cNvSpPr txBox="1">
            <a:spLocks noGrp="1"/>
          </p:cNvSpPr>
          <p:nvPr>
            <p:ph type="subTitle" idx="2"/>
          </p:nvPr>
        </p:nvSpPr>
        <p:spPr>
          <a:xfrm>
            <a:off x="582525" y="322725"/>
            <a:ext cx="6837000" cy="357600"/>
          </a:xfrm>
          <a:prstGeom prst="rect">
            <a:avLst/>
          </a:prstGeom>
        </p:spPr>
        <p:txBody>
          <a:bodyPr spcFirstLastPara="1" wrap="square" lIns="45700" tIns="45700" rIns="45700" bIns="45700" anchor="ctr" anchorCtr="0">
            <a:noAutofit/>
          </a:bodyPr>
          <a:lstStyle>
            <a:lvl1pPr lvl="0" rtl="0">
              <a:spcBef>
                <a:spcPts val="800"/>
              </a:spcBef>
              <a:spcAft>
                <a:spcPts val="0"/>
              </a:spcAft>
              <a:buNone/>
              <a:defRPr sz="1600" b="1">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title">
  <p:cSld name="Two Content">
    <p:spTree>
      <p:nvGrpSpPr>
        <p:cNvPr id="1" name="Shape 29"/>
        <p:cNvGrpSpPr/>
        <p:nvPr/>
      </p:nvGrpSpPr>
      <p:grpSpPr>
        <a:xfrm>
          <a:off x="0" y="0"/>
          <a:ext cx="0" cy="0"/>
          <a:chOff x="0" y="0"/>
          <a:chExt cx="0" cy="0"/>
        </a:xfrm>
      </p:grpSpPr>
      <p:sp>
        <p:nvSpPr>
          <p:cNvPr id="30" name="Google Shape;30;p5"/>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sz="1200">
                <a:solidFill>
                  <a:srgbClr val="7F8EA3"/>
                </a:solidFill>
                <a:latin typeface="Avenir"/>
                <a:ea typeface="Avenir"/>
                <a:cs typeface="Avenir"/>
                <a:sym typeface="Avenir"/>
              </a:defRPr>
            </a:lvl1pPr>
            <a:lvl2pPr marL="0" lvl="1" indent="0" algn="r">
              <a:spcBef>
                <a:spcPts val="0"/>
              </a:spcBef>
              <a:buNone/>
              <a:defRPr sz="1200">
                <a:solidFill>
                  <a:srgbClr val="7F8EA3"/>
                </a:solidFill>
                <a:latin typeface="Avenir"/>
                <a:ea typeface="Avenir"/>
                <a:cs typeface="Avenir"/>
                <a:sym typeface="Avenir"/>
              </a:defRPr>
            </a:lvl2pPr>
            <a:lvl3pPr marL="0" lvl="2" indent="0" algn="r">
              <a:spcBef>
                <a:spcPts val="0"/>
              </a:spcBef>
              <a:buNone/>
              <a:defRPr sz="1200">
                <a:solidFill>
                  <a:srgbClr val="7F8EA3"/>
                </a:solidFill>
                <a:latin typeface="Avenir"/>
                <a:ea typeface="Avenir"/>
                <a:cs typeface="Avenir"/>
                <a:sym typeface="Avenir"/>
              </a:defRPr>
            </a:lvl3pPr>
            <a:lvl4pPr marL="0" lvl="3" indent="0" algn="r">
              <a:spcBef>
                <a:spcPts val="0"/>
              </a:spcBef>
              <a:buNone/>
              <a:defRPr sz="1200">
                <a:solidFill>
                  <a:srgbClr val="7F8EA3"/>
                </a:solidFill>
                <a:latin typeface="Avenir"/>
                <a:ea typeface="Avenir"/>
                <a:cs typeface="Avenir"/>
                <a:sym typeface="Avenir"/>
              </a:defRPr>
            </a:lvl4pPr>
            <a:lvl5pPr marL="0" lvl="4" indent="0" algn="r">
              <a:spcBef>
                <a:spcPts val="0"/>
              </a:spcBef>
              <a:buNone/>
              <a:defRPr sz="1200">
                <a:solidFill>
                  <a:srgbClr val="7F8EA3"/>
                </a:solidFill>
                <a:latin typeface="Avenir"/>
                <a:ea typeface="Avenir"/>
                <a:cs typeface="Avenir"/>
                <a:sym typeface="Avenir"/>
              </a:defRPr>
            </a:lvl5pPr>
            <a:lvl6pPr marL="0" lvl="5" indent="0" algn="r">
              <a:spcBef>
                <a:spcPts val="0"/>
              </a:spcBef>
              <a:buNone/>
              <a:defRPr sz="1200">
                <a:solidFill>
                  <a:srgbClr val="7F8EA3"/>
                </a:solidFill>
                <a:latin typeface="Avenir"/>
                <a:ea typeface="Avenir"/>
                <a:cs typeface="Avenir"/>
                <a:sym typeface="Avenir"/>
              </a:defRPr>
            </a:lvl6pPr>
            <a:lvl7pPr marL="0" lvl="6" indent="0" algn="r">
              <a:spcBef>
                <a:spcPts val="0"/>
              </a:spcBef>
              <a:buNone/>
              <a:defRPr sz="1200">
                <a:solidFill>
                  <a:srgbClr val="7F8EA3"/>
                </a:solidFill>
                <a:latin typeface="Avenir"/>
                <a:ea typeface="Avenir"/>
                <a:cs typeface="Avenir"/>
                <a:sym typeface="Avenir"/>
              </a:defRPr>
            </a:lvl7pPr>
            <a:lvl8pPr marL="0" lvl="7" indent="0" algn="r">
              <a:spcBef>
                <a:spcPts val="0"/>
              </a:spcBef>
              <a:buNone/>
              <a:defRPr sz="1200">
                <a:solidFill>
                  <a:srgbClr val="7F8EA3"/>
                </a:solidFill>
                <a:latin typeface="Avenir"/>
                <a:ea typeface="Avenir"/>
                <a:cs typeface="Avenir"/>
                <a:sym typeface="Avenir"/>
              </a:defRPr>
            </a:lvl8pPr>
            <a:lvl9pPr marL="0" lvl="8" indent="0" algn="r">
              <a:spcBef>
                <a:spcPts val="0"/>
              </a:spcBef>
              <a:buNone/>
              <a:defRPr sz="12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5"/>
          <p:cNvSpPr txBox="1">
            <a:spLocks noGrp="1"/>
          </p:cNvSpPr>
          <p:nvPr>
            <p:ph type="title"/>
          </p:nvPr>
        </p:nvSpPr>
        <p:spPr>
          <a:xfrm>
            <a:off x="613175" y="680400"/>
            <a:ext cx="10054800" cy="673500"/>
          </a:xfrm>
          <a:prstGeom prst="rect">
            <a:avLst/>
          </a:prstGeom>
        </p:spPr>
        <p:txBody>
          <a:bodyPr spcFirstLastPara="1" wrap="square" lIns="45700" tIns="45700" rIns="45700" bIns="45700" anchor="t" anchorCtr="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32" name="Google Shape;32;p5"/>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lvl1pPr lvl="0" rtl="0">
              <a:spcBef>
                <a:spcPts val="800"/>
              </a:spcBef>
              <a:spcAft>
                <a:spcPts val="0"/>
              </a:spcAft>
              <a:buNone/>
              <a:defRPr sz="1600" b="1">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endParaRPr/>
          </a:p>
        </p:txBody>
      </p:sp>
      <p:sp>
        <p:nvSpPr>
          <p:cNvPr id="33" name="Google Shape;33;p5"/>
          <p:cNvSpPr txBox="1">
            <a:spLocks noGrp="1"/>
          </p:cNvSpPr>
          <p:nvPr>
            <p:ph type="body" idx="2"/>
          </p:nvPr>
        </p:nvSpPr>
        <p:spPr>
          <a:xfrm>
            <a:off x="613175" y="1283350"/>
            <a:ext cx="10694100" cy="4884900"/>
          </a:xfrm>
          <a:prstGeom prst="rect">
            <a:avLst/>
          </a:prstGeom>
        </p:spPr>
        <p:txBody>
          <a:bodyPr spcFirstLastPara="1" wrap="square" lIns="45700" tIns="45700" rIns="45700" bIns="45700" anchor="t" anchorCtr="0">
            <a:noAutofit/>
          </a:bodyPr>
          <a:lstStyle>
            <a:lvl1pPr marL="457200" lvl="0" indent="-228600" rtl="0">
              <a:spcBef>
                <a:spcPts val="800"/>
              </a:spcBef>
              <a:spcAft>
                <a:spcPts val="0"/>
              </a:spcAft>
              <a:buSzPts val="2000"/>
              <a:buFont typeface="Source Sans Pro"/>
              <a:buNone/>
              <a:defRPr sz="2000" b="1">
                <a:latin typeface="Source Sans Pro"/>
                <a:ea typeface="Source Sans Pro"/>
                <a:cs typeface="Source Sans Pro"/>
                <a:sym typeface="Source Sans Pro"/>
              </a:defRPr>
            </a:lvl1pPr>
            <a:lvl2pPr marL="914400" lvl="1" indent="-228600" rtl="0">
              <a:spcBef>
                <a:spcPts val="800"/>
              </a:spcBef>
              <a:spcAft>
                <a:spcPts val="0"/>
              </a:spcAft>
              <a:buSzPts val="2000"/>
              <a:buFont typeface="Source Sans Pro"/>
              <a:buNone/>
              <a:defRPr sz="2000">
                <a:latin typeface="Source Sans Pro"/>
                <a:ea typeface="Source Sans Pro"/>
                <a:cs typeface="Source Sans Pro"/>
                <a:sym typeface="Source Sans Pro"/>
              </a:defRPr>
            </a:lvl2pPr>
            <a:lvl3pPr marL="1371600" lvl="2" indent="-228600" rtl="0">
              <a:spcBef>
                <a:spcPts val="800"/>
              </a:spcBef>
              <a:spcAft>
                <a:spcPts val="0"/>
              </a:spcAft>
              <a:buSzPts val="2000"/>
              <a:buFont typeface="Source Sans Pro"/>
              <a:buNone/>
              <a:defRPr sz="2000">
                <a:latin typeface="Source Sans Pro"/>
                <a:ea typeface="Source Sans Pro"/>
                <a:cs typeface="Source Sans Pro"/>
                <a:sym typeface="Source Sans Pro"/>
              </a:defRPr>
            </a:lvl3pPr>
            <a:lvl4pPr marL="1828800" lvl="3" indent="-228600" rtl="0">
              <a:spcBef>
                <a:spcPts val="800"/>
              </a:spcBef>
              <a:spcAft>
                <a:spcPts val="0"/>
              </a:spcAft>
              <a:buSzPts val="2000"/>
              <a:buFont typeface="Source Sans Pro"/>
              <a:buNone/>
              <a:defRPr sz="2000">
                <a:latin typeface="Source Sans Pro"/>
                <a:ea typeface="Source Sans Pro"/>
                <a:cs typeface="Source Sans Pro"/>
                <a:sym typeface="Source Sans Pro"/>
              </a:defRPr>
            </a:lvl4pPr>
            <a:lvl5pPr marL="2286000" lvl="4" indent="-228600" rtl="0">
              <a:spcBef>
                <a:spcPts val="800"/>
              </a:spcBef>
              <a:spcAft>
                <a:spcPts val="0"/>
              </a:spcAft>
              <a:buSzPts val="2000"/>
              <a:buFont typeface="Source Sans Pro"/>
              <a:buNone/>
              <a:defRPr sz="2000">
                <a:latin typeface="Source Sans Pro"/>
                <a:ea typeface="Source Sans Pro"/>
                <a:cs typeface="Source Sans Pro"/>
                <a:sym typeface="Source Sans Pro"/>
              </a:defRPr>
            </a:lvl5pPr>
            <a:lvl6pPr marL="2743200" lvl="5" indent="-355600" rtl="0">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marL="3200400" lvl="6" indent="-355600" rtl="0">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marL="3657600" lvl="7" indent="-355600" rtl="0">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marL="4114800" lvl="8" indent="-355600" rtl="0">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eps - Squares">
  <p:cSld name="Two Content_1">
    <p:spTree>
      <p:nvGrpSpPr>
        <p:cNvPr id="1" name="Shape 34"/>
        <p:cNvGrpSpPr/>
        <p:nvPr/>
      </p:nvGrpSpPr>
      <p:grpSpPr>
        <a:xfrm>
          <a:off x="0" y="0"/>
          <a:ext cx="0" cy="0"/>
          <a:chOff x="0" y="0"/>
          <a:chExt cx="0" cy="0"/>
        </a:xfrm>
      </p:grpSpPr>
      <p:sp>
        <p:nvSpPr>
          <p:cNvPr id="35" name="Google Shape;35;p6"/>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rtl="0">
              <a:spcBef>
                <a:spcPts val="0"/>
              </a:spcBef>
              <a:buNone/>
              <a:defRPr sz="1200">
                <a:solidFill>
                  <a:srgbClr val="7F8EA3"/>
                </a:solidFill>
                <a:latin typeface="Avenir"/>
                <a:ea typeface="Avenir"/>
                <a:cs typeface="Avenir"/>
                <a:sym typeface="Avenir"/>
              </a:defRPr>
            </a:lvl1pPr>
            <a:lvl2pPr marL="0" lvl="1" indent="0" algn="r" rtl="0">
              <a:spcBef>
                <a:spcPts val="0"/>
              </a:spcBef>
              <a:buNone/>
              <a:defRPr sz="1200">
                <a:solidFill>
                  <a:srgbClr val="7F8EA3"/>
                </a:solidFill>
                <a:latin typeface="Avenir"/>
                <a:ea typeface="Avenir"/>
                <a:cs typeface="Avenir"/>
                <a:sym typeface="Avenir"/>
              </a:defRPr>
            </a:lvl2pPr>
            <a:lvl3pPr marL="0" lvl="2" indent="0" algn="r" rtl="0">
              <a:spcBef>
                <a:spcPts val="0"/>
              </a:spcBef>
              <a:buNone/>
              <a:defRPr sz="1200">
                <a:solidFill>
                  <a:srgbClr val="7F8EA3"/>
                </a:solidFill>
                <a:latin typeface="Avenir"/>
                <a:ea typeface="Avenir"/>
                <a:cs typeface="Avenir"/>
                <a:sym typeface="Avenir"/>
              </a:defRPr>
            </a:lvl3pPr>
            <a:lvl4pPr marL="0" lvl="3" indent="0" algn="r" rtl="0">
              <a:spcBef>
                <a:spcPts val="0"/>
              </a:spcBef>
              <a:buNone/>
              <a:defRPr sz="1200">
                <a:solidFill>
                  <a:srgbClr val="7F8EA3"/>
                </a:solidFill>
                <a:latin typeface="Avenir"/>
                <a:ea typeface="Avenir"/>
                <a:cs typeface="Avenir"/>
                <a:sym typeface="Avenir"/>
              </a:defRPr>
            </a:lvl4pPr>
            <a:lvl5pPr marL="0" lvl="4" indent="0" algn="r" rtl="0">
              <a:spcBef>
                <a:spcPts val="0"/>
              </a:spcBef>
              <a:buNone/>
              <a:defRPr sz="1200">
                <a:solidFill>
                  <a:srgbClr val="7F8EA3"/>
                </a:solidFill>
                <a:latin typeface="Avenir"/>
                <a:ea typeface="Avenir"/>
                <a:cs typeface="Avenir"/>
                <a:sym typeface="Avenir"/>
              </a:defRPr>
            </a:lvl5pPr>
            <a:lvl6pPr marL="0" lvl="5" indent="0" algn="r" rtl="0">
              <a:spcBef>
                <a:spcPts val="0"/>
              </a:spcBef>
              <a:buNone/>
              <a:defRPr sz="1200">
                <a:solidFill>
                  <a:srgbClr val="7F8EA3"/>
                </a:solidFill>
                <a:latin typeface="Avenir"/>
                <a:ea typeface="Avenir"/>
                <a:cs typeface="Avenir"/>
                <a:sym typeface="Avenir"/>
              </a:defRPr>
            </a:lvl6pPr>
            <a:lvl7pPr marL="0" lvl="6" indent="0" algn="r" rtl="0">
              <a:spcBef>
                <a:spcPts val="0"/>
              </a:spcBef>
              <a:buNone/>
              <a:defRPr sz="1200">
                <a:solidFill>
                  <a:srgbClr val="7F8EA3"/>
                </a:solidFill>
                <a:latin typeface="Avenir"/>
                <a:ea typeface="Avenir"/>
                <a:cs typeface="Avenir"/>
                <a:sym typeface="Avenir"/>
              </a:defRPr>
            </a:lvl7pPr>
            <a:lvl8pPr marL="0" lvl="7" indent="0" algn="r" rtl="0">
              <a:spcBef>
                <a:spcPts val="0"/>
              </a:spcBef>
              <a:buNone/>
              <a:defRPr sz="1200">
                <a:solidFill>
                  <a:srgbClr val="7F8EA3"/>
                </a:solidFill>
                <a:latin typeface="Avenir"/>
                <a:ea typeface="Avenir"/>
                <a:cs typeface="Avenir"/>
                <a:sym typeface="Avenir"/>
              </a:defRPr>
            </a:lvl8pPr>
            <a:lvl9pPr marL="0" lvl="8" indent="0" algn="r" rtl="0">
              <a:spcBef>
                <a:spcPts val="0"/>
              </a:spcBef>
              <a:buNone/>
              <a:defRPr sz="12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6"/>
          <p:cNvSpPr txBox="1"/>
          <p:nvPr/>
        </p:nvSpPr>
        <p:spPr>
          <a:xfrm>
            <a:off x="1540955" y="2324924"/>
            <a:ext cx="548700" cy="563700"/>
          </a:xfrm>
          <a:prstGeom prst="rect">
            <a:avLst/>
          </a:prstGeom>
          <a:solidFill>
            <a:schemeClr val="lt1"/>
          </a:solidFill>
          <a:ln>
            <a:noFill/>
          </a:ln>
        </p:spPr>
        <p:txBody>
          <a:bodyPr spcFirstLastPara="1" wrap="square" lIns="45700" tIns="0" rIns="0" bIns="0" anchor="b" anchorCtr="0">
            <a:noAutofit/>
          </a:bodyPr>
          <a:lstStyle/>
          <a:p>
            <a:pPr marL="0" lvl="0" indent="0" algn="l" rtl="0">
              <a:spcBef>
                <a:spcPts val="0"/>
              </a:spcBef>
              <a:spcAft>
                <a:spcPts val="0"/>
              </a:spcAft>
              <a:buNone/>
            </a:pPr>
            <a:r>
              <a:rPr lang="en-US" sz="2400" b="1">
                <a:solidFill>
                  <a:srgbClr val="FFFFFF"/>
                </a:solidFill>
                <a:latin typeface="Proxima Nova"/>
                <a:ea typeface="Proxima Nova"/>
                <a:cs typeface="Proxima Nova"/>
                <a:sym typeface="Proxima Nova"/>
              </a:rPr>
              <a:t>1</a:t>
            </a:r>
            <a:endParaRPr sz="2400" b="1">
              <a:solidFill>
                <a:srgbClr val="FFFFFF"/>
              </a:solidFill>
              <a:latin typeface="Proxima Nova"/>
              <a:ea typeface="Proxima Nova"/>
              <a:cs typeface="Proxima Nova"/>
              <a:sym typeface="Proxima Nova"/>
            </a:endParaRPr>
          </a:p>
        </p:txBody>
      </p:sp>
      <p:sp>
        <p:nvSpPr>
          <p:cNvPr id="37" name="Google Shape;37;p6"/>
          <p:cNvSpPr txBox="1"/>
          <p:nvPr/>
        </p:nvSpPr>
        <p:spPr>
          <a:xfrm>
            <a:off x="3816475" y="2826988"/>
            <a:ext cx="383100" cy="393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400" b="1">
                <a:solidFill>
                  <a:srgbClr val="FFFFFF"/>
                </a:solidFill>
                <a:latin typeface="Proxima Nova"/>
                <a:ea typeface="Proxima Nova"/>
                <a:cs typeface="Proxima Nova"/>
                <a:sym typeface="Proxima Nova"/>
              </a:rPr>
              <a:t>2</a:t>
            </a:r>
            <a:endParaRPr sz="2400" b="1">
              <a:solidFill>
                <a:srgbClr val="FFFFFF"/>
              </a:solidFill>
              <a:latin typeface="Proxima Nova"/>
              <a:ea typeface="Proxima Nova"/>
              <a:cs typeface="Proxima Nova"/>
              <a:sym typeface="Proxima Nova"/>
            </a:endParaRPr>
          </a:p>
        </p:txBody>
      </p:sp>
      <p:sp>
        <p:nvSpPr>
          <p:cNvPr id="38" name="Google Shape;38;p6"/>
          <p:cNvSpPr txBox="1"/>
          <p:nvPr/>
        </p:nvSpPr>
        <p:spPr>
          <a:xfrm>
            <a:off x="6843513" y="2826988"/>
            <a:ext cx="383100" cy="393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2400" b="1">
              <a:solidFill>
                <a:srgbClr val="FFFFFF"/>
              </a:solidFill>
              <a:latin typeface="Proxima Nova"/>
              <a:ea typeface="Proxima Nova"/>
              <a:cs typeface="Proxima Nova"/>
              <a:sym typeface="Proxima Nova"/>
            </a:endParaRPr>
          </a:p>
        </p:txBody>
      </p:sp>
      <p:sp>
        <p:nvSpPr>
          <p:cNvPr id="39" name="Google Shape;39;p6"/>
          <p:cNvSpPr txBox="1"/>
          <p:nvPr/>
        </p:nvSpPr>
        <p:spPr>
          <a:xfrm>
            <a:off x="5330000" y="2495063"/>
            <a:ext cx="383100" cy="393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400" b="1">
                <a:solidFill>
                  <a:srgbClr val="FFFFFF"/>
                </a:solidFill>
                <a:latin typeface="Proxima Nova"/>
                <a:ea typeface="Proxima Nova"/>
                <a:cs typeface="Proxima Nova"/>
                <a:sym typeface="Proxima Nova"/>
              </a:rPr>
              <a:t>3</a:t>
            </a:r>
            <a:endParaRPr sz="2400" b="1">
              <a:solidFill>
                <a:srgbClr val="FFFFFF"/>
              </a:solidFill>
              <a:latin typeface="Proxima Nova"/>
              <a:ea typeface="Proxima Nova"/>
              <a:cs typeface="Proxima Nova"/>
              <a:sym typeface="Proxima Nova"/>
            </a:endParaRPr>
          </a:p>
        </p:txBody>
      </p:sp>
      <p:sp>
        <p:nvSpPr>
          <p:cNvPr id="40" name="Google Shape;40;p6"/>
          <p:cNvSpPr txBox="1"/>
          <p:nvPr/>
        </p:nvSpPr>
        <p:spPr>
          <a:xfrm>
            <a:off x="8357050" y="2495063"/>
            <a:ext cx="383100" cy="393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400" b="1">
                <a:solidFill>
                  <a:srgbClr val="FFFFFF"/>
                </a:solidFill>
                <a:latin typeface="Proxima Nova"/>
                <a:ea typeface="Proxima Nova"/>
                <a:cs typeface="Proxima Nova"/>
                <a:sym typeface="Proxima Nova"/>
              </a:rPr>
              <a:t>5</a:t>
            </a:r>
            <a:endParaRPr sz="2400" b="1">
              <a:solidFill>
                <a:srgbClr val="FFFFFF"/>
              </a:solidFill>
              <a:latin typeface="Proxima Nova"/>
              <a:ea typeface="Proxima Nova"/>
              <a:cs typeface="Proxima Nova"/>
              <a:sym typeface="Proxima Nova"/>
            </a:endParaRPr>
          </a:p>
        </p:txBody>
      </p:sp>
      <p:sp>
        <p:nvSpPr>
          <p:cNvPr id="41" name="Google Shape;41;p6"/>
          <p:cNvSpPr txBox="1"/>
          <p:nvPr/>
        </p:nvSpPr>
        <p:spPr>
          <a:xfrm>
            <a:off x="6415930" y="2324924"/>
            <a:ext cx="548700" cy="563700"/>
          </a:xfrm>
          <a:prstGeom prst="rect">
            <a:avLst/>
          </a:prstGeom>
          <a:solidFill>
            <a:schemeClr val="lt1"/>
          </a:solidFill>
          <a:ln>
            <a:noFill/>
          </a:ln>
        </p:spPr>
        <p:txBody>
          <a:bodyPr spcFirstLastPara="1" wrap="square" lIns="45700" tIns="0" rIns="0" bIns="0" anchor="b" anchorCtr="0">
            <a:noAutofit/>
          </a:bodyPr>
          <a:lstStyle/>
          <a:p>
            <a:pPr marL="0" lvl="0" indent="0" algn="l" rtl="0">
              <a:spcBef>
                <a:spcPts val="0"/>
              </a:spcBef>
              <a:spcAft>
                <a:spcPts val="0"/>
              </a:spcAft>
              <a:buNone/>
            </a:pPr>
            <a:r>
              <a:rPr lang="en-US" sz="2400" b="1">
                <a:solidFill>
                  <a:srgbClr val="FFFFFF"/>
                </a:solidFill>
                <a:latin typeface="Proxima Nova"/>
                <a:ea typeface="Proxima Nova"/>
                <a:cs typeface="Proxima Nova"/>
                <a:sym typeface="Proxima Nova"/>
              </a:rPr>
              <a:t>3</a:t>
            </a:r>
            <a:endParaRPr sz="2400" b="1">
              <a:solidFill>
                <a:srgbClr val="FFFFFF"/>
              </a:solidFill>
              <a:latin typeface="Proxima Nova"/>
              <a:ea typeface="Proxima Nova"/>
              <a:cs typeface="Proxima Nova"/>
              <a:sym typeface="Proxima Nova"/>
            </a:endParaRPr>
          </a:p>
        </p:txBody>
      </p:sp>
      <p:sp>
        <p:nvSpPr>
          <p:cNvPr id="42" name="Google Shape;42;p6"/>
          <p:cNvSpPr txBox="1"/>
          <p:nvPr/>
        </p:nvSpPr>
        <p:spPr>
          <a:xfrm>
            <a:off x="3978442" y="2656899"/>
            <a:ext cx="548700" cy="563700"/>
          </a:xfrm>
          <a:prstGeom prst="rect">
            <a:avLst/>
          </a:prstGeom>
          <a:solidFill>
            <a:schemeClr val="lt1"/>
          </a:solidFill>
          <a:ln>
            <a:noFill/>
          </a:ln>
        </p:spPr>
        <p:txBody>
          <a:bodyPr spcFirstLastPara="1" wrap="square" lIns="45700" tIns="0" rIns="0" bIns="0" anchor="b" anchorCtr="0">
            <a:noAutofit/>
          </a:bodyPr>
          <a:lstStyle/>
          <a:p>
            <a:pPr marL="0" lvl="0" indent="0" algn="l" rtl="0">
              <a:spcBef>
                <a:spcPts val="0"/>
              </a:spcBef>
              <a:spcAft>
                <a:spcPts val="0"/>
              </a:spcAft>
              <a:buNone/>
            </a:pPr>
            <a:r>
              <a:rPr lang="en-US" sz="2400" b="1">
                <a:solidFill>
                  <a:srgbClr val="FFFFFF"/>
                </a:solidFill>
                <a:latin typeface="Proxima Nova"/>
                <a:ea typeface="Proxima Nova"/>
                <a:cs typeface="Proxima Nova"/>
                <a:sym typeface="Proxima Nova"/>
              </a:rPr>
              <a:t>2</a:t>
            </a:r>
            <a:endParaRPr sz="2400" b="1">
              <a:solidFill>
                <a:srgbClr val="FFFFFF"/>
              </a:solidFill>
              <a:latin typeface="Proxima Nova"/>
              <a:ea typeface="Proxima Nova"/>
              <a:cs typeface="Proxima Nova"/>
              <a:sym typeface="Proxima Nova"/>
            </a:endParaRPr>
          </a:p>
        </p:txBody>
      </p:sp>
      <p:sp>
        <p:nvSpPr>
          <p:cNvPr id="43" name="Google Shape;43;p6"/>
          <p:cNvSpPr txBox="1"/>
          <p:nvPr/>
        </p:nvSpPr>
        <p:spPr>
          <a:xfrm>
            <a:off x="8853417" y="2606824"/>
            <a:ext cx="548700" cy="563700"/>
          </a:xfrm>
          <a:prstGeom prst="rect">
            <a:avLst/>
          </a:prstGeom>
          <a:solidFill>
            <a:schemeClr val="lt1"/>
          </a:solidFill>
          <a:ln>
            <a:noFill/>
          </a:ln>
        </p:spPr>
        <p:txBody>
          <a:bodyPr spcFirstLastPara="1" wrap="square" lIns="45700" tIns="0" rIns="0" bIns="0" anchor="b" anchorCtr="0">
            <a:noAutofit/>
          </a:bodyPr>
          <a:lstStyle/>
          <a:p>
            <a:pPr marL="0" lvl="0" indent="0" algn="l" rtl="0">
              <a:spcBef>
                <a:spcPts val="0"/>
              </a:spcBef>
              <a:spcAft>
                <a:spcPts val="0"/>
              </a:spcAft>
              <a:buNone/>
            </a:pPr>
            <a:r>
              <a:rPr lang="en-US" sz="2400" b="1">
                <a:solidFill>
                  <a:srgbClr val="FFFFFF"/>
                </a:solidFill>
                <a:latin typeface="Proxima Nova"/>
                <a:ea typeface="Proxima Nova"/>
                <a:cs typeface="Proxima Nova"/>
                <a:sym typeface="Proxima Nova"/>
              </a:rPr>
              <a:t>4</a:t>
            </a:r>
            <a:endParaRPr sz="2400" b="1">
              <a:solidFill>
                <a:srgbClr val="FFFFFF"/>
              </a:solidFill>
              <a:latin typeface="Proxima Nova"/>
              <a:ea typeface="Proxima Nova"/>
              <a:cs typeface="Proxima Nova"/>
              <a:sym typeface="Proxima Nova"/>
            </a:endParaRPr>
          </a:p>
        </p:txBody>
      </p:sp>
      <p:cxnSp>
        <p:nvCxnSpPr>
          <p:cNvPr id="44" name="Google Shape;44;p6"/>
          <p:cNvCxnSpPr>
            <a:stCxn id="36" idx="3"/>
            <a:endCxn id="42" idx="1"/>
          </p:cNvCxnSpPr>
          <p:nvPr/>
        </p:nvCxnSpPr>
        <p:spPr>
          <a:xfrm>
            <a:off x="2089655" y="2606774"/>
            <a:ext cx="1888800" cy="332100"/>
          </a:xfrm>
          <a:prstGeom prst="curvedConnector3">
            <a:avLst>
              <a:gd name="adj1" fmla="val 50000"/>
            </a:avLst>
          </a:prstGeom>
          <a:noFill/>
          <a:ln w="28575" cap="flat" cmpd="sng">
            <a:solidFill>
              <a:srgbClr val="89BDE8"/>
            </a:solidFill>
            <a:prstDash val="dash"/>
            <a:round/>
            <a:headEnd type="none" w="med" len="med"/>
            <a:tailEnd type="triangle" w="med" len="med"/>
          </a:ln>
        </p:spPr>
      </p:cxnSp>
      <p:cxnSp>
        <p:nvCxnSpPr>
          <p:cNvPr id="45" name="Google Shape;45;p6"/>
          <p:cNvCxnSpPr>
            <a:stCxn id="42" idx="3"/>
            <a:endCxn id="41" idx="1"/>
          </p:cNvCxnSpPr>
          <p:nvPr/>
        </p:nvCxnSpPr>
        <p:spPr>
          <a:xfrm rot="10800000" flipH="1">
            <a:off x="4527142" y="2606649"/>
            <a:ext cx="1888800" cy="332100"/>
          </a:xfrm>
          <a:prstGeom prst="curvedConnector3">
            <a:avLst>
              <a:gd name="adj1" fmla="val 50000"/>
            </a:avLst>
          </a:prstGeom>
          <a:noFill/>
          <a:ln w="28575" cap="flat" cmpd="sng">
            <a:solidFill>
              <a:srgbClr val="89BDE8"/>
            </a:solidFill>
            <a:prstDash val="dash"/>
            <a:round/>
            <a:headEnd type="none" w="med" len="med"/>
            <a:tailEnd type="triangle" w="med" len="med"/>
          </a:ln>
        </p:spPr>
      </p:cxnSp>
      <p:cxnSp>
        <p:nvCxnSpPr>
          <p:cNvPr id="46" name="Google Shape;46;p6"/>
          <p:cNvCxnSpPr>
            <a:stCxn id="41" idx="3"/>
            <a:endCxn id="43" idx="1"/>
          </p:cNvCxnSpPr>
          <p:nvPr/>
        </p:nvCxnSpPr>
        <p:spPr>
          <a:xfrm>
            <a:off x="6964630" y="2606774"/>
            <a:ext cx="1888800" cy="282000"/>
          </a:xfrm>
          <a:prstGeom prst="curvedConnector3">
            <a:avLst>
              <a:gd name="adj1" fmla="val 50000"/>
            </a:avLst>
          </a:prstGeom>
          <a:noFill/>
          <a:ln w="28575" cap="flat" cmpd="sng">
            <a:solidFill>
              <a:srgbClr val="89BDE8"/>
            </a:solidFill>
            <a:prstDash val="dash"/>
            <a:round/>
            <a:headEnd type="none" w="med" len="med"/>
            <a:tailEnd type="triangle" w="med" len="med"/>
          </a:ln>
        </p:spPr>
      </p:cxnSp>
      <p:sp>
        <p:nvSpPr>
          <p:cNvPr id="47" name="Google Shape;47;p6"/>
          <p:cNvSpPr txBox="1"/>
          <p:nvPr/>
        </p:nvSpPr>
        <p:spPr>
          <a:xfrm>
            <a:off x="1427700" y="2888663"/>
            <a:ext cx="1371600" cy="13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48" name="Google Shape;48;p6"/>
          <p:cNvSpPr txBox="1"/>
          <p:nvPr/>
        </p:nvSpPr>
        <p:spPr>
          <a:xfrm>
            <a:off x="3855625" y="3220588"/>
            <a:ext cx="1371600" cy="13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rgbClr val="434343"/>
                </a:solidFill>
                <a:latin typeface="Source Sans Pro"/>
                <a:ea typeface="Source Sans Pro"/>
                <a:cs typeface="Source Sans Pro"/>
                <a:sym typeface="Source Sans Pro"/>
              </a:rPr>
              <a:t>Step description</a:t>
            </a:r>
            <a:endParaRPr sz="1200" b="1">
              <a:solidFill>
                <a:srgbClr val="434343"/>
              </a:solidFill>
              <a:latin typeface="Source Sans Pro"/>
              <a:ea typeface="Source Sans Pro"/>
              <a:cs typeface="Source Sans Pro"/>
              <a:sym typeface="Source Sans Pro"/>
            </a:endParaRPr>
          </a:p>
        </p:txBody>
      </p:sp>
      <p:sp>
        <p:nvSpPr>
          <p:cNvPr id="49" name="Google Shape;49;p6"/>
          <p:cNvSpPr txBox="1"/>
          <p:nvPr/>
        </p:nvSpPr>
        <p:spPr>
          <a:xfrm>
            <a:off x="6341313" y="2888663"/>
            <a:ext cx="1387500" cy="13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rgbClr val="434343"/>
                </a:solidFill>
                <a:latin typeface="Source Sans Pro"/>
                <a:ea typeface="Source Sans Pro"/>
                <a:cs typeface="Source Sans Pro"/>
                <a:sym typeface="Source Sans Pro"/>
              </a:rPr>
              <a:t>Step description</a:t>
            </a:r>
            <a:endParaRPr sz="1200" b="1">
              <a:solidFill>
                <a:srgbClr val="434343"/>
              </a:solidFill>
              <a:latin typeface="Source Sans Pro"/>
              <a:ea typeface="Source Sans Pro"/>
              <a:cs typeface="Source Sans Pro"/>
              <a:sym typeface="Source Sans Pro"/>
            </a:endParaRPr>
          </a:p>
        </p:txBody>
      </p:sp>
      <p:sp>
        <p:nvSpPr>
          <p:cNvPr id="50" name="Google Shape;50;p6"/>
          <p:cNvSpPr txBox="1"/>
          <p:nvPr/>
        </p:nvSpPr>
        <p:spPr>
          <a:xfrm>
            <a:off x="8740175" y="3170513"/>
            <a:ext cx="1387500" cy="13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51" name="Google Shape;51;p6"/>
          <p:cNvSpPr txBox="1">
            <a:spLocks noGrp="1"/>
          </p:cNvSpPr>
          <p:nvPr>
            <p:ph type="title"/>
          </p:nvPr>
        </p:nvSpPr>
        <p:spPr>
          <a:xfrm>
            <a:off x="613175" y="680400"/>
            <a:ext cx="7108500" cy="673500"/>
          </a:xfrm>
          <a:prstGeom prst="rect">
            <a:avLst/>
          </a:prstGeom>
        </p:spPr>
        <p:txBody>
          <a:bodyPr spcFirstLastPara="1" wrap="square" lIns="45700" tIns="45700" rIns="45700" bIns="45700" anchor="t" anchorCtr="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52" name="Google Shape;52;p6"/>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lvl1pPr lvl="0" rtl="0">
              <a:spcBef>
                <a:spcPts val="800"/>
              </a:spcBef>
              <a:spcAft>
                <a:spcPts val="0"/>
              </a:spcAft>
              <a:buNone/>
              <a:defRPr sz="1600" b="1">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our Content Boxes">
  <p:cSld name="Four Content Boxes">
    <p:spTree>
      <p:nvGrpSpPr>
        <p:cNvPr id="1" name="Shape 53"/>
        <p:cNvGrpSpPr/>
        <p:nvPr/>
      </p:nvGrpSpPr>
      <p:grpSpPr>
        <a:xfrm>
          <a:off x="0" y="0"/>
          <a:ext cx="0" cy="0"/>
          <a:chOff x="0" y="0"/>
          <a:chExt cx="0" cy="0"/>
        </a:xfrm>
      </p:grpSpPr>
      <p:sp>
        <p:nvSpPr>
          <p:cNvPr id="54" name="Google Shape;54;p7"/>
          <p:cNvSpPr txBox="1">
            <a:spLocks noGrp="1"/>
          </p:cNvSpPr>
          <p:nvPr>
            <p:ph type="body" idx="1"/>
          </p:nvPr>
        </p:nvSpPr>
        <p:spPr>
          <a:xfrm>
            <a:off x="609600" y="1525495"/>
            <a:ext cx="5486400" cy="1853100"/>
          </a:xfrm>
          <a:prstGeom prst="rect">
            <a:avLst/>
          </a:prstGeom>
          <a:solidFill>
            <a:srgbClr val="F2F2F2"/>
          </a:solidFill>
          <a:ln w="76200" cap="flat" cmpd="sng">
            <a:solidFill>
              <a:srgbClr val="FFFFFF"/>
            </a:solidFill>
            <a:prstDash val="solid"/>
            <a:round/>
            <a:headEnd type="none" w="sm" len="sm"/>
            <a:tailEnd type="none" w="sm" len="sm"/>
          </a:ln>
        </p:spPr>
        <p:txBody>
          <a:bodyPr spcFirstLastPara="1" wrap="square" lIns="228600" tIns="228600" rIns="228600" bIns="228600" anchor="t" anchorCtr="0">
            <a:noAutofit/>
          </a:bodyPr>
          <a:lstStyle>
            <a:lvl1pPr marL="457200" lvl="0" indent="-228600" algn="l" rtl="0">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1pPr>
            <a:lvl2pPr marL="914400" lvl="1" indent="-228600" algn="l" rtl="0">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2pPr>
            <a:lvl3pPr marL="1371600" lvl="2" indent="-228600" algn="l" rtl="0">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3pPr>
            <a:lvl4pPr marL="1828800" lvl="3" indent="-228600" algn="l" rtl="0">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4pPr>
            <a:lvl5pPr marL="2286000" lvl="4" indent="-228600" algn="l" rtl="0">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5pPr>
            <a:lvl6pPr marL="2743200" lvl="5" indent="-342900" algn="l" rtl="0">
              <a:lnSpc>
                <a:spcPct val="120000"/>
              </a:lnSpc>
              <a:spcBef>
                <a:spcPts val="800"/>
              </a:spcBef>
              <a:spcAft>
                <a:spcPts val="0"/>
              </a:spcAft>
              <a:buClr>
                <a:srgbClr val="454454"/>
              </a:buClr>
              <a:buSzPts val="1800"/>
              <a:buChar char="•"/>
              <a:defRPr/>
            </a:lvl6pPr>
            <a:lvl7pPr marL="3200400" lvl="6" indent="-342900" algn="l" rtl="0">
              <a:lnSpc>
                <a:spcPct val="120000"/>
              </a:lnSpc>
              <a:spcBef>
                <a:spcPts val="800"/>
              </a:spcBef>
              <a:spcAft>
                <a:spcPts val="0"/>
              </a:spcAft>
              <a:buClr>
                <a:srgbClr val="454454"/>
              </a:buClr>
              <a:buSzPts val="1800"/>
              <a:buChar char="•"/>
              <a:defRPr/>
            </a:lvl7pPr>
            <a:lvl8pPr marL="3657600" lvl="7" indent="-342900" algn="l" rtl="0">
              <a:lnSpc>
                <a:spcPct val="120000"/>
              </a:lnSpc>
              <a:spcBef>
                <a:spcPts val="800"/>
              </a:spcBef>
              <a:spcAft>
                <a:spcPts val="0"/>
              </a:spcAft>
              <a:buClr>
                <a:srgbClr val="454454"/>
              </a:buClr>
              <a:buSzPts val="1800"/>
              <a:buChar char="•"/>
              <a:defRPr/>
            </a:lvl8pPr>
            <a:lvl9pPr marL="4114800" lvl="8" indent="-342900" algn="l" rtl="0">
              <a:lnSpc>
                <a:spcPct val="120000"/>
              </a:lnSpc>
              <a:spcBef>
                <a:spcPts val="800"/>
              </a:spcBef>
              <a:spcAft>
                <a:spcPts val="0"/>
              </a:spcAft>
              <a:buClr>
                <a:srgbClr val="454454"/>
              </a:buClr>
              <a:buSzPts val="1800"/>
              <a:buChar char="•"/>
              <a:defRPr/>
            </a:lvl9pPr>
          </a:lstStyle>
          <a:p>
            <a:endParaRPr/>
          </a:p>
        </p:txBody>
      </p:sp>
      <p:sp>
        <p:nvSpPr>
          <p:cNvPr id="55" name="Google Shape;55;p7"/>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sz="1200">
                <a:solidFill>
                  <a:srgbClr val="7F8EA3"/>
                </a:solidFill>
                <a:latin typeface="Avenir"/>
                <a:ea typeface="Avenir"/>
                <a:cs typeface="Avenir"/>
                <a:sym typeface="Avenir"/>
              </a:defRPr>
            </a:lvl1pPr>
            <a:lvl2pPr marL="0" lvl="1" indent="0" algn="r">
              <a:spcBef>
                <a:spcPts val="0"/>
              </a:spcBef>
              <a:buNone/>
              <a:defRPr sz="1200">
                <a:solidFill>
                  <a:srgbClr val="7F8EA3"/>
                </a:solidFill>
                <a:latin typeface="Avenir"/>
                <a:ea typeface="Avenir"/>
                <a:cs typeface="Avenir"/>
                <a:sym typeface="Avenir"/>
              </a:defRPr>
            </a:lvl2pPr>
            <a:lvl3pPr marL="0" lvl="2" indent="0" algn="r">
              <a:spcBef>
                <a:spcPts val="0"/>
              </a:spcBef>
              <a:buNone/>
              <a:defRPr sz="1200">
                <a:solidFill>
                  <a:srgbClr val="7F8EA3"/>
                </a:solidFill>
                <a:latin typeface="Avenir"/>
                <a:ea typeface="Avenir"/>
                <a:cs typeface="Avenir"/>
                <a:sym typeface="Avenir"/>
              </a:defRPr>
            </a:lvl3pPr>
            <a:lvl4pPr marL="0" lvl="3" indent="0" algn="r">
              <a:spcBef>
                <a:spcPts val="0"/>
              </a:spcBef>
              <a:buNone/>
              <a:defRPr sz="1200">
                <a:solidFill>
                  <a:srgbClr val="7F8EA3"/>
                </a:solidFill>
                <a:latin typeface="Avenir"/>
                <a:ea typeface="Avenir"/>
                <a:cs typeface="Avenir"/>
                <a:sym typeface="Avenir"/>
              </a:defRPr>
            </a:lvl4pPr>
            <a:lvl5pPr marL="0" lvl="4" indent="0" algn="r">
              <a:spcBef>
                <a:spcPts val="0"/>
              </a:spcBef>
              <a:buNone/>
              <a:defRPr sz="1200">
                <a:solidFill>
                  <a:srgbClr val="7F8EA3"/>
                </a:solidFill>
                <a:latin typeface="Avenir"/>
                <a:ea typeface="Avenir"/>
                <a:cs typeface="Avenir"/>
                <a:sym typeface="Avenir"/>
              </a:defRPr>
            </a:lvl5pPr>
            <a:lvl6pPr marL="0" lvl="5" indent="0" algn="r">
              <a:spcBef>
                <a:spcPts val="0"/>
              </a:spcBef>
              <a:buNone/>
              <a:defRPr sz="1200">
                <a:solidFill>
                  <a:srgbClr val="7F8EA3"/>
                </a:solidFill>
                <a:latin typeface="Avenir"/>
                <a:ea typeface="Avenir"/>
                <a:cs typeface="Avenir"/>
                <a:sym typeface="Avenir"/>
              </a:defRPr>
            </a:lvl6pPr>
            <a:lvl7pPr marL="0" lvl="6" indent="0" algn="r">
              <a:spcBef>
                <a:spcPts val="0"/>
              </a:spcBef>
              <a:buNone/>
              <a:defRPr sz="1200">
                <a:solidFill>
                  <a:srgbClr val="7F8EA3"/>
                </a:solidFill>
                <a:latin typeface="Avenir"/>
                <a:ea typeface="Avenir"/>
                <a:cs typeface="Avenir"/>
                <a:sym typeface="Avenir"/>
              </a:defRPr>
            </a:lvl7pPr>
            <a:lvl8pPr marL="0" lvl="7" indent="0" algn="r">
              <a:spcBef>
                <a:spcPts val="0"/>
              </a:spcBef>
              <a:buNone/>
              <a:defRPr sz="1200">
                <a:solidFill>
                  <a:srgbClr val="7F8EA3"/>
                </a:solidFill>
                <a:latin typeface="Avenir"/>
                <a:ea typeface="Avenir"/>
                <a:cs typeface="Avenir"/>
                <a:sym typeface="Avenir"/>
              </a:defRPr>
            </a:lvl8pPr>
            <a:lvl9pPr marL="0" lvl="8" indent="0" algn="r">
              <a:spcBef>
                <a:spcPts val="0"/>
              </a:spcBef>
              <a:buNone/>
              <a:defRPr sz="12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56" name="Google Shape;56;p7"/>
          <p:cNvSpPr txBox="1">
            <a:spLocks noGrp="1"/>
          </p:cNvSpPr>
          <p:nvPr>
            <p:ph type="title"/>
          </p:nvPr>
        </p:nvSpPr>
        <p:spPr>
          <a:xfrm>
            <a:off x="613175" y="680400"/>
            <a:ext cx="7108500" cy="673500"/>
          </a:xfrm>
          <a:prstGeom prst="rect">
            <a:avLst/>
          </a:prstGeom>
        </p:spPr>
        <p:txBody>
          <a:bodyPr spcFirstLastPara="1" wrap="square" lIns="45700" tIns="45700" rIns="45700" bIns="45700" anchor="t" anchorCtr="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57" name="Google Shape;57;p7"/>
          <p:cNvSpPr txBox="1">
            <a:spLocks noGrp="1"/>
          </p:cNvSpPr>
          <p:nvPr>
            <p:ph type="subTitle" idx="2"/>
          </p:nvPr>
        </p:nvSpPr>
        <p:spPr>
          <a:xfrm>
            <a:off x="582525" y="322725"/>
            <a:ext cx="6837000" cy="357600"/>
          </a:xfrm>
          <a:prstGeom prst="rect">
            <a:avLst/>
          </a:prstGeom>
        </p:spPr>
        <p:txBody>
          <a:bodyPr spcFirstLastPara="1" wrap="square" lIns="45700" tIns="45700" rIns="45700" bIns="45700" anchor="ctr" anchorCtr="0">
            <a:noAutofit/>
          </a:bodyPr>
          <a:lstStyle>
            <a:lvl1pPr lvl="0" rtl="0">
              <a:spcBef>
                <a:spcPts val="800"/>
              </a:spcBef>
              <a:spcAft>
                <a:spcPts val="0"/>
              </a:spcAft>
              <a:buNone/>
              <a:defRPr sz="1600" b="1">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eneral content">
  <p:cSld name="Four Content Boxes_1">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609600" y="685800"/>
            <a:ext cx="10058400" cy="601800"/>
          </a:xfrm>
          <a:prstGeom prst="rect">
            <a:avLst/>
          </a:prstGeom>
          <a:noFill/>
          <a:ln>
            <a:noFill/>
          </a:ln>
        </p:spPr>
        <p:txBody>
          <a:bodyPr spcFirstLastPara="1" wrap="square" lIns="45700" tIns="45700" rIns="45700" bIns="45700" anchor="t" anchorCtr="0">
            <a:noAutofit/>
          </a:bodyPr>
          <a:lstStyle>
            <a:lvl1pPr lvl="0" algn="l" rtl="0">
              <a:lnSpc>
                <a:spcPct val="100000"/>
              </a:lnSpc>
              <a:spcBef>
                <a:spcPts val="0"/>
              </a:spcBef>
              <a:spcAft>
                <a:spcPts val="0"/>
              </a:spcAft>
              <a:buClr>
                <a:schemeClr val="accent1"/>
              </a:buClr>
              <a:buSzPts val="3600"/>
              <a:buFont typeface="Bitter"/>
              <a:buNone/>
              <a:defRPr sz="3600">
                <a:latin typeface="Bitter"/>
                <a:ea typeface="Bitter"/>
                <a:cs typeface="Bitter"/>
                <a:sym typeface="Bitter"/>
              </a:defRPr>
            </a:lvl1pPr>
            <a:lvl2pPr lvl="1" algn="l" rtl="0">
              <a:lnSpc>
                <a:spcPct val="100000"/>
              </a:lnSpc>
              <a:spcBef>
                <a:spcPts val="0"/>
              </a:spcBef>
              <a:spcAft>
                <a:spcPts val="0"/>
              </a:spcAft>
              <a:buClr>
                <a:schemeClr val="accent1"/>
              </a:buClr>
              <a:buSzPts val="1800"/>
              <a:buNone/>
              <a:defRPr/>
            </a:lvl2pPr>
            <a:lvl3pPr lvl="2" algn="l" rtl="0">
              <a:lnSpc>
                <a:spcPct val="100000"/>
              </a:lnSpc>
              <a:spcBef>
                <a:spcPts val="0"/>
              </a:spcBef>
              <a:spcAft>
                <a:spcPts val="0"/>
              </a:spcAft>
              <a:buClr>
                <a:schemeClr val="accent1"/>
              </a:buClr>
              <a:buSzPts val="1800"/>
              <a:buNone/>
              <a:defRPr/>
            </a:lvl3pPr>
            <a:lvl4pPr lvl="3" algn="l" rtl="0">
              <a:lnSpc>
                <a:spcPct val="100000"/>
              </a:lnSpc>
              <a:spcBef>
                <a:spcPts val="0"/>
              </a:spcBef>
              <a:spcAft>
                <a:spcPts val="0"/>
              </a:spcAft>
              <a:buClr>
                <a:schemeClr val="accent1"/>
              </a:buClr>
              <a:buSzPts val="1800"/>
              <a:buNone/>
              <a:defRPr/>
            </a:lvl4pPr>
            <a:lvl5pPr lvl="4" algn="l" rtl="0">
              <a:lnSpc>
                <a:spcPct val="100000"/>
              </a:lnSpc>
              <a:spcBef>
                <a:spcPts val="0"/>
              </a:spcBef>
              <a:spcAft>
                <a:spcPts val="0"/>
              </a:spcAft>
              <a:buClr>
                <a:schemeClr val="accent1"/>
              </a:buClr>
              <a:buSzPts val="1800"/>
              <a:buNone/>
              <a:defRPr/>
            </a:lvl5pPr>
            <a:lvl6pPr lvl="5" algn="l" rtl="0">
              <a:lnSpc>
                <a:spcPct val="100000"/>
              </a:lnSpc>
              <a:spcBef>
                <a:spcPts val="0"/>
              </a:spcBef>
              <a:spcAft>
                <a:spcPts val="0"/>
              </a:spcAft>
              <a:buClr>
                <a:schemeClr val="accent1"/>
              </a:buClr>
              <a:buSzPts val="1800"/>
              <a:buNone/>
              <a:defRPr/>
            </a:lvl6pPr>
            <a:lvl7pPr lvl="6" algn="l" rtl="0">
              <a:lnSpc>
                <a:spcPct val="100000"/>
              </a:lnSpc>
              <a:spcBef>
                <a:spcPts val="0"/>
              </a:spcBef>
              <a:spcAft>
                <a:spcPts val="0"/>
              </a:spcAft>
              <a:buClr>
                <a:schemeClr val="accent1"/>
              </a:buClr>
              <a:buSzPts val="1800"/>
              <a:buNone/>
              <a:defRPr/>
            </a:lvl7pPr>
            <a:lvl8pPr lvl="7" algn="l" rtl="0">
              <a:lnSpc>
                <a:spcPct val="100000"/>
              </a:lnSpc>
              <a:spcBef>
                <a:spcPts val="0"/>
              </a:spcBef>
              <a:spcAft>
                <a:spcPts val="0"/>
              </a:spcAft>
              <a:buClr>
                <a:schemeClr val="accent1"/>
              </a:buClr>
              <a:buSzPts val="1800"/>
              <a:buNone/>
              <a:defRPr/>
            </a:lvl8pPr>
            <a:lvl9pPr lvl="8" algn="l" rtl="0">
              <a:lnSpc>
                <a:spcPct val="100000"/>
              </a:lnSpc>
              <a:spcBef>
                <a:spcPts val="0"/>
              </a:spcBef>
              <a:spcAft>
                <a:spcPts val="0"/>
              </a:spcAft>
              <a:buClr>
                <a:schemeClr val="accent1"/>
              </a:buClr>
              <a:buSzPts val="1800"/>
              <a:buNone/>
              <a:defRPr/>
            </a:lvl9pPr>
          </a:lstStyle>
          <a:p>
            <a:endParaRPr/>
          </a:p>
        </p:txBody>
      </p:sp>
      <p:sp>
        <p:nvSpPr>
          <p:cNvPr id="60" name="Google Shape;60;p8"/>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rtl="0">
              <a:spcBef>
                <a:spcPts val="0"/>
              </a:spcBef>
              <a:buNone/>
              <a:defRPr sz="1200">
                <a:solidFill>
                  <a:srgbClr val="7F8EA3"/>
                </a:solidFill>
                <a:latin typeface="Avenir"/>
                <a:ea typeface="Avenir"/>
                <a:cs typeface="Avenir"/>
                <a:sym typeface="Avenir"/>
              </a:defRPr>
            </a:lvl1pPr>
            <a:lvl2pPr marL="0" lvl="1" indent="0" algn="r" rtl="0">
              <a:spcBef>
                <a:spcPts val="0"/>
              </a:spcBef>
              <a:buNone/>
              <a:defRPr sz="1200">
                <a:solidFill>
                  <a:srgbClr val="7F8EA3"/>
                </a:solidFill>
                <a:latin typeface="Avenir"/>
                <a:ea typeface="Avenir"/>
                <a:cs typeface="Avenir"/>
                <a:sym typeface="Avenir"/>
              </a:defRPr>
            </a:lvl2pPr>
            <a:lvl3pPr marL="0" lvl="2" indent="0" algn="r" rtl="0">
              <a:spcBef>
                <a:spcPts val="0"/>
              </a:spcBef>
              <a:buNone/>
              <a:defRPr sz="1200">
                <a:solidFill>
                  <a:srgbClr val="7F8EA3"/>
                </a:solidFill>
                <a:latin typeface="Avenir"/>
                <a:ea typeface="Avenir"/>
                <a:cs typeface="Avenir"/>
                <a:sym typeface="Avenir"/>
              </a:defRPr>
            </a:lvl3pPr>
            <a:lvl4pPr marL="0" lvl="3" indent="0" algn="r" rtl="0">
              <a:spcBef>
                <a:spcPts val="0"/>
              </a:spcBef>
              <a:buNone/>
              <a:defRPr sz="1200">
                <a:solidFill>
                  <a:srgbClr val="7F8EA3"/>
                </a:solidFill>
                <a:latin typeface="Avenir"/>
                <a:ea typeface="Avenir"/>
                <a:cs typeface="Avenir"/>
                <a:sym typeface="Avenir"/>
              </a:defRPr>
            </a:lvl4pPr>
            <a:lvl5pPr marL="0" lvl="4" indent="0" algn="r" rtl="0">
              <a:spcBef>
                <a:spcPts val="0"/>
              </a:spcBef>
              <a:buNone/>
              <a:defRPr sz="1200">
                <a:solidFill>
                  <a:srgbClr val="7F8EA3"/>
                </a:solidFill>
                <a:latin typeface="Avenir"/>
                <a:ea typeface="Avenir"/>
                <a:cs typeface="Avenir"/>
                <a:sym typeface="Avenir"/>
              </a:defRPr>
            </a:lvl5pPr>
            <a:lvl6pPr marL="0" lvl="5" indent="0" algn="r" rtl="0">
              <a:spcBef>
                <a:spcPts val="0"/>
              </a:spcBef>
              <a:buNone/>
              <a:defRPr sz="1200">
                <a:solidFill>
                  <a:srgbClr val="7F8EA3"/>
                </a:solidFill>
                <a:latin typeface="Avenir"/>
                <a:ea typeface="Avenir"/>
                <a:cs typeface="Avenir"/>
                <a:sym typeface="Avenir"/>
              </a:defRPr>
            </a:lvl6pPr>
            <a:lvl7pPr marL="0" lvl="6" indent="0" algn="r" rtl="0">
              <a:spcBef>
                <a:spcPts val="0"/>
              </a:spcBef>
              <a:buNone/>
              <a:defRPr sz="1200">
                <a:solidFill>
                  <a:srgbClr val="7F8EA3"/>
                </a:solidFill>
                <a:latin typeface="Avenir"/>
                <a:ea typeface="Avenir"/>
                <a:cs typeface="Avenir"/>
                <a:sym typeface="Avenir"/>
              </a:defRPr>
            </a:lvl7pPr>
            <a:lvl8pPr marL="0" lvl="7" indent="0" algn="r" rtl="0">
              <a:spcBef>
                <a:spcPts val="0"/>
              </a:spcBef>
              <a:buNone/>
              <a:defRPr sz="1200">
                <a:solidFill>
                  <a:srgbClr val="7F8EA3"/>
                </a:solidFill>
                <a:latin typeface="Avenir"/>
                <a:ea typeface="Avenir"/>
                <a:cs typeface="Avenir"/>
                <a:sym typeface="Avenir"/>
              </a:defRPr>
            </a:lvl8pPr>
            <a:lvl9pPr marL="0" lvl="8" indent="0" algn="r" rtl="0">
              <a:spcBef>
                <a:spcPts val="0"/>
              </a:spcBef>
              <a:buNone/>
              <a:defRPr sz="12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61" name="Google Shape;61;p8"/>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lvl1pPr lvl="0" rtl="0">
              <a:spcBef>
                <a:spcPts val="800"/>
              </a:spcBef>
              <a:spcAft>
                <a:spcPts val="0"/>
              </a:spcAft>
              <a:buNone/>
              <a:defRPr sz="1600" b="1">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Idea">
  <p:cSld name="Big Idea">
    <p:spTree>
      <p:nvGrpSpPr>
        <p:cNvPr id="1" name="Shape 62"/>
        <p:cNvGrpSpPr/>
        <p:nvPr/>
      </p:nvGrpSpPr>
      <p:grpSpPr>
        <a:xfrm>
          <a:off x="0" y="0"/>
          <a:ext cx="0" cy="0"/>
          <a:chOff x="0" y="0"/>
          <a:chExt cx="0" cy="0"/>
        </a:xfrm>
      </p:grpSpPr>
      <p:sp>
        <p:nvSpPr>
          <p:cNvPr id="63" name="Google Shape;63;p9"/>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sz="1200">
                <a:solidFill>
                  <a:srgbClr val="7F8EA3"/>
                </a:solidFill>
                <a:latin typeface="Avenir"/>
                <a:ea typeface="Avenir"/>
                <a:cs typeface="Avenir"/>
                <a:sym typeface="Avenir"/>
              </a:defRPr>
            </a:lvl1pPr>
            <a:lvl2pPr marL="0" lvl="1" indent="0" algn="r">
              <a:spcBef>
                <a:spcPts val="0"/>
              </a:spcBef>
              <a:buNone/>
              <a:defRPr sz="1200">
                <a:solidFill>
                  <a:srgbClr val="7F8EA3"/>
                </a:solidFill>
                <a:latin typeface="Avenir"/>
                <a:ea typeface="Avenir"/>
                <a:cs typeface="Avenir"/>
                <a:sym typeface="Avenir"/>
              </a:defRPr>
            </a:lvl2pPr>
            <a:lvl3pPr marL="0" lvl="2" indent="0" algn="r">
              <a:spcBef>
                <a:spcPts val="0"/>
              </a:spcBef>
              <a:buNone/>
              <a:defRPr sz="1200">
                <a:solidFill>
                  <a:srgbClr val="7F8EA3"/>
                </a:solidFill>
                <a:latin typeface="Avenir"/>
                <a:ea typeface="Avenir"/>
                <a:cs typeface="Avenir"/>
                <a:sym typeface="Avenir"/>
              </a:defRPr>
            </a:lvl3pPr>
            <a:lvl4pPr marL="0" lvl="3" indent="0" algn="r">
              <a:spcBef>
                <a:spcPts val="0"/>
              </a:spcBef>
              <a:buNone/>
              <a:defRPr sz="1200">
                <a:solidFill>
                  <a:srgbClr val="7F8EA3"/>
                </a:solidFill>
                <a:latin typeface="Avenir"/>
                <a:ea typeface="Avenir"/>
                <a:cs typeface="Avenir"/>
                <a:sym typeface="Avenir"/>
              </a:defRPr>
            </a:lvl4pPr>
            <a:lvl5pPr marL="0" lvl="4" indent="0" algn="r">
              <a:spcBef>
                <a:spcPts val="0"/>
              </a:spcBef>
              <a:buNone/>
              <a:defRPr sz="1200">
                <a:solidFill>
                  <a:srgbClr val="7F8EA3"/>
                </a:solidFill>
                <a:latin typeface="Avenir"/>
                <a:ea typeface="Avenir"/>
                <a:cs typeface="Avenir"/>
                <a:sym typeface="Avenir"/>
              </a:defRPr>
            </a:lvl5pPr>
            <a:lvl6pPr marL="0" lvl="5" indent="0" algn="r">
              <a:spcBef>
                <a:spcPts val="0"/>
              </a:spcBef>
              <a:buNone/>
              <a:defRPr sz="1200">
                <a:solidFill>
                  <a:srgbClr val="7F8EA3"/>
                </a:solidFill>
                <a:latin typeface="Avenir"/>
                <a:ea typeface="Avenir"/>
                <a:cs typeface="Avenir"/>
                <a:sym typeface="Avenir"/>
              </a:defRPr>
            </a:lvl6pPr>
            <a:lvl7pPr marL="0" lvl="6" indent="0" algn="r">
              <a:spcBef>
                <a:spcPts val="0"/>
              </a:spcBef>
              <a:buNone/>
              <a:defRPr sz="1200">
                <a:solidFill>
                  <a:srgbClr val="7F8EA3"/>
                </a:solidFill>
                <a:latin typeface="Avenir"/>
                <a:ea typeface="Avenir"/>
                <a:cs typeface="Avenir"/>
                <a:sym typeface="Avenir"/>
              </a:defRPr>
            </a:lvl7pPr>
            <a:lvl8pPr marL="0" lvl="7" indent="0" algn="r">
              <a:spcBef>
                <a:spcPts val="0"/>
              </a:spcBef>
              <a:buNone/>
              <a:defRPr sz="1200">
                <a:solidFill>
                  <a:srgbClr val="7F8EA3"/>
                </a:solidFill>
                <a:latin typeface="Avenir"/>
                <a:ea typeface="Avenir"/>
                <a:cs typeface="Avenir"/>
                <a:sym typeface="Avenir"/>
              </a:defRPr>
            </a:lvl8pPr>
            <a:lvl9pPr marL="0" lvl="8" indent="0" algn="r">
              <a:spcBef>
                <a:spcPts val="0"/>
              </a:spcBef>
              <a:buNone/>
              <a:defRPr sz="12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64" name="Google Shape;64;p9"/>
          <p:cNvSpPr txBox="1">
            <a:spLocks noGrp="1"/>
          </p:cNvSpPr>
          <p:nvPr>
            <p:ph type="title"/>
          </p:nvPr>
        </p:nvSpPr>
        <p:spPr>
          <a:xfrm>
            <a:off x="623400" y="337250"/>
            <a:ext cx="10959000" cy="5845500"/>
          </a:xfrm>
          <a:prstGeom prst="rect">
            <a:avLst/>
          </a:prstGeom>
        </p:spPr>
        <p:txBody>
          <a:bodyPr spcFirstLastPara="1" wrap="square" lIns="45700" tIns="45700" rIns="45700" bIns="45700" anchor="ctr" anchorCtr="0">
            <a:noAutofit/>
          </a:bodyPr>
          <a:lstStyle>
            <a:lvl1pPr lvl="0" algn="ctr" rtl="0">
              <a:spcBef>
                <a:spcPts val="0"/>
              </a:spcBef>
              <a:spcAft>
                <a:spcPts val="0"/>
              </a:spcAft>
              <a:buNone/>
              <a:defRPr sz="3600">
                <a:solidFill>
                  <a:schemeClr val="accent6"/>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Idea dark">
  <p:cSld name="Big Idea dark">
    <p:bg>
      <p:bgPr>
        <a:solidFill>
          <a:schemeClr val="accent1"/>
        </a:solidFill>
        <a:effectLst/>
      </p:bgPr>
    </p:bg>
    <p:spTree>
      <p:nvGrpSpPr>
        <p:cNvPr id="1" name="Shape 65"/>
        <p:cNvGrpSpPr/>
        <p:nvPr/>
      </p:nvGrpSpPr>
      <p:grpSpPr>
        <a:xfrm>
          <a:off x="0" y="0"/>
          <a:ext cx="0" cy="0"/>
          <a:chOff x="0" y="0"/>
          <a:chExt cx="0" cy="0"/>
        </a:xfrm>
      </p:grpSpPr>
      <p:sp>
        <p:nvSpPr>
          <p:cNvPr id="66" name="Google Shape;66;p10"/>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ctr" rtl="0">
              <a:spcBef>
                <a:spcPts val="0"/>
              </a:spcBef>
              <a:buNone/>
              <a:defRPr sz="3600">
                <a:solidFill>
                  <a:srgbClr val="89BDE8"/>
                </a:solidFill>
                <a:latin typeface="Bitter"/>
                <a:ea typeface="Bitter"/>
                <a:cs typeface="Bitter"/>
                <a:sym typeface="Bitter"/>
              </a:defRPr>
            </a:lvl1pPr>
            <a:lvl2pPr marL="0" lvl="1" indent="0" algn="ctr" rtl="0">
              <a:spcBef>
                <a:spcPts val="0"/>
              </a:spcBef>
              <a:buNone/>
              <a:defRPr sz="3600">
                <a:solidFill>
                  <a:srgbClr val="89BDE8"/>
                </a:solidFill>
                <a:latin typeface="Bitter"/>
                <a:ea typeface="Bitter"/>
                <a:cs typeface="Bitter"/>
                <a:sym typeface="Bitter"/>
              </a:defRPr>
            </a:lvl2pPr>
            <a:lvl3pPr marL="0" lvl="2" indent="0" algn="ctr" rtl="0">
              <a:spcBef>
                <a:spcPts val="0"/>
              </a:spcBef>
              <a:buNone/>
              <a:defRPr sz="3600">
                <a:solidFill>
                  <a:srgbClr val="89BDE8"/>
                </a:solidFill>
                <a:latin typeface="Bitter"/>
                <a:ea typeface="Bitter"/>
                <a:cs typeface="Bitter"/>
                <a:sym typeface="Bitter"/>
              </a:defRPr>
            </a:lvl3pPr>
            <a:lvl4pPr marL="0" lvl="3" indent="0" algn="ctr" rtl="0">
              <a:spcBef>
                <a:spcPts val="0"/>
              </a:spcBef>
              <a:buNone/>
              <a:defRPr sz="3600">
                <a:solidFill>
                  <a:srgbClr val="89BDE8"/>
                </a:solidFill>
                <a:latin typeface="Bitter"/>
                <a:ea typeface="Bitter"/>
                <a:cs typeface="Bitter"/>
                <a:sym typeface="Bitter"/>
              </a:defRPr>
            </a:lvl4pPr>
            <a:lvl5pPr marL="0" lvl="4" indent="0" algn="ctr" rtl="0">
              <a:spcBef>
                <a:spcPts val="0"/>
              </a:spcBef>
              <a:buNone/>
              <a:defRPr sz="3600">
                <a:solidFill>
                  <a:srgbClr val="89BDE8"/>
                </a:solidFill>
                <a:latin typeface="Bitter"/>
                <a:ea typeface="Bitter"/>
                <a:cs typeface="Bitter"/>
                <a:sym typeface="Bitter"/>
              </a:defRPr>
            </a:lvl5pPr>
            <a:lvl6pPr marL="0" lvl="5" indent="0" algn="ctr" rtl="0">
              <a:spcBef>
                <a:spcPts val="0"/>
              </a:spcBef>
              <a:buNone/>
              <a:defRPr sz="3600">
                <a:solidFill>
                  <a:srgbClr val="89BDE8"/>
                </a:solidFill>
                <a:latin typeface="Bitter"/>
                <a:ea typeface="Bitter"/>
                <a:cs typeface="Bitter"/>
                <a:sym typeface="Bitter"/>
              </a:defRPr>
            </a:lvl6pPr>
            <a:lvl7pPr marL="0" lvl="6" indent="0" algn="ctr" rtl="0">
              <a:spcBef>
                <a:spcPts val="0"/>
              </a:spcBef>
              <a:buNone/>
              <a:defRPr sz="3600">
                <a:solidFill>
                  <a:srgbClr val="89BDE8"/>
                </a:solidFill>
                <a:latin typeface="Bitter"/>
                <a:ea typeface="Bitter"/>
                <a:cs typeface="Bitter"/>
                <a:sym typeface="Bitter"/>
              </a:defRPr>
            </a:lvl7pPr>
            <a:lvl8pPr marL="0" lvl="7" indent="0" algn="ctr" rtl="0">
              <a:spcBef>
                <a:spcPts val="0"/>
              </a:spcBef>
              <a:buNone/>
              <a:defRPr sz="3600">
                <a:solidFill>
                  <a:srgbClr val="89BDE8"/>
                </a:solidFill>
                <a:latin typeface="Bitter"/>
                <a:ea typeface="Bitter"/>
                <a:cs typeface="Bitter"/>
                <a:sym typeface="Bitter"/>
              </a:defRPr>
            </a:lvl8pPr>
            <a:lvl9pPr marL="0" lvl="8" indent="0" algn="ctr" rtl="0">
              <a:spcBef>
                <a:spcPts val="0"/>
              </a:spcBef>
              <a:buNone/>
              <a:defRPr sz="3600">
                <a:solidFill>
                  <a:srgbClr val="89BDE8"/>
                </a:solidFill>
                <a:latin typeface="Bitter"/>
                <a:ea typeface="Bitter"/>
                <a:cs typeface="Bitter"/>
                <a:sym typeface="Bitter"/>
              </a:defRPr>
            </a:lvl9pPr>
          </a:lstStyle>
          <a:p>
            <a:pPr marL="0" lvl="0" indent="0" algn="ctr" rtl="0">
              <a:spcBef>
                <a:spcPts val="0"/>
              </a:spcBef>
              <a:spcAft>
                <a:spcPts val="0"/>
              </a:spcAft>
              <a:buNone/>
            </a:pPr>
            <a:fld id="{00000000-1234-1234-1234-123412341234}" type="slidenum">
              <a:rPr lang="en-US"/>
              <a:t>‹#›</a:t>
            </a:fld>
            <a:endParaRPr i="0" u="none" strike="noStrike" cap="none"/>
          </a:p>
        </p:txBody>
      </p:sp>
      <p:sp>
        <p:nvSpPr>
          <p:cNvPr id="67" name="Google Shape;67;p10"/>
          <p:cNvSpPr txBox="1">
            <a:spLocks noGrp="1"/>
          </p:cNvSpPr>
          <p:nvPr>
            <p:ph type="title"/>
          </p:nvPr>
        </p:nvSpPr>
        <p:spPr>
          <a:xfrm>
            <a:off x="613175" y="316800"/>
            <a:ext cx="10969200" cy="5845500"/>
          </a:xfrm>
          <a:prstGeom prst="rect">
            <a:avLst/>
          </a:prstGeom>
        </p:spPr>
        <p:txBody>
          <a:bodyPr spcFirstLastPara="1" wrap="square" lIns="45700" tIns="45700" rIns="45700" bIns="45700" anchor="ctr" anchorCtr="0">
            <a:noAutofit/>
          </a:bodyPr>
          <a:lstStyle>
            <a:lvl1pPr lvl="0" algn="ctr" rtl="0">
              <a:spcBef>
                <a:spcPts val="0"/>
              </a:spcBef>
              <a:spcAft>
                <a:spcPts val="0"/>
              </a:spcAft>
              <a:buNone/>
              <a:defRPr sz="3600">
                <a:solidFill>
                  <a:srgbClr val="F2F2F2"/>
                </a:solidFill>
                <a:latin typeface="Bitter"/>
                <a:ea typeface="Bitter"/>
                <a:cs typeface="Bitter"/>
                <a:sym typeface="Bitter"/>
              </a:defRPr>
            </a:lvl1pPr>
            <a:lvl2pPr lvl="1" algn="ctr" rtl="0">
              <a:spcBef>
                <a:spcPts val="0"/>
              </a:spcBef>
              <a:spcAft>
                <a:spcPts val="0"/>
              </a:spcAft>
              <a:buNone/>
              <a:defRPr sz="3600">
                <a:solidFill>
                  <a:srgbClr val="F2F2F2"/>
                </a:solidFill>
                <a:latin typeface="Bitter"/>
                <a:ea typeface="Bitter"/>
                <a:cs typeface="Bitter"/>
                <a:sym typeface="Bitter"/>
              </a:defRPr>
            </a:lvl2pPr>
            <a:lvl3pPr lvl="2" algn="ctr" rtl="0">
              <a:spcBef>
                <a:spcPts val="0"/>
              </a:spcBef>
              <a:spcAft>
                <a:spcPts val="0"/>
              </a:spcAft>
              <a:buNone/>
              <a:defRPr sz="3600">
                <a:solidFill>
                  <a:srgbClr val="F2F2F2"/>
                </a:solidFill>
                <a:latin typeface="Bitter"/>
                <a:ea typeface="Bitter"/>
                <a:cs typeface="Bitter"/>
                <a:sym typeface="Bitter"/>
              </a:defRPr>
            </a:lvl3pPr>
            <a:lvl4pPr lvl="3" algn="ctr" rtl="0">
              <a:spcBef>
                <a:spcPts val="0"/>
              </a:spcBef>
              <a:spcAft>
                <a:spcPts val="0"/>
              </a:spcAft>
              <a:buNone/>
              <a:defRPr sz="3600">
                <a:solidFill>
                  <a:srgbClr val="F2F2F2"/>
                </a:solidFill>
                <a:latin typeface="Bitter"/>
                <a:ea typeface="Bitter"/>
                <a:cs typeface="Bitter"/>
                <a:sym typeface="Bitter"/>
              </a:defRPr>
            </a:lvl4pPr>
            <a:lvl5pPr lvl="4" algn="ctr" rtl="0">
              <a:spcBef>
                <a:spcPts val="0"/>
              </a:spcBef>
              <a:spcAft>
                <a:spcPts val="0"/>
              </a:spcAft>
              <a:buNone/>
              <a:defRPr sz="3600">
                <a:solidFill>
                  <a:srgbClr val="F2F2F2"/>
                </a:solidFill>
                <a:latin typeface="Bitter"/>
                <a:ea typeface="Bitter"/>
                <a:cs typeface="Bitter"/>
                <a:sym typeface="Bitter"/>
              </a:defRPr>
            </a:lvl5pPr>
            <a:lvl6pPr lvl="5" algn="ctr" rtl="0">
              <a:spcBef>
                <a:spcPts val="0"/>
              </a:spcBef>
              <a:spcAft>
                <a:spcPts val="0"/>
              </a:spcAft>
              <a:buNone/>
              <a:defRPr sz="3600">
                <a:solidFill>
                  <a:srgbClr val="F2F2F2"/>
                </a:solidFill>
                <a:latin typeface="Bitter"/>
                <a:ea typeface="Bitter"/>
                <a:cs typeface="Bitter"/>
                <a:sym typeface="Bitter"/>
              </a:defRPr>
            </a:lvl6pPr>
            <a:lvl7pPr lvl="6" algn="ctr" rtl="0">
              <a:spcBef>
                <a:spcPts val="0"/>
              </a:spcBef>
              <a:spcAft>
                <a:spcPts val="0"/>
              </a:spcAft>
              <a:buNone/>
              <a:defRPr sz="3600">
                <a:solidFill>
                  <a:srgbClr val="F2F2F2"/>
                </a:solidFill>
                <a:latin typeface="Bitter"/>
                <a:ea typeface="Bitter"/>
                <a:cs typeface="Bitter"/>
                <a:sym typeface="Bitter"/>
              </a:defRPr>
            </a:lvl7pPr>
            <a:lvl8pPr lvl="7" algn="ctr" rtl="0">
              <a:spcBef>
                <a:spcPts val="0"/>
              </a:spcBef>
              <a:spcAft>
                <a:spcPts val="0"/>
              </a:spcAft>
              <a:buNone/>
              <a:defRPr sz="3600">
                <a:solidFill>
                  <a:srgbClr val="F2F2F2"/>
                </a:solidFill>
                <a:latin typeface="Bitter"/>
                <a:ea typeface="Bitter"/>
                <a:cs typeface="Bitter"/>
                <a:sym typeface="Bitter"/>
              </a:defRPr>
            </a:lvl8pPr>
            <a:lvl9pPr lvl="8" algn="ctr" rtl="0">
              <a:spcBef>
                <a:spcPts val="0"/>
              </a:spcBef>
              <a:spcAft>
                <a:spcPts val="0"/>
              </a:spcAft>
              <a:buNone/>
              <a:defRPr sz="3600">
                <a:solidFill>
                  <a:srgbClr val="F2F2F2"/>
                </a:solidFill>
                <a:latin typeface="Bitter"/>
                <a:ea typeface="Bitter"/>
                <a:cs typeface="Bitter"/>
                <a:sym typeface="Bitte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1200" b="0" i="0" u="none" strike="noStrike" cap="none">
                <a:solidFill>
                  <a:srgbClr val="7F8EA3"/>
                </a:solidFill>
                <a:latin typeface="Avenir"/>
                <a:ea typeface="Avenir"/>
                <a:cs typeface="Avenir"/>
                <a:sym typeface="Avenir"/>
              </a:defRPr>
            </a:lvl1pPr>
            <a:lvl2pPr marL="0" marR="0" lvl="1" indent="0" algn="r" rtl="0">
              <a:spcBef>
                <a:spcPts val="0"/>
              </a:spcBef>
              <a:buNone/>
              <a:defRPr sz="1200" b="0" i="0" u="none" strike="noStrike" cap="none">
                <a:solidFill>
                  <a:srgbClr val="7F8EA3"/>
                </a:solidFill>
                <a:latin typeface="Avenir"/>
                <a:ea typeface="Avenir"/>
                <a:cs typeface="Avenir"/>
                <a:sym typeface="Avenir"/>
              </a:defRPr>
            </a:lvl2pPr>
            <a:lvl3pPr marL="0" marR="0" lvl="2" indent="0" algn="r" rtl="0">
              <a:spcBef>
                <a:spcPts val="0"/>
              </a:spcBef>
              <a:buNone/>
              <a:defRPr sz="1200" b="0" i="0" u="none" strike="noStrike" cap="none">
                <a:solidFill>
                  <a:srgbClr val="7F8EA3"/>
                </a:solidFill>
                <a:latin typeface="Avenir"/>
                <a:ea typeface="Avenir"/>
                <a:cs typeface="Avenir"/>
                <a:sym typeface="Avenir"/>
              </a:defRPr>
            </a:lvl3pPr>
            <a:lvl4pPr marL="0" marR="0" lvl="3" indent="0" algn="r" rtl="0">
              <a:spcBef>
                <a:spcPts val="0"/>
              </a:spcBef>
              <a:buNone/>
              <a:defRPr sz="1200" b="0" i="0" u="none" strike="noStrike" cap="none">
                <a:solidFill>
                  <a:srgbClr val="7F8EA3"/>
                </a:solidFill>
                <a:latin typeface="Avenir"/>
                <a:ea typeface="Avenir"/>
                <a:cs typeface="Avenir"/>
                <a:sym typeface="Avenir"/>
              </a:defRPr>
            </a:lvl4pPr>
            <a:lvl5pPr marL="0" marR="0" lvl="4" indent="0" algn="r" rtl="0">
              <a:spcBef>
                <a:spcPts val="0"/>
              </a:spcBef>
              <a:buNone/>
              <a:defRPr sz="1200" b="0" i="0" u="none" strike="noStrike" cap="none">
                <a:solidFill>
                  <a:srgbClr val="7F8EA3"/>
                </a:solidFill>
                <a:latin typeface="Avenir"/>
                <a:ea typeface="Avenir"/>
                <a:cs typeface="Avenir"/>
                <a:sym typeface="Avenir"/>
              </a:defRPr>
            </a:lvl5pPr>
            <a:lvl6pPr marL="0" marR="0" lvl="5" indent="0" algn="r" rtl="0">
              <a:spcBef>
                <a:spcPts val="0"/>
              </a:spcBef>
              <a:buNone/>
              <a:defRPr sz="1200" b="0" i="0" u="none" strike="noStrike" cap="none">
                <a:solidFill>
                  <a:srgbClr val="7F8EA3"/>
                </a:solidFill>
                <a:latin typeface="Avenir"/>
                <a:ea typeface="Avenir"/>
                <a:cs typeface="Avenir"/>
                <a:sym typeface="Avenir"/>
              </a:defRPr>
            </a:lvl6pPr>
            <a:lvl7pPr marL="0" marR="0" lvl="6" indent="0" algn="r" rtl="0">
              <a:spcBef>
                <a:spcPts val="0"/>
              </a:spcBef>
              <a:buNone/>
              <a:defRPr sz="1200" b="0" i="0" u="none" strike="noStrike" cap="none">
                <a:solidFill>
                  <a:srgbClr val="7F8EA3"/>
                </a:solidFill>
                <a:latin typeface="Avenir"/>
                <a:ea typeface="Avenir"/>
                <a:cs typeface="Avenir"/>
                <a:sym typeface="Avenir"/>
              </a:defRPr>
            </a:lvl7pPr>
            <a:lvl8pPr marL="0" marR="0" lvl="7" indent="0" algn="r" rtl="0">
              <a:spcBef>
                <a:spcPts val="0"/>
              </a:spcBef>
              <a:buNone/>
              <a:defRPr sz="1200" b="0" i="0" u="none" strike="noStrike" cap="none">
                <a:solidFill>
                  <a:srgbClr val="7F8EA3"/>
                </a:solidFill>
                <a:latin typeface="Avenir"/>
                <a:ea typeface="Avenir"/>
                <a:cs typeface="Avenir"/>
                <a:sym typeface="Avenir"/>
              </a:defRPr>
            </a:lvl8pPr>
            <a:lvl9pPr marL="0" marR="0" lvl="8" indent="0" algn="r" rtl="0">
              <a:spcBef>
                <a:spcPts val="0"/>
              </a:spcBef>
              <a:buNone/>
              <a:defRPr sz="12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txBox="1">
            <a:spLocks noGrp="1"/>
          </p:cNvSpPr>
          <p:nvPr>
            <p:ph type="body" idx="1"/>
          </p:nvPr>
        </p:nvSpPr>
        <p:spPr>
          <a:xfrm>
            <a:off x="609600" y="330200"/>
            <a:ext cx="10972800" cy="5841900"/>
          </a:xfrm>
          <a:prstGeom prst="rect">
            <a:avLst/>
          </a:prstGeom>
          <a:noFill/>
          <a:ln>
            <a:noFill/>
          </a:ln>
        </p:spPr>
        <p:txBody>
          <a:bodyPr spcFirstLastPara="1" wrap="square" lIns="45700" tIns="45700" rIns="45700" bIns="45700" anchor="ctr" anchorCtr="0">
            <a:noAutofit/>
          </a:bodyPr>
          <a:lstStyle>
            <a:lvl1pPr marL="457200" marR="0" lvl="0" indent="-228600" algn="l" rtl="0">
              <a:lnSpc>
                <a:spcPct val="120000"/>
              </a:lnSpc>
              <a:spcBef>
                <a:spcPts val="800"/>
              </a:spcBef>
              <a:spcAft>
                <a:spcPts val="0"/>
              </a:spcAft>
              <a:buClr>
                <a:srgbClr val="454454"/>
              </a:buClr>
              <a:buSzPts val="2000"/>
              <a:buFont typeface="Source Sans Pro"/>
              <a:buNone/>
              <a:defRPr sz="2000" i="0" u="none" strike="noStrike" cap="none">
                <a:solidFill>
                  <a:srgbClr val="454454"/>
                </a:solidFill>
                <a:latin typeface="Source Sans Pro"/>
                <a:ea typeface="Source Sans Pro"/>
                <a:cs typeface="Source Sans Pro"/>
                <a:sym typeface="Source Sans Pro"/>
              </a:defRPr>
            </a:lvl1pPr>
            <a:lvl2pPr marL="914400" marR="0" lvl="1" indent="-228600" algn="l" rtl="0">
              <a:lnSpc>
                <a:spcPct val="120000"/>
              </a:lnSpc>
              <a:spcBef>
                <a:spcPts val="800"/>
              </a:spcBef>
              <a:spcAft>
                <a:spcPts val="0"/>
              </a:spcAft>
              <a:buClr>
                <a:srgbClr val="454454"/>
              </a:buClr>
              <a:buSzPts val="2000"/>
              <a:buFont typeface="Source Sans Pro"/>
              <a:buNone/>
              <a:defRPr sz="2000" i="0" u="none" strike="noStrike" cap="none">
                <a:solidFill>
                  <a:srgbClr val="454454"/>
                </a:solidFill>
                <a:latin typeface="Source Sans Pro"/>
                <a:ea typeface="Source Sans Pro"/>
                <a:cs typeface="Source Sans Pro"/>
                <a:sym typeface="Source Sans Pro"/>
              </a:defRPr>
            </a:lvl2pPr>
            <a:lvl3pPr marL="1371600" marR="0" lvl="2" indent="-228600" algn="l" rtl="0">
              <a:lnSpc>
                <a:spcPct val="120000"/>
              </a:lnSpc>
              <a:spcBef>
                <a:spcPts val="800"/>
              </a:spcBef>
              <a:spcAft>
                <a:spcPts val="0"/>
              </a:spcAft>
              <a:buClr>
                <a:srgbClr val="454454"/>
              </a:buClr>
              <a:buSzPts val="2000"/>
              <a:buFont typeface="Source Sans Pro"/>
              <a:buNone/>
              <a:defRPr sz="2000" i="0" u="none" strike="noStrike" cap="none">
                <a:solidFill>
                  <a:srgbClr val="454454"/>
                </a:solidFill>
                <a:latin typeface="Source Sans Pro"/>
                <a:ea typeface="Source Sans Pro"/>
                <a:cs typeface="Source Sans Pro"/>
                <a:sym typeface="Source Sans Pro"/>
              </a:defRPr>
            </a:lvl3pPr>
            <a:lvl4pPr marL="1828800" marR="0" lvl="3" indent="-228600" algn="l" rtl="0">
              <a:lnSpc>
                <a:spcPct val="120000"/>
              </a:lnSpc>
              <a:spcBef>
                <a:spcPts val="800"/>
              </a:spcBef>
              <a:spcAft>
                <a:spcPts val="0"/>
              </a:spcAft>
              <a:buClr>
                <a:srgbClr val="454454"/>
              </a:buClr>
              <a:buSzPts val="2000"/>
              <a:buFont typeface="Source Sans Pro"/>
              <a:buNone/>
              <a:defRPr sz="2000" i="0" u="none" strike="noStrike" cap="none">
                <a:solidFill>
                  <a:srgbClr val="454454"/>
                </a:solidFill>
                <a:latin typeface="Source Sans Pro"/>
                <a:ea typeface="Source Sans Pro"/>
                <a:cs typeface="Source Sans Pro"/>
                <a:sym typeface="Source Sans Pro"/>
              </a:defRPr>
            </a:lvl4pPr>
            <a:lvl5pPr marL="2286000" marR="0" lvl="4" indent="-228600" algn="l" rtl="0">
              <a:lnSpc>
                <a:spcPct val="120000"/>
              </a:lnSpc>
              <a:spcBef>
                <a:spcPts val="800"/>
              </a:spcBef>
              <a:spcAft>
                <a:spcPts val="0"/>
              </a:spcAft>
              <a:buClr>
                <a:srgbClr val="454454"/>
              </a:buClr>
              <a:buSzPts val="2000"/>
              <a:buFont typeface="Source Sans Pro"/>
              <a:buNone/>
              <a:defRPr sz="2000" i="0" u="none" strike="noStrike" cap="none">
                <a:solidFill>
                  <a:srgbClr val="454454"/>
                </a:solidFill>
                <a:latin typeface="Source Sans Pro"/>
                <a:ea typeface="Source Sans Pro"/>
                <a:cs typeface="Source Sans Pro"/>
                <a:sym typeface="Source Sans Pro"/>
              </a:defRPr>
            </a:lvl5pPr>
            <a:lvl6pPr marL="2743200" marR="0" lvl="5" indent="-355600" algn="l" rtl="0">
              <a:lnSpc>
                <a:spcPct val="120000"/>
              </a:lnSpc>
              <a:spcBef>
                <a:spcPts val="800"/>
              </a:spcBef>
              <a:spcAft>
                <a:spcPts val="0"/>
              </a:spcAft>
              <a:buClr>
                <a:srgbClr val="454454"/>
              </a:buClr>
              <a:buSzPts val="2000"/>
              <a:buFont typeface="Source Sans Pro"/>
              <a:buChar char="•"/>
              <a:defRPr sz="2000" i="0" u="none" strike="noStrike" cap="none">
                <a:solidFill>
                  <a:srgbClr val="454454"/>
                </a:solidFill>
                <a:latin typeface="Source Sans Pro"/>
                <a:ea typeface="Source Sans Pro"/>
                <a:cs typeface="Source Sans Pro"/>
                <a:sym typeface="Source Sans Pro"/>
              </a:defRPr>
            </a:lvl6pPr>
            <a:lvl7pPr marL="3200400" marR="0" lvl="6" indent="-355600" algn="l" rtl="0">
              <a:lnSpc>
                <a:spcPct val="120000"/>
              </a:lnSpc>
              <a:spcBef>
                <a:spcPts val="800"/>
              </a:spcBef>
              <a:spcAft>
                <a:spcPts val="0"/>
              </a:spcAft>
              <a:buClr>
                <a:srgbClr val="454454"/>
              </a:buClr>
              <a:buSzPts val="2000"/>
              <a:buFont typeface="Source Sans Pro"/>
              <a:buChar char="•"/>
              <a:defRPr sz="2000" i="0" u="none" strike="noStrike" cap="none">
                <a:solidFill>
                  <a:srgbClr val="454454"/>
                </a:solidFill>
                <a:latin typeface="Source Sans Pro"/>
                <a:ea typeface="Source Sans Pro"/>
                <a:cs typeface="Source Sans Pro"/>
                <a:sym typeface="Source Sans Pro"/>
              </a:defRPr>
            </a:lvl7pPr>
            <a:lvl8pPr marL="3657600" marR="0" lvl="7" indent="-355600" algn="l" rtl="0">
              <a:lnSpc>
                <a:spcPct val="120000"/>
              </a:lnSpc>
              <a:spcBef>
                <a:spcPts val="800"/>
              </a:spcBef>
              <a:spcAft>
                <a:spcPts val="0"/>
              </a:spcAft>
              <a:buClr>
                <a:srgbClr val="454454"/>
              </a:buClr>
              <a:buSzPts val="2000"/>
              <a:buFont typeface="Source Sans Pro"/>
              <a:buChar char="•"/>
              <a:defRPr sz="2000" i="0" u="none" strike="noStrike" cap="none">
                <a:solidFill>
                  <a:srgbClr val="454454"/>
                </a:solidFill>
                <a:latin typeface="Source Sans Pro"/>
                <a:ea typeface="Source Sans Pro"/>
                <a:cs typeface="Source Sans Pro"/>
                <a:sym typeface="Source Sans Pro"/>
              </a:defRPr>
            </a:lvl8pPr>
            <a:lvl9pPr marL="4114800" marR="0" lvl="8" indent="-355600" algn="l" rtl="0">
              <a:lnSpc>
                <a:spcPct val="120000"/>
              </a:lnSpc>
              <a:spcBef>
                <a:spcPts val="800"/>
              </a:spcBef>
              <a:spcAft>
                <a:spcPts val="0"/>
              </a:spcAft>
              <a:buClr>
                <a:srgbClr val="454454"/>
              </a:buClr>
              <a:buSzPts val="2000"/>
              <a:buFont typeface="Source Sans Pro"/>
              <a:buChar char="•"/>
              <a:defRPr sz="2000" i="0" u="none" strike="noStrike" cap="none">
                <a:solidFill>
                  <a:srgbClr val="454454"/>
                </a:solidFill>
                <a:latin typeface="Source Sans Pro"/>
                <a:ea typeface="Source Sans Pro"/>
                <a:cs typeface="Source Sans Pro"/>
                <a:sym typeface="Source Sans Pro"/>
              </a:defRPr>
            </a:lvl9pPr>
          </a:lstStyle>
          <a:p>
            <a:endParaRPr/>
          </a:p>
        </p:txBody>
      </p:sp>
      <p:sp>
        <p:nvSpPr>
          <p:cNvPr id="12" name="Google Shape;12;p1"/>
          <p:cNvSpPr txBox="1">
            <a:spLocks noGrp="1"/>
          </p:cNvSpPr>
          <p:nvPr>
            <p:ph type="title"/>
          </p:nvPr>
        </p:nvSpPr>
        <p:spPr>
          <a:xfrm>
            <a:off x="609600" y="274638"/>
            <a:ext cx="10972800" cy="1143000"/>
          </a:xfrm>
          <a:prstGeom prst="rect">
            <a:avLst/>
          </a:prstGeom>
          <a:noFill/>
          <a:ln>
            <a:noFill/>
          </a:ln>
        </p:spPr>
        <p:txBody>
          <a:bodyPr spcFirstLastPara="1" wrap="square" lIns="45700" tIns="45700" rIns="45700" bIns="45700" anchor="t" anchorCtr="0">
            <a:noAutofit/>
          </a:bodyPr>
          <a:lstStyle>
            <a:lvl1pPr marR="0" lvl="0"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1pPr>
            <a:lvl2pPr marR="0" lvl="1"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2pPr>
            <a:lvl3pPr marR="0" lvl="2"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3pPr>
            <a:lvl4pPr marR="0" lvl="3"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4pPr>
            <a:lvl5pPr marR="0" lvl="4"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5pPr>
            <a:lvl6pPr marR="0" lvl="5"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6pPr>
            <a:lvl7pPr marR="0" lvl="6"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7pPr>
            <a:lvl8pPr marR="0" lvl="7"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8pPr>
            <a:lvl9pPr marR="0" lvl="8"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epartment-of-veterans-affairs/va.gov-team/tree/master/products/identity-personalization/my-va/2.0-redesign/discovery-and-research"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github.com/department-of-veterans-affairs/va.gov-team/tree/master/products/identity-personalization/my-va/payment-history"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department-of-veterans-affairs/va.gov-team/blob/master/products/identity-personalization/my-va/payment-history/discovery-and-research/user-research/findings.md#additional-findings" TargetMode="External"/><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department-of-veterans-affairs/va.gov-team/blob/master/platform/design/va-product-journey-maps/Veteran%20Journey%20Map.pdf"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department-of-veterans-affairs/va.gov-team/blob/master/products/identity-personalization/my-va/payment-history/discovery-and-research/user-research/findings.md#recommendations"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department-of-veterans-affairs/va.gov-team/blob/master/products/identity-personalization/my-va/payment-history/discovery-and-research/user-research/findings.md#further-research-needed" TargetMode="External"/><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preview.uxpin.com/45251888896c8dd47ef62aa20d3a89a334726ac1#/pages/145483175/simulate/no-panels?mode=i" TargetMode="External"/><Relationship Id="rId3" Type="http://schemas.openxmlformats.org/officeDocument/2006/relationships/hyperlink" Target="https://github.com/department-of-veterans-affairs/va.gov-team/blob/master/products/identity-personalization/my-va/payment-history/discovery-and-research/user-research/payment-information-research-plan.md" TargetMode="External"/><Relationship Id="rId7" Type="http://schemas.openxmlformats.org/officeDocument/2006/relationships/hyperlink" Target="https://preview.uxpin.com/45251888896c8dd47ef62aa20d3a89a334726ac1#/pages/145483168/simulate/no-panels?mode=i" TargetMode="External"/><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hyperlink" Target="http://va.gov" TargetMode="External"/><Relationship Id="rId5" Type="http://schemas.openxmlformats.org/officeDocument/2006/relationships/hyperlink" Target="https://github.com/department-of-veterans-affairs/va.gov-team/tree/master/products/identity-personalization/my-va/payment-history/discovery-and-research/user-research/session-notes" TargetMode="External"/><Relationship Id="rId4" Type="http://schemas.openxmlformats.org/officeDocument/2006/relationships/hyperlink" Target="https://github.com/department-of-veterans-affairs/va.gov-team/blob/master/products/identity-personalization/my-va/payment-history/discovery-and-research/user-research/payment-information-conversation-guide.md"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review.uxpin.com/45251888896c8dd47ef62aa20d3a89a334726ac1#/pages//simulate/no-panels?mode=i"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epartment-of-veterans-affairs/va.gov-team/blob/master/products/identity-personalization/my-va/payment-history/discovery-and-research/user-research/findings.md#who-we-talked-to"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p:sp>
        <p:nvSpPr>
          <p:cNvPr id="84" name="Google Shape;84;p14"/>
          <p:cNvSpPr/>
          <p:nvPr/>
        </p:nvSpPr>
        <p:spPr>
          <a:xfrm>
            <a:off x="0" y="0"/>
            <a:ext cx="12192000" cy="5688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a:off x="548575" y="6072925"/>
            <a:ext cx="2791800" cy="653700"/>
          </a:xfrm>
          <a:prstGeom prst="rect">
            <a:avLst/>
          </a:prstGeom>
          <a:noFill/>
          <a:ln>
            <a:noFill/>
          </a:ln>
        </p:spPr>
        <p:txBody>
          <a:bodyPr spcFirstLastPara="1" wrap="square" lIns="71100" tIns="35550" rIns="71100" bIns="35550" anchor="t" anchorCtr="0">
            <a:noAutofit/>
          </a:bodyPr>
          <a:lstStyle/>
          <a:p>
            <a:r>
              <a:rPr lang="en-US" sz="1100" b="1" dirty="0">
                <a:latin typeface="Source Sans Pro"/>
                <a:ea typeface="Source Sans Pro"/>
                <a:sym typeface="Source Sans Pro"/>
              </a:rPr>
              <a:t>Liz Lantz</a:t>
            </a:r>
            <a:endParaRPr lang="en-US" dirty="0"/>
          </a:p>
          <a:p>
            <a:pPr marL="0" marR="0" lvl="0" indent="0" algn="l">
              <a:lnSpc>
                <a:spcPct val="100000"/>
              </a:lnSpc>
              <a:spcBef>
                <a:spcPts val="0"/>
              </a:spcBef>
              <a:spcAft>
                <a:spcPts val="0"/>
              </a:spcAft>
              <a:buNone/>
            </a:pPr>
            <a:r>
              <a:rPr lang="en-US" sz="1100" dirty="0">
                <a:highlight>
                  <a:srgbClr val="FFFFFF"/>
                </a:highlight>
                <a:latin typeface="Source Sans Pro"/>
                <a:ea typeface="Source Sans Pro"/>
                <a:sym typeface="Source Sans Pro"/>
              </a:rPr>
              <a:t>liz.lantz@adhocteam.us</a:t>
            </a:r>
            <a:endParaRPr dirty="0"/>
          </a:p>
          <a:p>
            <a:pPr marL="0" marR="0" lvl="0" indent="0" algn="l" rtl="0">
              <a:lnSpc>
                <a:spcPct val="100000"/>
              </a:lnSpc>
              <a:spcBef>
                <a:spcPts val="0"/>
              </a:spcBef>
              <a:spcAft>
                <a:spcPts val="0"/>
              </a:spcAft>
              <a:buClr>
                <a:srgbClr val="000000"/>
              </a:buClr>
              <a:buFont typeface="Arial"/>
              <a:buNone/>
            </a:pPr>
            <a:endParaRPr sz="1100">
              <a:solidFill>
                <a:schemeClr val="dk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Font typeface="Arial"/>
              <a:buNone/>
            </a:pPr>
            <a:endParaRPr sz="1100">
              <a:solidFill>
                <a:schemeClr val="dk1"/>
              </a:solidFill>
              <a:latin typeface="Source Sans Pro"/>
              <a:ea typeface="Source Sans Pro"/>
              <a:cs typeface="Source Sans Pro"/>
              <a:sym typeface="Source Sans Pro"/>
            </a:endParaRPr>
          </a:p>
          <a:p>
            <a:pPr marL="0" marR="0" lvl="0" indent="0" algn="r" rtl="0">
              <a:lnSpc>
                <a:spcPct val="100000"/>
              </a:lnSpc>
              <a:spcBef>
                <a:spcPts val="900"/>
              </a:spcBef>
              <a:spcAft>
                <a:spcPts val="0"/>
              </a:spcAft>
              <a:buClr>
                <a:srgbClr val="000000"/>
              </a:buClr>
              <a:buFont typeface="Arial"/>
              <a:buNone/>
            </a:pPr>
            <a:endParaRPr sz="1100">
              <a:solidFill>
                <a:srgbClr val="003366"/>
              </a:solidFill>
              <a:latin typeface="Source Sans Pro"/>
              <a:ea typeface="Source Sans Pro"/>
              <a:cs typeface="Source Sans Pro"/>
              <a:sym typeface="Source Sans Pro"/>
            </a:endParaRPr>
          </a:p>
        </p:txBody>
      </p:sp>
      <p:sp>
        <p:nvSpPr>
          <p:cNvPr id="86" name="Google Shape;86;p14"/>
          <p:cNvSpPr txBox="1"/>
          <p:nvPr/>
        </p:nvSpPr>
        <p:spPr>
          <a:xfrm>
            <a:off x="9822525" y="6072919"/>
            <a:ext cx="1501500" cy="506700"/>
          </a:xfrm>
          <a:prstGeom prst="rect">
            <a:avLst/>
          </a:prstGeom>
          <a:noFill/>
          <a:ln>
            <a:noFill/>
          </a:ln>
        </p:spPr>
        <p:txBody>
          <a:bodyPr spcFirstLastPara="1" wrap="square" lIns="94800" tIns="94800" rIns="94800" bIns="94800" anchor="t" anchorCtr="0">
            <a:noAutofit/>
          </a:bodyPr>
          <a:lstStyle/>
          <a:p>
            <a:pPr algn="r">
              <a:lnSpc>
                <a:spcPct val="150000"/>
              </a:lnSpc>
            </a:pPr>
            <a:r>
              <a:rPr lang="en-US" sz="1100" dirty="0">
                <a:latin typeface="Source Sans Pro"/>
                <a:ea typeface="Source Sans Pro"/>
                <a:sym typeface="Source Sans Pro"/>
              </a:rPr>
              <a:t>January 28, 2022</a:t>
            </a:r>
            <a:endParaRPr lang="en-US" dirty="0"/>
          </a:p>
        </p:txBody>
      </p:sp>
      <p:pic>
        <p:nvPicPr>
          <p:cNvPr id="87" name="Google Shape;87;p14"/>
          <p:cNvPicPr preferRelativeResize="0"/>
          <p:nvPr/>
        </p:nvPicPr>
        <p:blipFill>
          <a:blip r:embed="rId3">
            <a:alphaModFix/>
          </a:blip>
          <a:stretch>
            <a:fillRect/>
          </a:stretch>
        </p:blipFill>
        <p:spPr>
          <a:xfrm>
            <a:off x="548575" y="466306"/>
            <a:ext cx="2559301" cy="569844"/>
          </a:xfrm>
          <a:prstGeom prst="rect">
            <a:avLst/>
          </a:prstGeom>
          <a:noFill/>
          <a:ln>
            <a:noFill/>
          </a:ln>
        </p:spPr>
      </p:pic>
      <p:sp>
        <p:nvSpPr>
          <p:cNvPr id="88" name="Google Shape;88;p14"/>
          <p:cNvSpPr txBox="1">
            <a:spLocks noGrp="1"/>
          </p:cNvSpPr>
          <p:nvPr>
            <p:ph type="title"/>
          </p:nvPr>
        </p:nvSpPr>
        <p:spPr>
          <a:xfrm>
            <a:off x="1524000" y="2066350"/>
            <a:ext cx="9144000" cy="1613700"/>
          </a:xfrm>
          <a:prstGeom prst="rect">
            <a:avLst/>
          </a:prstGeom>
        </p:spPr>
        <p:txBody>
          <a:bodyPr spcFirstLastPara="1" wrap="square" lIns="45700" tIns="45700" rIns="45700" bIns="45700" anchor="b" anchorCtr="0">
            <a:noAutofit/>
          </a:bodyPr>
          <a:lstStyle/>
          <a:p>
            <a:r>
              <a:rPr lang="en-US" dirty="0"/>
              <a:t>My VA: Payment Info + </a:t>
            </a:r>
            <a:br>
              <a:rPr lang="en-US" dirty="0"/>
            </a:br>
            <a:r>
              <a:rPr lang="en-US" dirty="0"/>
              <a:t>Onsite Notifications </a:t>
            </a:r>
          </a:p>
          <a:p>
            <a:pPr marL="0" lvl="0" indent="0" algn="ctr" rtl="0">
              <a:lnSpc>
                <a:spcPct val="120000"/>
              </a:lnSpc>
              <a:spcBef>
                <a:spcPts val="800"/>
              </a:spcBef>
              <a:spcAft>
                <a:spcPts val="0"/>
              </a:spcAft>
              <a:buNone/>
            </a:pPr>
            <a:r>
              <a:rPr lang="en-US" sz="1800" b="1" dirty="0">
                <a:latin typeface="Source Sans Pro"/>
                <a:ea typeface="Source Sans Pro"/>
                <a:cs typeface="Source Sans Pro"/>
                <a:sym typeface="Source Sans Pro"/>
              </a:rPr>
              <a:t>Discovery Readout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613175" y="680400"/>
            <a:ext cx="10054800" cy="673500"/>
          </a:xfrm>
          <a:prstGeom prst="rect">
            <a:avLst/>
          </a:prstGeom>
        </p:spPr>
        <p:txBody>
          <a:bodyPr spcFirstLastPara="1" wrap="square" lIns="45700" tIns="45700" rIns="45700" bIns="45700" anchor="t" anchorCtr="0">
            <a:noAutofit/>
          </a:bodyPr>
          <a:lstStyle/>
          <a:p>
            <a:r>
              <a:rPr lang="en-US" dirty="0">
                <a:solidFill>
                  <a:srgbClr val="0070BC"/>
                </a:solidFill>
              </a:rPr>
              <a:t>Participant demographics</a:t>
            </a:r>
            <a:endParaRPr lang="en-US" dirty="0"/>
          </a:p>
        </p:txBody>
      </p:sp>
      <p:sp>
        <p:nvSpPr>
          <p:cNvPr id="139" name="Google Shape;139;p21"/>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Methodology</a:t>
            </a:r>
            <a:endParaRPr/>
          </a:p>
        </p:txBody>
      </p:sp>
      <p:sp>
        <p:nvSpPr>
          <p:cNvPr id="140" name="Google Shape;140;p21"/>
          <p:cNvSpPr txBox="1">
            <a:spLocks noGrp="1"/>
          </p:cNvSpPr>
          <p:nvPr>
            <p:ph type="body" idx="2"/>
          </p:nvPr>
        </p:nvSpPr>
        <p:spPr>
          <a:xfrm>
            <a:off x="613175" y="1533850"/>
            <a:ext cx="10694100" cy="4931990"/>
          </a:xfrm>
          <a:prstGeom prst="rect">
            <a:avLst/>
          </a:prstGeom>
        </p:spPr>
        <p:txBody>
          <a:bodyPr spcFirstLastPara="1" wrap="square" lIns="45700" tIns="45700" rIns="45700" bIns="45700" anchor="t" anchorCtr="0">
            <a:noAutofit/>
          </a:bodyPr>
          <a:lstStyle/>
          <a:p>
            <a:pPr marL="0" indent="0"/>
            <a:r>
              <a:rPr lang="en-US" b="0" dirty="0"/>
              <a:t>Findings may not include the perspectives of the following underserved Veteran groups:</a:t>
            </a:r>
            <a:endParaRPr lang="en-US" dirty="0"/>
          </a:p>
          <a:p>
            <a:pPr marL="571500" indent="-342900">
              <a:buFont typeface="Arial"/>
              <a:buChar char="•"/>
            </a:pPr>
            <a:r>
              <a:rPr lang="en-US" b="0" dirty="0"/>
              <a:t>Veterans with cognitive disabilities</a:t>
            </a:r>
            <a:endParaRPr lang="en-US" dirty="0"/>
          </a:p>
          <a:p>
            <a:pPr marL="571500" indent="-342900">
              <a:buFont typeface="Arial"/>
              <a:buChar char="•"/>
            </a:pPr>
            <a:r>
              <a:rPr lang="en-US" b="0" dirty="0"/>
              <a:t>Mobile users</a:t>
            </a:r>
            <a:endParaRPr lang="en-US" dirty="0"/>
          </a:p>
          <a:p>
            <a:pPr marL="571500" indent="-342900">
              <a:buFont typeface="Arial"/>
              <a:buChar char="•"/>
            </a:pPr>
            <a:r>
              <a:rPr lang="en-US" b="0" dirty="0"/>
              <a:t>Veterans with other than honorable discharge</a:t>
            </a:r>
            <a:endParaRPr lang="en-US" dirty="0"/>
          </a:p>
          <a:p>
            <a:pPr marL="571500" indent="-342900">
              <a:buFont typeface="Arial"/>
              <a:buChar char="•"/>
            </a:pPr>
            <a:r>
              <a:rPr lang="en-US" b="0" dirty="0"/>
              <a:t>Veterans who have an immigrant origin</a:t>
            </a:r>
            <a:endParaRPr lang="en-US" dirty="0"/>
          </a:p>
          <a:p>
            <a:pPr marL="571500" indent="-342900">
              <a:buFont typeface="Arial"/>
              <a:buChar char="•"/>
            </a:pPr>
            <a:r>
              <a:rPr lang="en-US" b="0" dirty="0"/>
              <a:t>Expat Veterans (living abroad)</a:t>
            </a:r>
            <a:endParaRPr lang="en-US" dirty="0"/>
          </a:p>
          <a:p>
            <a:pPr marL="571500" indent="-342900">
              <a:buFont typeface="Arial"/>
              <a:buChar char="•"/>
            </a:pPr>
            <a:r>
              <a:rPr lang="en-US" b="0" dirty="0"/>
              <a:t>Veterans who identify as Hispanic, Asian, or Native </a:t>
            </a:r>
            <a:endParaRPr lang="en-US" dirty="0"/>
          </a:p>
          <a:p>
            <a:pPr marL="571500" indent="-342900">
              <a:buFont typeface="Arial"/>
              <a:buChar char="•"/>
            </a:pPr>
            <a:r>
              <a:rPr lang="en-US" b="0" dirty="0"/>
              <a:t>Transgender Veterans</a:t>
            </a:r>
            <a:endParaRPr lang="en-US" dirty="0"/>
          </a:p>
          <a:p>
            <a:pPr marL="571500" indent="-342900">
              <a:buFont typeface="Arial"/>
              <a:buChar char="•"/>
            </a:pPr>
            <a:r>
              <a:rPr lang="en-US" b="0" dirty="0"/>
              <a:t>Beginning and experienced AT users </a:t>
            </a:r>
            <a:endParaRPr lang="en-US" dirty="0"/>
          </a:p>
          <a:p>
            <a:pPr marL="571500" indent="-342900">
              <a:buFont typeface="Arial"/>
              <a:buChar char="•"/>
            </a:pPr>
            <a:r>
              <a:rPr lang="en-US" b="0" dirty="0"/>
              <a:t>Users of the following assistive technologies: mobile screen readers, keyboards attached to mobile devices or tablets, switch devices and braille readers.</a:t>
            </a:r>
            <a:endParaRPr lang="en-US"/>
          </a:p>
        </p:txBody>
      </p:sp>
    </p:spTree>
    <p:extLst>
      <p:ext uri="{BB962C8B-B14F-4D97-AF65-F5344CB8AC3E}">
        <p14:creationId xmlns:p14="http://schemas.microsoft.com/office/powerpoint/2010/main" val="138432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613175" y="680400"/>
            <a:ext cx="10054800" cy="6735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a:t>Research questions</a:t>
            </a:r>
            <a:endParaRPr/>
          </a:p>
        </p:txBody>
      </p:sp>
      <p:sp>
        <p:nvSpPr>
          <p:cNvPr id="147" name="Google Shape;147;p22"/>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Methodology</a:t>
            </a:r>
            <a:endParaRPr/>
          </a:p>
        </p:txBody>
      </p:sp>
      <p:sp>
        <p:nvSpPr>
          <p:cNvPr id="148" name="Google Shape;148;p22"/>
          <p:cNvSpPr txBox="1">
            <a:spLocks noGrp="1"/>
          </p:cNvSpPr>
          <p:nvPr>
            <p:ph type="body" idx="2"/>
          </p:nvPr>
        </p:nvSpPr>
        <p:spPr>
          <a:xfrm>
            <a:off x="613175" y="1533850"/>
            <a:ext cx="10694100" cy="4307400"/>
          </a:xfrm>
          <a:prstGeom prst="rect">
            <a:avLst/>
          </a:prstGeom>
        </p:spPr>
        <p:txBody>
          <a:bodyPr spcFirstLastPara="1" wrap="square" lIns="45700" tIns="45700" rIns="45700" bIns="45700" anchor="t" anchorCtr="0">
            <a:noAutofit/>
          </a:bodyPr>
          <a:lstStyle/>
          <a:p>
            <a:pPr marL="0" indent="0"/>
            <a:r>
              <a:rPr lang="en-US" b="0" dirty="0"/>
              <a:t>We grouped our research questions into 3 categories.</a:t>
            </a:r>
            <a:br>
              <a:rPr lang="en-US" b="0" dirty="0"/>
            </a:br>
            <a:endParaRPr lang="en-US" b="0" dirty="0"/>
          </a:p>
          <a:p>
            <a:pPr marL="0"/>
            <a:r>
              <a:rPr lang="en-US" dirty="0"/>
              <a:t>1. Proposed payment information IA</a:t>
            </a:r>
          </a:p>
          <a:p>
            <a:pPr marL="571500" indent="-342900">
              <a:buFont typeface="Arial"/>
              <a:buChar char="•"/>
            </a:pPr>
            <a:r>
              <a:rPr lang="en-US" b="0" dirty="0"/>
              <a:t>Where do users expect to see new information about their payments and debts on VA.gov?</a:t>
            </a:r>
            <a:endParaRPr lang="en-US" dirty="0"/>
          </a:p>
          <a:p>
            <a:pPr marL="571500" indent="-342900">
              <a:buFont typeface="Arial"/>
              <a:buChar char="•"/>
            </a:pPr>
            <a:r>
              <a:rPr lang="en-US" b="0" dirty="0"/>
              <a:t>Can users find the payment information that they're looking for?</a:t>
            </a:r>
            <a:endParaRPr lang="en-US" dirty="0"/>
          </a:p>
          <a:p>
            <a:pPr marL="571500" indent="-342900">
              <a:buFont typeface="Arial"/>
              <a:buChar char="•"/>
            </a:pPr>
            <a:r>
              <a:rPr lang="en-US" b="0" dirty="0"/>
              <a:t>Do users expect to see a travel reimbursement link under health care or payment information</a:t>
            </a:r>
            <a:endParaRPr lang="en-US" dirty="0"/>
          </a:p>
          <a:p>
            <a:pPr marL="571500" indent="-342900">
              <a:buFont typeface="Arial"/>
              <a:buChar char="•"/>
            </a:pPr>
            <a:r>
              <a:rPr lang="en-US" b="0" dirty="0"/>
              <a:t>What is the order of importance of the existing sections on My VA + payment information?</a:t>
            </a:r>
            <a:endParaRPr lang="en-US" dirty="0"/>
          </a:p>
          <a:p>
            <a:pPr marL="571500" indent="-342900">
              <a:buFont typeface="Arial"/>
              <a:buChar char="•"/>
            </a:pPr>
            <a:r>
              <a:rPr lang="en-US" b="0" dirty="0"/>
              <a:t>How do users expect their action items to be structured in relation to non-action item information?</a:t>
            </a:r>
            <a:endParaRPr/>
          </a:p>
          <a:p>
            <a:pPr marL="457200" lvl="0" indent="-355600" algn="l" rtl="0">
              <a:lnSpc>
                <a:spcPct val="114000"/>
              </a:lnSpc>
              <a:spcBef>
                <a:spcPts val="1000"/>
              </a:spcBef>
              <a:spcAft>
                <a:spcPts val="1000"/>
              </a:spcAft>
              <a:buSzPts val="2000"/>
              <a:buChar char="●"/>
            </a:pPr>
            <a:endParaRPr b="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613175" y="680400"/>
            <a:ext cx="10054800" cy="6735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a:t>Research questions</a:t>
            </a:r>
            <a:endParaRPr/>
          </a:p>
        </p:txBody>
      </p:sp>
      <p:sp>
        <p:nvSpPr>
          <p:cNvPr id="147" name="Google Shape;147;p22"/>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Methodology</a:t>
            </a:r>
            <a:endParaRPr/>
          </a:p>
        </p:txBody>
      </p:sp>
      <p:sp>
        <p:nvSpPr>
          <p:cNvPr id="148" name="Google Shape;148;p22"/>
          <p:cNvSpPr txBox="1">
            <a:spLocks noGrp="1"/>
          </p:cNvSpPr>
          <p:nvPr>
            <p:ph type="body" idx="2"/>
          </p:nvPr>
        </p:nvSpPr>
        <p:spPr>
          <a:xfrm>
            <a:off x="613175" y="1533850"/>
            <a:ext cx="10694100" cy="4307400"/>
          </a:xfrm>
          <a:prstGeom prst="rect">
            <a:avLst/>
          </a:prstGeom>
        </p:spPr>
        <p:txBody>
          <a:bodyPr spcFirstLastPara="1" wrap="square" lIns="45700" tIns="45700" rIns="45700" bIns="45700" anchor="t" anchorCtr="0">
            <a:noAutofit/>
          </a:bodyPr>
          <a:lstStyle/>
          <a:p>
            <a:pPr marL="0"/>
            <a:r>
              <a:rPr lang="en-US" dirty="0"/>
              <a:t>2. Financial information</a:t>
            </a:r>
          </a:p>
          <a:p>
            <a:pPr>
              <a:buFont typeface="Arial"/>
              <a:buChar char="•"/>
            </a:pPr>
            <a:r>
              <a:rPr lang="en-US" b="0" dirty="0"/>
              <a:t>What information do users want to know about new debts, existing debts, and payments from the VA?</a:t>
            </a:r>
            <a:endParaRPr lang="en-US" dirty="0"/>
          </a:p>
          <a:p>
            <a:pPr lvl="1">
              <a:buFont typeface="Arial"/>
              <a:buChar char="•"/>
            </a:pPr>
            <a:r>
              <a:rPr lang="en-US" dirty="0"/>
              <a:t>Is it important for them to know how many new debts have been added, or only </a:t>
            </a:r>
            <a:r>
              <a:rPr lang="en-US" b="0" dirty="0"/>
              <a:t>that </a:t>
            </a:r>
            <a:r>
              <a:rPr lang="en-US" dirty="0"/>
              <a:t>they have new debt?</a:t>
            </a:r>
          </a:p>
          <a:p>
            <a:pPr>
              <a:buFont typeface="Arial"/>
              <a:buChar char="•"/>
            </a:pPr>
            <a:r>
              <a:rPr lang="en-US" b="0" dirty="0"/>
              <a:t>Are we missing any additional links?</a:t>
            </a:r>
            <a:endParaRPr lang="en-US" dirty="0"/>
          </a:p>
          <a:p>
            <a:pPr>
              <a:buFont typeface="Arial"/>
              <a:buChar char="•"/>
            </a:pPr>
            <a:r>
              <a:rPr lang="en-US" b="0" dirty="0"/>
              <a:t>How long do users expect to have access to historical financial information (debts + payments) on My VA?</a:t>
            </a:r>
            <a:endParaRPr lang="en-US" dirty="0"/>
          </a:p>
          <a:p>
            <a:pPr>
              <a:buFont typeface="Arial"/>
              <a:buChar char="•"/>
            </a:pPr>
            <a:r>
              <a:rPr lang="en-US" b="0" dirty="0"/>
              <a:t>Does providing a link allow users to sufficiently take action on their payments and debts, and manage direct deposit?</a:t>
            </a:r>
            <a:endParaRPr lang="en-US" dirty="0"/>
          </a:p>
          <a:p>
            <a:pPr indent="-355600">
              <a:lnSpc>
                <a:spcPct val="114000"/>
              </a:lnSpc>
              <a:spcBef>
                <a:spcPts val="1000"/>
              </a:spcBef>
              <a:spcAft>
                <a:spcPts val="1000"/>
              </a:spcAft>
              <a:buChar char="●"/>
            </a:pPr>
            <a:endParaRPr lang="en-US" b="0"/>
          </a:p>
        </p:txBody>
      </p:sp>
    </p:spTree>
    <p:extLst>
      <p:ext uri="{BB962C8B-B14F-4D97-AF65-F5344CB8AC3E}">
        <p14:creationId xmlns:p14="http://schemas.microsoft.com/office/powerpoint/2010/main" val="3153221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613175" y="680400"/>
            <a:ext cx="10054800" cy="6735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a:t>Research questions</a:t>
            </a:r>
            <a:endParaRPr/>
          </a:p>
        </p:txBody>
      </p:sp>
      <p:sp>
        <p:nvSpPr>
          <p:cNvPr id="147" name="Google Shape;147;p22"/>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Methodology</a:t>
            </a:r>
            <a:endParaRPr/>
          </a:p>
        </p:txBody>
      </p:sp>
      <p:sp>
        <p:nvSpPr>
          <p:cNvPr id="148" name="Google Shape;148;p22"/>
          <p:cNvSpPr txBox="1">
            <a:spLocks noGrp="1"/>
          </p:cNvSpPr>
          <p:nvPr>
            <p:ph type="body" idx="2"/>
          </p:nvPr>
        </p:nvSpPr>
        <p:spPr>
          <a:xfrm>
            <a:off x="613175" y="1533850"/>
            <a:ext cx="10694100" cy="4307400"/>
          </a:xfrm>
          <a:prstGeom prst="rect">
            <a:avLst/>
          </a:prstGeom>
        </p:spPr>
        <p:txBody>
          <a:bodyPr spcFirstLastPara="1" wrap="square" lIns="45700" tIns="45700" rIns="45700" bIns="45700" anchor="t" anchorCtr="0">
            <a:noAutofit/>
          </a:bodyPr>
          <a:lstStyle/>
          <a:p>
            <a:pPr marL="0"/>
            <a:r>
              <a:rPr lang="en-US" dirty="0"/>
              <a:t>3. Onsite notifications</a:t>
            </a:r>
          </a:p>
          <a:p>
            <a:pPr>
              <a:buFont typeface="Arial"/>
              <a:buChar char="•"/>
            </a:pPr>
            <a:r>
              <a:rPr lang="en-US" b="0" dirty="0"/>
              <a:t>Does the proposed MVP solution (a single dismissible debt notification displayed at the top of the</a:t>
            </a:r>
            <a:r>
              <a:rPr lang="en-US" dirty="0"/>
              <a:t> page) help Veterans to more easily take action on their payments or debts?</a:t>
            </a:r>
          </a:p>
          <a:p>
            <a:pPr lvl="1">
              <a:buFont typeface="Arial"/>
              <a:buChar char="•"/>
            </a:pPr>
            <a:r>
              <a:rPr lang="en-US" dirty="0"/>
              <a:t>Why would a user </a:t>
            </a:r>
            <a:r>
              <a:rPr lang="en-US" b="0" dirty="0"/>
              <a:t>want to </a:t>
            </a:r>
            <a:r>
              <a:rPr lang="en-US" dirty="0"/>
              <a:t>dismiss this alert</a:t>
            </a:r>
            <a:r>
              <a:rPr lang="en-US" b="0" dirty="0"/>
              <a:t>?</a:t>
            </a:r>
            <a:endParaRPr lang="en-US" dirty="0"/>
          </a:p>
          <a:p>
            <a:pPr lvl="1">
              <a:buFont typeface="Arial"/>
              <a:buChar char="•"/>
            </a:pPr>
            <a:r>
              <a:rPr lang="en-US" dirty="0"/>
              <a:t>What do users expect to happen after an alert has been dismissed? How and when would they see </a:t>
            </a:r>
            <a:r>
              <a:rPr lang="en-US" b="0" dirty="0"/>
              <a:t>that </a:t>
            </a:r>
            <a:r>
              <a:rPr lang="en-US" dirty="0"/>
              <a:t>information again?</a:t>
            </a:r>
          </a:p>
          <a:p>
            <a:pPr lvl="1">
              <a:buFont typeface="Arial"/>
              <a:buChar char="•"/>
            </a:pPr>
            <a:r>
              <a:rPr lang="en-US" b="0" dirty="0"/>
              <a:t>Are </a:t>
            </a:r>
            <a:r>
              <a:rPr lang="en-US" dirty="0"/>
              <a:t>there </a:t>
            </a:r>
            <a:r>
              <a:rPr lang="en-US" b="0" dirty="0"/>
              <a:t>any </a:t>
            </a:r>
            <a:r>
              <a:rPr lang="en-US" dirty="0"/>
              <a:t>areas where the design does not meet Veteran needs</a:t>
            </a:r>
            <a:r>
              <a:rPr lang="en-US" b="0" dirty="0"/>
              <a:t>?</a:t>
            </a:r>
            <a:endParaRPr lang="en-US" dirty="0"/>
          </a:p>
          <a:p>
            <a:pPr>
              <a:buFont typeface="Arial"/>
              <a:buChar char="•"/>
            </a:pPr>
            <a:r>
              <a:rPr lang="en-US" b="0" dirty="0"/>
              <a:t>When does a user expect to see an alert about new debt?</a:t>
            </a:r>
            <a:endParaRPr lang="en-US"/>
          </a:p>
          <a:p>
            <a:pPr indent="-355600">
              <a:lnSpc>
                <a:spcPct val="114000"/>
              </a:lnSpc>
              <a:spcBef>
                <a:spcPts val="1000"/>
              </a:spcBef>
              <a:spcAft>
                <a:spcPts val="1000"/>
              </a:spcAft>
              <a:buFont typeface="Source Sans Pro"/>
              <a:buChar char="●"/>
            </a:pPr>
            <a:endParaRPr lang="en-US" b="0"/>
          </a:p>
        </p:txBody>
      </p:sp>
    </p:spTree>
    <p:extLst>
      <p:ext uri="{BB962C8B-B14F-4D97-AF65-F5344CB8AC3E}">
        <p14:creationId xmlns:p14="http://schemas.microsoft.com/office/powerpoint/2010/main" val="1396088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609600" y="2944048"/>
            <a:ext cx="10972800" cy="969900"/>
          </a:xfrm>
          <a:prstGeom prst="rect">
            <a:avLst/>
          </a:prstGeom>
          <a:noFill/>
          <a:ln>
            <a:noFill/>
          </a:ln>
        </p:spPr>
        <p:txBody>
          <a:bodyPr spcFirstLastPara="1" wrap="square" lIns="45700" tIns="45700" rIns="45700" bIns="45700" anchor="b" anchorCtr="0">
            <a:noAutofit/>
          </a:bodyPr>
          <a:lstStyle/>
          <a:p>
            <a:pPr marL="0" lvl="0" indent="0" algn="l" rtl="0">
              <a:lnSpc>
                <a:spcPct val="100000"/>
              </a:lnSpc>
              <a:spcBef>
                <a:spcPts val="0"/>
              </a:spcBef>
              <a:spcAft>
                <a:spcPts val="0"/>
              </a:spcAft>
              <a:buClr>
                <a:srgbClr val="FFFFFF"/>
              </a:buClr>
              <a:buSzPts val="4800"/>
              <a:buFont typeface="Bitter"/>
              <a:buNone/>
            </a:pPr>
            <a:r>
              <a:rPr lang="en-US"/>
              <a:t>Research Findings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a:t>Key Findings</a:t>
            </a:r>
            <a:endParaRPr/>
          </a:p>
        </p:txBody>
      </p:sp>
      <p:sp>
        <p:nvSpPr>
          <p:cNvPr id="160" name="Google Shape;160;p24"/>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Research Findings</a:t>
            </a:r>
            <a:endParaRPr/>
          </a:p>
        </p:txBody>
      </p:sp>
      <p:sp>
        <p:nvSpPr>
          <p:cNvPr id="161" name="Google Shape;161;p24"/>
          <p:cNvSpPr txBox="1">
            <a:spLocks noGrp="1"/>
          </p:cNvSpPr>
          <p:nvPr>
            <p:ph type="body" idx="4294967295"/>
          </p:nvPr>
        </p:nvSpPr>
        <p:spPr>
          <a:xfrm>
            <a:off x="613175" y="1435750"/>
            <a:ext cx="11304000" cy="4745926"/>
          </a:xfrm>
          <a:prstGeom prst="rect">
            <a:avLst/>
          </a:prstGeom>
        </p:spPr>
        <p:txBody>
          <a:bodyPr spcFirstLastPara="1" wrap="square" lIns="45700" tIns="45700" rIns="45700" bIns="45700" anchor="t" anchorCtr="0">
            <a:noAutofit/>
          </a:bodyPr>
          <a:lstStyle/>
          <a:p>
            <a:pPr marL="0" indent="0"/>
            <a:r>
              <a:rPr lang="en-US" b="1" dirty="0"/>
              <a:t>1. Proposed payment information IA</a:t>
            </a:r>
          </a:p>
          <a:p>
            <a:pPr marL="457200" lvl="1" indent="0"/>
            <a:r>
              <a:rPr lang="en-US" dirty="0"/>
              <a:t>1.1 Participants intuitively found recent information about payments under “View payment history” links on the homepage, and My VA. </a:t>
            </a:r>
          </a:p>
          <a:p>
            <a:pPr marL="457200" lvl="1" indent="0"/>
            <a:r>
              <a:rPr lang="en-US" dirty="0"/>
              <a:t>1.2 Participants weren’t confident about where to find debt information from the homepage, but clearly understood where to find that information on My VA.</a:t>
            </a:r>
          </a:p>
          <a:p>
            <a:pPr marL="457200" lvl="1" indent="0"/>
            <a:r>
              <a:rPr lang="en-US" dirty="0"/>
              <a:t>1.3 Participant expectations about where to find the travel reimbursement information were varied.</a:t>
            </a:r>
          </a:p>
          <a:p>
            <a:pPr marL="457200" lvl="1" indent="0"/>
            <a:r>
              <a:rPr lang="en-US" dirty="0"/>
              <a:t>1.4 Participants preferred My VA sections to be ordered by on their VA benefits and services. </a:t>
            </a:r>
          </a:p>
          <a:p>
            <a:pPr marL="457200" lvl="1" indent="0"/>
            <a:r>
              <a:rPr lang="en-US" dirty="0"/>
              <a:t>1.5 Displaying important information at the top of the page was effective at getting participants’ attention.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a:t>Key Findings</a:t>
            </a:r>
            <a:endParaRPr/>
          </a:p>
        </p:txBody>
      </p:sp>
      <p:sp>
        <p:nvSpPr>
          <p:cNvPr id="160" name="Google Shape;160;p24"/>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Research Findings</a:t>
            </a:r>
            <a:endParaRPr/>
          </a:p>
        </p:txBody>
      </p:sp>
      <p:sp>
        <p:nvSpPr>
          <p:cNvPr id="161" name="Google Shape;161;p24"/>
          <p:cNvSpPr txBox="1">
            <a:spLocks noGrp="1"/>
          </p:cNvSpPr>
          <p:nvPr>
            <p:ph type="body" idx="4294967295"/>
          </p:nvPr>
        </p:nvSpPr>
        <p:spPr>
          <a:xfrm>
            <a:off x="613175" y="1435750"/>
            <a:ext cx="11304000" cy="4745926"/>
          </a:xfrm>
          <a:prstGeom prst="rect">
            <a:avLst/>
          </a:prstGeom>
        </p:spPr>
        <p:txBody>
          <a:bodyPr spcFirstLastPara="1" wrap="square" lIns="45700" tIns="45700" rIns="45700" bIns="45700" anchor="t" anchorCtr="0">
            <a:noAutofit/>
          </a:bodyPr>
          <a:lstStyle/>
          <a:p>
            <a:pPr marL="0"/>
            <a:r>
              <a:rPr lang="en-US" b="1" dirty="0"/>
              <a:t>2. Financial information</a:t>
            </a:r>
            <a:endParaRPr lang="en-US" dirty="0"/>
          </a:p>
          <a:p>
            <a:pPr marL="457200" lvl="1" indent="0"/>
            <a:r>
              <a:rPr lang="en-US" dirty="0"/>
              <a:t>2.1 Amount is the most critical piece of information to participants for both payment and debts.</a:t>
            </a:r>
          </a:p>
          <a:p>
            <a:pPr marL="457200" lvl="1" indent="0"/>
            <a:r>
              <a:rPr lang="en-US" dirty="0"/>
              <a:t>2.2 Some participants found it helpful to know the number of outstanding debts.</a:t>
            </a:r>
          </a:p>
          <a:p>
            <a:pPr marL="457200" lvl="1" indent="0"/>
            <a:r>
              <a:rPr lang="en-US" dirty="0"/>
              <a:t>2.3 Two pieces of information were repeatedly named as being missing from the Benefit payments and debts section: remaining education benefits, and debt status.</a:t>
            </a:r>
          </a:p>
          <a:p>
            <a:pPr marL="457200" lvl="1" indent="0"/>
            <a:r>
              <a:rPr lang="en-US" dirty="0"/>
              <a:t>2.4 Seeing the most recent payment on My VA was sufficient for participants, since the information is accompanied by the View Payment History link.</a:t>
            </a:r>
          </a:p>
          <a:p>
            <a:pPr marL="457200" lvl="1" indent="0"/>
            <a:r>
              <a:rPr lang="en-US" dirty="0"/>
              <a:t>2.5 The majority of participants intuitively used the View payment history and Manage your direct deposit links; the exception was a participant using screen magnification software.</a:t>
            </a:r>
          </a:p>
          <a:p>
            <a:pPr marL="0" indent="0"/>
            <a:endParaRPr lang="en-US"/>
          </a:p>
        </p:txBody>
      </p:sp>
    </p:spTree>
    <p:extLst>
      <p:ext uri="{BB962C8B-B14F-4D97-AF65-F5344CB8AC3E}">
        <p14:creationId xmlns:p14="http://schemas.microsoft.com/office/powerpoint/2010/main" val="808251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a:t>Key Findings</a:t>
            </a:r>
            <a:endParaRPr/>
          </a:p>
        </p:txBody>
      </p:sp>
      <p:sp>
        <p:nvSpPr>
          <p:cNvPr id="160" name="Google Shape;160;p24"/>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Research Findings</a:t>
            </a:r>
            <a:endParaRPr/>
          </a:p>
        </p:txBody>
      </p:sp>
      <p:sp>
        <p:nvSpPr>
          <p:cNvPr id="161" name="Google Shape;161;p24"/>
          <p:cNvSpPr txBox="1">
            <a:spLocks noGrp="1"/>
          </p:cNvSpPr>
          <p:nvPr>
            <p:ph type="body" idx="4294967295"/>
          </p:nvPr>
        </p:nvSpPr>
        <p:spPr>
          <a:xfrm>
            <a:off x="613175" y="1435750"/>
            <a:ext cx="11304000" cy="4745926"/>
          </a:xfrm>
          <a:prstGeom prst="rect">
            <a:avLst/>
          </a:prstGeom>
        </p:spPr>
        <p:txBody>
          <a:bodyPr spcFirstLastPara="1" wrap="square" lIns="45700" tIns="45700" rIns="45700" bIns="45700" anchor="t" anchorCtr="0">
            <a:noAutofit/>
          </a:bodyPr>
          <a:lstStyle/>
          <a:p>
            <a:pPr marL="0" indent="0"/>
            <a:r>
              <a:rPr lang="en-US" b="1" dirty="0"/>
              <a:t>3. Onsite notifications</a:t>
            </a:r>
          </a:p>
          <a:p>
            <a:pPr marL="457200" lvl="1" indent="0"/>
            <a:r>
              <a:rPr lang="en-US" dirty="0"/>
              <a:t>3.1 Participants could intuitively take action on a notification via a link.</a:t>
            </a:r>
          </a:p>
          <a:p>
            <a:pPr marL="457200" lvl="1" indent="0"/>
            <a:r>
              <a:rPr lang="en-US" dirty="0"/>
              <a:t>3.2 Participants expected that if they dismissed an alert, it would display on My VA until they had completed the action they were being alerted about.</a:t>
            </a:r>
          </a:p>
          <a:p>
            <a:pPr marL="457200" lvl="1" indent="0"/>
            <a:r>
              <a:rPr lang="en-US" dirty="0"/>
              <a:t>3.3 Multiple participants commented that the light yellow color for the alert did not stand out to them, and one participant stated it made the text very difficult to read.</a:t>
            </a:r>
          </a:p>
          <a:p>
            <a:pPr marL="0" indent="0"/>
            <a:endParaRPr lang="en-US" dirty="0"/>
          </a:p>
          <a:p>
            <a:pPr marL="0"/>
            <a:endParaRPr lang="en-US" b="1" dirty="0"/>
          </a:p>
        </p:txBody>
      </p:sp>
    </p:spTree>
    <p:extLst>
      <p:ext uri="{BB962C8B-B14F-4D97-AF65-F5344CB8AC3E}">
        <p14:creationId xmlns:p14="http://schemas.microsoft.com/office/powerpoint/2010/main" val="3398454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609600" y="2944048"/>
            <a:ext cx="10972800" cy="969900"/>
          </a:xfrm>
          <a:prstGeom prst="rect">
            <a:avLst/>
          </a:prstGeom>
          <a:noFill/>
          <a:ln>
            <a:noFill/>
          </a:ln>
        </p:spPr>
        <p:txBody>
          <a:bodyPr spcFirstLastPara="1" wrap="square" lIns="45700" tIns="45700" rIns="45700" bIns="45700" anchor="b" anchorCtr="0">
            <a:noAutofit/>
          </a:bodyPr>
          <a:lstStyle/>
          <a:p>
            <a:r>
              <a:rPr lang="en-US" sz="4600" dirty="0"/>
              <a:t>1. </a:t>
            </a:r>
            <a:r>
              <a:rPr lang="en-US" sz="4600" b="1" dirty="0"/>
              <a:t>Proposed payment information IA</a:t>
            </a:r>
            <a:endParaRPr lang="en-US" sz="4600" dirty="0"/>
          </a:p>
        </p:txBody>
      </p:sp>
    </p:spTree>
    <p:extLst>
      <p:ext uri="{BB962C8B-B14F-4D97-AF65-F5344CB8AC3E}">
        <p14:creationId xmlns:p14="http://schemas.microsoft.com/office/powerpoint/2010/main" val="263532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613175" y="680400"/>
            <a:ext cx="6643384" cy="673500"/>
          </a:xfrm>
          <a:prstGeom prst="rect">
            <a:avLst/>
          </a:prstGeom>
        </p:spPr>
        <p:txBody>
          <a:bodyPr spcFirstLastPara="1" wrap="square" lIns="45700" tIns="45700" rIns="45700" bIns="45700" anchor="t" anchorCtr="0">
            <a:noAutofit/>
          </a:bodyPr>
          <a:lstStyle/>
          <a:p>
            <a:pPr marL="38100">
              <a:lnSpc>
                <a:spcPct val="115000"/>
              </a:lnSpc>
              <a:buSzPts val="3000"/>
            </a:pPr>
            <a:r>
              <a:rPr lang="en-US" sz="3000" dirty="0"/>
              <a:t>1.1 Participants intuitively found recent information about payments under “View payment history” links on the homepage, and My VA. </a:t>
            </a:r>
          </a:p>
        </p:txBody>
      </p:sp>
      <p:sp>
        <p:nvSpPr>
          <p:cNvPr id="169" name="Google Shape;169;p25"/>
          <p:cNvSpPr txBox="1">
            <a:spLocks noGrp="1"/>
          </p:cNvSpPr>
          <p:nvPr>
            <p:ph type="body" idx="1"/>
          </p:nvPr>
        </p:nvSpPr>
        <p:spPr>
          <a:xfrm>
            <a:off x="613175" y="3133921"/>
            <a:ext cx="5580000" cy="4884900"/>
          </a:xfrm>
          <a:prstGeom prst="rect">
            <a:avLst/>
          </a:prstGeom>
        </p:spPr>
        <p:txBody>
          <a:bodyPr spcFirstLastPara="1" wrap="square" lIns="45700" tIns="45700" rIns="45700" bIns="45700" anchor="t" anchorCtr="0">
            <a:noAutofit/>
          </a:bodyPr>
          <a:lstStyle/>
          <a:p>
            <a:pPr indent="-355600">
              <a:lnSpc>
                <a:spcPct val="114000"/>
              </a:lnSpc>
              <a:spcBef>
                <a:spcPts val="0"/>
              </a:spcBef>
              <a:buFont typeface="Arial"/>
              <a:buChar char="•"/>
            </a:pPr>
            <a:r>
              <a:rPr lang="en-US" b="0" dirty="0"/>
              <a:t>11 of 12 participants went to the view payment history link under the relevant benefit from the homepage.</a:t>
            </a:r>
            <a:endParaRPr lang="en-US" b="0"/>
          </a:p>
          <a:p>
            <a:pPr indent="-355600">
              <a:lnSpc>
                <a:spcPct val="113999"/>
              </a:lnSpc>
              <a:spcBef>
                <a:spcPts val="0"/>
              </a:spcBef>
              <a:buFont typeface="Arial"/>
              <a:buChar char="•"/>
            </a:pPr>
            <a:r>
              <a:rPr lang="en-US" b="0" dirty="0"/>
              <a:t>All participants noticed the view payment history link on My VA as soon as they scrolled down to the Benefit payment and debt section of the page.  </a:t>
            </a:r>
          </a:p>
          <a:p>
            <a:pPr indent="-355600">
              <a:lnSpc>
                <a:spcPct val="113999"/>
              </a:lnSpc>
              <a:spcBef>
                <a:spcPts val="0"/>
              </a:spcBef>
              <a:buChar char="●"/>
            </a:pPr>
            <a:endParaRPr lang="en-US" b="0" dirty="0"/>
          </a:p>
          <a:p>
            <a:pPr indent="-355600">
              <a:lnSpc>
                <a:spcPct val="113999"/>
              </a:lnSpc>
              <a:spcBef>
                <a:spcPts val="0"/>
              </a:spcBef>
              <a:buChar char="●"/>
            </a:pPr>
            <a:endParaRPr lang="en-US" b="0" dirty="0"/>
          </a:p>
          <a:p>
            <a:pPr marL="0" indent="0">
              <a:lnSpc>
                <a:spcPct val="114000"/>
              </a:lnSpc>
              <a:spcBef>
                <a:spcPts val="1000"/>
              </a:spcBef>
              <a:spcAft>
                <a:spcPts val="1000"/>
              </a:spcAft>
            </a:pPr>
            <a:endParaRPr lang="en-US" b="0" dirty="0"/>
          </a:p>
        </p:txBody>
      </p:sp>
      <p:sp>
        <p:nvSpPr>
          <p:cNvPr id="168" name="Google Shape;168;p25"/>
          <p:cNvSpPr txBox="1">
            <a:spLocks noGrp="1"/>
          </p:cNvSpPr>
          <p:nvPr>
            <p:ph type="subTitle" idx="2"/>
          </p:nvPr>
        </p:nvSpPr>
        <p:spPr>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Research Findings</a:t>
            </a:r>
            <a:endParaRPr/>
          </a:p>
        </p:txBody>
      </p:sp>
      <p:pic>
        <p:nvPicPr>
          <p:cNvPr id="2" name="Picture 2" descr="Screenshot of the Benefit payments and debts section of My VA. A link reading View your payment history is circled. All participants easily noticed this link.​">
            <a:extLst>
              <a:ext uri="{FF2B5EF4-FFF2-40B4-BE49-F238E27FC236}">
                <a16:creationId xmlns:a16="http://schemas.microsoft.com/office/drawing/2014/main" id="{388E4A8D-C4D4-4A80-9B69-3881BFC7499A}"/>
              </a:ext>
            </a:extLst>
          </p:cNvPr>
          <p:cNvPicPr>
            <a:picLocks noChangeAspect="1"/>
          </p:cNvPicPr>
          <p:nvPr/>
        </p:nvPicPr>
        <p:blipFill>
          <a:blip r:embed="rId3"/>
          <a:stretch>
            <a:fillRect/>
          </a:stretch>
        </p:blipFill>
        <p:spPr>
          <a:xfrm>
            <a:off x="7866414" y="1915485"/>
            <a:ext cx="4252354" cy="3022083"/>
          </a:xfrm>
          <a:prstGeom prst="rect">
            <a:avLst/>
          </a:prstGeom>
        </p:spPr>
      </p:pic>
      <p:sp>
        <p:nvSpPr>
          <p:cNvPr id="3" name="TextBox 2">
            <a:extLst>
              <a:ext uri="{FF2B5EF4-FFF2-40B4-BE49-F238E27FC236}">
                <a16:creationId xmlns:a16="http://schemas.microsoft.com/office/drawing/2014/main" id="{2B66BD64-31B2-403D-B088-065D194C13C9}"/>
              </a:ext>
            </a:extLst>
          </p:cNvPr>
          <p:cNvSpPr txBox="1"/>
          <p:nvPr/>
        </p:nvSpPr>
        <p:spPr>
          <a:xfrm>
            <a:off x="7910945" y="4180113"/>
            <a:ext cx="420782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FFFFFF"/>
              </a:solidFill>
              <a:latin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609600" y="2944048"/>
            <a:ext cx="10972800" cy="969900"/>
          </a:xfrm>
          <a:prstGeom prst="rect">
            <a:avLst/>
          </a:prstGeom>
        </p:spPr>
        <p:txBody>
          <a:bodyPr spcFirstLastPara="1" wrap="square" lIns="45700" tIns="45700" rIns="45700" bIns="45700" anchor="b" anchorCtr="0">
            <a:noAutofit/>
          </a:bodyPr>
          <a:lstStyle/>
          <a:p>
            <a:pPr marL="0" lvl="0" indent="0" algn="l" rtl="0">
              <a:spcBef>
                <a:spcPts val="0"/>
              </a:spcBef>
              <a:spcAft>
                <a:spcPts val="0"/>
              </a:spcAft>
              <a:buNone/>
            </a:pPr>
            <a:r>
              <a:rPr lang="en-US"/>
              <a:t>Background &amp; Goals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613175" y="680400"/>
            <a:ext cx="10054800" cy="2286564"/>
          </a:xfrm>
          <a:prstGeom prst="rect">
            <a:avLst/>
          </a:prstGeom>
        </p:spPr>
        <p:txBody>
          <a:bodyPr spcFirstLastPara="1" wrap="square" lIns="45700" tIns="45700" rIns="45700" bIns="45700" anchor="t" anchorCtr="0">
            <a:noAutofit/>
          </a:bodyPr>
          <a:lstStyle/>
          <a:p>
            <a:r>
              <a:rPr lang="en-US" sz="3000" dirty="0"/>
              <a:t>1.2 Participants weren’t confident about where to find debt information from the homepage, but clearly understood where to find that information on My VA.</a:t>
            </a:r>
          </a:p>
          <a:p>
            <a:pPr marL="38100">
              <a:lnSpc>
                <a:spcPct val="114999"/>
              </a:lnSpc>
              <a:buSzPts val="3000"/>
            </a:pPr>
            <a:endParaRPr lang="en-US" sz="3000" dirty="0"/>
          </a:p>
        </p:txBody>
      </p:sp>
      <p:sp>
        <p:nvSpPr>
          <p:cNvPr id="168" name="Google Shape;168;p25"/>
          <p:cNvSpPr txBox="1">
            <a:spLocks noGrp="1"/>
          </p:cNvSpPr>
          <p:nvPr>
            <p:ph type="subTitle" idx="1"/>
          </p:nvPr>
        </p:nvSpPr>
        <p:spPr>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Research Findings</a:t>
            </a:r>
            <a:endParaRPr/>
          </a:p>
        </p:txBody>
      </p:sp>
      <p:sp>
        <p:nvSpPr>
          <p:cNvPr id="169" name="Google Shape;169;p25"/>
          <p:cNvSpPr txBox="1">
            <a:spLocks noGrp="1"/>
          </p:cNvSpPr>
          <p:nvPr>
            <p:ph type="body" idx="2"/>
          </p:nvPr>
        </p:nvSpPr>
        <p:spPr>
          <a:xfrm>
            <a:off x="613175" y="2253168"/>
            <a:ext cx="10694100" cy="4884900"/>
          </a:xfrm>
          <a:prstGeom prst="rect">
            <a:avLst/>
          </a:prstGeom>
        </p:spPr>
        <p:txBody>
          <a:bodyPr spcFirstLastPara="1" wrap="square" lIns="45700" tIns="45700" rIns="45700" bIns="45700" anchor="t" anchorCtr="0">
            <a:noAutofit/>
          </a:bodyPr>
          <a:lstStyle/>
          <a:p>
            <a:pPr indent="-355600">
              <a:lnSpc>
                <a:spcPct val="113999"/>
              </a:lnSpc>
              <a:spcBef>
                <a:spcPts val="0"/>
              </a:spcBef>
              <a:buFont typeface="Arial"/>
              <a:buChar char="•"/>
            </a:pPr>
            <a:r>
              <a:rPr lang="en-US" b="0" dirty="0"/>
              <a:t>All but one participant in this group were unfamiliar with VA debt, so they had no context around looking for such information. </a:t>
            </a:r>
            <a:endParaRPr lang="en-US" dirty="0"/>
          </a:p>
          <a:p>
            <a:pPr indent="-355600">
              <a:lnSpc>
                <a:spcPct val="113999"/>
              </a:lnSpc>
              <a:spcBef>
                <a:spcPts val="0"/>
              </a:spcBef>
              <a:buFont typeface="Arial"/>
              <a:buChar char="•"/>
            </a:pPr>
            <a:r>
              <a:rPr lang="en-US" b="0" dirty="0"/>
              <a:t>Some participants, including the one participant with debt, guessed they might find debt information under payment history. This aligns with what other VA.gov team’s have noted in research.</a:t>
            </a:r>
            <a:endParaRPr lang="en-US" dirty="0"/>
          </a:p>
          <a:p>
            <a:pPr indent="-355600">
              <a:lnSpc>
                <a:spcPct val="113999"/>
              </a:lnSpc>
              <a:spcBef>
                <a:spcPts val="0"/>
              </a:spcBef>
              <a:buFont typeface="Arial"/>
              <a:buChar char="•"/>
            </a:pPr>
            <a:r>
              <a:rPr lang="en-US" b="0" dirty="0"/>
              <a:t>Once they visited My VA, it was clear to them that they would see information about any debts under the “Benefit payments and debts section”.</a:t>
            </a:r>
            <a:endParaRPr lang="en-US" dirty="0"/>
          </a:p>
          <a:p>
            <a:pPr indent="-355600">
              <a:lnSpc>
                <a:spcPct val="113999"/>
              </a:lnSpc>
              <a:spcBef>
                <a:spcPts val="0"/>
              </a:spcBef>
              <a:buFont typeface="Arial"/>
              <a:buChar char="•"/>
            </a:pPr>
            <a:endParaRPr lang="en-US" b="0" dirty="0"/>
          </a:p>
          <a:p>
            <a:pPr indent="-355600">
              <a:lnSpc>
                <a:spcPct val="113999"/>
              </a:lnSpc>
              <a:spcBef>
                <a:spcPts val="0"/>
              </a:spcBef>
              <a:buChar char="●"/>
            </a:pPr>
            <a:endParaRPr lang="en-US" b="0" dirty="0"/>
          </a:p>
          <a:p>
            <a:pPr marL="0" indent="0">
              <a:lnSpc>
                <a:spcPct val="114000"/>
              </a:lnSpc>
              <a:spcBef>
                <a:spcPts val="1000"/>
              </a:spcBef>
              <a:spcAft>
                <a:spcPts val="1000"/>
              </a:spcAft>
            </a:pPr>
            <a:endParaRPr lang="en-US" b="0" dirty="0"/>
          </a:p>
        </p:txBody>
      </p:sp>
    </p:spTree>
    <p:extLst>
      <p:ext uri="{BB962C8B-B14F-4D97-AF65-F5344CB8AC3E}">
        <p14:creationId xmlns:p14="http://schemas.microsoft.com/office/powerpoint/2010/main" val="552353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613175" y="680400"/>
            <a:ext cx="10054800" cy="1207889"/>
          </a:xfrm>
          <a:prstGeom prst="rect">
            <a:avLst/>
          </a:prstGeom>
        </p:spPr>
        <p:txBody>
          <a:bodyPr spcFirstLastPara="1" wrap="square" lIns="45700" tIns="45700" rIns="45700" bIns="45700" anchor="t" anchorCtr="0">
            <a:noAutofit/>
          </a:bodyPr>
          <a:lstStyle/>
          <a:p>
            <a:r>
              <a:rPr lang="en-US" sz="3000" dirty="0"/>
              <a:t>1.3 Participant expectations about where to find the travel reimbursement information were varied.</a:t>
            </a:r>
            <a:endParaRPr lang="en-US" dirty="0"/>
          </a:p>
        </p:txBody>
      </p:sp>
      <p:sp>
        <p:nvSpPr>
          <p:cNvPr id="168" name="Google Shape;168;p25"/>
          <p:cNvSpPr txBox="1">
            <a:spLocks noGrp="1"/>
          </p:cNvSpPr>
          <p:nvPr>
            <p:ph type="subTitle" idx="1"/>
          </p:nvPr>
        </p:nvSpPr>
        <p:spPr>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Research Findings</a:t>
            </a:r>
            <a:endParaRPr/>
          </a:p>
        </p:txBody>
      </p:sp>
      <p:sp>
        <p:nvSpPr>
          <p:cNvPr id="169" name="Google Shape;169;p25"/>
          <p:cNvSpPr txBox="1">
            <a:spLocks noGrp="1"/>
          </p:cNvSpPr>
          <p:nvPr>
            <p:ph type="body" idx="2"/>
          </p:nvPr>
        </p:nvSpPr>
        <p:spPr>
          <a:xfrm>
            <a:off x="613175" y="1887012"/>
            <a:ext cx="10694100" cy="4884900"/>
          </a:xfrm>
          <a:prstGeom prst="rect">
            <a:avLst/>
          </a:prstGeom>
        </p:spPr>
        <p:txBody>
          <a:bodyPr spcFirstLastPara="1" wrap="square" lIns="45700" tIns="45700" rIns="45700" bIns="45700" anchor="t" anchorCtr="0">
            <a:noAutofit/>
          </a:bodyPr>
          <a:lstStyle/>
          <a:p>
            <a:pPr marL="228600" indent="0"/>
            <a:r>
              <a:rPr lang="en-US" b="0" dirty="0"/>
              <a:t>Many participants stated an initial answer, but then talked about it making sense in two places (usually Benefit payments and debts and Health care). </a:t>
            </a:r>
            <a:endParaRPr lang="en-US"/>
          </a:p>
          <a:p>
            <a:pPr marL="228600" indent="0"/>
            <a:r>
              <a:rPr lang="en-US" b="0" dirty="0"/>
              <a:t>Their initial responses were:</a:t>
            </a:r>
            <a:endParaRPr lang="en-US" dirty="0"/>
          </a:p>
          <a:p>
            <a:pPr>
              <a:buFont typeface="Arial"/>
              <a:buChar char="•"/>
            </a:pPr>
            <a:r>
              <a:rPr lang="en-US" b="0" dirty="0"/>
              <a:t>Benefit payments and debts - 4 participants</a:t>
            </a:r>
            <a:endParaRPr lang="en-US" dirty="0"/>
          </a:p>
          <a:p>
            <a:pPr>
              <a:buFont typeface="Arial"/>
              <a:buChar char="•"/>
            </a:pPr>
            <a:r>
              <a:rPr lang="en-US" b="0" dirty="0"/>
              <a:t>Health care - 3 participants</a:t>
            </a:r>
            <a:endParaRPr lang="en-US" dirty="0"/>
          </a:p>
          <a:p>
            <a:pPr>
              <a:buFont typeface="Arial"/>
              <a:buChar char="•"/>
            </a:pPr>
            <a:r>
              <a:rPr lang="en-US" b="0" dirty="0"/>
              <a:t>Claims &amp; appeals - 2 participants</a:t>
            </a:r>
            <a:endParaRPr lang="en-US" dirty="0"/>
          </a:p>
          <a:p>
            <a:pPr indent="-355600">
              <a:lnSpc>
                <a:spcPct val="113999"/>
              </a:lnSpc>
              <a:spcBef>
                <a:spcPts val="0"/>
              </a:spcBef>
              <a:buChar char="●"/>
            </a:pPr>
            <a:endParaRPr lang="en-US" b="0" dirty="0"/>
          </a:p>
          <a:p>
            <a:pPr marL="101600" indent="0">
              <a:lnSpc>
                <a:spcPct val="113999"/>
              </a:lnSpc>
              <a:spcBef>
                <a:spcPts val="0"/>
              </a:spcBef>
            </a:pPr>
            <a:r>
              <a:rPr lang="en-US" dirty="0"/>
              <a:t>Note: </a:t>
            </a:r>
            <a:r>
              <a:rPr lang="en-US" b="0" dirty="0"/>
              <a:t>We didn’t get to discuss this with each person due to time constraints.</a:t>
            </a:r>
          </a:p>
          <a:p>
            <a:pPr indent="-355600">
              <a:lnSpc>
                <a:spcPct val="113999"/>
              </a:lnSpc>
              <a:spcBef>
                <a:spcPts val="0"/>
              </a:spcBef>
              <a:buChar char="●"/>
            </a:pPr>
            <a:endParaRPr lang="en-US" b="0" dirty="0"/>
          </a:p>
          <a:p>
            <a:pPr marL="0" indent="0">
              <a:lnSpc>
                <a:spcPct val="114000"/>
              </a:lnSpc>
              <a:spcBef>
                <a:spcPts val="1000"/>
              </a:spcBef>
              <a:spcAft>
                <a:spcPts val="1000"/>
              </a:spcAft>
            </a:pPr>
            <a:endParaRPr lang="en-US" b="0" dirty="0"/>
          </a:p>
        </p:txBody>
      </p:sp>
    </p:spTree>
    <p:extLst>
      <p:ext uri="{BB962C8B-B14F-4D97-AF65-F5344CB8AC3E}">
        <p14:creationId xmlns:p14="http://schemas.microsoft.com/office/powerpoint/2010/main" val="2514769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613175" y="680400"/>
            <a:ext cx="10054800" cy="1207889"/>
          </a:xfrm>
          <a:prstGeom prst="rect">
            <a:avLst/>
          </a:prstGeom>
        </p:spPr>
        <p:txBody>
          <a:bodyPr spcFirstLastPara="1" wrap="square" lIns="45700" tIns="45700" rIns="45700" bIns="45700" anchor="t" anchorCtr="0">
            <a:noAutofit/>
          </a:bodyPr>
          <a:lstStyle/>
          <a:p>
            <a:r>
              <a:rPr lang="en-US" sz="3000" dirty="0"/>
              <a:t>1.4 Participants preferred My VA sections to be ordered by on their VA benefits and services.</a:t>
            </a:r>
            <a:endParaRPr lang="en-US" dirty="0"/>
          </a:p>
        </p:txBody>
      </p:sp>
      <p:sp>
        <p:nvSpPr>
          <p:cNvPr id="168" name="Google Shape;168;p25"/>
          <p:cNvSpPr txBox="1">
            <a:spLocks noGrp="1"/>
          </p:cNvSpPr>
          <p:nvPr>
            <p:ph type="subTitle" idx="1"/>
          </p:nvPr>
        </p:nvSpPr>
        <p:spPr>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Research Findings</a:t>
            </a:r>
            <a:endParaRPr/>
          </a:p>
        </p:txBody>
      </p:sp>
      <p:sp>
        <p:nvSpPr>
          <p:cNvPr id="169" name="Google Shape;169;p25"/>
          <p:cNvSpPr txBox="1">
            <a:spLocks noGrp="1"/>
          </p:cNvSpPr>
          <p:nvPr>
            <p:ph type="body" idx="2"/>
          </p:nvPr>
        </p:nvSpPr>
        <p:spPr>
          <a:xfrm>
            <a:off x="613175" y="1887012"/>
            <a:ext cx="10694100" cy="4884900"/>
          </a:xfrm>
          <a:prstGeom prst="rect">
            <a:avLst/>
          </a:prstGeom>
        </p:spPr>
        <p:txBody>
          <a:bodyPr spcFirstLastPara="1" wrap="square" lIns="45700" tIns="45700" rIns="45700" bIns="45700" anchor="t" anchorCtr="0">
            <a:noAutofit/>
          </a:bodyPr>
          <a:lstStyle/>
          <a:p>
            <a:pPr marL="228600" indent="0"/>
            <a:r>
              <a:rPr lang="en-US" b="0" dirty="0"/>
              <a:t>Each participant had different feedback about which section of My VA mattered most to them. They each stated the highest priority section was the one containing information about the benefit they used most.</a:t>
            </a:r>
          </a:p>
          <a:p>
            <a:pPr marL="571500" indent="-342900">
              <a:buFont typeface="Arial"/>
              <a:buChar char="•"/>
            </a:pPr>
            <a:r>
              <a:rPr lang="en-US" b="0" dirty="0"/>
              <a:t>For participants who used VA health care, that section was highest priority for them. </a:t>
            </a:r>
            <a:endParaRPr lang="en-US" dirty="0"/>
          </a:p>
          <a:p>
            <a:pPr marL="571500" indent="-342900">
              <a:buFont typeface="Arial"/>
              <a:buChar char="•"/>
            </a:pPr>
            <a:r>
              <a:rPr lang="en-US" b="0" dirty="0"/>
              <a:t> Others stated Benefit payment and debts.</a:t>
            </a:r>
            <a:endParaRPr lang="en-US" dirty="0"/>
          </a:p>
          <a:p>
            <a:pPr marL="571500" indent="-342900">
              <a:buFont typeface="Arial"/>
              <a:buChar char="•"/>
            </a:pPr>
            <a:r>
              <a:rPr lang="en-US" b="0" dirty="0"/>
              <a:t>Others stated Claims and appeals. </a:t>
            </a:r>
            <a:endParaRPr lang="en-US" dirty="0"/>
          </a:p>
          <a:p>
            <a:pPr marL="571500" indent="-342900">
              <a:buFont typeface="Arial"/>
              <a:buChar char="•"/>
            </a:pPr>
            <a:r>
              <a:rPr lang="en-US" b="0" dirty="0"/>
              <a:t>One participant said the Applying for benefits section would be the most important.</a:t>
            </a:r>
            <a:endParaRPr lang="en-US" dirty="0"/>
          </a:p>
        </p:txBody>
      </p:sp>
    </p:spTree>
    <p:extLst>
      <p:ext uri="{BB962C8B-B14F-4D97-AF65-F5344CB8AC3E}">
        <p14:creationId xmlns:p14="http://schemas.microsoft.com/office/powerpoint/2010/main" val="3043895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613175" y="680400"/>
            <a:ext cx="10054800" cy="1207889"/>
          </a:xfrm>
          <a:prstGeom prst="rect">
            <a:avLst/>
          </a:prstGeom>
        </p:spPr>
        <p:txBody>
          <a:bodyPr spcFirstLastPara="1" wrap="square" lIns="45700" tIns="45700" rIns="45700" bIns="45700" anchor="t" anchorCtr="0">
            <a:noAutofit/>
          </a:bodyPr>
          <a:lstStyle/>
          <a:p>
            <a:r>
              <a:rPr lang="en-US" sz="3000" dirty="0"/>
              <a:t>1.5 Displaying important information at the top of the page was effective at getting participants’ attention. </a:t>
            </a:r>
            <a:endParaRPr lang="en-US" dirty="0"/>
          </a:p>
        </p:txBody>
      </p:sp>
      <p:sp>
        <p:nvSpPr>
          <p:cNvPr id="168" name="Google Shape;168;p25"/>
          <p:cNvSpPr txBox="1">
            <a:spLocks noGrp="1"/>
          </p:cNvSpPr>
          <p:nvPr>
            <p:ph type="subTitle" idx="1"/>
          </p:nvPr>
        </p:nvSpPr>
        <p:spPr>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Research Findings</a:t>
            </a:r>
            <a:endParaRPr/>
          </a:p>
        </p:txBody>
      </p:sp>
      <p:sp>
        <p:nvSpPr>
          <p:cNvPr id="169" name="Google Shape;169;p25"/>
          <p:cNvSpPr txBox="1">
            <a:spLocks noGrp="1"/>
          </p:cNvSpPr>
          <p:nvPr>
            <p:ph type="body" idx="2"/>
          </p:nvPr>
        </p:nvSpPr>
        <p:spPr>
          <a:xfrm>
            <a:off x="613175" y="1887012"/>
            <a:ext cx="10694100" cy="4884900"/>
          </a:xfrm>
          <a:prstGeom prst="rect">
            <a:avLst/>
          </a:prstGeom>
        </p:spPr>
        <p:txBody>
          <a:bodyPr spcFirstLastPara="1" wrap="square" lIns="45700" tIns="45700" rIns="45700" bIns="45700" anchor="t" anchorCtr="0">
            <a:noAutofit/>
          </a:bodyPr>
          <a:lstStyle/>
          <a:p>
            <a:pPr marL="228600" indent="0"/>
            <a:r>
              <a:rPr lang="en-US" b="0" dirty="0"/>
              <a:t>Many participants immediately commented on the onsite notification as soon as they landed on My VA. </a:t>
            </a:r>
            <a:endParaRPr lang="en-US" dirty="0"/>
          </a:p>
          <a:p>
            <a:pPr marL="571500" indent="-342900">
              <a:buFont typeface="Arial"/>
              <a:buChar char="•"/>
            </a:pPr>
            <a:r>
              <a:rPr lang="en-US" b="0" dirty="0"/>
              <a:t>The top of the page was a logical placement. This was especially true for time sensitive information, and users on mobile devices.</a:t>
            </a:r>
          </a:p>
          <a:p>
            <a:pPr marL="685800" lvl="1" indent="0"/>
            <a:r>
              <a:rPr lang="en-US" i="1" dirty="0">
                <a:solidFill>
                  <a:schemeClr val="bg1"/>
                </a:solidFill>
              </a:rPr>
              <a:t>“If it's at the top, it’s the first thing that grabs your eyes and attention.” - P12</a:t>
            </a:r>
          </a:p>
          <a:p>
            <a:pPr marL="571500" indent="-342900">
              <a:buFont typeface="Arial"/>
              <a:buChar char="•"/>
            </a:pPr>
            <a:r>
              <a:rPr lang="en-US" b="0" dirty="0">
                <a:solidFill>
                  <a:schemeClr val="accent6"/>
                </a:solidFill>
              </a:rPr>
              <a:t>Repeating alerts on the page served as an effective reminder for most people.</a:t>
            </a:r>
          </a:p>
          <a:p>
            <a:pPr marL="1028700" lvl="1" indent="-342900">
              <a:buFont typeface="Arial"/>
              <a:buChar char="•"/>
            </a:pPr>
            <a:r>
              <a:rPr lang="en-US" dirty="0"/>
              <a:t>However, 3 participants thought the alerts were identical because they had the same link.</a:t>
            </a:r>
            <a:endParaRPr lang="en-US" dirty="0">
              <a:solidFill>
                <a:srgbClr val="081928"/>
              </a:solidFill>
            </a:endParaRPr>
          </a:p>
          <a:p>
            <a:pPr marL="1028700" lvl="1" indent="-342900">
              <a:buFont typeface="Arial"/>
              <a:buChar char="•"/>
            </a:pPr>
            <a:r>
              <a:rPr lang="en-US" dirty="0"/>
              <a:t>2 different participants explicitly stated they were confused by the repetition (they understood the difference in content), commenting that the alerts meant essentially the same thing.</a:t>
            </a:r>
            <a:endParaRPr lang="en-US" b="0">
              <a:solidFill>
                <a:schemeClr val="accent6"/>
              </a:solidFill>
            </a:endParaRPr>
          </a:p>
          <a:p>
            <a:pPr marL="228600" indent="0"/>
            <a:endParaRPr lang="en-US" b="0" dirty="0"/>
          </a:p>
        </p:txBody>
      </p:sp>
    </p:spTree>
    <p:extLst>
      <p:ext uri="{BB962C8B-B14F-4D97-AF65-F5344CB8AC3E}">
        <p14:creationId xmlns:p14="http://schemas.microsoft.com/office/powerpoint/2010/main" val="2248706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609600" y="2944048"/>
            <a:ext cx="10972800" cy="969900"/>
          </a:xfrm>
          <a:prstGeom prst="rect">
            <a:avLst/>
          </a:prstGeom>
          <a:noFill/>
          <a:ln>
            <a:noFill/>
          </a:ln>
        </p:spPr>
        <p:txBody>
          <a:bodyPr spcFirstLastPara="1" wrap="square" lIns="45700" tIns="45700" rIns="45700" bIns="45700" anchor="b" anchorCtr="0">
            <a:noAutofit/>
          </a:bodyPr>
          <a:lstStyle/>
          <a:p>
            <a:r>
              <a:rPr lang="en-US" dirty="0"/>
              <a:t>2. </a:t>
            </a:r>
            <a:r>
              <a:rPr lang="en-US" b="1" dirty="0"/>
              <a:t>Financial information</a:t>
            </a:r>
            <a:endParaRPr lang="en-US" dirty="0"/>
          </a:p>
        </p:txBody>
      </p:sp>
    </p:spTree>
    <p:extLst>
      <p:ext uri="{BB962C8B-B14F-4D97-AF65-F5344CB8AC3E}">
        <p14:creationId xmlns:p14="http://schemas.microsoft.com/office/powerpoint/2010/main" val="3654815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613175" y="680400"/>
            <a:ext cx="10054800" cy="1207889"/>
          </a:xfrm>
          <a:prstGeom prst="rect">
            <a:avLst/>
          </a:prstGeom>
        </p:spPr>
        <p:txBody>
          <a:bodyPr spcFirstLastPara="1" wrap="square" lIns="45700" tIns="45700" rIns="45700" bIns="45700" anchor="t" anchorCtr="0">
            <a:noAutofit/>
          </a:bodyPr>
          <a:lstStyle/>
          <a:p>
            <a:r>
              <a:rPr lang="en-US" sz="3000" dirty="0"/>
              <a:t>2.1 Amount is the most critical piece of information to participants for both payment and debts.</a:t>
            </a:r>
            <a:endParaRPr lang="en-US" dirty="0"/>
          </a:p>
        </p:txBody>
      </p:sp>
      <p:sp>
        <p:nvSpPr>
          <p:cNvPr id="168" name="Google Shape;168;p25"/>
          <p:cNvSpPr txBox="1">
            <a:spLocks noGrp="1"/>
          </p:cNvSpPr>
          <p:nvPr>
            <p:ph type="subTitle" idx="1"/>
          </p:nvPr>
        </p:nvSpPr>
        <p:spPr>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Research Findings</a:t>
            </a:r>
            <a:endParaRPr/>
          </a:p>
        </p:txBody>
      </p:sp>
      <p:sp>
        <p:nvSpPr>
          <p:cNvPr id="169" name="Google Shape;169;p25"/>
          <p:cNvSpPr txBox="1">
            <a:spLocks noGrp="1"/>
          </p:cNvSpPr>
          <p:nvPr>
            <p:ph type="body" idx="2"/>
          </p:nvPr>
        </p:nvSpPr>
        <p:spPr>
          <a:xfrm>
            <a:off x="613175" y="1887012"/>
            <a:ext cx="10694100" cy="4884900"/>
          </a:xfrm>
          <a:prstGeom prst="rect">
            <a:avLst/>
          </a:prstGeom>
        </p:spPr>
        <p:txBody>
          <a:bodyPr spcFirstLastPara="1" wrap="square" lIns="45700" tIns="45700" rIns="45700" bIns="45700" anchor="t" anchorCtr="0">
            <a:noAutofit/>
          </a:bodyPr>
          <a:lstStyle/>
          <a:p>
            <a:pPr marL="342900" indent="-342900">
              <a:buFont typeface="Arial"/>
              <a:buChar char="•"/>
            </a:pPr>
            <a:r>
              <a:rPr lang="en-US" b="0" dirty="0"/>
              <a:t>This was true whether it was an amount being paid or an amount owed.</a:t>
            </a:r>
            <a:endParaRPr lang="en-US" b="0" dirty="0">
              <a:solidFill>
                <a:srgbClr val="081928"/>
              </a:solidFill>
            </a:endParaRPr>
          </a:p>
          <a:p>
            <a:pPr marL="342900" indent="-342900">
              <a:buFont typeface="Arial"/>
              <a:buChar char="•"/>
            </a:pPr>
            <a:r>
              <a:rPr lang="en-US" b="0" dirty="0"/>
              <a:t>Participants mentioned secondary information as also being important, and talked about hoping to find this information if they clicked on the </a:t>
            </a:r>
            <a:r>
              <a:rPr lang="en-US" dirty="0"/>
              <a:t>“View payment history” or “Manage your VA debt links” </a:t>
            </a:r>
            <a:r>
              <a:rPr lang="en-US" b="0" dirty="0"/>
              <a:t>from My VA:</a:t>
            </a:r>
            <a:endParaRPr lang="en-US" b="0">
              <a:solidFill>
                <a:schemeClr val="accent6"/>
              </a:solidFill>
            </a:endParaRPr>
          </a:p>
          <a:p>
            <a:pPr lvl="1" indent="-342900">
              <a:buFont typeface="Arial"/>
              <a:buChar char="•"/>
            </a:pPr>
            <a:r>
              <a:rPr lang="en-US" b="0" dirty="0"/>
              <a:t>The date a payment was deposited into their account</a:t>
            </a:r>
          </a:p>
          <a:p>
            <a:pPr lvl="1" indent="-342900">
              <a:buFont typeface="Arial"/>
              <a:buChar char="•"/>
            </a:pPr>
            <a:r>
              <a:rPr lang="en-US" b="0" dirty="0"/>
              <a:t>The due date for a debt</a:t>
            </a:r>
          </a:p>
          <a:p>
            <a:pPr lvl="1" indent="-342900">
              <a:buFont typeface="Arial"/>
              <a:buChar char="•"/>
            </a:pPr>
            <a:r>
              <a:rPr lang="en-US" b="0" dirty="0"/>
              <a:t>The reason for a debt</a:t>
            </a:r>
          </a:p>
          <a:p>
            <a:pPr lvl="1" indent="-342900">
              <a:buFont typeface="Arial"/>
              <a:buChar char="•"/>
            </a:pPr>
            <a:r>
              <a:rPr lang="en-US" b="0" dirty="0"/>
              <a:t>How to pay a debt</a:t>
            </a:r>
          </a:p>
          <a:p>
            <a:pPr lvl="1" indent="-342900">
              <a:buFont typeface="Arial"/>
              <a:buChar char="•"/>
            </a:pPr>
            <a:r>
              <a:rPr lang="en-US" b="0" dirty="0"/>
              <a:t>Someone to contact if they had questions about their </a:t>
            </a:r>
            <a:r>
              <a:rPr lang="en-US" dirty="0"/>
              <a:t>debt</a:t>
            </a:r>
          </a:p>
          <a:p>
            <a:pPr indent="-342900">
              <a:buFont typeface="Arial"/>
              <a:buChar char="•"/>
            </a:pPr>
            <a:r>
              <a:rPr lang="en-US" dirty="0"/>
              <a:t>Participants</a:t>
            </a:r>
            <a:r>
              <a:rPr lang="en-US" b="0" dirty="0"/>
              <a:t> who had been long-time recipients of steady compensation payments weren’t overly concerned about seeing deposit amounts.</a:t>
            </a:r>
            <a:endParaRPr lang="en-US"/>
          </a:p>
        </p:txBody>
      </p:sp>
    </p:spTree>
    <p:extLst>
      <p:ext uri="{BB962C8B-B14F-4D97-AF65-F5344CB8AC3E}">
        <p14:creationId xmlns:p14="http://schemas.microsoft.com/office/powerpoint/2010/main" val="3694781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613175" y="680400"/>
            <a:ext cx="6574112" cy="673500"/>
          </a:xfrm>
          <a:prstGeom prst="rect">
            <a:avLst/>
          </a:prstGeom>
        </p:spPr>
        <p:txBody>
          <a:bodyPr spcFirstLastPara="1" wrap="square" lIns="45700" tIns="45700" rIns="45700" bIns="45700" anchor="t" anchorCtr="0">
            <a:noAutofit/>
          </a:bodyPr>
          <a:lstStyle/>
          <a:p>
            <a:r>
              <a:rPr lang="en-US" sz="3000" dirty="0"/>
              <a:t>2.2 Some participants found it helpful to know the number of outstanding debts.</a:t>
            </a:r>
            <a:endParaRPr lang="en-US" dirty="0"/>
          </a:p>
        </p:txBody>
      </p:sp>
      <p:sp>
        <p:nvSpPr>
          <p:cNvPr id="169" name="Google Shape;169;p25"/>
          <p:cNvSpPr txBox="1">
            <a:spLocks noGrp="1"/>
          </p:cNvSpPr>
          <p:nvPr>
            <p:ph type="body" idx="1"/>
          </p:nvPr>
        </p:nvSpPr>
        <p:spPr>
          <a:xfrm>
            <a:off x="613175" y="2302649"/>
            <a:ext cx="5580000" cy="4884900"/>
          </a:xfrm>
          <a:prstGeom prst="rect">
            <a:avLst/>
          </a:prstGeom>
        </p:spPr>
        <p:txBody>
          <a:bodyPr spcFirstLastPara="1" wrap="square" lIns="45700" tIns="45700" rIns="45700" bIns="45700" anchor="t" anchorCtr="0">
            <a:noAutofit/>
          </a:bodyPr>
          <a:lstStyle/>
          <a:p>
            <a:pPr marL="0" indent="0"/>
            <a:r>
              <a:rPr lang="en-US" b="0" dirty="0"/>
              <a:t>Of the 6 participants we were able to ask about the specific number of outstanding debts, 5 stated it would be important for them to see the number. </a:t>
            </a:r>
            <a:endParaRPr lang="en-US" dirty="0"/>
          </a:p>
          <a:p>
            <a:pPr marL="0" indent="0"/>
            <a:endParaRPr lang="en-US" b="0" dirty="0"/>
          </a:p>
          <a:p>
            <a:pPr marL="0" indent="0"/>
            <a:r>
              <a:rPr lang="en-US" b="0" dirty="0"/>
              <a:t>Their comments suggest that including the number of debts in the alert would spur them into action more than simply knowing there was a new debt.</a:t>
            </a:r>
          </a:p>
        </p:txBody>
      </p:sp>
      <p:sp>
        <p:nvSpPr>
          <p:cNvPr id="168" name="Google Shape;168;p25"/>
          <p:cNvSpPr txBox="1">
            <a:spLocks noGrp="1"/>
          </p:cNvSpPr>
          <p:nvPr>
            <p:ph type="subTitle" idx="2"/>
          </p:nvPr>
        </p:nvSpPr>
        <p:spPr>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Research Findings</a:t>
            </a:r>
            <a:endParaRPr/>
          </a:p>
        </p:txBody>
      </p:sp>
      <p:pic>
        <p:nvPicPr>
          <p:cNvPr id="2" name="Picture 2" descr="Graphical user interface, application&#10;&#10;Description automatically generated">
            <a:extLst>
              <a:ext uri="{FF2B5EF4-FFF2-40B4-BE49-F238E27FC236}">
                <a16:creationId xmlns:a16="http://schemas.microsoft.com/office/drawing/2014/main" id="{EC4BD6AF-0425-4EA9-B9FB-91F54FFDAB4F}"/>
              </a:ext>
            </a:extLst>
          </p:cNvPr>
          <p:cNvPicPr>
            <a:picLocks noChangeAspect="1"/>
          </p:cNvPicPr>
          <p:nvPr/>
        </p:nvPicPr>
        <p:blipFill rotWithShape="1">
          <a:blip r:embed="rId3"/>
          <a:srcRect r="52805" b="-110"/>
          <a:stretch/>
        </p:blipFill>
        <p:spPr>
          <a:xfrm>
            <a:off x="8593777" y="99718"/>
            <a:ext cx="2833835" cy="6658568"/>
          </a:xfrm>
          <a:prstGeom prst="rect">
            <a:avLst/>
          </a:prstGeom>
        </p:spPr>
      </p:pic>
    </p:spTree>
    <p:extLst>
      <p:ext uri="{BB962C8B-B14F-4D97-AF65-F5344CB8AC3E}">
        <p14:creationId xmlns:p14="http://schemas.microsoft.com/office/powerpoint/2010/main" val="3552899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E3B4-6207-4820-8887-E00D51839009}"/>
              </a:ext>
            </a:extLst>
          </p:cNvPr>
          <p:cNvSpPr>
            <a:spLocks noGrp="1"/>
          </p:cNvSpPr>
          <p:nvPr>
            <p:ph type="title"/>
          </p:nvPr>
        </p:nvSpPr>
        <p:spPr/>
        <p:txBody>
          <a:bodyPr/>
          <a:lstStyle/>
          <a:p>
            <a:r>
              <a:rPr lang="en-US" dirty="0"/>
              <a:t>“I think it’s important to know because up top, it just tells me I have a debt. But, you go down here and then see I have 3 debts. </a:t>
            </a:r>
            <a:br>
              <a:rPr lang="en-US" dirty="0"/>
            </a:br>
            <a:br>
              <a:rPr lang="en-US" dirty="0"/>
            </a:br>
            <a:r>
              <a:rPr lang="en-US" dirty="0"/>
              <a:t>Oh man! 3 debts? Let me go in there and see what’s going on.” - P13</a:t>
            </a:r>
          </a:p>
        </p:txBody>
      </p:sp>
    </p:spTree>
    <p:extLst>
      <p:ext uri="{BB962C8B-B14F-4D97-AF65-F5344CB8AC3E}">
        <p14:creationId xmlns:p14="http://schemas.microsoft.com/office/powerpoint/2010/main" val="3302803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613175" y="680400"/>
            <a:ext cx="10054800" cy="1207889"/>
          </a:xfrm>
          <a:prstGeom prst="rect">
            <a:avLst/>
          </a:prstGeom>
        </p:spPr>
        <p:txBody>
          <a:bodyPr spcFirstLastPara="1" wrap="square" lIns="45700" tIns="45700" rIns="45700" bIns="45700" anchor="t" anchorCtr="0">
            <a:noAutofit/>
          </a:bodyPr>
          <a:lstStyle/>
          <a:p>
            <a:r>
              <a:rPr lang="en-US" sz="3000" dirty="0"/>
              <a:t>2.3 Two pieces of information were repeatedly named as being missing from the Benefit payments and debts section: remaining education benefits, and debt status.</a:t>
            </a:r>
            <a:endParaRPr lang="en-US" dirty="0"/>
          </a:p>
        </p:txBody>
      </p:sp>
      <p:sp>
        <p:nvSpPr>
          <p:cNvPr id="168" name="Google Shape;168;p25"/>
          <p:cNvSpPr txBox="1">
            <a:spLocks noGrp="1"/>
          </p:cNvSpPr>
          <p:nvPr>
            <p:ph type="subTitle" idx="1"/>
          </p:nvPr>
        </p:nvSpPr>
        <p:spPr>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Research Findings</a:t>
            </a:r>
            <a:endParaRPr/>
          </a:p>
        </p:txBody>
      </p:sp>
      <p:sp>
        <p:nvSpPr>
          <p:cNvPr id="169" name="Google Shape;169;p25"/>
          <p:cNvSpPr txBox="1">
            <a:spLocks noGrp="1"/>
          </p:cNvSpPr>
          <p:nvPr>
            <p:ph type="body" idx="2"/>
          </p:nvPr>
        </p:nvSpPr>
        <p:spPr>
          <a:xfrm>
            <a:off x="613175" y="2282856"/>
            <a:ext cx="10694100" cy="3994250"/>
          </a:xfrm>
          <a:prstGeom prst="rect">
            <a:avLst/>
          </a:prstGeom>
        </p:spPr>
        <p:txBody>
          <a:bodyPr spcFirstLastPara="1" wrap="square" lIns="45700" tIns="45700" rIns="45700" bIns="45700" anchor="t" anchorCtr="0">
            <a:noAutofit/>
          </a:bodyPr>
          <a:lstStyle/>
          <a:p>
            <a:pPr marL="342900" indent="-342900">
              <a:buFont typeface="Arial"/>
              <a:buChar char="•"/>
            </a:pPr>
            <a:r>
              <a:rPr lang="en-US" b="0" dirty="0"/>
              <a:t>Participants who had education benefits shared that it was not easy to figure out how much education benefit they had remaining</a:t>
            </a:r>
            <a:endParaRPr lang="en-US"/>
          </a:p>
          <a:p>
            <a:pPr marL="342900" indent="-342900">
              <a:buFont typeface="Arial"/>
              <a:buChar char="•"/>
            </a:pPr>
            <a:r>
              <a:rPr lang="en-US" b="0" dirty="0"/>
              <a:t>Participants wanted to see the status of their debt, even if they had no outstanding debt with VA.</a:t>
            </a:r>
          </a:p>
          <a:p>
            <a:pPr marL="800100" lvl="1" indent="-342900">
              <a:buFont typeface="Arial"/>
              <a:buChar char="•"/>
            </a:pPr>
            <a:r>
              <a:rPr lang="en-US" b="0" dirty="0"/>
              <a:t>Some expected the new debt alert to be replaced with a confirmation of payment, once they had paid.</a:t>
            </a:r>
            <a:endParaRPr lang="en-US" dirty="0">
              <a:solidFill>
                <a:srgbClr val="0070BC"/>
              </a:solidFill>
            </a:endParaRPr>
          </a:p>
          <a:p>
            <a:pPr marL="800100" lvl="1" indent="-342900">
              <a:buFont typeface="Arial"/>
              <a:buChar char="•"/>
            </a:pPr>
            <a:r>
              <a:rPr lang="en-US" dirty="0"/>
              <a:t>Some wanted My VA to reflect that they did not have any outstanding debt.</a:t>
            </a:r>
            <a:br>
              <a:rPr lang="en-US" dirty="0"/>
            </a:br>
            <a:r>
              <a:rPr lang="en-US" i="1" dirty="0">
                <a:solidFill>
                  <a:schemeClr val="tx1"/>
                </a:solidFill>
              </a:rPr>
              <a:t>“It should say no debt. Or give a confirmation that it your debt has been paid in full.” - P3</a:t>
            </a:r>
            <a:endParaRPr lang="en-US">
              <a:solidFill>
                <a:schemeClr val="tx1"/>
              </a:solidFill>
            </a:endParaRPr>
          </a:p>
          <a:p>
            <a:pPr marL="0" lvl="1" indent="0">
              <a:buFont typeface="Arial"/>
              <a:buChar char="•"/>
            </a:pPr>
            <a:endParaRPr lang="en-US" dirty="0"/>
          </a:p>
          <a:p>
            <a:pPr marL="0" indent="0">
              <a:buFont typeface="Arial"/>
              <a:buChar char="•"/>
            </a:pPr>
            <a:endParaRPr lang="en-US" b="0" dirty="0"/>
          </a:p>
        </p:txBody>
      </p:sp>
    </p:spTree>
    <p:extLst>
      <p:ext uri="{BB962C8B-B14F-4D97-AF65-F5344CB8AC3E}">
        <p14:creationId xmlns:p14="http://schemas.microsoft.com/office/powerpoint/2010/main" val="1296761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613175" y="680400"/>
            <a:ext cx="6821513" cy="673500"/>
          </a:xfrm>
          <a:prstGeom prst="rect">
            <a:avLst/>
          </a:prstGeom>
        </p:spPr>
        <p:txBody>
          <a:bodyPr spcFirstLastPara="1" wrap="square" lIns="45700" tIns="45700" rIns="45700" bIns="45700" anchor="t" anchorCtr="0">
            <a:noAutofit/>
          </a:bodyPr>
          <a:lstStyle/>
          <a:p>
            <a:r>
              <a:rPr lang="en-US" sz="3000" dirty="0"/>
              <a:t>2.4 Seeing the most recent payment on My VA was sufficient for participants, since the information is accompanied by the View Payment History link.</a:t>
            </a:r>
          </a:p>
        </p:txBody>
      </p:sp>
      <p:sp>
        <p:nvSpPr>
          <p:cNvPr id="169" name="Google Shape;169;p25"/>
          <p:cNvSpPr txBox="1">
            <a:spLocks noGrp="1"/>
          </p:cNvSpPr>
          <p:nvPr>
            <p:ph type="body" idx="1"/>
          </p:nvPr>
        </p:nvSpPr>
        <p:spPr>
          <a:xfrm>
            <a:off x="514214" y="3163609"/>
            <a:ext cx="5580000" cy="4884900"/>
          </a:xfrm>
          <a:prstGeom prst="rect">
            <a:avLst/>
          </a:prstGeom>
        </p:spPr>
        <p:txBody>
          <a:bodyPr spcFirstLastPara="1" wrap="square" lIns="45700" tIns="45700" rIns="45700" bIns="45700" anchor="t" anchorCtr="0">
            <a:noAutofit/>
          </a:bodyPr>
          <a:lstStyle/>
          <a:p>
            <a:pPr>
              <a:buFont typeface="Arial"/>
              <a:buChar char="•"/>
            </a:pPr>
            <a:r>
              <a:rPr lang="en-US" b="0" dirty="0"/>
              <a:t>Most participants rely on information from their bank to get payment information. </a:t>
            </a:r>
            <a:endParaRPr lang="en-US" dirty="0"/>
          </a:p>
          <a:p>
            <a:pPr>
              <a:buFont typeface="Arial"/>
              <a:buChar char="•"/>
            </a:pPr>
            <a:r>
              <a:rPr lang="en-US" b="0" dirty="0"/>
              <a:t>Felt it was helpful to see the last payment history</a:t>
            </a:r>
            <a:endParaRPr lang="en-US" dirty="0"/>
          </a:p>
          <a:p>
            <a:pPr>
              <a:buFont typeface="Arial"/>
              <a:buChar char="•"/>
            </a:pPr>
            <a:r>
              <a:rPr lang="en-US" b="0" dirty="0"/>
              <a:t>Multiple people talked about wanting to see the last payment regardless of how far in the past it was, but expected to go to another page to view detailed payment information.</a:t>
            </a:r>
            <a:endParaRPr lang="en-US"/>
          </a:p>
          <a:p>
            <a:pPr marL="342900" indent="-342900">
              <a:buFont typeface="Arial"/>
              <a:buChar char="•"/>
            </a:pPr>
            <a:endParaRPr lang="en-US" b="0" dirty="0"/>
          </a:p>
        </p:txBody>
      </p:sp>
      <p:sp>
        <p:nvSpPr>
          <p:cNvPr id="168" name="Google Shape;168;p25"/>
          <p:cNvSpPr txBox="1">
            <a:spLocks noGrp="1"/>
          </p:cNvSpPr>
          <p:nvPr>
            <p:ph type="subTitle" idx="2"/>
          </p:nvPr>
        </p:nvSpPr>
        <p:spPr>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Research Findings</a:t>
            </a:r>
            <a:endParaRPr/>
          </a:p>
        </p:txBody>
      </p:sp>
      <p:pic>
        <p:nvPicPr>
          <p:cNvPr id="2" name="Picture 2" descr="screenshot of My VA payment card, reading &quot;We deposited $1561.92 in your account ending in 3456 on January 1, 2022. Type: compensation and pension - recurring&quot; Followed by a link that reads &quot;View your payment history&quot;">
            <a:extLst>
              <a:ext uri="{FF2B5EF4-FFF2-40B4-BE49-F238E27FC236}">
                <a16:creationId xmlns:a16="http://schemas.microsoft.com/office/drawing/2014/main" id="{664E2D65-E909-4B7F-B84F-728F7B36C6BE}"/>
              </a:ext>
            </a:extLst>
          </p:cNvPr>
          <p:cNvPicPr>
            <a:picLocks noChangeAspect="1"/>
          </p:cNvPicPr>
          <p:nvPr/>
        </p:nvPicPr>
        <p:blipFill>
          <a:blip r:embed="rId3"/>
          <a:stretch>
            <a:fillRect/>
          </a:stretch>
        </p:blipFill>
        <p:spPr>
          <a:xfrm>
            <a:off x="7881257" y="2502730"/>
            <a:ext cx="4188031" cy="1634825"/>
          </a:xfrm>
          <a:prstGeom prst="rect">
            <a:avLst/>
          </a:prstGeom>
        </p:spPr>
      </p:pic>
    </p:spTree>
    <p:extLst>
      <p:ext uri="{BB962C8B-B14F-4D97-AF65-F5344CB8AC3E}">
        <p14:creationId xmlns:p14="http://schemas.microsoft.com/office/powerpoint/2010/main" val="228260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582525" y="680400"/>
            <a:ext cx="10054800" cy="6735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a:solidFill>
                  <a:schemeClr val="dk1"/>
                </a:solidFill>
              </a:rPr>
              <a:t>Background</a:t>
            </a:r>
            <a:endParaRPr/>
          </a:p>
        </p:txBody>
      </p:sp>
      <p:sp>
        <p:nvSpPr>
          <p:cNvPr id="102" name="Google Shape;102;p16"/>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Background &amp; Goals</a:t>
            </a:r>
            <a:endParaRPr/>
          </a:p>
        </p:txBody>
      </p:sp>
      <p:sp>
        <p:nvSpPr>
          <p:cNvPr id="103" name="Google Shape;103;p16"/>
          <p:cNvSpPr txBox="1">
            <a:spLocks noGrp="1"/>
          </p:cNvSpPr>
          <p:nvPr>
            <p:ph type="body" idx="2"/>
          </p:nvPr>
        </p:nvSpPr>
        <p:spPr>
          <a:xfrm>
            <a:off x="582525" y="1533875"/>
            <a:ext cx="10863000" cy="3180000"/>
          </a:xfrm>
          <a:prstGeom prst="rect">
            <a:avLst/>
          </a:prstGeom>
        </p:spPr>
        <p:txBody>
          <a:bodyPr spcFirstLastPara="1" wrap="square" lIns="45700" tIns="45700" rIns="45700" bIns="45700" anchor="t" anchorCtr="0">
            <a:noAutofit/>
          </a:bodyPr>
          <a:lstStyle/>
          <a:p>
            <a:pPr marL="0"/>
            <a:r>
              <a:rPr lang="en-US" b="0" dirty="0"/>
              <a:t>Throughout </a:t>
            </a:r>
            <a:r>
              <a:rPr lang="en-US" b="0" dirty="0">
                <a:hlinkClick r:id="rId3"/>
              </a:rPr>
              <a:t>My VA 2.0 research and discovery</a:t>
            </a:r>
            <a:r>
              <a:rPr lang="en-US" b="0" dirty="0"/>
              <a:t>, the recurring theme mentioned by Veterans is that seeing payment info on their My VA dashboard is a high priority. </a:t>
            </a:r>
            <a:br>
              <a:rPr lang="en-US" b="0" dirty="0"/>
            </a:br>
            <a:br>
              <a:rPr lang="en-US" b="0" dirty="0"/>
            </a:br>
            <a:r>
              <a:rPr lang="en-US" b="0" dirty="0"/>
              <a:t>The importance of payment information is also reflected in analytics, as viewing payments is a top interaction on VA.gov overall and is a top search term from the My VA dashboard.</a:t>
            </a:r>
            <a:endParaRPr lang="en-US" dirty="0"/>
          </a:p>
          <a:p>
            <a:pPr marL="0"/>
            <a:r>
              <a:rPr lang="en-US" b="0" dirty="0"/>
              <a:t>This effort aims to add payment information to the My VA dashboard to be elevated for logged-in Veteran's awareness and attention, as the MVP.</a:t>
            </a:r>
            <a:endParaRPr lang="en-US" dirty="0"/>
          </a:p>
          <a:p>
            <a:pPr marL="0"/>
            <a:r>
              <a:rPr lang="en-US" b="0" dirty="0">
                <a:hlinkClick r:id="rId4"/>
              </a:rPr>
              <a:t>Link to product brief</a:t>
            </a:r>
            <a:r>
              <a:rPr lang="en-US" b="0" dirty="0"/>
              <a:t>.</a:t>
            </a:r>
            <a:endParaRPr lang="en-US" dirty="0"/>
          </a:p>
          <a:p>
            <a:pPr marL="0" lvl="0" indent="0" algn="l">
              <a:lnSpc>
                <a:spcPct val="113999"/>
              </a:lnSpc>
              <a:spcBef>
                <a:spcPts val="0"/>
              </a:spcBef>
              <a:spcAft>
                <a:spcPts val="1000"/>
              </a:spcAft>
              <a:buNone/>
            </a:pPr>
            <a:endParaRPr lang="en-US" b="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613175" y="680400"/>
            <a:ext cx="10054800" cy="1207889"/>
          </a:xfrm>
          <a:prstGeom prst="rect">
            <a:avLst/>
          </a:prstGeom>
        </p:spPr>
        <p:txBody>
          <a:bodyPr spcFirstLastPara="1" wrap="square" lIns="45700" tIns="45700" rIns="45700" bIns="45700" anchor="t" anchorCtr="0">
            <a:noAutofit/>
          </a:bodyPr>
          <a:lstStyle/>
          <a:p>
            <a:r>
              <a:rPr lang="en-US" sz="3000" dirty="0"/>
              <a:t>2.5 The majority of participants intuitively used the View payment history and Manage your direct deposit links; the exception was a participant using screen magnification software.</a:t>
            </a:r>
            <a:endParaRPr lang="en-US" dirty="0"/>
          </a:p>
        </p:txBody>
      </p:sp>
      <p:sp>
        <p:nvSpPr>
          <p:cNvPr id="168" name="Google Shape;168;p25"/>
          <p:cNvSpPr txBox="1">
            <a:spLocks noGrp="1"/>
          </p:cNvSpPr>
          <p:nvPr>
            <p:ph type="subTitle" idx="1"/>
          </p:nvPr>
        </p:nvSpPr>
        <p:spPr>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Research Findings</a:t>
            </a:r>
            <a:endParaRPr/>
          </a:p>
        </p:txBody>
      </p:sp>
      <p:sp>
        <p:nvSpPr>
          <p:cNvPr id="169" name="Google Shape;169;p25"/>
          <p:cNvSpPr txBox="1">
            <a:spLocks noGrp="1"/>
          </p:cNvSpPr>
          <p:nvPr>
            <p:ph type="body" idx="2"/>
          </p:nvPr>
        </p:nvSpPr>
        <p:spPr>
          <a:xfrm>
            <a:off x="613175" y="2738077"/>
            <a:ext cx="10694100" cy="3994250"/>
          </a:xfrm>
          <a:prstGeom prst="rect">
            <a:avLst/>
          </a:prstGeom>
        </p:spPr>
        <p:txBody>
          <a:bodyPr spcFirstLastPara="1" wrap="square" lIns="45700" tIns="45700" rIns="45700" bIns="45700" anchor="t" anchorCtr="0">
            <a:noAutofit/>
          </a:bodyPr>
          <a:lstStyle/>
          <a:p>
            <a:pPr marL="0" indent="0"/>
            <a:r>
              <a:rPr lang="en-US" b="0" dirty="0"/>
              <a:t>Almost all participants easily found the links to take action on their payments, and had no trouble navigating back to My VA after viewing the information.</a:t>
            </a:r>
            <a:endParaRPr lang="en-US"/>
          </a:p>
          <a:p>
            <a:pPr marL="0" indent="0"/>
            <a:endParaRPr lang="en-US" b="0" dirty="0"/>
          </a:p>
          <a:p>
            <a:pPr marL="0" indent="0"/>
            <a:r>
              <a:rPr lang="en-US" b="0" dirty="0"/>
              <a:t>A participant using ZoomText, a screen enlargement software with a speech component, shared feedback about challenges navigating multi-column layouts. </a:t>
            </a:r>
            <a:endParaRPr lang="en-US" dirty="0"/>
          </a:p>
          <a:p>
            <a:pPr marL="0" indent="0"/>
            <a:endParaRPr lang="en-US" b="0" dirty="0"/>
          </a:p>
          <a:p>
            <a:pPr marL="0" indent="0"/>
            <a:r>
              <a:rPr lang="en-US" b="0" dirty="0"/>
              <a:t>They stated that it was unlikely they would have found it had they not been in a moderated research session.</a:t>
            </a:r>
            <a:endParaRPr lang="en-US"/>
          </a:p>
          <a:p>
            <a:pPr marL="0" indent="0">
              <a:buFont typeface="Arial"/>
              <a:buChar char="•"/>
            </a:pPr>
            <a:endParaRPr lang="en-US" b="0" dirty="0"/>
          </a:p>
        </p:txBody>
      </p:sp>
    </p:spTree>
    <p:extLst>
      <p:ext uri="{BB962C8B-B14F-4D97-AF65-F5344CB8AC3E}">
        <p14:creationId xmlns:p14="http://schemas.microsoft.com/office/powerpoint/2010/main" val="1531953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E3B4-6207-4820-8887-E00D51839009}"/>
              </a:ext>
            </a:extLst>
          </p:cNvPr>
          <p:cNvSpPr>
            <a:spLocks noGrp="1"/>
          </p:cNvSpPr>
          <p:nvPr>
            <p:ph type="title"/>
          </p:nvPr>
        </p:nvSpPr>
        <p:spPr/>
        <p:txBody>
          <a:bodyPr/>
          <a:lstStyle/>
          <a:p>
            <a:r>
              <a:rPr lang="en-US" sz="3200" dirty="0"/>
              <a:t>“When I move it over to see manage your direct deposit [link], then I can’t see manage your benefit and payment debts [heading]. . .it’s one of those things, once you get used to it, you know you got to do it, it’s ok . . . See, if you hadn’t mentioned changing that, I probably never would’ve moved over there and found that manage your direct deposit.” - P17</a:t>
            </a:r>
          </a:p>
        </p:txBody>
      </p:sp>
    </p:spTree>
    <p:extLst>
      <p:ext uri="{BB962C8B-B14F-4D97-AF65-F5344CB8AC3E}">
        <p14:creationId xmlns:p14="http://schemas.microsoft.com/office/powerpoint/2010/main" val="327559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609600" y="2944048"/>
            <a:ext cx="10972800" cy="969900"/>
          </a:xfrm>
          <a:prstGeom prst="rect">
            <a:avLst/>
          </a:prstGeom>
          <a:noFill/>
          <a:ln>
            <a:noFill/>
          </a:ln>
        </p:spPr>
        <p:txBody>
          <a:bodyPr spcFirstLastPara="1" wrap="square" lIns="45700" tIns="45700" rIns="45700" bIns="45700" anchor="b" anchorCtr="0">
            <a:noAutofit/>
          </a:bodyPr>
          <a:lstStyle/>
          <a:p>
            <a:r>
              <a:rPr lang="en-US" dirty="0"/>
              <a:t>3. </a:t>
            </a:r>
            <a:r>
              <a:rPr lang="en-US" b="1" dirty="0"/>
              <a:t>Onsite notifications</a:t>
            </a:r>
            <a:endParaRPr lang="en-US" dirty="0"/>
          </a:p>
        </p:txBody>
      </p:sp>
    </p:spTree>
    <p:extLst>
      <p:ext uri="{BB962C8B-B14F-4D97-AF65-F5344CB8AC3E}">
        <p14:creationId xmlns:p14="http://schemas.microsoft.com/office/powerpoint/2010/main" val="2153645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613175" y="680400"/>
            <a:ext cx="10054800" cy="1207889"/>
          </a:xfrm>
          <a:prstGeom prst="rect">
            <a:avLst/>
          </a:prstGeom>
        </p:spPr>
        <p:txBody>
          <a:bodyPr spcFirstLastPara="1" wrap="square" lIns="45700" tIns="45700" rIns="45700" bIns="45700" anchor="t" anchorCtr="0">
            <a:noAutofit/>
          </a:bodyPr>
          <a:lstStyle/>
          <a:p>
            <a:r>
              <a:rPr lang="en-US" sz="3000" dirty="0"/>
              <a:t>3.1 Participants could intuitively take action on a notification via a link.</a:t>
            </a:r>
            <a:endParaRPr lang="en-US" dirty="0"/>
          </a:p>
        </p:txBody>
      </p:sp>
      <p:sp>
        <p:nvSpPr>
          <p:cNvPr id="168" name="Google Shape;168;p25"/>
          <p:cNvSpPr txBox="1">
            <a:spLocks noGrp="1"/>
          </p:cNvSpPr>
          <p:nvPr>
            <p:ph type="subTitle" idx="1"/>
          </p:nvPr>
        </p:nvSpPr>
        <p:spPr>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Research Findings</a:t>
            </a:r>
            <a:endParaRPr/>
          </a:p>
        </p:txBody>
      </p:sp>
      <p:sp>
        <p:nvSpPr>
          <p:cNvPr id="169" name="Google Shape;169;p25"/>
          <p:cNvSpPr txBox="1">
            <a:spLocks noGrp="1"/>
          </p:cNvSpPr>
          <p:nvPr>
            <p:ph type="body" idx="2"/>
          </p:nvPr>
        </p:nvSpPr>
        <p:spPr>
          <a:xfrm>
            <a:off x="613175" y="1847428"/>
            <a:ext cx="10694100" cy="3994250"/>
          </a:xfrm>
          <a:prstGeom prst="rect">
            <a:avLst/>
          </a:prstGeom>
        </p:spPr>
        <p:txBody>
          <a:bodyPr spcFirstLastPara="1" wrap="square" lIns="45700" tIns="45700" rIns="45700" bIns="45700" anchor="t" anchorCtr="0">
            <a:noAutofit/>
          </a:bodyPr>
          <a:lstStyle/>
          <a:p>
            <a:pPr marL="342900" indent="-342900">
              <a:buFont typeface="Arial"/>
              <a:buChar char="•"/>
            </a:pPr>
            <a:r>
              <a:rPr lang="en-US" b="0" dirty="0"/>
              <a:t>All participants clearly understood the hyperlink in our notification design</a:t>
            </a:r>
            <a:endParaRPr lang="en-US" dirty="0"/>
          </a:p>
          <a:p>
            <a:pPr marL="342900" indent="-342900">
              <a:buFont typeface="Arial"/>
              <a:buChar char="•"/>
            </a:pPr>
            <a:r>
              <a:rPr lang="en-US" b="0" dirty="0"/>
              <a:t>They understood that it would allow them to take action on the information they were being alerted about. </a:t>
            </a:r>
            <a:endParaRPr lang="en-US" dirty="0"/>
          </a:p>
          <a:p>
            <a:pPr marL="342900" indent="-342900">
              <a:buFont typeface="Arial"/>
              <a:buChar char="•"/>
            </a:pPr>
            <a:r>
              <a:rPr lang="en-US" b="0" dirty="0"/>
              <a:t>Participants expected to find more detailed financial information on subsequent pages.</a:t>
            </a:r>
            <a:endParaRPr lang="en-US"/>
          </a:p>
          <a:p>
            <a:br>
              <a:rPr lang="en-US" dirty="0"/>
            </a:br>
            <a:r>
              <a:rPr lang="en-US" b="0" i="1" dirty="0">
                <a:solidFill>
                  <a:schemeClr val="tx1"/>
                </a:solidFill>
              </a:rPr>
              <a:t>"It [a link] is sufficient. I don’t think it should be on the first screen. Some of it you will need the next page. You may need privacy in that particular area</a:t>
            </a:r>
            <a:r>
              <a:rPr lang="en-US" b="0" i="1">
                <a:solidFill>
                  <a:schemeClr val="tx1"/>
                </a:solidFill>
              </a:rPr>
              <a:t>."</a:t>
            </a:r>
            <a:r>
              <a:rPr lang="en-US" b="0" dirty="0">
                <a:solidFill>
                  <a:schemeClr val="tx1"/>
                </a:solidFill>
              </a:rPr>
              <a:t> - P7</a:t>
            </a:r>
            <a:endParaRPr lang="en-US" dirty="0">
              <a:solidFill>
                <a:schemeClr val="tx1"/>
              </a:solidFill>
            </a:endParaRPr>
          </a:p>
          <a:p>
            <a:pPr marL="0" indent="0"/>
            <a:endParaRPr lang="en-US" b="0" dirty="0"/>
          </a:p>
        </p:txBody>
      </p:sp>
    </p:spTree>
    <p:extLst>
      <p:ext uri="{BB962C8B-B14F-4D97-AF65-F5344CB8AC3E}">
        <p14:creationId xmlns:p14="http://schemas.microsoft.com/office/powerpoint/2010/main" val="1165219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590085" y="680400"/>
            <a:ext cx="6819863" cy="1943500"/>
          </a:xfrm>
          <a:prstGeom prst="rect">
            <a:avLst/>
          </a:prstGeom>
        </p:spPr>
        <p:txBody>
          <a:bodyPr spcFirstLastPara="1" wrap="square" lIns="45700" tIns="45700" rIns="45700" bIns="45700" anchor="t" anchorCtr="0">
            <a:noAutofit/>
          </a:bodyPr>
          <a:lstStyle/>
          <a:p>
            <a:r>
              <a:rPr lang="en-US" sz="3000" dirty="0"/>
              <a:t>3.2 Participants expected that if they dismissed an alert, it would display on My VA until they had completed the action they were being alerted about.</a:t>
            </a:r>
            <a:endParaRPr lang="en-US" dirty="0"/>
          </a:p>
        </p:txBody>
      </p:sp>
      <p:sp>
        <p:nvSpPr>
          <p:cNvPr id="169" name="Google Shape;169;p25"/>
          <p:cNvSpPr txBox="1">
            <a:spLocks noGrp="1"/>
          </p:cNvSpPr>
          <p:nvPr>
            <p:ph type="body" idx="1"/>
          </p:nvPr>
        </p:nvSpPr>
        <p:spPr>
          <a:xfrm>
            <a:off x="590084" y="2865077"/>
            <a:ext cx="6671045" cy="4884900"/>
          </a:xfrm>
          <a:prstGeom prst="rect">
            <a:avLst/>
          </a:prstGeom>
        </p:spPr>
        <p:txBody>
          <a:bodyPr spcFirstLastPara="1" wrap="square" lIns="45700" tIns="45700" rIns="45700" bIns="45700" anchor="t" anchorCtr="0">
            <a:noAutofit/>
          </a:bodyPr>
          <a:lstStyle/>
          <a:p>
            <a:pPr marL="342900" indent="-342900">
              <a:buFont typeface="Arial"/>
              <a:buChar char="•"/>
            </a:pPr>
            <a:r>
              <a:rPr lang="en-US" b="0" dirty="0"/>
              <a:t>No participants dismissed the alert without prompting.</a:t>
            </a:r>
            <a:endParaRPr lang="en-US" dirty="0"/>
          </a:p>
          <a:p>
            <a:pPr marL="342900" indent="-342900">
              <a:buFont typeface="Arial"/>
              <a:buChar char="•"/>
            </a:pPr>
            <a:r>
              <a:rPr lang="en-US" b="0" dirty="0"/>
              <a:t>Once prompted, they easily understood the </a:t>
            </a:r>
            <a:r>
              <a:rPr lang="en-US" dirty="0"/>
              <a:t>X</a:t>
            </a:r>
            <a:r>
              <a:rPr lang="en-US" b="0" dirty="0"/>
              <a:t> icon would dismiss the alert.</a:t>
            </a:r>
            <a:endParaRPr lang="en-US" dirty="0"/>
          </a:p>
          <a:p>
            <a:pPr marL="342900" indent="-342900">
              <a:buFont typeface="Arial"/>
              <a:buChar char="•"/>
            </a:pPr>
            <a:r>
              <a:rPr lang="en-US" b="0" dirty="0"/>
              <a:t>Toward the end of the sessions, we asked participants how they expected to see the onsite notification again once they dismissed it. All participants stated they could access similar information by going down to Benefit payment and debts. </a:t>
            </a:r>
          </a:p>
          <a:p>
            <a:pPr marL="0" indent="0"/>
            <a:endParaRPr lang="en-US" b="0" dirty="0"/>
          </a:p>
        </p:txBody>
      </p:sp>
      <p:sp>
        <p:nvSpPr>
          <p:cNvPr id="168" name="Google Shape;168;p25"/>
          <p:cNvSpPr txBox="1">
            <a:spLocks noGrp="1"/>
          </p:cNvSpPr>
          <p:nvPr>
            <p:ph type="subTitle" idx="2"/>
          </p:nvPr>
        </p:nvSpPr>
        <p:spPr>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Research Findings</a:t>
            </a:r>
            <a:endParaRPr/>
          </a:p>
        </p:txBody>
      </p:sp>
      <p:pic>
        <p:nvPicPr>
          <p:cNvPr id="3" name="Picture 3" descr="Screenshot of alert with warning icon. Alert text reads &quot;You have new debt.&quot; Followed by a link reading &quot;Manage your VA debt&quot;. The alert has an X icon on the right side, which dismisses the alert.">
            <a:extLst>
              <a:ext uri="{FF2B5EF4-FFF2-40B4-BE49-F238E27FC236}">
                <a16:creationId xmlns:a16="http://schemas.microsoft.com/office/drawing/2014/main" id="{CCC2A693-FEC8-4965-908D-22D7CE0FB768}"/>
              </a:ext>
            </a:extLst>
          </p:cNvPr>
          <p:cNvPicPr>
            <a:picLocks noChangeAspect="1"/>
          </p:cNvPicPr>
          <p:nvPr/>
        </p:nvPicPr>
        <p:blipFill>
          <a:blip r:embed="rId3"/>
          <a:stretch>
            <a:fillRect/>
          </a:stretch>
        </p:blipFill>
        <p:spPr>
          <a:xfrm>
            <a:off x="7818582" y="2624490"/>
            <a:ext cx="4313381" cy="512202"/>
          </a:xfrm>
          <a:prstGeom prst="rect">
            <a:avLst/>
          </a:prstGeom>
        </p:spPr>
      </p:pic>
    </p:spTree>
    <p:extLst>
      <p:ext uri="{BB962C8B-B14F-4D97-AF65-F5344CB8AC3E}">
        <p14:creationId xmlns:p14="http://schemas.microsoft.com/office/powerpoint/2010/main" val="3412517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613175" y="680400"/>
            <a:ext cx="10054800" cy="1207889"/>
          </a:xfrm>
          <a:prstGeom prst="rect">
            <a:avLst/>
          </a:prstGeom>
        </p:spPr>
        <p:txBody>
          <a:bodyPr spcFirstLastPara="1" wrap="square" lIns="45700" tIns="45700" rIns="45700" bIns="45700" anchor="t" anchorCtr="0">
            <a:noAutofit/>
          </a:bodyPr>
          <a:lstStyle/>
          <a:p>
            <a:r>
              <a:rPr lang="en-US" sz="3000" dirty="0"/>
              <a:t>3.3 Multiple participants commented that the light yellow color for the alert did not stand out to them, and one participant stated it made the text very difficult to read.</a:t>
            </a:r>
            <a:endParaRPr lang="en-US" dirty="0"/>
          </a:p>
        </p:txBody>
      </p:sp>
      <p:sp>
        <p:nvSpPr>
          <p:cNvPr id="168" name="Google Shape;168;p25"/>
          <p:cNvSpPr txBox="1">
            <a:spLocks noGrp="1"/>
          </p:cNvSpPr>
          <p:nvPr>
            <p:ph type="subTitle" idx="1"/>
          </p:nvPr>
        </p:nvSpPr>
        <p:spPr>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Research Findings</a:t>
            </a:r>
            <a:endParaRPr/>
          </a:p>
        </p:txBody>
      </p:sp>
      <p:sp>
        <p:nvSpPr>
          <p:cNvPr id="169" name="Google Shape;169;p25"/>
          <p:cNvSpPr txBox="1">
            <a:spLocks noGrp="1"/>
          </p:cNvSpPr>
          <p:nvPr>
            <p:ph type="body" idx="2"/>
          </p:nvPr>
        </p:nvSpPr>
        <p:spPr>
          <a:xfrm>
            <a:off x="613175" y="2805701"/>
            <a:ext cx="10694100" cy="3994250"/>
          </a:xfrm>
          <a:prstGeom prst="rect">
            <a:avLst/>
          </a:prstGeom>
        </p:spPr>
        <p:txBody>
          <a:bodyPr spcFirstLastPara="1" wrap="square" lIns="45700" tIns="45700" rIns="45700" bIns="45700" anchor="t" anchorCtr="0">
            <a:noAutofit/>
          </a:bodyPr>
          <a:lstStyle/>
          <a:p>
            <a:pPr marL="342900" indent="-342900">
              <a:buFont typeface="Arial"/>
              <a:buChar char="•"/>
            </a:pPr>
            <a:r>
              <a:rPr lang="en-US" b="0" dirty="0"/>
              <a:t>Several commented that the light yellow did not communicate the appropriate level of urgency that should accompany a message about debt or health care.</a:t>
            </a:r>
            <a:br>
              <a:rPr lang="en-US" b="0" dirty="0"/>
            </a:br>
            <a:r>
              <a:rPr lang="en-US" b="0" i="1" dirty="0">
                <a:solidFill>
                  <a:schemeClr val="tx1"/>
                </a:solidFill>
              </a:rPr>
              <a:t>“This is a soft soothing yellow, it’s kind of chill - it doesn’t strike urgency.” - P15</a:t>
            </a:r>
            <a:endParaRPr lang="en-US">
              <a:solidFill>
                <a:schemeClr val="tx1"/>
              </a:solidFill>
            </a:endParaRPr>
          </a:p>
          <a:p>
            <a:pPr marL="342900" indent="-342900">
              <a:buFont typeface="Arial"/>
              <a:buChar char="•"/>
            </a:pPr>
            <a:r>
              <a:rPr lang="en-US" b="0" dirty="0"/>
              <a:t>A legally blind participant stated they could not read the text against that color background.</a:t>
            </a:r>
            <a:br>
              <a:rPr lang="en-US" dirty="0"/>
            </a:br>
            <a:r>
              <a:rPr lang="en-US" b="0" i="1" dirty="0">
                <a:solidFill>
                  <a:schemeClr val="tx1"/>
                </a:solidFill>
              </a:rPr>
              <a:t>“That, yellow or brown, whatever that color is, it makes it hard for me to read in that color.” - P17</a:t>
            </a:r>
            <a:endParaRPr lang="en-US" b="0" dirty="0">
              <a:solidFill>
                <a:schemeClr val="tx1"/>
              </a:solidFill>
            </a:endParaRPr>
          </a:p>
          <a:p>
            <a:pPr marL="0" indent="0"/>
            <a:endParaRPr lang="en-US"/>
          </a:p>
        </p:txBody>
      </p:sp>
    </p:spTree>
    <p:extLst>
      <p:ext uri="{BB962C8B-B14F-4D97-AF65-F5344CB8AC3E}">
        <p14:creationId xmlns:p14="http://schemas.microsoft.com/office/powerpoint/2010/main" val="3478216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609600" y="2944048"/>
            <a:ext cx="10972800" cy="969900"/>
          </a:xfrm>
          <a:prstGeom prst="rect">
            <a:avLst/>
          </a:prstGeom>
          <a:noFill/>
          <a:ln>
            <a:noFill/>
          </a:ln>
        </p:spPr>
        <p:txBody>
          <a:bodyPr spcFirstLastPara="1" wrap="square" lIns="45700" tIns="45700" rIns="45700" bIns="45700" anchor="b" anchorCtr="0">
            <a:noAutofit/>
          </a:bodyPr>
          <a:lstStyle/>
          <a:p>
            <a:r>
              <a:rPr lang="en-US" dirty="0"/>
              <a:t>Additional Insights</a:t>
            </a:r>
          </a:p>
        </p:txBody>
      </p:sp>
    </p:spTree>
    <p:extLst>
      <p:ext uri="{BB962C8B-B14F-4D97-AF65-F5344CB8AC3E}">
        <p14:creationId xmlns:p14="http://schemas.microsoft.com/office/powerpoint/2010/main" val="3814902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a:t>Additional Insights</a:t>
            </a:r>
            <a:endParaRPr/>
          </a:p>
        </p:txBody>
      </p:sp>
      <p:sp>
        <p:nvSpPr>
          <p:cNvPr id="176" name="Google Shape;176;p26"/>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Research Findings</a:t>
            </a:r>
            <a:endParaRPr/>
          </a:p>
        </p:txBody>
      </p:sp>
      <p:sp>
        <p:nvSpPr>
          <p:cNvPr id="177" name="Google Shape;177;p26"/>
          <p:cNvSpPr txBox="1">
            <a:spLocks noGrp="1"/>
          </p:cNvSpPr>
          <p:nvPr>
            <p:ph type="body" idx="4294967295"/>
          </p:nvPr>
        </p:nvSpPr>
        <p:spPr>
          <a:xfrm>
            <a:off x="613175" y="1511950"/>
            <a:ext cx="10743600" cy="4930800"/>
          </a:xfrm>
          <a:prstGeom prst="rect">
            <a:avLst/>
          </a:prstGeom>
        </p:spPr>
        <p:txBody>
          <a:bodyPr spcFirstLastPara="1" wrap="square" lIns="45700" tIns="45700" rIns="45700" bIns="45700" anchor="t" anchorCtr="0">
            <a:noAutofit/>
          </a:bodyPr>
          <a:lstStyle/>
          <a:p>
            <a:pPr indent="-355600">
              <a:lnSpc>
                <a:spcPct val="114000"/>
              </a:lnSpc>
              <a:spcBef>
                <a:spcPts val="0"/>
              </a:spcBef>
              <a:spcAft>
                <a:spcPts val="1000"/>
              </a:spcAft>
              <a:buChar char="●"/>
            </a:pPr>
            <a:r>
              <a:rPr lang="en-US" dirty="0"/>
              <a:t>2 participants wanted a heading above the alert section at the top of the page to provide additional context.</a:t>
            </a:r>
          </a:p>
          <a:p>
            <a:pPr indent="-355600">
              <a:lnSpc>
                <a:spcPct val="113999"/>
              </a:lnSpc>
              <a:spcBef>
                <a:spcPts val="0"/>
              </a:spcBef>
              <a:spcAft>
                <a:spcPts val="1000"/>
              </a:spcAft>
              <a:buChar char="●"/>
            </a:pPr>
            <a:r>
              <a:rPr lang="en-US" dirty="0"/>
              <a:t>2 participants shared frustration with the new process to request travel reimbursement.</a:t>
            </a:r>
          </a:p>
          <a:p>
            <a:pPr indent="-355600">
              <a:lnSpc>
                <a:spcPct val="113999"/>
              </a:lnSpc>
              <a:spcBef>
                <a:spcPts val="0"/>
              </a:spcBef>
              <a:spcAft>
                <a:spcPts val="1000"/>
              </a:spcAft>
              <a:buChar char="●"/>
            </a:pPr>
            <a:r>
              <a:rPr lang="en-US" dirty="0"/>
              <a:t>When asked where they would expect to find a link to co-pay information, participants were split between 2 sections.</a:t>
            </a:r>
          </a:p>
          <a:p>
            <a:pPr indent="-355600">
              <a:lnSpc>
                <a:spcPct val="113999"/>
              </a:lnSpc>
              <a:spcBef>
                <a:spcPts val="0"/>
              </a:spcBef>
              <a:spcAft>
                <a:spcPts val="1000"/>
              </a:spcAft>
              <a:buChar char="●"/>
            </a:pPr>
            <a:r>
              <a:rPr lang="en-US" dirty="0"/>
              <a:t>Participants shared a variety of information that would be helpful to have on My VA.</a:t>
            </a:r>
          </a:p>
          <a:p>
            <a:pPr indent="-355600">
              <a:lnSpc>
                <a:spcPct val="113999"/>
              </a:lnSpc>
              <a:spcBef>
                <a:spcPts val="0"/>
              </a:spcBef>
              <a:spcAft>
                <a:spcPts val="1000"/>
              </a:spcAft>
              <a:buChar char="●"/>
            </a:pPr>
            <a:endParaRPr lang="en-US" dirty="0"/>
          </a:p>
          <a:p>
            <a:pPr marL="101600" indent="0">
              <a:lnSpc>
                <a:spcPct val="113999"/>
              </a:lnSpc>
              <a:spcBef>
                <a:spcPts val="0"/>
              </a:spcBef>
              <a:spcAft>
                <a:spcPts val="1000"/>
              </a:spcAft>
            </a:pPr>
            <a:r>
              <a:rPr lang="en-US" dirty="0">
                <a:hlinkClick r:id="rId3"/>
              </a:rPr>
              <a:t>The complete findings report</a:t>
            </a:r>
            <a:r>
              <a:rPr lang="en-US" dirty="0"/>
              <a:t> goes into detail about each of these insights.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609600" y="2944048"/>
            <a:ext cx="10972800" cy="969900"/>
          </a:xfrm>
          <a:prstGeom prst="rect">
            <a:avLst/>
          </a:prstGeom>
          <a:noFill/>
          <a:ln>
            <a:noFill/>
          </a:ln>
        </p:spPr>
        <p:txBody>
          <a:bodyPr spcFirstLastPara="1" wrap="square" lIns="45700" tIns="45700" rIns="45700" bIns="45700" anchor="b" anchorCtr="0">
            <a:noAutofit/>
          </a:bodyPr>
          <a:lstStyle/>
          <a:p>
            <a:pPr marL="0" lvl="0" indent="0" algn="l" rtl="0">
              <a:lnSpc>
                <a:spcPct val="100000"/>
              </a:lnSpc>
              <a:spcBef>
                <a:spcPts val="0"/>
              </a:spcBef>
              <a:spcAft>
                <a:spcPts val="0"/>
              </a:spcAft>
              <a:buClr>
                <a:srgbClr val="FFFFFF"/>
              </a:buClr>
              <a:buSzPts val="4800"/>
              <a:buFont typeface="Bitter"/>
              <a:buNone/>
            </a:pPr>
            <a:r>
              <a:rPr lang="en-US"/>
              <a:t>Recommendations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613175" y="680400"/>
            <a:ext cx="10054800" cy="6735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a:t>Recommendations</a:t>
            </a:r>
            <a:endParaRPr/>
          </a:p>
        </p:txBody>
      </p:sp>
      <p:sp>
        <p:nvSpPr>
          <p:cNvPr id="189" name="Google Shape;189;p28"/>
          <p:cNvSpPr txBox="1">
            <a:spLocks noGrp="1"/>
          </p:cNvSpPr>
          <p:nvPr>
            <p:ph type="body" idx="2"/>
          </p:nvPr>
        </p:nvSpPr>
        <p:spPr>
          <a:xfrm>
            <a:off x="613175" y="1511950"/>
            <a:ext cx="10743600" cy="4930800"/>
          </a:xfrm>
          <a:prstGeom prst="rect">
            <a:avLst/>
          </a:prstGeom>
        </p:spPr>
        <p:txBody>
          <a:bodyPr spcFirstLastPara="1" wrap="square" lIns="45700" tIns="45700" rIns="45700" bIns="45700" anchor="t" anchorCtr="0">
            <a:noAutofit/>
          </a:bodyPr>
          <a:lstStyle/>
          <a:p>
            <a:pPr indent="-457200">
              <a:buAutoNum type="arabicPeriod"/>
            </a:pPr>
            <a:r>
              <a:rPr lang="en-US" b="0" dirty="0"/>
              <a:t>Put the travel reimbursement link under health care. </a:t>
            </a:r>
          </a:p>
          <a:p>
            <a:pPr indent="-457200">
              <a:buAutoNum type="arabicPeriod"/>
            </a:pPr>
            <a:r>
              <a:rPr lang="en-US" b="0" dirty="0"/>
              <a:t>Keep onsite notifications at the top of the page, and within sections.</a:t>
            </a:r>
          </a:p>
          <a:p>
            <a:pPr indent="-457200">
              <a:buAutoNum type="arabicPeriod"/>
            </a:pPr>
            <a:r>
              <a:rPr lang="en-US" b="0" dirty="0"/>
              <a:t>Create logic so that alerts can only be permanently dismissed once the action is addressed, rather than by a person’s action.</a:t>
            </a:r>
          </a:p>
          <a:p>
            <a:pPr indent="-457200">
              <a:buAutoNum type="arabicPeriod"/>
            </a:pPr>
            <a:r>
              <a:rPr lang="en-US" b="0" dirty="0"/>
              <a:t>Include specific information in debt alerts, including the total amount and number of debts.</a:t>
            </a:r>
          </a:p>
          <a:p>
            <a:pPr indent="-457200">
              <a:buAutoNum type="arabicPeriod"/>
            </a:pPr>
            <a:r>
              <a:rPr lang="en-US" b="0" dirty="0"/>
              <a:t>Display a “you have no debt” confirmation message in Benefit payments and debts, and possibly also a link to debt management so Veterans can get more information.</a:t>
            </a:r>
          </a:p>
          <a:p>
            <a:pPr indent="-457200">
              <a:buAutoNum type="arabicPeriod"/>
            </a:pPr>
            <a:r>
              <a:rPr lang="en-US" b="0" dirty="0"/>
              <a:t>Include amount of remaining education benefits and a link to information about how what’s left in the Benefit payment and debt section.</a:t>
            </a:r>
          </a:p>
          <a:p>
            <a:pPr indent="-457200">
              <a:buAutoNum type="arabicPeriod"/>
            </a:pPr>
            <a:endParaRPr lang="en-US" b="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a:t>Research goals</a:t>
            </a:r>
            <a:endParaRPr/>
          </a:p>
        </p:txBody>
      </p:sp>
      <p:sp>
        <p:nvSpPr>
          <p:cNvPr id="111" name="Google Shape;111;p17"/>
          <p:cNvSpPr txBox="1">
            <a:spLocks noGrp="1"/>
          </p:cNvSpPr>
          <p:nvPr>
            <p:ph type="body" idx="1"/>
          </p:nvPr>
        </p:nvSpPr>
        <p:spPr>
          <a:prstGeom prst="rect">
            <a:avLst/>
          </a:prstGeom>
        </p:spPr>
        <p:txBody>
          <a:bodyPr spcFirstLastPara="1" wrap="square" lIns="45700" tIns="45700" rIns="45700" bIns="45700" anchor="t" anchorCtr="0">
            <a:noAutofit/>
          </a:bodyPr>
          <a:lstStyle/>
          <a:p>
            <a:pPr marL="0"/>
            <a:r>
              <a:rPr lang="en-US" b="0" dirty="0"/>
              <a:t>The MVP we tested in this research focused on surfacing payment and debt information to Veterans. Though this is relevant at all stages of the Veteran journey (</a:t>
            </a:r>
            <a:r>
              <a:rPr lang="en-US" b="0" dirty="0">
                <a:hlinkClick r:id="rId3"/>
              </a:rPr>
              <a:t>review complete journey map</a:t>
            </a:r>
            <a:r>
              <a:rPr lang="en-US" b="0" dirty="0"/>
              <a:t>), it’s particularly important when Veterans are </a:t>
            </a:r>
            <a:r>
              <a:rPr lang="en-US" dirty="0"/>
              <a:t>Starting up, Putting down roots, </a:t>
            </a:r>
            <a:r>
              <a:rPr lang="en-US" b="0" dirty="0"/>
              <a:t>and </a:t>
            </a:r>
            <a:r>
              <a:rPr lang="en-US" dirty="0"/>
              <a:t>Retiring </a:t>
            </a:r>
            <a:r>
              <a:rPr lang="en-US" b="0" dirty="0"/>
              <a:t>and actively managing finances at those stages. </a:t>
            </a:r>
            <a:endParaRPr lang="en-US" dirty="0"/>
          </a:p>
          <a:p>
            <a:pPr marL="0"/>
            <a:endParaRPr lang="en-US"/>
          </a:p>
        </p:txBody>
      </p:sp>
      <p:sp>
        <p:nvSpPr>
          <p:cNvPr id="110" name="Google Shape;110;p17"/>
          <p:cNvSpPr txBox="1">
            <a:spLocks noGrp="1"/>
          </p:cNvSpPr>
          <p:nvPr>
            <p:ph type="subTitle" idx="2"/>
          </p:nvPr>
        </p:nvSpPr>
        <p:spPr>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Background &amp; Goals</a:t>
            </a:r>
            <a:endParaRPr/>
          </a:p>
        </p:txBody>
      </p:sp>
      <p:pic>
        <p:nvPicPr>
          <p:cNvPr id="4" name="Picture 4" descr="Timeline&#10;&#10;Description automatically generated">
            <a:extLst>
              <a:ext uri="{FF2B5EF4-FFF2-40B4-BE49-F238E27FC236}">
                <a16:creationId xmlns:a16="http://schemas.microsoft.com/office/drawing/2014/main" id="{DF7D79EB-157C-4786-9E11-BA34D524FC3E}"/>
              </a:ext>
            </a:extLst>
          </p:cNvPr>
          <p:cNvPicPr>
            <a:picLocks noChangeAspect="1"/>
          </p:cNvPicPr>
          <p:nvPr/>
        </p:nvPicPr>
        <p:blipFill>
          <a:blip r:embed="rId4"/>
          <a:stretch>
            <a:fillRect/>
          </a:stretch>
        </p:blipFill>
        <p:spPr>
          <a:xfrm>
            <a:off x="7890019" y="421574"/>
            <a:ext cx="1315480" cy="5579423"/>
          </a:xfrm>
          <a:prstGeom prst="rect">
            <a:avLst/>
          </a:prstGeom>
        </p:spPr>
      </p:pic>
      <p:pic>
        <p:nvPicPr>
          <p:cNvPr id="5" name="Picture 5" descr="Text, timeline&#10;&#10;Description automatically generated">
            <a:extLst>
              <a:ext uri="{FF2B5EF4-FFF2-40B4-BE49-F238E27FC236}">
                <a16:creationId xmlns:a16="http://schemas.microsoft.com/office/drawing/2014/main" id="{9E133FC1-A26E-4D42-B0AB-EDCBCC3BD06B}"/>
              </a:ext>
            </a:extLst>
          </p:cNvPr>
          <p:cNvPicPr>
            <a:picLocks noChangeAspect="1"/>
          </p:cNvPicPr>
          <p:nvPr/>
        </p:nvPicPr>
        <p:blipFill>
          <a:blip r:embed="rId5"/>
          <a:stretch>
            <a:fillRect/>
          </a:stretch>
        </p:blipFill>
        <p:spPr>
          <a:xfrm>
            <a:off x="9291916" y="421574"/>
            <a:ext cx="1406299" cy="4421579"/>
          </a:xfrm>
          <a:prstGeom prst="rect">
            <a:avLst/>
          </a:prstGeom>
        </p:spPr>
      </p:pic>
      <p:grpSp>
        <p:nvGrpSpPr>
          <p:cNvPr id="9" name="Group 8">
            <a:extLst>
              <a:ext uri="{FF2B5EF4-FFF2-40B4-BE49-F238E27FC236}">
                <a16:creationId xmlns:a16="http://schemas.microsoft.com/office/drawing/2014/main" id="{EED85110-79D2-40BD-8ACA-F8DD7950C05C}"/>
              </a:ext>
            </a:extLst>
          </p:cNvPr>
          <p:cNvGrpSpPr/>
          <p:nvPr/>
        </p:nvGrpSpPr>
        <p:grpSpPr>
          <a:xfrm>
            <a:off x="10784774" y="421574"/>
            <a:ext cx="1354274" cy="4995472"/>
            <a:chOff x="10784774" y="421574"/>
            <a:chExt cx="1360519" cy="4995472"/>
          </a:xfrm>
        </p:grpSpPr>
        <p:pic>
          <p:nvPicPr>
            <p:cNvPr id="7" name="Picture 7">
              <a:extLst>
                <a:ext uri="{FF2B5EF4-FFF2-40B4-BE49-F238E27FC236}">
                  <a16:creationId xmlns:a16="http://schemas.microsoft.com/office/drawing/2014/main" id="{0465DE19-066A-4810-B386-74E467F039B0}"/>
                </a:ext>
              </a:extLst>
            </p:cNvPr>
            <p:cNvPicPr>
              <a:picLocks noChangeAspect="1"/>
            </p:cNvPicPr>
            <p:nvPr/>
          </p:nvPicPr>
          <p:blipFill>
            <a:blip r:embed="rId6"/>
            <a:stretch>
              <a:fillRect/>
            </a:stretch>
          </p:blipFill>
          <p:spPr>
            <a:xfrm>
              <a:off x="10786414" y="421574"/>
              <a:ext cx="1358879" cy="4995472"/>
            </a:xfrm>
            <a:prstGeom prst="rect">
              <a:avLst/>
            </a:prstGeom>
          </p:spPr>
        </p:pic>
        <p:sp>
          <p:nvSpPr>
            <p:cNvPr id="8" name="Rectangle 7">
              <a:extLst>
                <a:ext uri="{FF2B5EF4-FFF2-40B4-BE49-F238E27FC236}">
                  <a16:creationId xmlns:a16="http://schemas.microsoft.com/office/drawing/2014/main" id="{4C40C61A-DCD0-41A5-A0FF-6A1E544C9CD1}"/>
                </a:ext>
              </a:extLst>
            </p:cNvPr>
            <p:cNvSpPr/>
            <p:nvPr/>
          </p:nvSpPr>
          <p:spPr>
            <a:xfrm>
              <a:off x="10784774" y="3727230"/>
              <a:ext cx="1152733" cy="14400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613175" y="680400"/>
            <a:ext cx="10054800" cy="6735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a:t>Recommendations</a:t>
            </a:r>
            <a:endParaRPr/>
          </a:p>
        </p:txBody>
      </p:sp>
      <p:sp>
        <p:nvSpPr>
          <p:cNvPr id="189" name="Google Shape;189;p28"/>
          <p:cNvSpPr txBox="1">
            <a:spLocks noGrp="1"/>
          </p:cNvSpPr>
          <p:nvPr>
            <p:ph type="body" idx="2"/>
          </p:nvPr>
        </p:nvSpPr>
        <p:spPr>
          <a:xfrm>
            <a:off x="613175" y="1511950"/>
            <a:ext cx="10743600" cy="4930800"/>
          </a:xfrm>
          <a:prstGeom prst="rect">
            <a:avLst/>
          </a:prstGeom>
        </p:spPr>
        <p:txBody>
          <a:bodyPr spcFirstLastPara="1" wrap="square" lIns="45700" tIns="45700" rIns="45700" bIns="45700" anchor="t" anchorCtr="0">
            <a:noAutofit/>
          </a:bodyPr>
          <a:lstStyle/>
          <a:p>
            <a:pPr marL="0" indent="0"/>
            <a:r>
              <a:rPr lang="en-US" b="0" dirty="0"/>
              <a:t>7.      Iterate on the alert design to improve usability for people with low vision. Also, consider </a:t>
            </a:r>
            <a:br>
              <a:rPr lang="en-US" b="0" dirty="0"/>
            </a:br>
            <a:r>
              <a:rPr lang="en-US" b="0" dirty="0"/>
              <a:t>          changes that will more clearly communicate a sense of urgency.</a:t>
            </a:r>
            <a:endParaRPr lang="en-US"/>
          </a:p>
          <a:p>
            <a:pPr marL="0" indent="0"/>
            <a:r>
              <a:rPr lang="en-US" b="0" dirty="0"/>
              <a:t>8.      Add a heading for the onsite notification section at the top of the page, when there is a               </a:t>
            </a:r>
            <a:br>
              <a:rPr lang="en-US" b="0" dirty="0"/>
            </a:br>
            <a:r>
              <a:rPr lang="en-US" b="0" dirty="0"/>
              <a:t>          notification to display.</a:t>
            </a:r>
          </a:p>
          <a:p>
            <a:pPr marL="0" indent="0"/>
            <a:endParaRPr lang="en-US" b="0" dirty="0"/>
          </a:p>
          <a:p>
            <a:pPr marL="0" indent="0"/>
            <a:r>
              <a:rPr lang="en-US" b="0" dirty="0">
                <a:hlinkClick r:id="rId3"/>
              </a:rPr>
              <a:t>The complete findings report</a:t>
            </a:r>
            <a:r>
              <a:rPr lang="en-US" b="0" dirty="0"/>
              <a:t> highlights evidence supporting these recommendations.</a:t>
            </a:r>
          </a:p>
          <a:p>
            <a:pPr marL="285750" indent="-285750">
              <a:buFont typeface="Arial"/>
              <a:buChar char="•"/>
            </a:pPr>
            <a:endParaRPr lang="en-US"/>
          </a:p>
        </p:txBody>
      </p:sp>
    </p:spTree>
    <p:extLst>
      <p:ext uri="{BB962C8B-B14F-4D97-AF65-F5344CB8AC3E}">
        <p14:creationId xmlns:p14="http://schemas.microsoft.com/office/powerpoint/2010/main" val="1847541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609600" y="2944048"/>
            <a:ext cx="10972800" cy="969900"/>
          </a:xfrm>
          <a:prstGeom prst="rect">
            <a:avLst/>
          </a:prstGeom>
          <a:noFill/>
          <a:ln>
            <a:noFill/>
          </a:ln>
        </p:spPr>
        <p:txBody>
          <a:bodyPr spcFirstLastPara="1" wrap="square" lIns="45700" tIns="45700" rIns="45700" bIns="45700" anchor="b" anchorCtr="0">
            <a:noAutofit/>
          </a:bodyPr>
          <a:lstStyle/>
          <a:p>
            <a:pPr marL="0" lvl="0" indent="0" algn="l" rtl="0">
              <a:lnSpc>
                <a:spcPct val="100000"/>
              </a:lnSpc>
              <a:spcBef>
                <a:spcPts val="0"/>
              </a:spcBef>
              <a:spcAft>
                <a:spcPts val="0"/>
              </a:spcAft>
              <a:buClr>
                <a:srgbClr val="FFFFFF"/>
              </a:buClr>
              <a:buSzPts val="4800"/>
              <a:buFont typeface="Bitter"/>
              <a:buNone/>
            </a:pPr>
            <a:r>
              <a:rPr lang="en-US"/>
              <a:t>Next Steps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613175" y="680400"/>
            <a:ext cx="10054800" cy="6735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a:t>Next Steps</a:t>
            </a:r>
            <a:endParaRPr/>
          </a:p>
        </p:txBody>
      </p:sp>
      <p:sp>
        <p:nvSpPr>
          <p:cNvPr id="201" name="Google Shape;201;p30"/>
          <p:cNvSpPr txBox="1">
            <a:spLocks noGrp="1"/>
          </p:cNvSpPr>
          <p:nvPr>
            <p:ph type="body" idx="2"/>
          </p:nvPr>
        </p:nvSpPr>
        <p:spPr>
          <a:xfrm>
            <a:off x="613175" y="1283350"/>
            <a:ext cx="10694100" cy="4884900"/>
          </a:xfrm>
          <a:prstGeom prst="rect">
            <a:avLst/>
          </a:prstGeom>
          <a:noFill/>
        </p:spPr>
        <p:txBody>
          <a:bodyPr spcFirstLastPara="1" wrap="square" lIns="45700" tIns="45700" rIns="45700" bIns="45700" anchor="t" anchorCtr="0">
            <a:noAutofit/>
          </a:bodyPr>
          <a:lstStyle/>
          <a:p>
            <a:pPr marL="0" indent="0"/>
            <a:r>
              <a:rPr lang="en-US" dirty="0"/>
              <a:t>Near term - MVP</a:t>
            </a:r>
          </a:p>
          <a:p>
            <a:pPr marL="342900" indent="-342900">
              <a:buFont typeface="Arial"/>
              <a:buChar char="•"/>
            </a:pPr>
            <a:r>
              <a:rPr lang="en-US" b="0" dirty="0"/>
              <a:t>Put the travel reimbursement link under health care</a:t>
            </a:r>
          </a:p>
          <a:p>
            <a:pPr marL="342900" indent="-342900">
              <a:buFont typeface="Arial"/>
              <a:buChar char="•"/>
            </a:pPr>
            <a:r>
              <a:rPr lang="en-US" b="0" dirty="0"/>
              <a:t>Keep onsite notifications at the top of the page, and within sections.</a:t>
            </a:r>
            <a:endParaRPr lang="en-US" dirty="0"/>
          </a:p>
          <a:p>
            <a:pPr marL="342900" indent="-342900">
              <a:buFont typeface="Arial"/>
              <a:buChar char="•"/>
            </a:pPr>
            <a:r>
              <a:rPr lang="en-US" b="0" dirty="0"/>
              <a:t>Display a “you have no debt” confirmation message in Benefit payments and debts, and possibly also a link to debt management so Veterans can get more information.   </a:t>
            </a:r>
            <a:endParaRPr lang="en-US" dirty="0"/>
          </a:p>
          <a:p>
            <a:pPr marL="342900" indent="-342900">
              <a:buFont typeface="Arial"/>
              <a:buChar char="•"/>
            </a:pPr>
            <a:r>
              <a:rPr lang="en-US" b="0" dirty="0"/>
              <a:t>Add a conditional heading for the onsite notification section at the top of the page, when there is a notification to display. </a:t>
            </a:r>
            <a:endParaRPr lang="en-US" dirty="0"/>
          </a:p>
          <a:p>
            <a:pPr marL="342900" indent="-342900">
              <a:buFont typeface="Arial"/>
              <a:buChar char="•"/>
            </a:pPr>
            <a:r>
              <a:rPr lang="en-US" b="0" dirty="0"/>
              <a:t>Iterate on the alert design to improve usability for people with low vision. </a:t>
            </a:r>
            <a:endParaRPr lang="en-US" dirty="0"/>
          </a:p>
          <a:p>
            <a:pPr marL="342900" indent="-342900">
              <a:buFont typeface="Arial"/>
              <a:buChar char="•"/>
            </a:pPr>
            <a:r>
              <a:rPr lang="en-US" b="0" dirty="0"/>
              <a:t>Validate changes with Veterans in a combined UAT/usability session</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613175" y="680400"/>
            <a:ext cx="10054800" cy="6735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a:t>Next Steps</a:t>
            </a:r>
            <a:endParaRPr/>
          </a:p>
        </p:txBody>
      </p:sp>
      <p:sp>
        <p:nvSpPr>
          <p:cNvPr id="201" name="Google Shape;201;p30"/>
          <p:cNvSpPr txBox="1">
            <a:spLocks noGrp="1"/>
          </p:cNvSpPr>
          <p:nvPr>
            <p:ph type="body" idx="2"/>
          </p:nvPr>
        </p:nvSpPr>
        <p:spPr>
          <a:xfrm>
            <a:off x="613175" y="1283350"/>
            <a:ext cx="10694100" cy="4884900"/>
          </a:xfrm>
          <a:prstGeom prst="rect">
            <a:avLst/>
          </a:prstGeom>
          <a:noFill/>
        </p:spPr>
        <p:txBody>
          <a:bodyPr spcFirstLastPara="1" wrap="square" lIns="45700" tIns="45700" rIns="45700" bIns="45700" anchor="t" anchorCtr="0">
            <a:noAutofit/>
          </a:bodyPr>
          <a:lstStyle/>
          <a:p>
            <a:pPr marL="0" indent="0"/>
            <a:r>
              <a:rPr lang="en-US" dirty="0"/>
              <a:t>Long term - future versions</a:t>
            </a:r>
          </a:p>
          <a:p>
            <a:pPr marL="342900" indent="-342900">
              <a:buFont typeface="Arial"/>
              <a:buChar char="•"/>
            </a:pPr>
            <a:r>
              <a:rPr lang="en-US" b="0" dirty="0"/>
              <a:t>Conduct additional research to better understand Veteran expectations and mental model around dismissal of alerts and onsite notifications that are part of a larger notification center.</a:t>
            </a:r>
          </a:p>
          <a:p>
            <a:pPr marL="342900" indent="-342900">
              <a:buFont typeface="Arial"/>
              <a:buChar char="•"/>
            </a:pPr>
            <a:r>
              <a:rPr lang="en-US" b="0" dirty="0"/>
              <a:t>Explore additional, more specific, debt information we can include in alerts</a:t>
            </a:r>
          </a:p>
          <a:p>
            <a:pPr marL="342900" indent="-342900">
              <a:buFont typeface="Arial"/>
              <a:buChar char="•"/>
            </a:pPr>
            <a:r>
              <a:rPr lang="en-US" b="0" dirty="0"/>
              <a:t>Incorporate education specific information (remaining balance and  eligibility) into My VA.</a:t>
            </a:r>
          </a:p>
          <a:p>
            <a:pPr marL="342900" indent="-342900">
              <a:buFont typeface="Arial"/>
              <a:buChar char="•"/>
            </a:pPr>
            <a:r>
              <a:rPr lang="en-US" b="0" dirty="0"/>
              <a:t>Explore design iterations to the alert pattern that will more clearly communicate a sense of urgency, without triggering Veterans.</a:t>
            </a:r>
          </a:p>
          <a:p>
            <a:pPr marL="342900" indent="-342900">
              <a:buFont typeface="Arial"/>
              <a:buChar char="•"/>
            </a:pPr>
            <a:r>
              <a:rPr lang="en-US" b="0" dirty="0"/>
              <a:t>Validate changes with Veterans in a usability study, including Veterans from identified in the </a:t>
            </a:r>
            <a:r>
              <a:rPr lang="en-US" b="0" dirty="0">
                <a:hlinkClick r:id="rId3"/>
              </a:rPr>
              <a:t>further research needed section of our report</a:t>
            </a:r>
            <a:r>
              <a:rPr lang="en-US" b="0" dirty="0"/>
              <a:t>.</a:t>
            </a:r>
          </a:p>
          <a:p>
            <a:pPr marL="0" indent="0"/>
            <a:endParaRPr lang="en-US" dirty="0"/>
          </a:p>
        </p:txBody>
      </p:sp>
    </p:spTree>
    <p:extLst>
      <p:ext uri="{BB962C8B-B14F-4D97-AF65-F5344CB8AC3E}">
        <p14:creationId xmlns:p14="http://schemas.microsoft.com/office/powerpoint/2010/main" val="1030999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613175" y="680400"/>
            <a:ext cx="10054800" cy="673500"/>
          </a:xfrm>
          <a:prstGeom prst="rect">
            <a:avLst/>
          </a:prstGeom>
        </p:spPr>
        <p:txBody>
          <a:bodyPr spcFirstLastPara="1" wrap="square" lIns="45700" tIns="45700" rIns="45700" bIns="45700" anchor="t" anchorCtr="0">
            <a:noAutofit/>
          </a:bodyPr>
          <a:lstStyle/>
          <a:p>
            <a:r>
              <a:rPr lang="en-US" dirty="0"/>
              <a:t>Further Research</a:t>
            </a:r>
          </a:p>
        </p:txBody>
      </p:sp>
      <p:sp>
        <p:nvSpPr>
          <p:cNvPr id="201" name="Google Shape;201;p30"/>
          <p:cNvSpPr txBox="1">
            <a:spLocks noGrp="1"/>
          </p:cNvSpPr>
          <p:nvPr>
            <p:ph type="body" idx="2"/>
          </p:nvPr>
        </p:nvSpPr>
        <p:spPr>
          <a:xfrm>
            <a:off x="613175" y="1283350"/>
            <a:ext cx="10694100" cy="4884900"/>
          </a:xfrm>
          <a:prstGeom prst="rect">
            <a:avLst/>
          </a:prstGeom>
          <a:noFill/>
        </p:spPr>
        <p:txBody>
          <a:bodyPr spcFirstLastPara="1" wrap="square" lIns="45700" tIns="45700" rIns="45700" bIns="45700" anchor="t" anchorCtr="0">
            <a:noAutofit/>
          </a:bodyPr>
          <a:lstStyle/>
          <a:p>
            <a:pPr marL="0" indent="0"/>
            <a:r>
              <a:rPr lang="en-US" b="0" dirty="0"/>
              <a:t>In our next round of research, we should include participants that:</a:t>
            </a:r>
            <a:endParaRPr lang="en-US" dirty="0"/>
          </a:p>
          <a:p>
            <a:pPr marL="342900" indent="-342900">
              <a:buFont typeface="Arial"/>
              <a:buChar char="•"/>
            </a:pPr>
            <a:r>
              <a:rPr lang="en-US" b="0" dirty="0"/>
              <a:t>Have debt with VA, so we can get information based on lived experience.</a:t>
            </a:r>
            <a:endParaRPr lang="en-US" dirty="0"/>
          </a:p>
          <a:p>
            <a:pPr marL="342900" indent="-342900">
              <a:buFont typeface="Arial"/>
              <a:buChar char="•"/>
            </a:pPr>
            <a:r>
              <a:rPr lang="en-US" b="0" dirty="0"/>
              <a:t>Use magnification, so we can better understand any usability hurdles of My VA’s multi-column layout.</a:t>
            </a:r>
            <a:endParaRPr lang="en-US" dirty="0"/>
          </a:p>
          <a:p>
            <a:pPr marL="342900" indent="-342900">
              <a:buFont typeface="Arial"/>
              <a:buChar char="•"/>
            </a:pPr>
            <a:r>
              <a:rPr lang="en-US" b="0" dirty="0"/>
              <a:t>Identify has having cognitive considerations, so we can validate that our alert pattern works for that population.</a:t>
            </a:r>
            <a:endParaRPr lang="en-US"/>
          </a:p>
          <a:p>
            <a:pPr marL="0" indent="0"/>
            <a:r>
              <a:rPr lang="en-US" b="0" dirty="0"/>
              <a:t>We will also aim to recruit a majority BIWOC participant group, since this round of research included mostly white, male participants.</a:t>
            </a:r>
            <a:endParaRPr lang="en-US" dirty="0"/>
          </a:p>
          <a:p>
            <a:pPr marL="0" indent="0"/>
            <a:r>
              <a:rPr lang="en-US" b="0" dirty="0"/>
              <a:t>We’ll need to conduct additional research to better understand Veteran expectations around co-pay information, since we didn’t get definitive conclusions on that in this study.</a:t>
            </a:r>
            <a:endParaRPr lang="en-US" dirty="0"/>
          </a:p>
          <a:p>
            <a:pPr marL="0" indent="0"/>
            <a:endParaRPr lang="en-US" dirty="0"/>
          </a:p>
        </p:txBody>
      </p:sp>
    </p:spTree>
    <p:extLst>
      <p:ext uri="{BB962C8B-B14F-4D97-AF65-F5344CB8AC3E}">
        <p14:creationId xmlns:p14="http://schemas.microsoft.com/office/powerpoint/2010/main" val="21457522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title"/>
          </p:nvPr>
        </p:nvSpPr>
        <p:spPr>
          <a:xfrm>
            <a:off x="609600" y="2944048"/>
            <a:ext cx="10972800" cy="969900"/>
          </a:xfrm>
          <a:prstGeom prst="rect">
            <a:avLst/>
          </a:prstGeom>
          <a:noFill/>
          <a:ln>
            <a:noFill/>
          </a:ln>
        </p:spPr>
        <p:txBody>
          <a:bodyPr spcFirstLastPara="1" wrap="square" lIns="45700" tIns="45700" rIns="45700" bIns="45700" anchor="b" anchorCtr="0">
            <a:noAutofit/>
          </a:bodyPr>
          <a:lstStyle/>
          <a:p>
            <a:pPr marL="0" lvl="0" indent="0" algn="l" rtl="0">
              <a:lnSpc>
                <a:spcPct val="100000"/>
              </a:lnSpc>
              <a:spcBef>
                <a:spcPts val="0"/>
              </a:spcBef>
              <a:spcAft>
                <a:spcPts val="0"/>
              </a:spcAft>
              <a:buClr>
                <a:srgbClr val="FFFFFF"/>
              </a:buClr>
              <a:buSzPts val="4800"/>
              <a:buFont typeface="Bitter"/>
              <a:buNone/>
            </a:pPr>
            <a:r>
              <a:rPr lang="en-US" dirty="0"/>
              <a:t>Appendix</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613175" y="680400"/>
            <a:ext cx="10054800" cy="673500"/>
          </a:xfrm>
          <a:prstGeom prst="rect">
            <a:avLst/>
          </a:prstGeom>
        </p:spPr>
        <p:txBody>
          <a:bodyPr spcFirstLastPara="1" wrap="square" lIns="45700" tIns="45700" rIns="45700" bIns="45700" anchor="t" anchorCtr="0">
            <a:noAutofit/>
          </a:bodyPr>
          <a:lstStyle/>
          <a:p>
            <a:r>
              <a:rPr lang="en-US" dirty="0"/>
              <a:t>Links</a:t>
            </a:r>
          </a:p>
        </p:txBody>
      </p:sp>
      <p:sp>
        <p:nvSpPr>
          <p:cNvPr id="201" name="Google Shape;201;p30"/>
          <p:cNvSpPr txBox="1">
            <a:spLocks noGrp="1"/>
          </p:cNvSpPr>
          <p:nvPr>
            <p:ph type="body" idx="2"/>
          </p:nvPr>
        </p:nvSpPr>
        <p:spPr>
          <a:xfrm>
            <a:off x="613175" y="1283350"/>
            <a:ext cx="10694100" cy="4884900"/>
          </a:xfrm>
          <a:prstGeom prst="rect">
            <a:avLst/>
          </a:prstGeom>
          <a:noFill/>
        </p:spPr>
        <p:txBody>
          <a:bodyPr spcFirstLastPara="1" wrap="square" lIns="45700" tIns="45700" rIns="45700" bIns="45700" anchor="t" anchorCtr="0">
            <a:noAutofit/>
          </a:bodyPr>
          <a:lstStyle/>
          <a:p>
            <a:r>
              <a:rPr lang="en-US" sz="2400" dirty="0"/>
              <a:t>Documentation</a:t>
            </a:r>
            <a:endParaRPr lang="en-US" sz="2400" b="0" dirty="0"/>
          </a:p>
          <a:p>
            <a:pPr marL="571500" indent="-342900">
              <a:buFont typeface="Arial"/>
              <a:buChar char="•"/>
            </a:pPr>
            <a:r>
              <a:rPr lang="en-US" b="0" dirty="0">
                <a:hlinkClick r:id="rId3"/>
              </a:rPr>
              <a:t>Research plan</a:t>
            </a:r>
            <a:endParaRPr lang="en-US"/>
          </a:p>
          <a:p>
            <a:pPr marL="571500" indent="-342900">
              <a:buFont typeface="Arial"/>
              <a:buChar char="•"/>
            </a:pPr>
            <a:r>
              <a:rPr lang="en-US" b="0" dirty="0">
                <a:hlinkClick r:id="rId4"/>
              </a:rPr>
              <a:t>Conversation guide</a:t>
            </a:r>
            <a:endParaRPr lang="en-US"/>
          </a:p>
          <a:p>
            <a:r>
              <a:rPr lang="en-US" sz="2400" dirty="0"/>
              <a:t>Tools used for Synthesis</a:t>
            </a:r>
          </a:p>
          <a:p>
            <a:pPr marL="571500" indent="-342900">
              <a:buFont typeface="Arial"/>
              <a:buChar char="•"/>
            </a:pPr>
            <a:r>
              <a:rPr lang="en-US" b="0" dirty="0">
                <a:hlinkClick r:id="rId5"/>
              </a:rPr>
              <a:t>Interview transcripts</a:t>
            </a:r>
            <a:endParaRPr lang="en-US"/>
          </a:p>
          <a:p>
            <a:pPr marL="571500" indent="-342900">
              <a:buFont typeface="Arial"/>
              <a:buChar char="•"/>
            </a:pPr>
            <a:r>
              <a:rPr lang="en-US" b="0" dirty="0">
                <a:hlinkClick r:id="rId5"/>
              </a:rPr>
              <a:t>Mural board</a:t>
            </a:r>
            <a:endParaRPr lang="en-US"/>
          </a:p>
          <a:p>
            <a:r>
              <a:rPr lang="en-US" sz="2400" dirty="0"/>
              <a:t>Pages and applications used</a:t>
            </a:r>
          </a:p>
          <a:p>
            <a:pPr marL="571500" indent="-342900">
              <a:buFont typeface="Arial"/>
              <a:buChar char="•"/>
            </a:pPr>
            <a:r>
              <a:rPr lang="en-US" b="0" dirty="0">
                <a:hlinkClick r:id="rId6"/>
              </a:rPr>
              <a:t>VA.gov </a:t>
            </a:r>
            <a:r>
              <a:rPr lang="en-US" b="0" dirty="0"/>
              <a:t> </a:t>
            </a:r>
            <a:endParaRPr lang="en-US" dirty="0"/>
          </a:p>
          <a:p>
            <a:pPr marL="571500" indent="-342900">
              <a:buFont typeface="Arial"/>
              <a:buChar char="•"/>
            </a:pPr>
            <a:r>
              <a:rPr lang="en-US" b="0" dirty="0">
                <a:hlinkClick r:id="rId7"/>
              </a:rPr>
              <a:t>Desktop prototype</a:t>
            </a:r>
            <a:r>
              <a:rPr lang="en-US" b="0" dirty="0"/>
              <a:t> </a:t>
            </a:r>
            <a:endParaRPr lang="en-US" dirty="0"/>
          </a:p>
          <a:p>
            <a:pPr marL="571500" indent="-342900">
              <a:buFont typeface="Arial"/>
              <a:buChar char="•"/>
            </a:pPr>
            <a:r>
              <a:rPr lang="en-US" b="0" dirty="0">
                <a:hlinkClick r:id="rId8"/>
              </a:rPr>
              <a:t>Mobile prototype</a:t>
            </a:r>
            <a:endParaRPr lang="en-US" dirty="0"/>
          </a:p>
          <a:p>
            <a:pPr marL="0" indent="0"/>
            <a:endParaRPr lang="en-US" b="0" dirty="0"/>
          </a:p>
        </p:txBody>
      </p:sp>
    </p:spTree>
    <p:extLst>
      <p:ext uri="{BB962C8B-B14F-4D97-AF65-F5344CB8AC3E}">
        <p14:creationId xmlns:p14="http://schemas.microsoft.com/office/powerpoint/2010/main" val="1940303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a:t>Research goals</a:t>
            </a:r>
            <a:endParaRPr/>
          </a:p>
        </p:txBody>
      </p:sp>
      <p:sp>
        <p:nvSpPr>
          <p:cNvPr id="110" name="Google Shape;110;p17"/>
          <p:cNvSpPr txBox="1">
            <a:spLocks noGrp="1"/>
          </p:cNvSpPr>
          <p:nvPr>
            <p:ph type="subTitle" idx="1"/>
          </p:nvPr>
        </p:nvSpPr>
        <p:spPr>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Background &amp; Goals</a:t>
            </a:r>
            <a:endParaRPr/>
          </a:p>
        </p:txBody>
      </p:sp>
      <p:sp>
        <p:nvSpPr>
          <p:cNvPr id="111" name="Google Shape;111;p17"/>
          <p:cNvSpPr txBox="1">
            <a:spLocks noGrp="1"/>
          </p:cNvSpPr>
          <p:nvPr>
            <p:ph type="body" idx="2"/>
          </p:nvPr>
        </p:nvSpPr>
        <p:spPr>
          <a:xfrm>
            <a:off x="613175" y="1283350"/>
            <a:ext cx="10694100" cy="4231758"/>
          </a:xfrm>
          <a:prstGeom prst="rect">
            <a:avLst/>
          </a:prstGeom>
        </p:spPr>
        <p:txBody>
          <a:bodyPr spcFirstLastPara="1" wrap="square" lIns="45700" tIns="45700" rIns="45700" bIns="45700" anchor="t" anchorCtr="0">
            <a:noAutofit/>
          </a:bodyPr>
          <a:lstStyle/>
          <a:p>
            <a:pPr marL="0"/>
            <a:r>
              <a:rPr lang="en-US" b="0" dirty="0"/>
              <a:t>The purpose of this research was to:</a:t>
            </a:r>
          </a:p>
          <a:p>
            <a:pPr marL="0"/>
            <a:endParaRPr lang="en-US" b="0" dirty="0"/>
          </a:p>
          <a:p>
            <a:pPr marL="0"/>
            <a:r>
              <a:rPr lang="en-US" b="0" dirty="0"/>
              <a:t>1. Validate that our proposed payment information IA matches the Veteran mental model.</a:t>
            </a:r>
          </a:p>
          <a:p>
            <a:pPr marL="0"/>
            <a:r>
              <a:rPr lang="en-US" b="0" dirty="0"/>
              <a:t>2. Understand the financial information that is most important to Veterans.</a:t>
            </a:r>
          </a:p>
          <a:p>
            <a:pPr marL="0"/>
            <a:r>
              <a:rPr lang="en-US" b="0" dirty="0"/>
              <a:t>3. Validate that our onsite notification MVP meets Veterans' needs.</a:t>
            </a:r>
          </a:p>
        </p:txBody>
      </p:sp>
    </p:spTree>
    <p:extLst>
      <p:ext uri="{BB962C8B-B14F-4D97-AF65-F5344CB8AC3E}">
        <p14:creationId xmlns:p14="http://schemas.microsoft.com/office/powerpoint/2010/main" val="465477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613175" y="680400"/>
            <a:ext cx="10054800" cy="6735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a:t>Hypotheses to be tested</a:t>
            </a:r>
            <a:endParaRPr/>
          </a:p>
        </p:txBody>
      </p:sp>
      <p:sp>
        <p:nvSpPr>
          <p:cNvPr id="118" name="Google Shape;118;p18"/>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Background &amp; Goals</a:t>
            </a:r>
            <a:endParaRPr/>
          </a:p>
        </p:txBody>
      </p:sp>
      <p:sp>
        <p:nvSpPr>
          <p:cNvPr id="119" name="Google Shape;119;p18"/>
          <p:cNvSpPr txBox="1">
            <a:spLocks noGrp="1"/>
          </p:cNvSpPr>
          <p:nvPr>
            <p:ph type="body" idx="2"/>
          </p:nvPr>
        </p:nvSpPr>
        <p:spPr>
          <a:xfrm>
            <a:off x="613175" y="1567400"/>
            <a:ext cx="10694100" cy="4980654"/>
          </a:xfrm>
          <a:prstGeom prst="rect">
            <a:avLst/>
          </a:prstGeom>
        </p:spPr>
        <p:txBody>
          <a:bodyPr spcFirstLastPara="1" wrap="square" lIns="45700" tIns="45700" rIns="45700" bIns="45700" anchor="t" anchorCtr="0">
            <a:noAutofit/>
          </a:bodyPr>
          <a:lstStyle/>
          <a:p>
            <a:pPr marL="342900" indent="-342900">
              <a:buFont typeface="Arial"/>
              <a:buChar char="•"/>
            </a:pPr>
            <a:r>
              <a:rPr lang="en-US" b="0" dirty="0"/>
              <a:t>Veterans will be able to more easily manage their debts and view payment history using the links in My VA.</a:t>
            </a:r>
            <a:endParaRPr lang="en-US" dirty="0"/>
          </a:p>
          <a:p>
            <a:pPr marL="342900" indent="-342900">
              <a:buFont typeface="Arial"/>
              <a:buChar char="•"/>
            </a:pPr>
            <a:r>
              <a:rPr lang="en-US" b="0" dirty="0"/>
              <a:t>Veterans will not need to use site search to find their payment or debt information from My VA.</a:t>
            </a:r>
            <a:endParaRPr lang="en-US"/>
          </a:p>
          <a:p>
            <a:pPr marL="342900" indent="-342900">
              <a:buFont typeface="Arial"/>
              <a:buChar char="•"/>
            </a:pPr>
            <a:r>
              <a:rPr lang="en-US" b="0" dirty="0"/>
              <a:t>Veterans will want to see more details about the financial information than we're surfacing on My VA, and that providing a link will be a sufficient way for them to get those details.</a:t>
            </a:r>
            <a:endParaRPr lang="en-US"/>
          </a:p>
          <a:p>
            <a:pPr marL="342900" indent="-342900">
              <a:buFont typeface="Arial"/>
              <a:buChar char="•"/>
            </a:pPr>
            <a:r>
              <a:rPr lang="en-US" b="0" dirty="0"/>
              <a:t>The design for action items and alerts will be effective at drawing attention to important information.</a:t>
            </a:r>
            <a:endParaRPr lang="en-US" dirty="0"/>
          </a:p>
          <a:p>
            <a:pPr marL="342900" indent="-342900">
              <a:buFont typeface="Arial"/>
              <a:buChar char="•"/>
            </a:pPr>
            <a:r>
              <a:rPr lang="en-US" b="0" dirty="0"/>
              <a:t>There may be some confusion about why some alerts are at the top of the page, and others are within distinct sections of My VA.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609600" y="2944048"/>
            <a:ext cx="10972800" cy="969900"/>
          </a:xfrm>
          <a:prstGeom prst="rect">
            <a:avLst/>
          </a:prstGeom>
          <a:noFill/>
          <a:ln>
            <a:noFill/>
          </a:ln>
        </p:spPr>
        <p:txBody>
          <a:bodyPr spcFirstLastPara="1" wrap="square" lIns="45700" tIns="45700" rIns="45700" bIns="45700" anchor="b" anchorCtr="0">
            <a:noAutofit/>
          </a:bodyPr>
          <a:lstStyle/>
          <a:p>
            <a:pPr marL="0" lvl="0" indent="0" algn="l" rtl="0">
              <a:lnSpc>
                <a:spcPct val="100000"/>
              </a:lnSpc>
              <a:spcBef>
                <a:spcPts val="0"/>
              </a:spcBef>
              <a:spcAft>
                <a:spcPts val="0"/>
              </a:spcAft>
              <a:buClr>
                <a:srgbClr val="FFFFFF"/>
              </a:buClr>
              <a:buSzPts val="4800"/>
              <a:buFont typeface="Bitter"/>
              <a:buNone/>
            </a:pPr>
            <a:r>
              <a:rPr lang="en-US"/>
              <a:t>Methodology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613175" y="680400"/>
            <a:ext cx="10054800" cy="6735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dirty="0"/>
              <a:t>Method</a:t>
            </a:r>
            <a:endParaRPr dirty="0"/>
          </a:p>
        </p:txBody>
      </p:sp>
      <p:sp>
        <p:nvSpPr>
          <p:cNvPr id="131" name="Google Shape;131;p20"/>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Methodology</a:t>
            </a:r>
            <a:endParaRPr/>
          </a:p>
        </p:txBody>
      </p:sp>
      <p:sp>
        <p:nvSpPr>
          <p:cNvPr id="132" name="Google Shape;132;p20"/>
          <p:cNvSpPr txBox="1">
            <a:spLocks noGrp="1"/>
          </p:cNvSpPr>
          <p:nvPr>
            <p:ph type="body" idx="2"/>
          </p:nvPr>
        </p:nvSpPr>
        <p:spPr>
          <a:xfrm>
            <a:off x="613175" y="1507125"/>
            <a:ext cx="10215300" cy="4502591"/>
          </a:xfrm>
          <a:prstGeom prst="rect">
            <a:avLst/>
          </a:prstGeom>
        </p:spPr>
        <p:txBody>
          <a:bodyPr spcFirstLastPara="1" wrap="square" lIns="45700" tIns="45700" rIns="45700" bIns="45700" anchor="t" anchorCtr="0">
            <a:noAutofit/>
          </a:bodyPr>
          <a:lstStyle/>
          <a:p>
            <a:pPr marL="0" indent="0"/>
            <a:r>
              <a:rPr lang="en-US" b="0" dirty="0">
                <a:highlight>
                  <a:srgbClr val="FFFFFF"/>
                </a:highlight>
              </a:rPr>
              <a:t>We conducted remote usability testing over Zoom using a prototype </a:t>
            </a:r>
            <a:r>
              <a:rPr lang="en-US" dirty="0">
                <a:highlight>
                  <a:srgbClr val="FFFFFF"/>
                </a:highlight>
              </a:rPr>
              <a:t>on production.</a:t>
            </a:r>
            <a:r>
              <a:rPr lang="en-US" b="0" dirty="0">
                <a:highlight>
                  <a:srgbClr val="FFFFFF"/>
                </a:highlight>
              </a:rPr>
              <a:t>  That's right! On production!</a:t>
            </a:r>
            <a:br>
              <a:rPr lang="en-US" b="0" dirty="0">
                <a:highlight>
                  <a:srgbClr val="FFFFFF"/>
                </a:highlight>
              </a:rPr>
            </a:br>
            <a:br>
              <a:rPr lang="en-US" b="0" dirty="0">
                <a:highlight>
                  <a:srgbClr val="FFFFFF"/>
                </a:highlight>
              </a:rPr>
            </a:br>
            <a:r>
              <a:rPr lang="en-US" b="0" dirty="0">
                <a:highlight>
                  <a:srgbClr val="FFFFFF"/>
                </a:highlight>
              </a:rPr>
              <a:t>Testing on production allowed us to use a code-based prototype and be more inclusive with our recruiting approach. </a:t>
            </a:r>
            <a:endParaRPr lang="en-US" b="0">
              <a:highlight>
                <a:srgbClr val="FFFFFF"/>
              </a:highlight>
            </a:endParaRPr>
          </a:p>
          <a:p>
            <a:pPr marL="0" indent="0"/>
            <a:endParaRPr lang="en-US" b="0" dirty="0">
              <a:highlight>
                <a:srgbClr val="FFFFFF"/>
              </a:highlight>
            </a:endParaRPr>
          </a:p>
          <a:p>
            <a:pPr marL="0" indent="0"/>
            <a:r>
              <a:rPr lang="en-US" b="0" dirty="0">
                <a:highlight>
                  <a:srgbClr val="FFFFFF"/>
                </a:highlight>
              </a:rPr>
              <a:t>Our onsite notifications only displayed for participants who had debt with VA, so we had a </a:t>
            </a:r>
            <a:r>
              <a:rPr lang="en-US" b="0" dirty="0">
                <a:highlight>
                  <a:srgbClr val="FFFFFF"/>
                </a:highlight>
                <a:hlinkClick r:id="rId3"/>
              </a:rPr>
              <a:t>UX Pin prototype</a:t>
            </a:r>
            <a:r>
              <a:rPr lang="en-US" b="0" dirty="0">
                <a:highlight>
                  <a:srgbClr val="FFFFFF"/>
                </a:highlight>
              </a:rPr>
              <a:t> as a back-up. We use the prototype to get feedback on the onsite notifications from participants who didn't have debt.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613175" y="680400"/>
            <a:ext cx="10054800" cy="673500"/>
          </a:xfrm>
          <a:prstGeom prst="rect">
            <a:avLst/>
          </a:prstGeom>
        </p:spPr>
        <p:txBody>
          <a:bodyPr spcFirstLastPara="1" wrap="square" lIns="45700" tIns="45700" rIns="45700" bIns="45700" anchor="t" anchorCtr="0">
            <a:noAutofit/>
          </a:bodyPr>
          <a:lstStyle/>
          <a:p>
            <a:r>
              <a:rPr lang="en-US" dirty="0">
                <a:solidFill>
                  <a:srgbClr val="0070BC"/>
                </a:solidFill>
              </a:rPr>
              <a:t>Participant demographics</a:t>
            </a:r>
            <a:endParaRPr lang="en-US" dirty="0"/>
          </a:p>
        </p:txBody>
      </p:sp>
      <p:sp>
        <p:nvSpPr>
          <p:cNvPr id="139" name="Google Shape;139;p21"/>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a:t>Methodology</a:t>
            </a:r>
            <a:endParaRPr/>
          </a:p>
        </p:txBody>
      </p:sp>
      <p:sp>
        <p:nvSpPr>
          <p:cNvPr id="140" name="Google Shape;140;p21"/>
          <p:cNvSpPr txBox="1">
            <a:spLocks noGrp="1"/>
          </p:cNvSpPr>
          <p:nvPr>
            <p:ph type="body" idx="2"/>
          </p:nvPr>
        </p:nvSpPr>
        <p:spPr>
          <a:xfrm>
            <a:off x="613175" y="1533850"/>
            <a:ext cx="10694100" cy="4307400"/>
          </a:xfrm>
          <a:prstGeom prst="rect">
            <a:avLst/>
          </a:prstGeom>
        </p:spPr>
        <p:txBody>
          <a:bodyPr spcFirstLastPara="1" wrap="square" lIns="45700" tIns="45700" rIns="45700" bIns="45700" anchor="t" anchorCtr="0">
            <a:noAutofit/>
          </a:bodyPr>
          <a:lstStyle/>
          <a:p>
            <a:pPr marL="101600" indent="0">
              <a:lnSpc>
                <a:spcPct val="113999"/>
              </a:lnSpc>
              <a:spcBef>
                <a:spcPts val="0"/>
              </a:spcBef>
            </a:pPr>
            <a:r>
              <a:rPr lang="en-US" b="0" dirty="0"/>
              <a:t>We spoke with a diverse group of 12 Veterans:</a:t>
            </a:r>
          </a:p>
          <a:p>
            <a:pPr marL="444500" indent="-342900">
              <a:lnSpc>
                <a:spcPct val="113999"/>
              </a:lnSpc>
              <a:spcBef>
                <a:spcPts val="0"/>
              </a:spcBef>
              <a:buFont typeface="Arial"/>
              <a:buChar char="•"/>
            </a:pPr>
            <a:r>
              <a:rPr lang="en-US" b="0" dirty="0"/>
              <a:t>8 male, 4 female</a:t>
            </a:r>
          </a:p>
          <a:p>
            <a:pPr marL="444500" indent="-342900">
              <a:lnSpc>
                <a:spcPct val="113999"/>
              </a:lnSpc>
              <a:spcBef>
                <a:spcPts val="0"/>
              </a:spcBef>
              <a:buFont typeface="Arial"/>
              <a:buChar char="•"/>
            </a:pPr>
            <a:r>
              <a:rPr lang="en-US" b="0" dirty="0"/>
              <a:t>8 participants over 55, 1 aged 45-54, and 2 aged 35-44</a:t>
            </a:r>
          </a:p>
          <a:p>
            <a:pPr marL="444500" indent="-342900">
              <a:lnSpc>
                <a:spcPct val="113999"/>
              </a:lnSpc>
              <a:spcBef>
                <a:spcPts val="0"/>
              </a:spcBef>
              <a:buFont typeface="Arial"/>
              <a:buChar char="•"/>
            </a:pPr>
            <a:r>
              <a:rPr lang="en-US" b="0" dirty="0"/>
              <a:t>Education ranged from "some college, no degree" to "master's degree"</a:t>
            </a:r>
          </a:p>
          <a:p>
            <a:pPr marL="444500" indent="-342900">
              <a:lnSpc>
                <a:spcPct val="113999"/>
              </a:lnSpc>
              <a:spcBef>
                <a:spcPts val="0"/>
              </a:spcBef>
              <a:buFont typeface="Arial"/>
              <a:buChar char="•"/>
            </a:pPr>
            <a:r>
              <a:rPr lang="en-US" b="0" dirty="0"/>
              <a:t>2 identified as other than cisgender or heterosexual</a:t>
            </a:r>
          </a:p>
          <a:p>
            <a:pPr marL="444500" indent="-342900">
              <a:lnSpc>
                <a:spcPct val="113999"/>
              </a:lnSpc>
              <a:spcBef>
                <a:spcPts val="0"/>
              </a:spcBef>
              <a:buFont typeface="Arial"/>
              <a:buChar char="•"/>
            </a:pPr>
            <a:r>
              <a:rPr lang="en-US" b="0" dirty="0"/>
              <a:t>8 identified as White, 3 identified as Black and 1 identified as Bi-racial</a:t>
            </a:r>
          </a:p>
          <a:p>
            <a:pPr marL="444500" indent="-342900">
              <a:lnSpc>
                <a:spcPct val="113999"/>
              </a:lnSpc>
              <a:spcBef>
                <a:spcPts val="0"/>
              </a:spcBef>
              <a:buFont typeface="Arial"/>
              <a:buChar char="•"/>
            </a:pPr>
            <a:endParaRPr lang="en-US" b="0" dirty="0"/>
          </a:p>
          <a:p>
            <a:pPr marL="101600" indent="0">
              <a:lnSpc>
                <a:spcPct val="113999"/>
              </a:lnSpc>
              <a:spcBef>
                <a:spcPts val="0"/>
              </a:spcBef>
            </a:pPr>
            <a:r>
              <a:rPr lang="en-US" b="0" dirty="0">
                <a:hlinkClick r:id="rId3"/>
              </a:rPr>
              <a:t>Read more in-depth information about our participant in the complete findings summary.</a:t>
            </a:r>
            <a:endParaRPr lang="en-US" b="0" dirty="0"/>
          </a:p>
          <a:p>
            <a:pPr indent="-355600">
              <a:lnSpc>
                <a:spcPct val="114000"/>
              </a:lnSpc>
              <a:spcBef>
                <a:spcPts val="1000"/>
              </a:spcBef>
              <a:spcAft>
                <a:spcPts val="1000"/>
              </a:spcAft>
              <a:buChar char="●"/>
            </a:pPr>
            <a:endParaRPr lang="en-US" b="0"/>
          </a:p>
        </p:txBody>
      </p:sp>
    </p:spTree>
  </p:cSld>
  <p:clrMapOvr>
    <a:masterClrMapping/>
  </p:clrMapOvr>
</p:sld>
</file>

<file path=ppt/theme/theme1.xml><?xml version="1.0" encoding="utf-8"?>
<a:theme xmlns:a="http://schemas.openxmlformats.org/drawingml/2006/main"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F9929547868AA4AB121461DD08A3CEC" ma:contentTypeVersion="18" ma:contentTypeDescription="Create a new document." ma:contentTypeScope="" ma:versionID="f71cea7c8179ed815ad7a2e9d4b778d2">
  <xsd:schema xmlns:xsd="http://www.w3.org/2001/XMLSchema" xmlns:xs="http://www.w3.org/2001/XMLSchema" xmlns:p="http://schemas.microsoft.com/office/2006/metadata/properties" xmlns:ns2="c2f15eb4-be1b-4a78-9c0c-8185840fe7e0" xmlns:ns3="1d4920b5-f02f-42c0-9123-51eed5b387be" targetNamespace="http://schemas.microsoft.com/office/2006/metadata/properties" ma:root="true" ma:fieldsID="9d68f4292773492c029d7ea43efbcbd2" ns2:_="" ns3:_="">
    <xsd:import namespace="c2f15eb4-be1b-4a78-9c0c-8185840fe7e0"/>
    <xsd:import namespace="1d4920b5-f02f-42c0-9123-51eed5b387be"/>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f15eb4-be1b-4a78-9c0c-8185840fe7e0" elementFormDefault="qualified">
    <xsd:import namespace="http://schemas.microsoft.com/office/2006/documentManagement/types"/>
    <xsd:import namespace="http://schemas.microsoft.com/office/infopath/2007/PartnerControls"/>
    <xsd:element name="MediaServiceMetadata" ma:index="4" nillable="true" ma:displayName="MediaServiceMetadata" ma:hidden="true" ma:internalName="MediaServiceMetadata" ma:readOnly="true">
      <xsd:simpleType>
        <xsd:restriction base="dms:Note"/>
      </xsd:simpleType>
    </xsd:element>
    <xsd:element name="MediaServiceFastMetadata" ma:index="5" nillable="true" ma:displayName="MediaServiceFastMetadata" ma:hidden="true" ma:internalName="MediaServiceFastMetadata" ma:readOnly="true">
      <xsd:simpleType>
        <xsd:restriction base="dms:Note"/>
      </xsd:simpleType>
    </xsd:element>
    <xsd:element name="MediaServiceDateTaken" ma:index="6" nillable="true" ma:displayName="MediaServiceDateTaken" ma:hidden="true" ma:internalName="MediaServiceDateTaken" ma:readOnly="true">
      <xsd:simpleType>
        <xsd:restriction base="dms:Text"/>
      </xsd:simpleType>
    </xsd:element>
    <xsd:element name="MediaLengthInSeconds" ma:index="9" nillable="true" ma:displayName="MediaLengthInSeconds" ma:description="" ma:internalName="MediaLengthInSeconds" ma:readOnly="true">
      <xsd:simpleType>
        <xsd:restriction base="dms:Unknown"/>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4920b5-f02f-42c0-9123-51eed5b387be" elementFormDefault="qualified">
    <xsd:import namespace="http://schemas.microsoft.com/office/2006/documentManagement/types"/>
    <xsd:import namespace="http://schemas.microsoft.com/office/infopath/2007/PartnerControls"/>
    <xsd:element name="SharedWithUsers" ma:index="7"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F00DE6-3BD4-4B03-8039-E9A4AA971912}">
  <ds:schemaRefs>
    <ds:schemaRef ds:uri="http://schemas.microsoft.com/sharepoint/v3/contenttype/forms"/>
  </ds:schemaRefs>
</ds:datastoreItem>
</file>

<file path=customXml/itemProps2.xml><?xml version="1.0" encoding="utf-8"?>
<ds:datastoreItem xmlns:ds="http://schemas.openxmlformats.org/officeDocument/2006/customXml" ds:itemID="{1273764F-3D46-4BD0-9D0D-0B04A24705B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511FFB9-EBFB-4491-95AD-657B80669D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f15eb4-be1b-4a78-9c0c-8185840fe7e0"/>
    <ds:schemaRef ds:uri="1d4920b5-f02f-42c0-9123-51eed5b387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46</Slides>
  <Notes>44</Notes>
  <HiddenSlides>0</HiddenSlide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VSP Template</vt:lpstr>
      <vt:lpstr>My VA: Payment Info +  Onsite Notifications  Discovery Readout</vt:lpstr>
      <vt:lpstr>Background &amp; Goals</vt:lpstr>
      <vt:lpstr>Background</vt:lpstr>
      <vt:lpstr>Research goals</vt:lpstr>
      <vt:lpstr>Research goals</vt:lpstr>
      <vt:lpstr>Hypotheses to be tested</vt:lpstr>
      <vt:lpstr>Methodology</vt:lpstr>
      <vt:lpstr>Method</vt:lpstr>
      <vt:lpstr>Participant demographics</vt:lpstr>
      <vt:lpstr>Participant demographics</vt:lpstr>
      <vt:lpstr>Research questions</vt:lpstr>
      <vt:lpstr>Research questions</vt:lpstr>
      <vt:lpstr>Research questions</vt:lpstr>
      <vt:lpstr>Research Findings</vt:lpstr>
      <vt:lpstr>Key Findings</vt:lpstr>
      <vt:lpstr>Key Findings</vt:lpstr>
      <vt:lpstr>Key Findings</vt:lpstr>
      <vt:lpstr>1. Proposed payment information IA</vt:lpstr>
      <vt:lpstr>1.1 Participants intuitively found recent information about payments under “View payment history” links on the homepage, and My VA. </vt:lpstr>
      <vt:lpstr>1.2 Participants weren’t confident about where to find debt information from the homepage, but clearly understood where to find that information on My VA. </vt:lpstr>
      <vt:lpstr>1.3 Participant expectations about where to find the travel reimbursement information were varied.</vt:lpstr>
      <vt:lpstr>1.4 Participants preferred My VA sections to be ordered by on their VA benefits and services.</vt:lpstr>
      <vt:lpstr>1.5 Displaying important information at the top of the page was effective at getting participants’ attention. </vt:lpstr>
      <vt:lpstr>2. Financial information</vt:lpstr>
      <vt:lpstr>2.1 Amount is the most critical piece of information to participants for both payment and debts.</vt:lpstr>
      <vt:lpstr>2.2 Some participants found it helpful to know the number of outstanding debts.</vt:lpstr>
      <vt:lpstr>“I think it’s important to know because up top, it just tells me I have a debt. But, you go down here and then see I have 3 debts.   Oh man! 3 debts? Let me go in there and see what’s going on.” - P13</vt:lpstr>
      <vt:lpstr>2.3 Two pieces of information were repeatedly named as being missing from the Benefit payments and debts section: remaining education benefits, and debt status.</vt:lpstr>
      <vt:lpstr>2.4 Seeing the most recent payment on My VA was sufficient for participants, since the information is accompanied by the View Payment History link.</vt:lpstr>
      <vt:lpstr>2.5 The majority of participants intuitively used the View payment history and Manage your direct deposit links; the exception was a participant using screen magnification software.</vt:lpstr>
      <vt:lpstr>“When I move it over to see manage your direct deposit [link], then I can’t see manage your benefit and payment debts [heading]. . .it’s one of those things, once you get used to it, you know you got to do it, it’s ok . . . See, if you hadn’t mentioned changing that, I probably never would’ve moved over there and found that manage your direct deposit.” - P17</vt:lpstr>
      <vt:lpstr>3. Onsite notifications</vt:lpstr>
      <vt:lpstr>3.1 Participants could intuitively take action on a notification via a link.</vt:lpstr>
      <vt:lpstr>3.2 Participants expected that if they dismissed an alert, it would display on My VA until they had completed the action they were being alerted about.</vt:lpstr>
      <vt:lpstr>3.3 Multiple participants commented that the light yellow color for the alert did not stand out to them, and one participant stated it made the text very difficult to read.</vt:lpstr>
      <vt:lpstr>Additional Insights</vt:lpstr>
      <vt:lpstr>Additional Insights</vt:lpstr>
      <vt:lpstr>Recommendations</vt:lpstr>
      <vt:lpstr>Recommendations</vt:lpstr>
      <vt:lpstr>Recommendations</vt:lpstr>
      <vt:lpstr>Next Steps</vt:lpstr>
      <vt:lpstr>Next Steps</vt:lpstr>
      <vt:lpstr>Next Steps</vt:lpstr>
      <vt:lpstr>Further Research</vt:lpstr>
      <vt:lpstr>Appendix</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 Discovery Readout</dc:title>
  <cp:revision>489</cp:revision>
  <dcterms:modified xsi:type="dcterms:W3CDTF">2022-01-31T16:09:38Z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0x0101002F9929547868AA4AB121461DD08A3CEC</vt:lpwstr>
  </property>
  <property fmtid="{D5CDD505-2E9C-101B-9397-08002B2CF9AE}" pid="3" name="_ExtendedDescription">
    <vt:lpwstr/>
  </property>
</Properties>
</file>