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71" r:id="rId8"/>
    <p:sldId id="261" r:id="rId9"/>
    <p:sldId id="262" r:id="rId10"/>
    <p:sldId id="270" r:id="rId11"/>
    <p:sldId id="264" r:id="rId12"/>
    <p:sldId id="265" r:id="rId13"/>
    <p:sldId id="266" r:id="rId14"/>
    <p:sldId id="267" r:id="rId15"/>
    <p:sldId id="272" r:id="rId16"/>
    <p:sldId id="268" r:id="rId17"/>
    <p:sldId id="269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Robert Tarlow Jr." initials="SRTJ" lastIdx="2" clrIdx="0">
    <p:extLst>
      <p:ext uri="{19B8F6BF-5375-455C-9EA6-DF929625EA0E}">
        <p15:presenceInfo xmlns:p15="http://schemas.microsoft.com/office/powerpoint/2012/main" userId="ad86c06a5c8e7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712" autoAdjust="0"/>
  </p:normalViewPr>
  <p:slideViewPr>
    <p:cSldViewPr>
      <p:cViewPr>
        <p:scale>
          <a:sx n="100" d="100"/>
          <a:sy n="100" d="100"/>
        </p:scale>
        <p:origin x="72" y="12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13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79CA-456E-4472-A4D5-895141737E00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2A24D-4BCB-484B-BAD8-9379401046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2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2A24D-4BCB-484B-BAD8-9379401046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6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6162" y="2932337"/>
            <a:ext cx="607967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8739" y="2802960"/>
            <a:ext cx="8996045" cy="216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9" y="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0" y="0"/>
                </a:moveTo>
                <a:lnTo>
                  <a:pt x="12181899" y="0"/>
                </a:lnTo>
                <a:lnTo>
                  <a:pt x="121818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1A54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099" y="0"/>
            <a:ext cx="12182475" cy="0"/>
          </a:xfrm>
          <a:custGeom>
            <a:avLst/>
            <a:gdLst/>
            <a:ahLst/>
            <a:cxnLst/>
            <a:rect l="l" t="t" r="r" b="b"/>
            <a:pathLst>
              <a:path w="12182475">
                <a:moveTo>
                  <a:pt x="0" y="0"/>
                </a:moveTo>
                <a:lnTo>
                  <a:pt x="12181899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574" y="466305"/>
            <a:ext cx="2559301" cy="56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73038" y="2189296"/>
            <a:ext cx="344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Find </a:t>
            </a:r>
            <a:r>
              <a:rPr sz="4000" spc="-265" dirty="0"/>
              <a:t>VA</a:t>
            </a:r>
            <a:r>
              <a:rPr sz="4000" spc="-605" dirty="0"/>
              <a:t> </a:t>
            </a:r>
            <a:r>
              <a:rPr sz="4000" spc="-10" dirty="0"/>
              <a:t>Forms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608739" y="2802960"/>
            <a:ext cx="8996045" cy="179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Search</a:t>
            </a:r>
            <a:r>
              <a:rPr spc="-254" dirty="0"/>
              <a:t> </a:t>
            </a:r>
            <a:r>
              <a:rPr lang="en-US" spc="-114" dirty="0"/>
              <a:t>and</a:t>
            </a:r>
            <a:r>
              <a:rPr spc="-254" dirty="0"/>
              <a:t> </a:t>
            </a:r>
            <a:r>
              <a:rPr spc="-60" dirty="0"/>
              <a:t>Detail</a:t>
            </a:r>
            <a:r>
              <a:rPr spc="-250" dirty="0"/>
              <a:t> </a:t>
            </a:r>
            <a:r>
              <a:rPr spc="-25" dirty="0"/>
              <a:t>Pages</a:t>
            </a:r>
            <a:r>
              <a:rPr spc="-254" dirty="0"/>
              <a:t> </a:t>
            </a:r>
            <a:r>
              <a:rPr spc="10" dirty="0"/>
              <a:t>Product</a:t>
            </a:r>
            <a:r>
              <a:rPr spc="-250" dirty="0"/>
              <a:t> </a:t>
            </a:r>
            <a:r>
              <a:rPr dirty="0"/>
              <a:t>Guide</a:t>
            </a:r>
          </a:p>
          <a:p>
            <a:pPr marL="4070350" marR="5080" indent="-4058285" algn="ctr">
              <a:lnSpc>
                <a:spcPct val="119200"/>
              </a:lnSpc>
              <a:spcBef>
                <a:spcPts val="1025"/>
              </a:spcBef>
            </a:pPr>
            <a:r>
              <a:rPr sz="1800" b="1" spc="5" dirty="0">
                <a:latin typeface="Calibri"/>
                <a:cs typeface="Calibri"/>
              </a:rPr>
              <a:t>Making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it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easier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to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find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the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right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lang="en-US" sz="1800" b="1" spc="20" dirty="0">
                <a:latin typeface="Calibri"/>
                <a:cs typeface="Calibri"/>
              </a:rPr>
              <a:t>application forms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benefits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other </a:t>
            </a:r>
            <a:r>
              <a:rPr sz="1800" b="1" spc="30" dirty="0">
                <a:latin typeface="Calibri"/>
                <a:cs typeface="Calibri"/>
              </a:rPr>
              <a:t>services.</a:t>
            </a:r>
            <a:endParaRPr sz="1800" dirty="0">
              <a:latin typeface="Calibri"/>
              <a:cs typeface="Calibri"/>
            </a:endParaRPr>
          </a:p>
          <a:p>
            <a:pPr marL="2977515" marR="2969895" indent="633730">
              <a:lnSpc>
                <a:spcPct val="156300"/>
              </a:lnSpc>
              <a:spcBef>
                <a:spcPts val="50"/>
              </a:spcBef>
            </a:pPr>
            <a:r>
              <a:rPr sz="1800" b="1" dirty="0">
                <a:latin typeface="Calibri"/>
                <a:cs typeface="Calibri"/>
              </a:rPr>
              <a:t>VA.gov/find-forms  </a:t>
            </a:r>
            <a:r>
              <a:rPr sz="1800" b="1" spc="-130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A.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v</a:t>
            </a:r>
            <a:r>
              <a:rPr sz="1800" b="1" spc="-5" dirty="0">
                <a:latin typeface="Calibri"/>
                <a:cs typeface="Calibri"/>
              </a:rPr>
              <a:t>/find-</a:t>
            </a:r>
            <a:r>
              <a:rPr sz="1800" b="1" spc="-2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orms</a:t>
            </a:r>
            <a:r>
              <a:rPr sz="1800" b="1" spc="-45" dirty="0">
                <a:latin typeface="Calibri"/>
                <a:cs typeface="Calibri"/>
              </a:rPr>
              <a:t>/</a:t>
            </a:r>
            <a:r>
              <a:rPr sz="1800" b="1" spc="35" dirty="0">
                <a:latin typeface="Calibri"/>
                <a:cs typeface="Calibri"/>
              </a:rPr>
              <a:t>abou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10" dirty="0">
                <a:latin typeface="Calibri"/>
                <a:cs typeface="Calibri"/>
              </a:rPr>
              <a:t>-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30" dirty="0">
                <a:latin typeface="Calibri"/>
                <a:cs typeface="Calibri"/>
              </a:rPr>
              <a:t>orm-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3456" y="1914614"/>
            <a:ext cx="7743350" cy="377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0486" y="1635212"/>
            <a:ext cx="8411210" cy="4239260"/>
          </a:xfrm>
          <a:custGeom>
            <a:avLst/>
            <a:gdLst/>
            <a:ahLst/>
            <a:cxnLst/>
            <a:rect l="l" t="t" r="r" b="b"/>
            <a:pathLst>
              <a:path w="8411210" h="4239260">
                <a:moveTo>
                  <a:pt x="0" y="0"/>
                </a:moveTo>
                <a:lnTo>
                  <a:pt x="8411026" y="0"/>
                </a:lnTo>
                <a:lnTo>
                  <a:pt x="8411026" y="4238973"/>
                </a:lnTo>
                <a:lnTo>
                  <a:pt x="0" y="42389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645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N</a:t>
            </a:r>
            <a:r>
              <a:rPr spc="-20" dirty="0">
                <a:solidFill>
                  <a:srgbClr val="0070BB"/>
                </a:solidFill>
              </a:rPr>
              <a:t>avigate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5" dirty="0">
                <a:solidFill>
                  <a:srgbClr val="0070BB"/>
                </a:solidFill>
              </a:rPr>
              <a:t>T</a:t>
            </a:r>
            <a:r>
              <a:rPr spc="65" dirty="0">
                <a:solidFill>
                  <a:srgbClr val="0070BB"/>
                </a:solidFill>
              </a:rPr>
              <a:t>op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lang="en-US" spc="-55" dirty="0">
                <a:solidFill>
                  <a:srgbClr val="0070BB"/>
                </a:solidFill>
              </a:rPr>
              <a:t>T</a:t>
            </a:r>
            <a:r>
              <a:rPr spc="-55" dirty="0">
                <a:solidFill>
                  <a:srgbClr val="0070BB"/>
                </a:solidFill>
              </a:rPr>
              <a:t>asks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9449" y="3625224"/>
            <a:ext cx="7930515" cy="2104390"/>
          </a:xfrm>
          <a:custGeom>
            <a:avLst/>
            <a:gdLst/>
            <a:ahLst/>
            <a:cxnLst/>
            <a:rect l="l" t="t" r="r" b="b"/>
            <a:pathLst>
              <a:path w="7930515" h="2104390">
                <a:moveTo>
                  <a:pt x="0" y="0"/>
                </a:moveTo>
                <a:lnTo>
                  <a:pt x="7930199" y="0"/>
                </a:lnTo>
                <a:lnTo>
                  <a:pt x="7930199" y="2103899"/>
                </a:lnTo>
                <a:lnTo>
                  <a:pt x="0" y="2103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26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5504" y="1590715"/>
            <a:ext cx="6830828" cy="4677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440025" y="1435237"/>
            <a:ext cx="7312025" cy="5075555"/>
          </a:xfrm>
          <a:custGeom>
            <a:avLst/>
            <a:gdLst/>
            <a:ahLst/>
            <a:cxnLst/>
            <a:rect l="l" t="t" r="r" b="b"/>
            <a:pathLst>
              <a:path w="7312025" h="5075555">
                <a:moveTo>
                  <a:pt x="0" y="0"/>
                </a:moveTo>
                <a:lnTo>
                  <a:pt x="7311948" y="0"/>
                </a:lnTo>
                <a:lnTo>
                  <a:pt x="7311948" y="5075525"/>
                </a:lnTo>
                <a:lnTo>
                  <a:pt x="0" y="5075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051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BB"/>
                </a:solidFill>
              </a:rPr>
              <a:t>Manage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P</a:t>
            </a:r>
            <a:r>
              <a:rPr spc="55" dirty="0">
                <a:solidFill>
                  <a:srgbClr val="0070BB"/>
                </a:solidFill>
              </a:rPr>
              <a:t>ersonal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0" dirty="0">
                <a:solidFill>
                  <a:srgbClr val="0070BB"/>
                </a:solidFill>
              </a:rPr>
              <a:t>P</a:t>
            </a:r>
            <a:r>
              <a:rPr spc="50" dirty="0">
                <a:solidFill>
                  <a:srgbClr val="0070BB"/>
                </a:solidFill>
              </a:rPr>
              <a:t>rofile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8125" y="2975824"/>
            <a:ext cx="5137150" cy="3442970"/>
          </a:xfrm>
          <a:custGeom>
            <a:avLst/>
            <a:gdLst/>
            <a:ahLst/>
            <a:cxnLst/>
            <a:rect l="l" t="t" r="r" b="b"/>
            <a:pathLst>
              <a:path w="5137150" h="3442970">
                <a:moveTo>
                  <a:pt x="0" y="0"/>
                </a:moveTo>
                <a:lnTo>
                  <a:pt x="5136599" y="0"/>
                </a:lnTo>
                <a:lnTo>
                  <a:pt x="5136599" y="3442499"/>
                </a:lnTo>
                <a:lnTo>
                  <a:pt x="0" y="34424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56" y="1654271"/>
            <a:ext cx="8698369" cy="4018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30488" y="1446037"/>
            <a:ext cx="9331325" cy="4625975"/>
          </a:xfrm>
          <a:custGeom>
            <a:avLst/>
            <a:gdLst/>
            <a:ahLst/>
            <a:cxnLst/>
            <a:rect l="l" t="t" r="r" b="b"/>
            <a:pathLst>
              <a:path w="9331325" h="4625975">
                <a:moveTo>
                  <a:pt x="0" y="0"/>
                </a:moveTo>
                <a:lnTo>
                  <a:pt x="9331023" y="0"/>
                </a:lnTo>
                <a:lnTo>
                  <a:pt x="9331023" y="4625774"/>
                </a:lnTo>
                <a:lnTo>
                  <a:pt x="0" y="46257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" dirty="0">
                <a:solidFill>
                  <a:srgbClr val="0070BB"/>
                </a:solidFill>
              </a:rPr>
              <a:t>A</a:t>
            </a:r>
            <a:r>
              <a:rPr spc="5" dirty="0">
                <a:solidFill>
                  <a:srgbClr val="0070BB"/>
                </a:solidFill>
              </a:rPr>
              <a:t>dditional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O</a:t>
            </a:r>
            <a:r>
              <a:rPr spc="55" dirty="0">
                <a:solidFill>
                  <a:srgbClr val="0070BB"/>
                </a:solidFill>
              </a:rPr>
              <a:t>utside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5774" y="2513175"/>
            <a:ext cx="8469630" cy="3000375"/>
          </a:xfrm>
          <a:custGeom>
            <a:avLst/>
            <a:gdLst/>
            <a:ahLst/>
            <a:cxnLst/>
            <a:rect l="l" t="t" r="r" b="b"/>
            <a:pathLst>
              <a:path w="8469630" h="3000375">
                <a:moveTo>
                  <a:pt x="0" y="0"/>
                </a:moveTo>
                <a:lnTo>
                  <a:pt x="8469599" y="0"/>
                </a:lnTo>
                <a:lnTo>
                  <a:pt x="8469599" y="3000299"/>
                </a:lnTo>
                <a:lnTo>
                  <a:pt x="0" y="3000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295" dirty="0"/>
              <a:t> </a:t>
            </a:r>
            <a:r>
              <a:rPr spc="-240" dirty="0"/>
              <a:t>VA</a:t>
            </a:r>
            <a:r>
              <a:rPr spc="-290" dirty="0"/>
              <a:t> </a:t>
            </a:r>
            <a:r>
              <a:rPr spc="-10" dirty="0"/>
              <a:t>Forms</a:t>
            </a:r>
            <a:r>
              <a:rPr lang="en-US" spc="-290" dirty="0"/>
              <a:t>—</a:t>
            </a:r>
            <a:r>
              <a:rPr spc="-70" dirty="0"/>
              <a:t>Detail</a:t>
            </a:r>
            <a:r>
              <a:rPr spc="-290" dirty="0"/>
              <a:t> </a:t>
            </a:r>
            <a:r>
              <a:rPr spc="-30" dirty="0"/>
              <a:t>Pages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98314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lang="en-US" spc="-40" dirty="0">
                <a:solidFill>
                  <a:srgbClr val="0070BB"/>
                </a:solidFill>
              </a:rPr>
              <a:t>Locating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Pages</a:t>
            </a:r>
            <a:r>
              <a:rPr lang="en-US" spc="-25" dirty="0">
                <a:solidFill>
                  <a:srgbClr val="0070BB"/>
                </a:solidFill>
              </a:rPr>
              <a:t> via Search Engine</a:t>
            </a:r>
            <a:endParaRPr spc="-25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8325" y="1479258"/>
            <a:ext cx="7601344" cy="511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33562" y="1409387"/>
            <a:ext cx="7611109" cy="5275580"/>
          </a:xfrm>
          <a:custGeom>
            <a:avLst/>
            <a:gdLst/>
            <a:ahLst/>
            <a:cxnLst/>
            <a:rect l="l" t="t" r="r" b="b"/>
            <a:pathLst>
              <a:path w="7611109" h="5275580">
                <a:moveTo>
                  <a:pt x="0" y="0"/>
                </a:moveTo>
                <a:lnTo>
                  <a:pt x="7610869" y="0"/>
                </a:lnTo>
                <a:lnTo>
                  <a:pt x="7610869" y="5275124"/>
                </a:lnTo>
                <a:lnTo>
                  <a:pt x="0" y="52751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785100" y="2688950"/>
            <a:ext cx="4843780" cy="969010"/>
          </a:xfrm>
          <a:custGeom>
            <a:avLst/>
            <a:gdLst/>
            <a:ahLst/>
            <a:cxnLst/>
            <a:rect l="l" t="t" r="r" b="b"/>
            <a:pathLst>
              <a:path w="4843780" h="969010">
                <a:moveTo>
                  <a:pt x="0" y="0"/>
                </a:moveTo>
                <a:lnTo>
                  <a:pt x="4843199" y="0"/>
                </a:lnTo>
                <a:lnTo>
                  <a:pt x="4843199" y="968699"/>
                </a:lnTo>
                <a:lnTo>
                  <a:pt x="0" y="9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" y="1621776"/>
            <a:ext cx="2509520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080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65" dirty="0">
                <a:latin typeface="Calibri"/>
                <a:cs typeface="Calibri"/>
              </a:rPr>
              <a:t>a </a:t>
            </a:r>
            <a:r>
              <a:rPr sz="1400" spc="20" dirty="0">
                <a:latin typeface="Calibri"/>
                <a:cs typeface="Calibri"/>
              </a:rPr>
              <a:t>particular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  </a:t>
            </a:r>
            <a:r>
              <a:rPr sz="1400" spc="40" dirty="0">
                <a:latin typeface="Calibri"/>
                <a:cs typeface="Calibri"/>
              </a:rPr>
              <a:t>organically </a:t>
            </a:r>
            <a:r>
              <a:rPr sz="1400" spc="45" dirty="0">
                <a:latin typeface="Calibri"/>
                <a:cs typeface="Calibri"/>
              </a:rPr>
              <a:t>on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Google</a:t>
            </a:r>
            <a:r>
              <a:rPr lang="en-US" sz="1400" spc="7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4953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sz="1400" spc="45" dirty="0">
                <a:latin typeface="Calibri"/>
                <a:cs typeface="Calibri"/>
              </a:rPr>
              <a:t>Results </a:t>
            </a:r>
            <a:r>
              <a:rPr lang="en-US" sz="1400" spc="45" dirty="0">
                <a:latin typeface="Calibri"/>
                <a:cs typeface="Calibri"/>
              </a:rPr>
              <a:t>will </a:t>
            </a:r>
            <a:r>
              <a:rPr sz="1400" spc="45" dirty="0">
                <a:latin typeface="Calibri"/>
                <a:cs typeface="Calibri"/>
              </a:rPr>
              <a:t>include </a:t>
            </a:r>
            <a:r>
              <a:rPr sz="1400" spc="40" dirty="0">
                <a:latin typeface="Calibri"/>
                <a:cs typeface="Calibri"/>
              </a:rPr>
              <a:t>links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legacy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40" dirty="0">
                <a:latin typeface="Calibri"/>
                <a:cs typeface="Calibri"/>
              </a:rPr>
              <a:t>Form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pages</a:t>
            </a:r>
            <a:r>
              <a:rPr lang="en-US" sz="1400" spc="9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27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Locating Detail Pages via Find a VA Form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8D960C-0BEB-4294-9391-86A87F994331}"/>
              </a:ext>
            </a:extLst>
          </p:cNvPr>
          <p:cNvGrpSpPr/>
          <p:nvPr/>
        </p:nvGrpSpPr>
        <p:grpSpPr>
          <a:xfrm>
            <a:off x="2630760" y="1354712"/>
            <a:ext cx="6854281" cy="5350888"/>
            <a:chOff x="2630760" y="1354712"/>
            <a:chExt cx="6854281" cy="5350888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C86CC380-6F65-473C-8527-238DD8B8DDFE}"/>
                </a:ext>
              </a:extLst>
            </p:cNvPr>
            <p:cNvSpPr/>
            <p:nvPr/>
          </p:nvSpPr>
          <p:spPr>
            <a:xfrm>
              <a:off x="2630760" y="1354712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DFB802-C3D1-4B16-A21F-A16F96860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198" b="20582"/>
            <a:stretch/>
          </p:blipFill>
          <p:spPr>
            <a:xfrm>
              <a:off x="2706959" y="1411438"/>
              <a:ext cx="6437745" cy="5217962"/>
            </a:xfrm>
            <a:prstGeom prst="rect">
              <a:avLst/>
            </a:prstGeom>
          </p:spPr>
        </p:pic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9C88CA92-49F5-48C0-8560-642ABEFF41A8}"/>
                </a:ext>
              </a:extLst>
            </p:cNvPr>
            <p:cNvSpPr/>
            <p:nvPr/>
          </p:nvSpPr>
          <p:spPr>
            <a:xfrm>
              <a:off x="2895600" y="4572000"/>
              <a:ext cx="6019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40322-A214-45A6-ABAA-F6562DA0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6010" y="3911600"/>
              <a:ext cx="1600200" cy="307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51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B501CF-2876-4628-B8B7-EDED2C04B5CC}"/>
              </a:ext>
            </a:extLst>
          </p:cNvPr>
          <p:cNvGrpSpPr/>
          <p:nvPr/>
        </p:nvGrpSpPr>
        <p:grpSpPr>
          <a:xfrm>
            <a:off x="915508" y="1295400"/>
            <a:ext cx="4647092" cy="1201471"/>
            <a:chOff x="610708" y="1343921"/>
            <a:chExt cx="4647092" cy="1201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117FCA-5A34-489C-8DD2-2030161ABAB4}"/>
                </a:ext>
              </a:extLst>
            </p:cNvPr>
            <p:cNvSpPr/>
            <p:nvPr/>
          </p:nvSpPr>
          <p:spPr>
            <a:xfrm>
              <a:off x="610708" y="1343921"/>
              <a:ext cx="3961292" cy="12014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31842" y="1399636"/>
              <a:ext cx="4625958" cy="109004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435"/>
                </a:lnSpc>
                <a:spcBef>
                  <a:spcPts val="100"/>
                </a:spcBef>
              </a:pPr>
              <a:r>
                <a:rPr lang="en-US" sz="1200" spc="95" dirty="0">
                  <a:latin typeface="Calibri"/>
                  <a:cs typeface="Calibri"/>
                </a:rPr>
                <a:t>Form Detail pages with </a:t>
              </a:r>
              <a:r>
                <a:rPr lang="en-US" sz="1200" b="1" spc="95" dirty="0">
                  <a:latin typeface="Calibri"/>
                  <a:cs typeface="Calibri"/>
                </a:rPr>
                <a:t>maximum</a:t>
              </a:r>
              <a:r>
                <a:rPr lang="en-US" sz="1200" spc="9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 </a:t>
              </a:r>
              <a:r>
                <a:rPr sz="1200" spc="30" dirty="0">
                  <a:latin typeface="Calibri"/>
                  <a:cs typeface="Calibri"/>
                </a:rPr>
                <a:t>data </a:t>
              </a:r>
              <a:r>
                <a:rPr lang="en-US" sz="1200" spc="35" dirty="0">
                  <a:latin typeface="Calibri"/>
                  <a:cs typeface="Calibri"/>
                </a:rPr>
                <a:t>provide: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95" dirty="0">
                  <a:latin typeface="Calibri"/>
                  <a:cs typeface="Calibri"/>
                </a:rPr>
                <a:t>Information on when to use the 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95" dirty="0">
                  <a:latin typeface="Calibri"/>
                  <a:cs typeface="Calibri"/>
                </a:rPr>
                <a:t>PDF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40" dirty="0">
                  <a:latin typeface="Calibri"/>
                  <a:cs typeface="Calibri"/>
                </a:rPr>
                <a:t>download</a:t>
              </a:r>
              <a:r>
                <a:rPr lang="en-US" sz="1200" spc="40" dirty="0">
                  <a:latin typeface="Calibri"/>
                  <a:cs typeface="Calibri"/>
                </a:rPr>
                <a:t> link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40" dirty="0">
                  <a:latin typeface="Calibri"/>
                  <a:cs typeface="Calibri"/>
                </a:rPr>
                <a:t>Online </a:t>
              </a:r>
              <a:r>
                <a:rPr sz="1200" spc="15" dirty="0">
                  <a:latin typeface="Calibri"/>
                  <a:cs typeface="Calibri"/>
                </a:rPr>
                <a:t>Tool</a:t>
              </a:r>
              <a:r>
                <a:rPr lang="en-US" sz="1200" spc="15" dirty="0">
                  <a:latin typeface="Calibri"/>
                  <a:cs typeface="Calibri"/>
                </a:rPr>
                <a:t> link</a:t>
              </a:r>
              <a:r>
                <a:rPr sz="1200" spc="1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 </a:t>
              </a:r>
              <a:r>
                <a:rPr sz="1200" spc="20" dirty="0">
                  <a:latin typeface="Calibri"/>
                  <a:cs typeface="Calibri"/>
                </a:rPr>
                <a:t>the</a:t>
              </a:r>
              <a:r>
                <a:rPr sz="1200" spc="7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5" dirty="0">
                  <a:latin typeface="Calibri"/>
                  <a:cs typeface="Calibri"/>
                </a:rPr>
                <a:t>Information about r</a:t>
              </a:r>
              <a:r>
                <a:rPr sz="1200" spc="35" dirty="0">
                  <a:latin typeface="Calibri"/>
                  <a:cs typeface="Calibri"/>
                </a:rPr>
                <a:t>elated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20" dirty="0">
                  <a:latin typeface="Calibri"/>
                  <a:cs typeface="Calibri"/>
                </a:rPr>
                <a:t>forms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30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0" dirty="0">
                  <a:latin typeface="Calibri"/>
                  <a:cs typeface="Calibri"/>
                </a:rPr>
                <a:t>Links to h</a:t>
              </a:r>
              <a:r>
                <a:rPr sz="1200" spc="30" dirty="0">
                  <a:latin typeface="Calibri"/>
                  <a:cs typeface="Calibri"/>
                </a:rPr>
                <a:t>elpful </a:t>
              </a:r>
              <a:r>
                <a:rPr sz="1200" spc="25" dirty="0">
                  <a:latin typeface="Calibri"/>
                  <a:cs typeface="Calibri"/>
                </a:rPr>
                <a:t>tools </a:t>
              </a:r>
              <a:r>
                <a:rPr sz="1200" spc="55" dirty="0">
                  <a:latin typeface="Calibri"/>
                  <a:cs typeface="Calibri"/>
                </a:rPr>
                <a:t>across</a:t>
              </a:r>
              <a:r>
                <a:rPr sz="1200" spc="45" dirty="0">
                  <a:latin typeface="Calibri"/>
                  <a:cs typeface="Calibri"/>
                </a:rPr>
                <a:t> </a:t>
              </a:r>
              <a:r>
                <a:rPr sz="1200" spc="50" dirty="0">
                  <a:latin typeface="Calibri"/>
                  <a:cs typeface="Calibri"/>
                </a:rPr>
                <a:t>VA.gov</a:t>
              </a:r>
              <a:endParaRPr sz="1200" dirty="0">
                <a:latin typeface="Calibri"/>
                <a:cs typeface="Calibri"/>
              </a:endParaRPr>
            </a:p>
          </p:txBody>
        </p:sp>
      </p:grpSp>
      <p:sp>
        <p:nvSpPr>
          <p:cNvPr id="4" name="object 4"/>
          <p:cNvSpPr/>
          <p:nvPr/>
        </p:nvSpPr>
        <p:spPr>
          <a:xfrm>
            <a:off x="711139" y="2599690"/>
            <a:ext cx="4596545" cy="389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07924" y="2584129"/>
            <a:ext cx="4962525" cy="4013200"/>
          </a:xfrm>
          <a:custGeom>
            <a:avLst/>
            <a:gdLst/>
            <a:ahLst/>
            <a:cxnLst/>
            <a:rect l="l" t="t" r="r" b="b"/>
            <a:pathLst>
              <a:path w="4962525" h="4013200">
                <a:moveTo>
                  <a:pt x="0" y="0"/>
                </a:moveTo>
                <a:lnTo>
                  <a:pt x="4962324" y="0"/>
                </a:lnTo>
                <a:lnTo>
                  <a:pt x="4962324" y="4012574"/>
                </a:lnTo>
                <a:lnTo>
                  <a:pt x="0" y="40125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802827" y="1083875"/>
            <a:ext cx="4590070" cy="5180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663062" y="1079112"/>
            <a:ext cx="4853305" cy="5190490"/>
          </a:xfrm>
          <a:custGeom>
            <a:avLst/>
            <a:gdLst/>
            <a:ahLst/>
            <a:cxnLst/>
            <a:rect l="l" t="t" r="r" b="b"/>
            <a:pathLst>
              <a:path w="4853305" h="5190490">
                <a:moveTo>
                  <a:pt x="0" y="0"/>
                </a:moveTo>
                <a:lnTo>
                  <a:pt x="4852724" y="0"/>
                </a:lnTo>
                <a:lnTo>
                  <a:pt x="4852724" y="5190242"/>
                </a:lnTo>
                <a:lnTo>
                  <a:pt x="0" y="519024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5633" y="4986603"/>
            <a:ext cx="3389629" cy="1511935"/>
          </a:xfrm>
          <a:custGeom>
            <a:avLst/>
            <a:gdLst/>
            <a:ahLst/>
            <a:cxnLst/>
            <a:rect l="l" t="t" r="r" b="b"/>
            <a:pathLst>
              <a:path w="3389629" h="1511935">
                <a:moveTo>
                  <a:pt x="0" y="0"/>
                </a:moveTo>
                <a:lnTo>
                  <a:pt x="3389099" y="0"/>
                </a:lnTo>
                <a:lnTo>
                  <a:pt x="3389099" y="1511699"/>
                </a:lnTo>
                <a:lnTo>
                  <a:pt x="0" y="1511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576775" y="1129700"/>
            <a:ext cx="190500" cy="2779395"/>
          </a:xfrm>
          <a:custGeom>
            <a:avLst/>
            <a:gdLst/>
            <a:ahLst/>
            <a:cxnLst/>
            <a:rect l="l" t="t" r="r" b="b"/>
            <a:pathLst>
              <a:path w="190500" h="2779395">
                <a:moveTo>
                  <a:pt x="189899" y="2778899"/>
                </a:moveTo>
                <a:lnTo>
                  <a:pt x="115982" y="2777656"/>
                </a:lnTo>
                <a:lnTo>
                  <a:pt x="55620" y="2774265"/>
                </a:lnTo>
                <a:lnTo>
                  <a:pt x="14923" y="2769235"/>
                </a:lnTo>
                <a:lnTo>
                  <a:pt x="0" y="2763075"/>
                </a:lnTo>
                <a:lnTo>
                  <a:pt x="0" y="15824"/>
                </a:lnTo>
                <a:lnTo>
                  <a:pt x="55619" y="4634"/>
                </a:lnTo>
                <a:lnTo>
                  <a:pt x="117228" y="1204"/>
                </a:lnTo>
                <a:lnTo>
                  <a:pt x="152679" y="306"/>
                </a:lnTo>
                <a:lnTo>
                  <a:pt x="1898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964750" y="4106650"/>
            <a:ext cx="4258310" cy="2101215"/>
          </a:xfrm>
          <a:custGeom>
            <a:avLst/>
            <a:gdLst/>
            <a:ahLst/>
            <a:cxnLst/>
            <a:rect l="l" t="t" r="r" b="b"/>
            <a:pathLst>
              <a:path w="4258309" h="2101215">
                <a:moveTo>
                  <a:pt x="0" y="0"/>
                </a:moveTo>
                <a:lnTo>
                  <a:pt x="4257899" y="0"/>
                </a:lnTo>
                <a:lnTo>
                  <a:pt x="4257899" y="2100899"/>
                </a:lnTo>
                <a:lnTo>
                  <a:pt x="0" y="210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AC5B76-1368-443E-880C-4009C1E74D3B}"/>
              </a:ext>
            </a:extLst>
          </p:cNvPr>
          <p:cNvSpPr/>
          <p:nvPr/>
        </p:nvSpPr>
        <p:spPr>
          <a:xfrm>
            <a:off x="152400" y="1435237"/>
            <a:ext cx="3098010" cy="1003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435237"/>
            <a:ext cx="3803726" cy="90082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11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orm</a:t>
            </a:r>
            <a:r>
              <a:rPr lang="en-US" sz="140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 with </a:t>
            </a:r>
            <a:r>
              <a:rPr sz="1400" b="1" spc="15" dirty="0">
                <a:latin typeface="Calibri"/>
                <a:cs typeface="Calibri"/>
              </a:rPr>
              <a:t>minimal</a:t>
            </a:r>
            <a:r>
              <a:rPr lang="en-US"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information</a:t>
            </a:r>
            <a:r>
              <a:rPr lang="en-US" sz="1400" spc="5" dirty="0">
                <a:latin typeface="Calibri"/>
                <a:cs typeface="Calibri"/>
              </a:rPr>
              <a:t> provide</a:t>
            </a:r>
          </a:p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5" dirty="0">
                <a:latin typeface="Calibri"/>
                <a:cs typeface="Calibri"/>
              </a:rPr>
              <a:t>the following links</a:t>
            </a:r>
            <a:r>
              <a:rPr sz="1400" spc="5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58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110" dirty="0">
                <a:latin typeface="Calibri"/>
                <a:cs typeface="Calibri"/>
              </a:rPr>
              <a:t>PDF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lang="en-US" sz="1400" spc="45" dirty="0">
                <a:latin typeface="Calibri"/>
                <a:cs typeface="Calibri"/>
              </a:rPr>
              <a:t>D</a:t>
            </a:r>
            <a:r>
              <a:rPr sz="1400" spc="45" dirty="0">
                <a:latin typeface="Calibri"/>
                <a:cs typeface="Calibri"/>
              </a:rPr>
              <a:t>ownload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664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35" dirty="0">
                <a:latin typeface="Calibri"/>
                <a:cs typeface="Calibri"/>
              </a:rPr>
              <a:t>Helpful </a:t>
            </a:r>
            <a:r>
              <a:rPr lang="en-US" sz="1400" spc="30" dirty="0">
                <a:latin typeface="Calibri"/>
                <a:cs typeface="Calibri"/>
              </a:rPr>
              <a:t>T</a:t>
            </a:r>
            <a:r>
              <a:rPr sz="1400" spc="30" dirty="0">
                <a:latin typeface="Calibri"/>
                <a:cs typeface="Calibri"/>
              </a:rPr>
              <a:t>ools </a:t>
            </a:r>
            <a:r>
              <a:rPr lang="en-US" sz="1400" spc="65" dirty="0">
                <a:latin typeface="Calibri"/>
                <a:cs typeface="Calibri"/>
              </a:rPr>
              <a:t>A</a:t>
            </a:r>
            <a:r>
              <a:rPr sz="1400" spc="65" dirty="0">
                <a:latin typeface="Calibri"/>
                <a:cs typeface="Calibri"/>
              </a:rPr>
              <a:t>cross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VA.gov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5699" y="1440000"/>
            <a:ext cx="5105399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336137" y="1435237"/>
            <a:ext cx="5810250" cy="5172075"/>
          </a:xfrm>
          <a:custGeom>
            <a:avLst/>
            <a:gdLst/>
            <a:ahLst/>
            <a:cxnLst/>
            <a:rect l="l" t="t" r="r" b="b"/>
            <a:pathLst>
              <a:path w="5810250" h="5172075">
                <a:moveTo>
                  <a:pt x="0" y="0"/>
                </a:moveTo>
                <a:lnTo>
                  <a:pt x="5810249" y="0"/>
                </a:lnTo>
                <a:lnTo>
                  <a:pt x="5810249" y="5172074"/>
                </a:lnTo>
                <a:lnTo>
                  <a:pt x="0" y="51720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62924" y="2921199"/>
            <a:ext cx="1849120" cy="308610"/>
          </a:xfrm>
          <a:custGeom>
            <a:avLst/>
            <a:gdLst/>
            <a:ahLst/>
            <a:cxnLst/>
            <a:rect l="l" t="t" r="r" b="b"/>
            <a:pathLst>
              <a:path w="1849120" h="308610">
                <a:moveTo>
                  <a:pt x="0" y="0"/>
                </a:moveTo>
                <a:lnTo>
                  <a:pt x="1848599" y="0"/>
                </a:lnTo>
                <a:lnTo>
                  <a:pt x="1848599" y="308099"/>
                </a:lnTo>
                <a:lnTo>
                  <a:pt x="0" y="308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149" y="3507225"/>
            <a:ext cx="4811395" cy="2769235"/>
          </a:xfrm>
          <a:custGeom>
            <a:avLst/>
            <a:gdLst/>
            <a:ahLst/>
            <a:cxnLst/>
            <a:rect l="l" t="t" r="r" b="b"/>
            <a:pathLst>
              <a:path w="4811395" h="2769235">
                <a:moveTo>
                  <a:pt x="0" y="0"/>
                </a:moveTo>
                <a:lnTo>
                  <a:pt x="4811399" y="0"/>
                </a:lnTo>
                <a:lnTo>
                  <a:pt x="4811399" y="2768699"/>
                </a:lnTo>
                <a:lnTo>
                  <a:pt x="0" y="27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575" y="687511"/>
            <a:ext cx="194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0070BB"/>
                </a:solidFill>
              </a:rPr>
              <a:t>C</a:t>
            </a:r>
            <a:r>
              <a:rPr spc="90" dirty="0">
                <a:solidFill>
                  <a:srgbClr val="0070BB"/>
                </a:solidFill>
              </a:rPr>
              <a:t>on</a:t>
            </a:r>
            <a:r>
              <a:rPr spc="20" dirty="0">
                <a:solidFill>
                  <a:srgbClr val="0070BB"/>
                </a:solidFill>
              </a:rPr>
              <a:t>t</a:t>
            </a:r>
            <a:r>
              <a:rPr spc="55" dirty="0">
                <a:solidFill>
                  <a:srgbClr val="0070BB"/>
                </a:solidFill>
              </a:rPr>
              <a:t>en</a:t>
            </a:r>
            <a:r>
              <a:rPr dirty="0">
                <a:solidFill>
                  <a:srgbClr val="0070BB"/>
                </a:solidFill>
              </a:rPr>
              <a:t>t</a:t>
            </a:r>
            <a:r>
              <a:rPr spc="50" dirty="0">
                <a:solidFill>
                  <a:srgbClr val="0070BB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525506"/>
            <a:ext cx="5486400" cy="4326890"/>
          </a:xfrm>
          <a:custGeom>
            <a:avLst/>
            <a:gdLst/>
            <a:ahLst/>
            <a:cxnLst/>
            <a:rect l="l" t="t" r="r" b="b"/>
            <a:pathLst>
              <a:path w="5486400" h="4326890">
                <a:moveTo>
                  <a:pt x="0" y="0"/>
                </a:moveTo>
                <a:lnTo>
                  <a:pt x="5486399" y="0"/>
                </a:lnTo>
                <a:lnTo>
                  <a:pt x="5486399" y="4326599"/>
                </a:lnTo>
                <a:lnTo>
                  <a:pt x="0" y="43265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525506"/>
            <a:ext cx="5486400" cy="31835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4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32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454454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54454"/>
                </a:solidFill>
                <a:latin typeface="Calibri"/>
                <a:cs typeface="Calibri"/>
              </a:rPr>
              <a:t>xperience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50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Helpful </a:t>
            </a:r>
            <a:r>
              <a:rPr lang="en-US" sz="2000" spc="30" dirty="0">
                <a:solidFill>
                  <a:srgbClr val="454454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ections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and</a:t>
            </a:r>
            <a:r>
              <a:rPr sz="2000" spc="-229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50" dirty="0">
                <a:solidFill>
                  <a:srgbClr val="454454"/>
                </a:solidFill>
                <a:latin typeface="Calibri"/>
                <a:cs typeface="Calibri"/>
              </a:rPr>
              <a:t>L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inks</a:t>
            </a:r>
            <a:endParaRPr sz="2000" dirty="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  <a:spcBef>
                <a:spcPts val="1250"/>
              </a:spcBef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1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Detail</a:t>
            </a:r>
            <a:r>
              <a:rPr sz="2000" u="heavy" spc="-26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2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5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60" dirty="0">
                <a:solidFill>
                  <a:srgbClr val="454454"/>
                </a:solidFill>
                <a:latin typeface="Calibri"/>
                <a:cs typeface="Calibri"/>
              </a:rPr>
              <a:t>Sample 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17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2932337"/>
            <a:ext cx="518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300" dirty="0"/>
              <a:t> </a:t>
            </a:r>
            <a:r>
              <a:rPr spc="-240" dirty="0"/>
              <a:t>VA</a:t>
            </a:r>
            <a:r>
              <a:rPr spc="-300" dirty="0"/>
              <a:t> </a:t>
            </a:r>
            <a:r>
              <a:rPr spc="-10" dirty="0"/>
              <a:t>Forms</a:t>
            </a:r>
            <a:r>
              <a:rPr lang="en-US" spc="-300" dirty="0"/>
              <a:t>—</a:t>
            </a:r>
            <a:r>
              <a:rPr spc="15" dirty="0"/>
              <a:t>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5" y="359462"/>
            <a:ext cx="7914640" cy="9080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-40" dirty="0">
                <a:solidFill>
                  <a:srgbClr val="0070BB"/>
                </a:solidFill>
              </a:rPr>
              <a:t>Navigating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10" dirty="0">
                <a:solidFill>
                  <a:srgbClr val="0070BB"/>
                </a:solidFill>
              </a:rPr>
              <a:t>Forms</a:t>
            </a:r>
            <a:r>
              <a:rPr lang="en-US" spc="-295" dirty="0">
                <a:solidFill>
                  <a:srgbClr val="0070BB"/>
                </a:solidFill>
              </a:rPr>
              <a:t>—</a:t>
            </a:r>
            <a:r>
              <a:rPr spc="15" dirty="0">
                <a:solidFill>
                  <a:srgbClr val="0070BB"/>
                </a:solidFill>
              </a:rPr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688175"/>
            <a:ext cx="7471648" cy="4326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04837" y="1683412"/>
            <a:ext cx="7481570" cy="4509770"/>
          </a:xfrm>
          <a:custGeom>
            <a:avLst/>
            <a:gdLst/>
            <a:ahLst/>
            <a:cxnLst/>
            <a:rect l="l" t="t" r="r" b="b"/>
            <a:pathLst>
              <a:path w="7481570" h="4509770">
                <a:moveTo>
                  <a:pt x="0" y="0"/>
                </a:moveTo>
                <a:lnTo>
                  <a:pt x="7481173" y="0"/>
                </a:lnTo>
                <a:lnTo>
                  <a:pt x="7481173" y="4509749"/>
                </a:lnTo>
                <a:lnTo>
                  <a:pt x="0" y="4509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52798" y="4962559"/>
            <a:ext cx="2275840" cy="514350"/>
          </a:xfrm>
          <a:custGeom>
            <a:avLst/>
            <a:gdLst/>
            <a:ahLst/>
            <a:cxnLst/>
            <a:rect l="l" t="t" r="r" b="b"/>
            <a:pathLst>
              <a:path w="2275840" h="514350">
                <a:moveTo>
                  <a:pt x="0" y="0"/>
                </a:moveTo>
                <a:lnTo>
                  <a:pt x="2275799" y="0"/>
                </a:lnTo>
                <a:lnTo>
                  <a:pt x="2275799" y="514199"/>
                </a:lnTo>
                <a:lnTo>
                  <a:pt x="0" y="514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470035" y="1736312"/>
            <a:ext cx="2348230" cy="764540"/>
          </a:xfrm>
          <a:custGeom>
            <a:avLst/>
            <a:gdLst/>
            <a:ahLst/>
            <a:cxnLst/>
            <a:rect l="l" t="t" r="r" b="b"/>
            <a:pathLst>
              <a:path w="2348229" h="764539">
                <a:moveTo>
                  <a:pt x="0" y="0"/>
                </a:moveTo>
                <a:lnTo>
                  <a:pt x="2348100" y="0"/>
                </a:lnTo>
                <a:lnTo>
                  <a:pt x="2348100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647515" y="2693813"/>
            <a:ext cx="2790825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78485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“forms” from  </a:t>
            </a:r>
            <a:r>
              <a:rPr sz="1400" spc="60" dirty="0">
                <a:latin typeface="Calibri"/>
                <a:cs typeface="Calibri"/>
              </a:rPr>
              <a:t>VA.gov </a:t>
            </a:r>
            <a:r>
              <a:rPr sz="1400" spc="30" dirty="0">
                <a:latin typeface="Calibri"/>
                <a:cs typeface="Calibri"/>
              </a:rPr>
              <a:t>on-site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search</a:t>
            </a:r>
            <a:r>
              <a:rPr lang="en-US" sz="1400" spc="6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508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lang="en-US" sz="1400" spc="25" dirty="0">
                <a:latin typeface="Calibri"/>
                <a:cs typeface="Calibri"/>
              </a:rPr>
              <a:t>Choose t</a:t>
            </a:r>
            <a:r>
              <a:rPr sz="1400" spc="25" dirty="0">
                <a:latin typeface="Calibri"/>
                <a:cs typeface="Calibri"/>
              </a:rPr>
              <a:t>op </a:t>
            </a:r>
            <a:r>
              <a:rPr lang="en-US" sz="1400" spc="40" dirty="0">
                <a:latin typeface="Calibri"/>
                <a:cs typeface="Calibri"/>
              </a:rPr>
              <a:t>r</a:t>
            </a:r>
            <a:r>
              <a:rPr sz="1400" spc="40" dirty="0">
                <a:latin typeface="Calibri"/>
                <a:cs typeface="Calibri"/>
              </a:rPr>
              <a:t>ecommendation </a:t>
            </a:r>
            <a:r>
              <a:rPr sz="1400" spc="25" dirty="0">
                <a:latin typeface="Calibri"/>
                <a:cs typeface="Calibri"/>
              </a:rPr>
              <a:t>link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55" dirty="0">
                <a:latin typeface="Calibri"/>
                <a:cs typeface="Calibri"/>
              </a:rPr>
              <a:t>Find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55" dirty="0">
                <a:latin typeface="Calibri"/>
                <a:cs typeface="Calibri"/>
              </a:rPr>
              <a:t>Forms</a:t>
            </a:r>
            <a:r>
              <a:rPr lang="en-US" sz="1400" spc="55" dirty="0">
                <a:latin typeface="Calibri"/>
                <a:cs typeface="Calibri"/>
              </a:rPr>
              <a:t>—</a:t>
            </a:r>
            <a:r>
              <a:rPr sz="1400" spc="70" dirty="0">
                <a:latin typeface="Calibri"/>
                <a:cs typeface="Calibri"/>
              </a:rPr>
              <a:t>Search</a:t>
            </a:r>
            <a:r>
              <a:rPr lang="en-US" sz="1400" spc="7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2459" y="2139314"/>
            <a:ext cx="7085147" cy="2765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73087" y="1921812"/>
            <a:ext cx="7731759" cy="3397885"/>
          </a:xfrm>
          <a:custGeom>
            <a:avLst/>
            <a:gdLst/>
            <a:ahLst/>
            <a:cxnLst/>
            <a:rect l="l" t="t" r="r" b="b"/>
            <a:pathLst>
              <a:path w="7731759" h="3397885">
                <a:moveTo>
                  <a:pt x="0" y="0"/>
                </a:moveTo>
                <a:lnTo>
                  <a:pt x="7731425" y="0"/>
                </a:lnTo>
                <a:lnTo>
                  <a:pt x="7731425" y="3397398"/>
                </a:lnTo>
                <a:lnTo>
                  <a:pt x="0" y="33973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8698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0070BB"/>
                </a:solidFill>
              </a:rPr>
              <a:t>Search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90" dirty="0">
                <a:solidFill>
                  <a:srgbClr val="0070BB"/>
                </a:solidFill>
              </a:rPr>
              <a:t>for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30" dirty="0">
                <a:solidFill>
                  <a:srgbClr val="0070BB"/>
                </a:solidFill>
              </a:rPr>
              <a:t>forms</a:t>
            </a:r>
            <a:r>
              <a:rPr lang="en-US" spc="30" dirty="0">
                <a:solidFill>
                  <a:srgbClr val="0070BB"/>
                </a:solidFill>
              </a:rPr>
              <a:t> at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VA</a:t>
            </a:r>
            <a:r>
              <a:rPr spc="55" dirty="0">
                <a:solidFill>
                  <a:srgbClr val="0070BB"/>
                </a:solidFill>
              </a:rPr>
              <a:t>.gov/find-forms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7225" y="3311125"/>
            <a:ext cx="7311390" cy="1711325"/>
          </a:xfrm>
          <a:custGeom>
            <a:avLst/>
            <a:gdLst/>
            <a:ahLst/>
            <a:cxnLst/>
            <a:rect l="l" t="t" r="r" b="b"/>
            <a:pathLst>
              <a:path w="7311390" h="1711325">
                <a:moveTo>
                  <a:pt x="0" y="0"/>
                </a:moveTo>
                <a:lnTo>
                  <a:pt x="7310999" y="0"/>
                </a:lnTo>
                <a:lnTo>
                  <a:pt x="7310999" y="1710899"/>
                </a:lnTo>
                <a:lnTo>
                  <a:pt x="0" y="171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4112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Sort results by Form Last Updated date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8D960C-0BEB-4294-9391-86A87F994331}"/>
              </a:ext>
            </a:extLst>
          </p:cNvPr>
          <p:cNvGrpSpPr/>
          <p:nvPr/>
        </p:nvGrpSpPr>
        <p:grpSpPr>
          <a:xfrm>
            <a:off x="2630760" y="1354712"/>
            <a:ext cx="6854281" cy="5350888"/>
            <a:chOff x="2630760" y="1354712"/>
            <a:chExt cx="6854281" cy="5350888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C86CC380-6F65-473C-8527-238DD8B8DDFE}"/>
                </a:ext>
              </a:extLst>
            </p:cNvPr>
            <p:cNvSpPr/>
            <p:nvPr/>
          </p:nvSpPr>
          <p:spPr>
            <a:xfrm>
              <a:off x="2630760" y="1354712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DFB802-C3D1-4B16-A21F-A16F96860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198" b="20582"/>
            <a:stretch/>
          </p:blipFill>
          <p:spPr>
            <a:xfrm>
              <a:off x="2706959" y="1411438"/>
              <a:ext cx="6437745" cy="5217962"/>
            </a:xfrm>
            <a:prstGeom prst="rect">
              <a:avLst/>
            </a:prstGeom>
          </p:spPr>
        </p:pic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9C88CA92-49F5-48C0-8560-642ABEFF41A8}"/>
                </a:ext>
              </a:extLst>
            </p:cNvPr>
            <p:cNvSpPr/>
            <p:nvPr/>
          </p:nvSpPr>
          <p:spPr>
            <a:xfrm>
              <a:off x="7391399" y="3892550"/>
              <a:ext cx="1762829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40322-A214-45A6-ABAA-F6562DA0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6010" y="3911600"/>
              <a:ext cx="1600200" cy="3077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4112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Access Form Details Pages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8D960C-0BEB-4294-9391-86A87F994331}"/>
              </a:ext>
            </a:extLst>
          </p:cNvPr>
          <p:cNvGrpSpPr/>
          <p:nvPr/>
        </p:nvGrpSpPr>
        <p:grpSpPr>
          <a:xfrm>
            <a:off x="2630760" y="1354712"/>
            <a:ext cx="6854281" cy="5350888"/>
            <a:chOff x="2630760" y="1354712"/>
            <a:chExt cx="6854281" cy="5350888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C86CC380-6F65-473C-8527-238DD8B8DDFE}"/>
                </a:ext>
              </a:extLst>
            </p:cNvPr>
            <p:cNvSpPr/>
            <p:nvPr/>
          </p:nvSpPr>
          <p:spPr>
            <a:xfrm>
              <a:off x="2630760" y="1354712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DFB802-C3D1-4B16-A21F-A16F96860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198" b="20582"/>
            <a:stretch/>
          </p:blipFill>
          <p:spPr>
            <a:xfrm>
              <a:off x="2706959" y="1411438"/>
              <a:ext cx="6437745" cy="5217962"/>
            </a:xfrm>
            <a:prstGeom prst="rect">
              <a:avLst/>
            </a:prstGeom>
          </p:spPr>
        </p:pic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9C88CA92-49F5-48C0-8560-642ABEFF41A8}"/>
                </a:ext>
              </a:extLst>
            </p:cNvPr>
            <p:cNvSpPr/>
            <p:nvPr/>
          </p:nvSpPr>
          <p:spPr>
            <a:xfrm>
              <a:off x="2895600" y="4572000"/>
              <a:ext cx="6019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40322-A214-45A6-ABAA-F6562DA0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6010" y="3911600"/>
              <a:ext cx="1600200" cy="307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733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522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0070BB"/>
                </a:solidFill>
              </a:rPr>
              <a:t>Download </a:t>
            </a:r>
            <a:r>
              <a:rPr spc="-240" dirty="0">
                <a:solidFill>
                  <a:srgbClr val="0070BB"/>
                </a:solidFill>
              </a:rPr>
              <a:t>VA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735" dirty="0">
                <a:solidFill>
                  <a:srgbClr val="0070BB"/>
                </a:solidFill>
              </a:rPr>
              <a:t> </a:t>
            </a:r>
            <a:r>
              <a:rPr spc="-250" dirty="0">
                <a:solidFill>
                  <a:srgbClr val="0070BB"/>
                </a:solidFill>
              </a:rPr>
              <a:t>PDFs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AE8BFE-11F4-4E8C-BA7B-F8B228EC72EF}"/>
              </a:ext>
            </a:extLst>
          </p:cNvPr>
          <p:cNvGrpSpPr/>
          <p:nvPr/>
        </p:nvGrpSpPr>
        <p:grpSpPr>
          <a:xfrm>
            <a:off x="2630760" y="1354712"/>
            <a:ext cx="6854281" cy="5350888"/>
            <a:chOff x="2630760" y="1354712"/>
            <a:chExt cx="6854281" cy="5350888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93729A97-826B-45C7-9D96-C8CE35D7673D}"/>
                </a:ext>
              </a:extLst>
            </p:cNvPr>
            <p:cNvSpPr/>
            <p:nvPr/>
          </p:nvSpPr>
          <p:spPr>
            <a:xfrm>
              <a:off x="2630760" y="1354712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116069-4010-4698-8A51-94315141C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198" b="20582"/>
            <a:stretch/>
          </p:blipFill>
          <p:spPr>
            <a:xfrm>
              <a:off x="2706959" y="1411438"/>
              <a:ext cx="6437745" cy="5217962"/>
            </a:xfrm>
            <a:prstGeom prst="rect">
              <a:avLst/>
            </a:prstGeom>
          </p:spPr>
        </p:pic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713744EE-E60B-4F8A-811F-A048A3245CFA}"/>
                </a:ext>
              </a:extLst>
            </p:cNvPr>
            <p:cNvSpPr/>
            <p:nvPr/>
          </p:nvSpPr>
          <p:spPr>
            <a:xfrm>
              <a:off x="2819400" y="5294813"/>
              <a:ext cx="2209800" cy="208475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E5951E-A671-4DA2-AA29-467399864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6010" y="3911600"/>
              <a:ext cx="1600200" cy="3077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0146" y="2198498"/>
            <a:ext cx="6179671" cy="2960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34637" y="2123362"/>
            <a:ext cx="6642734" cy="3194050"/>
          </a:xfrm>
          <a:custGeom>
            <a:avLst/>
            <a:gdLst/>
            <a:ahLst/>
            <a:cxnLst/>
            <a:rect l="l" t="t" r="r" b="b"/>
            <a:pathLst>
              <a:path w="6642734" h="3194050">
                <a:moveTo>
                  <a:pt x="0" y="0"/>
                </a:moveTo>
                <a:lnTo>
                  <a:pt x="6642225" y="0"/>
                </a:lnTo>
                <a:lnTo>
                  <a:pt x="6642225" y="3193924"/>
                </a:lnTo>
                <a:lnTo>
                  <a:pt x="0" y="31939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3928"/>
            <a:ext cx="949960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60" dirty="0">
                <a:solidFill>
                  <a:srgbClr val="0070BB"/>
                </a:solidFill>
              </a:rPr>
              <a:t>No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35" dirty="0">
                <a:solidFill>
                  <a:srgbClr val="0070BB"/>
                </a:solidFill>
              </a:rPr>
              <a:t>Results</a:t>
            </a:r>
            <a:r>
              <a:rPr lang="en-US" sz="3400" spc="-35" dirty="0">
                <a:solidFill>
                  <a:srgbClr val="0070BB"/>
                </a:solidFill>
              </a:rPr>
              <a:t>? F</a:t>
            </a:r>
            <a:r>
              <a:rPr sz="3400" spc="40" dirty="0">
                <a:solidFill>
                  <a:srgbClr val="0070BB"/>
                </a:solidFill>
              </a:rPr>
              <a:t>ind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35" dirty="0">
                <a:solidFill>
                  <a:srgbClr val="0070BB"/>
                </a:solidFill>
              </a:rPr>
              <a:t>M</a:t>
            </a:r>
            <a:r>
              <a:rPr sz="3400" spc="135" dirty="0">
                <a:solidFill>
                  <a:srgbClr val="0070BB"/>
                </a:solidFill>
              </a:rPr>
              <a:t>ore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20" dirty="0">
                <a:solidFill>
                  <a:srgbClr val="0070BB"/>
                </a:solidFill>
              </a:rPr>
              <a:t>in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40" dirty="0">
                <a:solidFill>
                  <a:srgbClr val="0070BB"/>
                </a:solidFill>
              </a:rPr>
              <a:t>GSA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0" dirty="0">
                <a:solidFill>
                  <a:srgbClr val="0070BB"/>
                </a:solidFill>
              </a:rPr>
              <a:t>Forms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85" dirty="0">
                <a:solidFill>
                  <a:srgbClr val="0070BB"/>
                </a:solidFill>
              </a:rPr>
              <a:t>Library</a:t>
            </a:r>
            <a:endParaRPr sz="3400" dirty="0"/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9700" y="4736550"/>
            <a:ext cx="5913120" cy="453390"/>
          </a:xfrm>
          <a:custGeom>
            <a:avLst/>
            <a:gdLst/>
            <a:ahLst/>
            <a:cxnLst/>
            <a:rect l="l" t="t" r="r" b="b"/>
            <a:pathLst>
              <a:path w="5913120" h="453389">
                <a:moveTo>
                  <a:pt x="0" y="0"/>
                </a:moveTo>
                <a:lnTo>
                  <a:pt x="5912699" y="0"/>
                </a:lnTo>
                <a:lnTo>
                  <a:pt x="5912699" y="452999"/>
                </a:lnTo>
                <a:lnTo>
                  <a:pt x="0" y="4529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377</Words>
  <Application>Microsoft Office PowerPoint</Application>
  <PresentationFormat>Widescreen</PresentationFormat>
  <Paragraphs>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</vt:lpstr>
      <vt:lpstr>Times New Roman</vt:lpstr>
      <vt:lpstr>Office Theme</vt:lpstr>
      <vt:lpstr>Find VA Forms</vt:lpstr>
      <vt:lpstr>Contents</vt:lpstr>
      <vt:lpstr>Find VA Forms—Search</vt:lpstr>
      <vt:lpstr>Find VA Forms—Search Product Guide Navigating to Find VA Forms—Search</vt:lpstr>
      <vt:lpstr>Search for VA forms at VA.gov/find-forms</vt:lpstr>
      <vt:lpstr>Sort results by Form Last Updated date</vt:lpstr>
      <vt:lpstr>Quickly Access Form Details Pages</vt:lpstr>
      <vt:lpstr>Download VA Form PDFs</vt:lpstr>
      <vt:lpstr>No Results? Find More in GSA Forms Library</vt:lpstr>
      <vt:lpstr>Quickly Navigate to Top Tasks</vt:lpstr>
      <vt:lpstr>Manage Personal Profile Information</vt:lpstr>
      <vt:lpstr>Find Additional Information Outside VA</vt:lpstr>
      <vt:lpstr>Find VA Forms—Detail Pages</vt:lpstr>
      <vt:lpstr>Find VA Forms—Detail Pages Product Guide Locating Detail Pages via Search Engine</vt:lpstr>
      <vt:lpstr>Locating Detail Pages via Find a VA Form</vt:lpstr>
      <vt:lpstr>Find VA Forms—Detail Pages Product Guide Sample Form Detail Page</vt:lpstr>
      <vt:lpstr>Find VA Forms—Detail Pages Product Guide Sample Form Detail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VA Forms</dc:title>
  <dc:creator>Marci McGuire</dc:creator>
  <cp:lastModifiedBy>Marci McGuire</cp:lastModifiedBy>
  <cp:revision>16</cp:revision>
  <dcterms:created xsi:type="dcterms:W3CDTF">2020-12-29T23:34:35Z</dcterms:created>
  <dcterms:modified xsi:type="dcterms:W3CDTF">2020-12-31T18:06:40Z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